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300" r:id="rId2"/>
    <p:sldId id="322" r:id="rId3"/>
    <p:sldId id="324" r:id="rId4"/>
    <p:sldId id="327" r:id="rId5"/>
    <p:sldId id="328" r:id="rId6"/>
    <p:sldId id="329" r:id="rId7"/>
    <p:sldId id="330" r:id="rId8"/>
    <p:sldId id="331" r:id="rId9"/>
    <p:sldId id="332" r:id="rId10"/>
    <p:sldId id="333" r:id="rId11"/>
    <p:sldId id="334" r:id="rId12"/>
    <p:sldId id="335" r:id="rId13"/>
    <p:sldId id="336" r:id="rId14"/>
    <p:sldId id="323" r:id="rId15"/>
    <p:sldId id="345" r:id="rId16"/>
    <p:sldId id="346" r:id="rId17"/>
    <p:sldId id="347" r:id="rId18"/>
    <p:sldId id="348" r:id="rId19"/>
    <p:sldId id="349" r:id="rId20"/>
    <p:sldId id="352" r:id="rId21"/>
    <p:sldId id="353" r:id="rId22"/>
    <p:sldId id="34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p:cViewPr varScale="1">
        <p:scale>
          <a:sx n="84" d="100"/>
          <a:sy n="84" d="100"/>
        </p:scale>
        <p:origin x="150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98BE6-EFE1-4B0D-995D-454571F5F58C}" type="datetimeFigureOut">
              <a:rPr lang="en-US" smtClean="0"/>
              <a:t>8/7/2013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D37AF-A49A-4C30-8A25-47CB4523DFF9}" type="slidenum">
              <a:rPr lang="en-US" smtClean="0"/>
              <a:t>‹#›</a:t>
            </a:fld>
            <a:endParaRPr lang="en-US"/>
          </a:p>
        </p:txBody>
      </p:sp>
    </p:spTree>
    <p:extLst>
      <p:ext uri="{BB962C8B-B14F-4D97-AF65-F5344CB8AC3E}">
        <p14:creationId xmlns:p14="http://schemas.microsoft.com/office/powerpoint/2010/main" val="142361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928003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1395AE-2839-4B14-A6CE-2B47FC695FC0}" type="slidenum">
              <a:rPr lang="en-US"/>
              <a:pPr eaLnBrk="1" hangingPunct="1"/>
              <a:t>17</a:t>
            </a:fld>
            <a:endParaRPr lang="en-US"/>
          </a:p>
        </p:txBody>
      </p:sp>
    </p:spTree>
    <p:extLst>
      <p:ext uri="{BB962C8B-B14F-4D97-AF65-F5344CB8AC3E}">
        <p14:creationId xmlns:p14="http://schemas.microsoft.com/office/powerpoint/2010/main" val="248352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dirty="0" smtClean="0"/>
              <a:t>pictures</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14366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580255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226098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795253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1865083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4260906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12</a:t>
            </a:fld>
            <a:endParaRPr lang="en-US" dirty="0"/>
          </a:p>
        </p:txBody>
      </p:sp>
    </p:spTree>
    <p:extLst>
      <p:ext uri="{BB962C8B-B14F-4D97-AF65-F5344CB8AC3E}">
        <p14:creationId xmlns:p14="http://schemas.microsoft.com/office/powerpoint/2010/main" val="2823021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8/7/2013 2:00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99171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011901BA-D2B7-4F1C-8374-CD7FF6C1BEB4}" type="datetimeFigureOut">
              <a:rPr lang="en-US" smtClean="0"/>
              <a:t>8/7/2013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6B8C01F-7B87-40E8-8DFD-9A7DB1B44970}"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55004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1901BA-D2B7-4F1C-8374-CD7FF6C1BEB4}"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8C01F-7B87-40E8-8DFD-9A7DB1B44970}" type="slidenum">
              <a:rPr lang="en-US" smtClean="0"/>
              <a:t>‹#›</a:t>
            </a:fld>
            <a:endParaRPr lang="en-US"/>
          </a:p>
        </p:txBody>
      </p:sp>
    </p:spTree>
    <p:extLst>
      <p:ext uri="{BB962C8B-B14F-4D97-AF65-F5344CB8AC3E}">
        <p14:creationId xmlns:p14="http://schemas.microsoft.com/office/powerpoint/2010/main" val="1290143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1901BA-D2B7-4F1C-8374-CD7FF6C1BEB4}"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8C01F-7B87-40E8-8DFD-9A7DB1B44970}"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extLst>
      <p:ext uri="{BB962C8B-B14F-4D97-AF65-F5344CB8AC3E}">
        <p14:creationId xmlns:p14="http://schemas.microsoft.com/office/powerpoint/2010/main" val="826795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1555"/>
            <a:ext cx="8382000" cy="2856167"/>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5725230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11901BA-D2B7-4F1C-8374-CD7FF6C1BEB4}"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B8C01F-7B87-40E8-8DFD-9A7DB1B44970}"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20993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011901BA-D2B7-4F1C-8374-CD7FF6C1BEB4}" type="datetimeFigureOut">
              <a:rPr lang="en-US" smtClean="0"/>
              <a:t>8/7/2013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6B8C01F-7B87-40E8-8DFD-9A7DB1B44970}"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0868138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11901BA-D2B7-4F1C-8374-CD7FF6C1BEB4}"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8C01F-7B87-40E8-8DFD-9A7DB1B44970}"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36742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11901BA-D2B7-4F1C-8374-CD7FF6C1BEB4}" type="datetimeFigureOut">
              <a:rPr lang="en-US" smtClean="0"/>
              <a:t>8/7/2013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B8C01F-7B87-40E8-8DFD-9A7DB1B44970}"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44844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1901BA-D2B7-4F1C-8374-CD7FF6C1BEB4}" type="datetimeFigureOut">
              <a:rPr lang="en-US" smtClean="0"/>
              <a:t>8/7/2013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B8C01F-7B87-40E8-8DFD-9A7DB1B44970}"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9366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1901BA-D2B7-4F1C-8374-CD7FF6C1BEB4}" type="datetimeFigureOut">
              <a:rPr lang="en-US" smtClean="0"/>
              <a:t>8/7/2013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B8C01F-7B87-40E8-8DFD-9A7DB1B44970}"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07511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1901BA-D2B7-4F1C-8374-CD7FF6C1BEB4}"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8C01F-7B87-40E8-8DFD-9A7DB1B4497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036015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11901BA-D2B7-4F1C-8374-CD7FF6C1BEB4}"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B8C01F-7B87-40E8-8DFD-9A7DB1B44970}"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400559564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11901BA-D2B7-4F1C-8374-CD7FF6C1BEB4}" type="datetimeFigureOut">
              <a:rPr lang="en-US" smtClean="0"/>
              <a:t>8/7/2013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6B8C01F-7B87-40E8-8DFD-9A7DB1B44970}"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20725673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70.png"/><Relationship Id="rId11" Type="http://schemas.openxmlformats.org/officeDocument/2006/relationships/image" Target="../media/image22.png"/><Relationship Id="rId5" Type="http://schemas.openxmlformats.org/officeDocument/2006/relationships/image" Target="../media/image160.png"/><Relationship Id="rId10" Type="http://schemas.openxmlformats.org/officeDocument/2006/relationships/image" Target="../media/image21.png"/><Relationship Id="rId4" Type="http://schemas.openxmlformats.org/officeDocument/2006/relationships/image" Target="../media/image17.png"/><Relationship Id="rId9"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25.png"/><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7.png"/><Relationship Id="rId7" Type="http://schemas.openxmlformats.org/officeDocument/2006/relationships/image" Target="../media/image250.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28.png"/><Relationship Id="rId5" Type="http://schemas.openxmlformats.org/officeDocument/2006/relationships/image" Target="../media/image230.png"/><Relationship Id="rId4" Type="http://schemas.openxmlformats.org/officeDocument/2006/relationships/image" Target="../media/image220.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3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60.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90.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2.pn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6.png"/><Relationship Id="rId4" Type="http://schemas.openxmlformats.org/officeDocument/2006/relationships/image" Target="../media/image31.png"/></Relationships>
</file>

<file path=ppt/slides/_rels/slide1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37.png"/><Relationship Id="rId7" Type="http://schemas.openxmlformats.org/officeDocument/2006/relationships/image" Target="../media/image3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71.png"/><Relationship Id="rId5" Type="http://schemas.openxmlformats.org/officeDocument/2006/relationships/image" Target="../media/image360.png"/><Relationship Id="rId4" Type="http://schemas.openxmlformats.org/officeDocument/2006/relationships/image" Target="../media/image351.png"/><Relationship Id="rId9" Type="http://schemas.openxmlformats.org/officeDocument/2006/relationships/image" Target="../media/image3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35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eople.cs.umass.edu/~mcgregor/papers/08-graphmining.pdf" TargetMode="External"/><Relationship Id="rId2" Type="http://schemas.openxmlformats.org/officeDocument/2006/relationships/hyperlink" Target="http://algo.research.googlepages.com/eight.ps" TargetMode="External"/><Relationship Id="rId1" Type="http://schemas.openxmlformats.org/officeDocument/2006/relationships/slideLayout" Target="../slideLayouts/slideLayout2.xml"/><Relationship Id="rId5" Type="http://schemas.openxmlformats.org/officeDocument/2006/relationships/hyperlink" Target="http://sublinear.info/" TargetMode="External"/><Relationship Id="rId4" Type="http://schemas.openxmlformats.org/officeDocument/2006/relationships/hyperlink" Target="http://www.cs.dartmouth.edu/~ac/Teach/CS49-Fall11/Notes/lecnote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7.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702245"/>
            <a:ext cx="8110538" cy="1933575"/>
          </a:xfrm>
        </p:spPr>
        <p:txBody>
          <a:bodyPr>
            <a:normAutofit fontScale="90000"/>
          </a:bodyPr>
          <a:lstStyle/>
          <a:p>
            <a:pPr algn="ctr" eaLnBrk="1" hangingPunct="1"/>
            <a:r>
              <a:rPr lang="en-US" sz="3000" dirty="0" smtClean="0"/>
              <a:t>Sketching, Sampling and other </a:t>
            </a:r>
            <a:r>
              <a:rPr lang="en-US" sz="3000" dirty="0" err="1" smtClean="0"/>
              <a:t>Sublinear</a:t>
            </a:r>
            <a:r>
              <a:rPr lang="en-US" sz="3000" dirty="0" smtClean="0"/>
              <a:t> Algorithms:</a:t>
            </a:r>
            <a:br>
              <a:rPr lang="en-US" sz="3000" dirty="0" smtClean="0"/>
            </a:br>
            <a:r>
              <a:rPr lang="en-US" sz="4400" dirty="0" smtClean="0"/>
              <a:t/>
            </a:r>
            <a:br>
              <a:rPr lang="en-US" sz="4400" dirty="0" smtClean="0"/>
            </a:br>
            <a:r>
              <a:rPr lang="en-US" sz="4400" dirty="0" smtClean="0"/>
              <a:t>Streaming</a:t>
            </a:r>
            <a:endParaRPr lang="en-US" sz="4400" i="1" dirty="0" smtClean="0"/>
          </a:p>
        </p:txBody>
      </p:sp>
      <p:sp>
        <p:nvSpPr>
          <p:cNvPr id="14339" name="Rectangle 11"/>
          <p:cNvSpPr>
            <a:spLocks noGrp="1" noChangeArrowheads="1"/>
          </p:cNvSpPr>
          <p:nvPr>
            <p:ph type="subTitle" idx="1"/>
          </p:nvPr>
        </p:nvSpPr>
        <p:spPr>
          <a:xfrm>
            <a:off x="457200" y="3929063"/>
            <a:ext cx="8229600" cy="2419350"/>
          </a:xfrm>
          <a:noFill/>
        </p:spPr>
        <p:txBody>
          <a:bodyPr/>
          <a:lstStyle/>
          <a:p>
            <a:pPr algn="ctr" eaLnBrk="1" hangingPunct="1"/>
            <a:r>
              <a:rPr lang="en-US" sz="4000" dirty="0" smtClean="0"/>
              <a:t>Alex Andoni</a:t>
            </a:r>
            <a:endParaRPr lang="en-US" sz="2800" dirty="0" smtClean="0"/>
          </a:p>
          <a:p>
            <a:pPr algn="ctr" eaLnBrk="1" hangingPunct="1"/>
            <a:r>
              <a:rPr lang="en-US" sz="2600" dirty="0" smtClean="0"/>
              <a:t>(MSR SVC)</a:t>
            </a:r>
          </a:p>
        </p:txBody>
      </p:sp>
    </p:spTree>
    <p:extLst>
      <p:ext uri="{BB962C8B-B14F-4D97-AF65-F5344CB8AC3E}">
        <p14:creationId xmlns:p14="http://schemas.microsoft.com/office/powerpoint/2010/main" val="2652052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 name="Table 70"/>
          <p:cNvGraphicFramePr>
            <a:graphicFrameLocks noGrp="1"/>
          </p:cNvGraphicFramePr>
          <p:nvPr>
            <p:extLst>
              <p:ext uri="{D42A27DB-BD31-4B8C-83A1-F6EECF244321}">
                <p14:modId xmlns:p14="http://schemas.microsoft.com/office/powerpoint/2010/main" val="982498811"/>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endParaRPr lang="en-US" sz="1800" b="0" dirty="0">
                        <a:solidFill>
                          <a:schemeClr val="bg1"/>
                        </a:solidFill>
                      </a:endParaRPr>
                    </a:p>
                  </a:txBody>
                  <a:tcPr/>
                </a:tc>
                <a:tc>
                  <a:txBody>
                    <a:bodyPr/>
                    <a:lstStyle/>
                    <a:p>
                      <a:endParaRPr lang="en-US" sz="1800" b="0" dirty="0">
                        <a:solidFill>
                          <a:schemeClr val="bg1"/>
                        </a:solidFill>
                      </a:endParaRPr>
                    </a:p>
                  </a:txBody>
                  <a:tcPr/>
                </a:tc>
                <a:tc>
                  <a:txBody>
                    <a:bodyPr/>
                    <a:lstStyle/>
                    <a:p>
                      <a:endParaRPr lang="en-US" sz="1800" b="0" dirty="0">
                        <a:solidFill>
                          <a:schemeClr val="bg1"/>
                        </a:solidFill>
                      </a:endParaRPr>
                    </a:p>
                  </a:txBody>
                  <a:tcPr/>
                </a:tc>
                <a:tc>
                  <a:txBody>
                    <a:bodyPr/>
                    <a:lstStyle/>
                    <a:p>
                      <a:endParaRPr lang="en-US" sz="1800" b="0" dirty="0">
                        <a:solidFill>
                          <a:schemeClr val="bg1"/>
                        </a:solidFill>
                      </a:endParaRPr>
                    </a:p>
                  </a:txBody>
                  <a:tcPr/>
                </a:tc>
              </a:tr>
              <a:tr h="365760">
                <a:tc>
                  <a:txBody>
                    <a:bodyPr/>
                    <a:lstStyle/>
                    <a:p>
                      <a:endParaRPr lang="en-US" sz="180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tr>
              <a:tr h="365760">
                <a:tc>
                  <a:txBody>
                    <a:bodyPr/>
                    <a:lstStyle/>
                    <a:p>
                      <a:endParaRPr lang="en-US" sz="1800" dirty="0"/>
                    </a:p>
                  </a:txBody>
                  <a:tcPr/>
                </a:tc>
                <a:tc>
                  <a:txBody>
                    <a:bodyPr/>
                    <a:lstStyle/>
                    <a:p>
                      <a:endParaRPr lang="en-US" sz="1800"/>
                    </a:p>
                  </a:txBody>
                  <a:tcPr/>
                </a:tc>
                <a:tc>
                  <a:txBody>
                    <a:bodyPr/>
                    <a:lstStyle/>
                    <a:p>
                      <a:endParaRPr lang="en-US" sz="1800"/>
                    </a:p>
                  </a:txBody>
                  <a:tcPr/>
                </a:tc>
                <a:tc>
                  <a:txBody>
                    <a:bodyPr/>
                    <a:lstStyle/>
                    <a:p>
                      <a:endParaRPr lang="en-US" sz="1800" dirty="0"/>
                    </a:p>
                  </a:txBody>
                  <a:tcPr/>
                </a:tc>
              </a:tr>
            </a:tbl>
          </a:graphicData>
        </a:graphic>
      </p:graphicFrame>
      <p:sp>
        <p:nvSpPr>
          <p:cNvPr id="4" name="Title 3"/>
          <p:cNvSpPr>
            <a:spLocks noGrp="1"/>
          </p:cNvSpPr>
          <p:nvPr>
            <p:ph type="title"/>
          </p:nvPr>
        </p:nvSpPr>
        <p:spPr/>
        <p:txBody>
          <a:bodyPr/>
          <a:lstStyle/>
          <a:p>
            <a:r>
              <a:rPr lang="en-US" dirty="0" smtClean="0"/>
              <a:t>Heavy Hitters: </a:t>
            </a:r>
            <a:r>
              <a:rPr lang="en-US" dirty="0" err="1" smtClean="0"/>
              <a:t>CountMin</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338043781"/>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endParaRPr lang="en-US" sz="1800" b="0" dirty="0">
                        <a:solidFill>
                          <a:schemeClr val="tx1"/>
                        </a:solidFill>
                      </a:endParaRPr>
                    </a:p>
                  </a:txBody>
                  <a:tcPr/>
                </a:tc>
                <a:tc>
                  <a:txBody>
                    <a:bodyPr/>
                    <a:lstStyle/>
                    <a:p>
                      <a:r>
                        <a:rPr lang="en-US" sz="1800" b="0" dirty="0" smtClean="0">
                          <a:solidFill>
                            <a:schemeClr val="tx1"/>
                          </a:solidFill>
                        </a:rPr>
                        <a:t>1</a:t>
                      </a:r>
                      <a:endParaRPr lang="en-US" sz="1800" b="0" dirty="0">
                        <a:solidFill>
                          <a:schemeClr val="tx1"/>
                        </a:solidFill>
                      </a:endParaRPr>
                    </a:p>
                  </a:txBody>
                  <a:tcPr/>
                </a:tc>
                <a:tc>
                  <a:txBody>
                    <a:bodyPr/>
                    <a:lstStyle/>
                    <a:p>
                      <a:endParaRPr lang="en-US" sz="1800" b="0" dirty="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sp>
        <p:nvSpPr>
          <p:cNvPr id="8" name="TextBox 7"/>
          <p:cNvSpPr txBox="1"/>
          <p:nvPr/>
        </p:nvSpPr>
        <p:spPr>
          <a:xfrm>
            <a:off x="901465" y="1995506"/>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sp>
        <p:nvSpPr>
          <p:cNvPr id="9" name="TextBox 8"/>
          <p:cNvSpPr txBox="1"/>
          <p:nvPr/>
        </p:nvSpPr>
        <p:spPr>
          <a:xfrm>
            <a:off x="1282465" y="1995506"/>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10" name="TextBox 9"/>
          <p:cNvSpPr txBox="1"/>
          <p:nvPr/>
        </p:nvSpPr>
        <p:spPr>
          <a:xfrm>
            <a:off x="1663465" y="1991813"/>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7</a:t>
            </a:r>
            <a:endParaRPr lang="en-US" baseline="-25000" dirty="0">
              <a:solidFill>
                <a:schemeClr val="bg1"/>
              </a:solidFill>
            </a:endParaRPr>
          </a:p>
        </p:txBody>
      </p:sp>
      <p:sp>
        <p:nvSpPr>
          <p:cNvPr id="11" name="TextBox 10"/>
          <p:cNvSpPr txBox="1"/>
          <p:nvPr/>
        </p:nvSpPr>
        <p:spPr>
          <a:xfrm>
            <a:off x="2115765" y="1995506"/>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12" name="TextBox 11"/>
          <p:cNvSpPr txBox="1"/>
          <p:nvPr/>
        </p:nvSpPr>
        <p:spPr>
          <a:xfrm>
            <a:off x="2496765" y="1995506"/>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graphicFrame>
        <p:nvGraphicFramePr>
          <p:cNvPr id="66" name="Table 65"/>
          <p:cNvGraphicFramePr>
            <a:graphicFrameLocks noGrp="1"/>
          </p:cNvGraphicFramePr>
          <p:nvPr>
            <p:extLst>
              <p:ext uri="{D42A27DB-BD31-4B8C-83A1-F6EECF244321}">
                <p14:modId xmlns:p14="http://schemas.microsoft.com/office/powerpoint/2010/main" val="1722232945"/>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r>
                        <a:rPr lang="en-US" sz="1800" b="0" dirty="0" smtClean="0">
                          <a:solidFill>
                            <a:schemeClr val="tx1"/>
                          </a:solidFill>
                        </a:rPr>
                        <a:t>1</a:t>
                      </a:r>
                      <a:endParaRPr lang="en-US" sz="1800" b="0" dirty="0">
                        <a:solidFill>
                          <a:schemeClr val="tx1"/>
                        </a:solidFill>
                      </a:endParaRPr>
                    </a:p>
                  </a:txBody>
                  <a:tcPr/>
                </a:tc>
                <a:tc>
                  <a:txBody>
                    <a:bodyPr/>
                    <a:lstStyle/>
                    <a:p>
                      <a:r>
                        <a:rPr lang="en-US" sz="1800" b="0" dirty="0" smtClean="0">
                          <a:solidFill>
                            <a:schemeClr val="tx1"/>
                          </a:solidFill>
                        </a:rPr>
                        <a:t>1</a:t>
                      </a:r>
                      <a:endParaRPr lang="en-US" sz="1800" b="0" dirty="0">
                        <a:solidFill>
                          <a:schemeClr val="tx1"/>
                        </a:solidFill>
                      </a:endParaRPr>
                    </a:p>
                  </a:txBody>
                  <a:tcPr/>
                </a:tc>
                <a:tc>
                  <a:txBody>
                    <a:bodyPr/>
                    <a:lstStyle/>
                    <a:p>
                      <a:endParaRPr lang="en-US" sz="1800" b="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2</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graphicFrame>
        <p:nvGraphicFramePr>
          <p:cNvPr id="68" name="Table 67"/>
          <p:cNvGraphicFramePr>
            <a:graphicFrameLocks noGrp="1"/>
          </p:cNvGraphicFramePr>
          <p:nvPr>
            <p:extLst>
              <p:ext uri="{D42A27DB-BD31-4B8C-83A1-F6EECF244321}">
                <p14:modId xmlns:p14="http://schemas.microsoft.com/office/powerpoint/2010/main" val="964653534"/>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r>
                        <a:rPr lang="en-US" sz="1800" b="0" dirty="0" smtClean="0">
                          <a:solidFill>
                            <a:schemeClr val="tx1"/>
                          </a:solidFill>
                        </a:rPr>
                        <a:t>1</a:t>
                      </a:r>
                      <a:endParaRPr lang="en-US" sz="1800" b="0" dirty="0">
                        <a:solidFill>
                          <a:schemeClr val="tx1"/>
                        </a:solidFill>
                      </a:endParaRPr>
                    </a:p>
                  </a:txBody>
                  <a:tcPr/>
                </a:tc>
                <a:tc>
                  <a:txBody>
                    <a:bodyPr/>
                    <a:lstStyle/>
                    <a:p>
                      <a:r>
                        <a:rPr lang="en-US" sz="1800" b="0" dirty="0" smtClean="0">
                          <a:solidFill>
                            <a:schemeClr val="tx1"/>
                          </a:solidFill>
                        </a:rPr>
                        <a:t>2</a:t>
                      </a:r>
                      <a:endParaRPr lang="en-US" sz="1800" b="0" dirty="0">
                        <a:solidFill>
                          <a:schemeClr val="tx1"/>
                        </a:solidFill>
                      </a:endParaRPr>
                    </a:p>
                  </a:txBody>
                  <a:tcPr/>
                </a:tc>
                <a:tc>
                  <a:txBody>
                    <a:bodyPr/>
                    <a:lstStyle/>
                    <a:p>
                      <a:endParaRPr lang="en-US" sz="1800" b="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2</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graphicFrame>
        <p:nvGraphicFramePr>
          <p:cNvPr id="69" name="Table 68"/>
          <p:cNvGraphicFramePr>
            <a:graphicFrameLocks noGrp="1"/>
          </p:cNvGraphicFramePr>
          <p:nvPr>
            <p:extLst>
              <p:ext uri="{D42A27DB-BD31-4B8C-83A1-F6EECF244321}">
                <p14:modId xmlns:p14="http://schemas.microsoft.com/office/powerpoint/2010/main" val="1502216592"/>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r>
                        <a:rPr lang="en-US" sz="1800" b="0" dirty="0" smtClean="0">
                          <a:solidFill>
                            <a:schemeClr val="tx1"/>
                          </a:solidFill>
                        </a:rPr>
                        <a:t>2</a:t>
                      </a:r>
                      <a:endParaRPr lang="en-US" sz="1800" b="0" dirty="0">
                        <a:solidFill>
                          <a:schemeClr val="tx1"/>
                        </a:solidFill>
                      </a:endParaRPr>
                    </a:p>
                  </a:txBody>
                  <a:tcPr/>
                </a:tc>
                <a:tc>
                  <a:txBody>
                    <a:bodyPr/>
                    <a:lstStyle/>
                    <a:p>
                      <a:r>
                        <a:rPr lang="en-US" sz="1800" b="0" dirty="0" smtClean="0">
                          <a:solidFill>
                            <a:schemeClr val="tx1"/>
                          </a:solidFill>
                        </a:rPr>
                        <a:t>2</a:t>
                      </a:r>
                      <a:endParaRPr lang="en-US" sz="1800" b="0" dirty="0">
                        <a:solidFill>
                          <a:schemeClr val="tx1"/>
                        </a:solidFill>
                      </a:endParaRPr>
                    </a:p>
                  </a:txBody>
                  <a:tcPr/>
                </a:tc>
                <a:tc>
                  <a:txBody>
                    <a:bodyPr/>
                    <a:lstStyle/>
                    <a:p>
                      <a:endParaRPr lang="en-US" sz="1800" b="0" dirty="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3</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2</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graphicFrame>
        <p:nvGraphicFramePr>
          <p:cNvPr id="70" name="Table 69"/>
          <p:cNvGraphicFramePr>
            <a:graphicFrameLocks noGrp="1"/>
          </p:cNvGraphicFramePr>
          <p:nvPr>
            <p:extLst>
              <p:ext uri="{D42A27DB-BD31-4B8C-83A1-F6EECF244321}">
                <p14:modId xmlns:p14="http://schemas.microsoft.com/office/powerpoint/2010/main" val="171511605"/>
              </p:ext>
            </p:extLst>
          </p:nvPr>
        </p:nvGraphicFramePr>
        <p:xfrm>
          <a:off x="685800" y="2819400"/>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r>
                        <a:rPr lang="en-US" sz="1800" b="0" dirty="0" smtClean="0">
                          <a:solidFill>
                            <a:schemeClr val="tx1"/>
                          </a:solidFill>
                        </a:rPr>
                        <a:t>3</a:t>
                      </a:r>
                      <a:endParaRPr lang="en-US" sz="1800" b="0" dirty="0">
                        <a:solidFill>
                          <a:schemeClr val="tx1"/>
                        </a:solidFill>
                      </a:endParaRPr>
                    </a:p>
                  </a:txBody>
                  <a:tcPr/>
                </a:tc>
                <a:tc>
                  <a:txBody>
                    <a:bodyPr/>
                    <a:lstStyle/>
                    <a:p>
                      <a:r>
                        <a:rPr lang="en-US" sz="1800" b="0" dirty="0" smtClean="0">
                          <a:solidFill>
                            <a:schemeClr val="tx1"/>
                          </a:solidFill>
                        </a:rPr>
                        <a:t>2</a:t>
                      </a:r>
                      <a:endParaRPr lang="en-US" sz="1800" b="0" dirty="0">
                        <a:solidFill>
                          <a:schemeClr val="tx1"/>
                        </a:solidFill>
                      </a:endParaRPr>
                    </a:p>
                  </a:txBody>
                  <a:tcPr/>
                </a:tc>
                <a:tc>
                  <a:txBody>
                    <a:bodyPr/>
                    <a:lstStyle/>
                    <a:p>
                      <a:endParaRPr lang="en-US" sz="1800" b="0" dirty="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4</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3</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cxnSp>
        <p:nvCxnSpPr>
          <p:cNvPr id="14" name="Straight Arrow Connector 13"/>
          <p:cNvCxnSpPr/>
          <p:nvPr/>
        </p:nvCxnSpPr>
        <p:spPr>
          <a:xfrm>
            <a:off x="1056315" y="2364837"/>
            <a:ext cx="454750" cy="6212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056315" y="2364837"/>
            <a:ext cx="1597750"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977665" y="2364837"/>
            <a:ext cx="78650"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056316" y="2364837"/>
            <a:ext cx="379775" cy="6212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436091" y="2364837"/>
            <a:ext cx="1141775"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1358665" y="2364837"/>
            <a:ext cx="77426"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1592166" y="2364837"/>
            <a:ext cx="231878" cy="6212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1592166" y="2364837"/>
            <a:ext cx="231878"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824044" y="2364837"/>
            <a:ext cx="301738"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1130066" y="2364837"/>
            <a:ext cx="1148729" cy="6212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2278794" y="2364837"/>
            <a:ext cx="451472"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1592166" y="2364837"/>
            <a:ext cx="686630"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a:off x="1130065" y="2364837"/>
            <a:ext cx="1521552" cy="653534"/>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651617" y="2364837"/>
            <a:ext cx="154849"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1708105" y="2364837"/>
            <a:ext cx="943513"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5029200" y="1716881"/>
            <a:ext cx="3962400" cy="3970318"/>
          </a:xfrm>
          <a:prstGeom prst="rect">
            <a:avLst/>
          </a:prstGeom>
          <a:solidFill>
            <a:schemeClr val="accent2">
              <a:lumMod val="20000"/>
              <a:lumOff val="80000"/>
            </a:schemeClr>
          </a:solidFill>
          <a:ln>
            <a:solidFill>
              <a:schemeClr val="accent1">
                <a:lumMod val="20000"/>
                <a:lumOff val="80000"/>
              </a:schemeClr>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400" dirty="0">
                <a:solidFill>
                  <a:schemeClr val="tx1"/>
                </a:solidFill>
                <a:cs typeface="Consolas" pitchFamily="49" charset="0"/>
              </a:rPr>
              <a:t>Algorithm</a:t>
            </a:r>
            <a:r>
              <a:rPr lang="en-US" sz="1400" dirty="0">
                <a:solidFill>
                  <a:schemeClr val="tx1"/>
                </a:solidFill>
                <a:latin typeface="Consolas" pitchFamily="49" charset="0"/>
                <a:cs typeface="Consolas" pitchFamily="49" charset="0"/>
              </a:rPr>
              <a:t> </a:t>
            </a:r>
            <a:r>
              <a:rPr lang="en-US" sz="1400" dirty="0" err="1" smtClean="0">
                <a:solidFill>
                  <a:schemeClr val="tx1"/>
                </a:solidFill>
                <a:latin typeface="Consolas" pitchFamily="49" charset="0"/>
                <a:cs typeface="Consolas" pitchFamily="49" charset="0"/>
              </a:rPr>
              <a:t>CountMin</a:t>
            </a:r>
            <a:r>
              <a:rPr lang="en-US" sz="1400" dirty="0" smtClean="0">
                <a:solidFill>
                  <a:schemeClr val="tx1"/>
                </a:solidFill>
                <a:latin typeface="Consolas" pitchFamily="49" charset="0"/>
                <a:cs typeface="Consolas" pitchFamily="49" charset="0"/>
              </a:rPr>
              <a:t>:</a:t>
            </a:r>
            <a:endParaRPr lang="en-US" sz="1400" dirty="0">
              <a:solidFill>
                <a:schemeClr val="tx1"/>
              </a:solidFill>
              <a:latin typeface="Consolas" pitchFamily="49" charset="0"/>
              <a:cs typeface="Consolas" pitchFamily="49" charset="0"/>
            </a:endParaRPr>
          </a:p>
          <a:p>
            <a:endParaRPr lang="en-US" sz="1400" dirty="0">
              <a:solidFill>
                <a:schemeClr val="tx1"/>
              </a:solidFill>
              <a:cs typeface="Consolas" pitchFamily="49" charset="0"/>
            </a:endParaRPr>
          </a:p>
          <a:p>
            <a:r>
              <a:rPr lang="en-US" sz="1400" dirty="0">
                <a:solidFill>
                  <a:schemeClr val="tx1"/>
                </a:solidFill>
                <a:cs typeface="Consolas" pitchFamily="49" charset="0"/>
              </a:rPr>
              <a:t>Initialize</a:t>
            </a:r>
            <a:r>
              <a:rPr lang="en-US" sz="1400" dirty="0">
                <a:solidFill>
                  <a:schemeClr val="tx1"/>
                </a:solidFill>
                <a:latin typeface="Consolas" pitchFamily="49" charset="0"/>
                <a:cs typeface="Consolas" pitchFamily="49" charset="0"/>
              </a:rPr>
              <a:t>(r, L):</a:t>
            </a:r>
          </a:p>
          <a:p>
            <a:r>
              <a:rPr lang="en-US" sz="1400" dirty="0">
                <a:solidFill>
                  <a:schemeClr val="tx1"/>
                </a:solidFill>
                <a:latin typeface="Consolas" pitchFamily="49" charset="0"/>
                <a:cs typeface="Consolas" pitchFamily="49" charset="0"/>
              </a:rPr>
              <a:t>  array Sketch[L][w]</a:t>
            </a:r>
          </a:p>
          <a:p>
            <a:r>
              <a:rPr lang="en-US" sz="1400" dirty="0">
                <a:solidFill>
                  <a:schemeClr val="tx1"/>
                </a:solidFill>
                <a:latin typeface="Consolas" pitchFamily="49" charset="0"/>
                <a:cs typeface="Consolas" pitchFamily="49" charset="0"/>
              </a:rPr>
              <a:t>  L hash functions h[L], into {0,…w-1}</a:t>
            </a:r>
          </a:p>
          <a:p>
            <a:endParaRPr lang="en-US" sz="1400" dirty="0">
              <a:solidFill>
                <a:schemeClr val="tx1"/>
              </a:solidFill>
              <a:cs typeface="Consolas" pitchFamily="49" charset="0"/>
            </a:endParaRPr>
          </a:p>
          <a:p>
            <a:r>
              <a:rPr lang="en-US" sz="1400" dirty="0">
                <a:solidFill>
                  <a:schemeClr val="tx1"/>
                </a:solidFill>
                <a:cs typeface="Consolas" pitchFamily="49" charset="0"/>
              </a:rPr>
              <a:t>Process</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int</a:t>
            </a:r>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for(j=0; j&lt;L; j++)</a:t>
            </a:r>
          </a:p>
          <a:p>
            <a:r>
              <a:rPr lang="en-US" sz="1400" dirty="0">
                <a:solidFill>
                  <a:schemeClr val="tx1"/>
                </a:solidFill>
                <a:latin typeface="Consolas" pitchFamily="49" charset="0"/>
                <a:cs typeface="Consolas" pitchFamily="49" charset="0"/>
              </a:rPr>
              <a:t>    Sketch[j][ h[j](</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 1;</a:t>
            </a:r>
          </a:p>
          <a:p>
            <a:endParaRPr lang="en-US" sz="1400" dirty="0">
              <a:solidFill>
                <a:schemeClr val="tx1"/>
              </a:solidFill>
              <a:cs typeface="Consolas" pitchFamily="49" charset="0"/>
            </a:endParaRPr>
          </a:p>
          <a:p>
            <a:r>
              <a:rPr lang="en-US" sz="1400" dirty="0">
                <a:solidFill>
                  <a:schemeClr val="tx1"/>
                </a:solidFill>
                <a:cs typeface="Consolas" pitchFamily="49" charset="0"/>
              </a:rPr>
              <a:t>Output:</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foreach</a:t>
            </a:r>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in </a:t>
            </a:r>
            <a:r>
              <a:rPr lang="en-US" sz="1400" dirty="0" err="1">
                <a:solidFill>
                  <a:schemeClr val="tx1"/>
                </a:solidFill>
                <a:latin typeface="Consolas" pitchFamily="49" charset="0"/>
                <a:cs typeface="Consolas" pitchFamily="49" charset="0"/>
              </a:rPr>
              <a:t>PossibleIP</a:t>
            </a:r>
            <a:r>
              <a:rPr lang="en-US" sz="1400" dirty="0">
                <a:solidFill>
                  <a:schemeClr val="tx1"/>
                </a:solidFill>
                <a:latin typeface="Consolas" pitchFamily="49" charset="0"/>
                <a:cs typeface="Consolas" pitchFamily="49" charset="0"/>
              </a:rPr>
              <a:t> {</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a:t>
            </a:r>
            <a:r>
              <a:rPr lang="en-US" sz="1400" dirty="0" err="1">
                <a:solidFill>
                  <a:schemeClr val="tx1"/>
                </a:solidFill>
                <a:latin typeface="Consolas" pitchFamily="49" charset="0"/>
                <a:cs typeface="Consolas" pitchFamily="49" charset="0"/>
              </a:rPr>
              <a:t>int.MaxValue</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for(j=0; j&lt;L; j++) </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min(</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Sketch[j][h[j](</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a:t>
            </a:r>
          </a:p>
          <a:p>
            <a:r>
              <a:rPr lang="en-US" sz="1400" dirty="0">
                <a:solidFill>
                  <a:schemeClr val="tx1"/>
                </a:solidFill>
                <a:latin typeface="Consolas" pitchFamily="49" charset="0"/>
                <a:cs typeface="Consolas" pitchFamily="49" charset="0"/>
              </a:rPr>
              <a:t>  //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 </a:t>
            </a:r>
            <a:r>
              <a:rPr lang="en-US" sz="1400" dirty="0">
                <a:solidFill>
                  <a:schemeClr val="tx1"/>
                </a:solidFill>
                <a:cs typeface="Consolas" pitchFamily="49" charset="0"/>
              </a:rPr>
              <a:t>is the frequency estimate</a:t>
            </a:r>
          </a:p>
        </p:txBody>
      </p:sp>
      <p:sp>
        <p:nvSpPr>
          <p:cNvPr id="76" name="Right Brace 75"/>
          <p:cNvSpPr/>
          <p:nvPr/>
        </p:nvSpPr>
        <p:spPr>
          <a:xfrm>
            <a:off x="3246783" y="2824724"/>
            <a:ext cx="228600" cy="1068942"/>
          </a:xfrm>
          <a:prstGeom prst="rightBrace">
            <a:avLst>
              <a:gd name="adj1" fmla="val 43115"/>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Right Brace 76"/>
          <p:cNvSpPr/>
          <p:nvPr/>
        </p:nvSpPr>
        <p:spPr>
          <a:xfrm rot="5400000">
            <a:off x="1824247" y="2825460"/>
            <a:ext cx="228600" cy="2523706"/>
          </a:xfrm>
          <a:prstGeom prst="rightBrace">
            <a:avLst>
              <a:gd name="adj1" fmla="val 43115"/>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8" name="TextBox 77"/>
              <p:cNvSpPr txBox="1"/>
              <p:nvPr/>
            </p:nvSpPr>
            <p:spPr>
              <a:xfrm>
                <a:off x="1828800" y="4137081"/>
                <a:ext cx="42543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solidFill>
                            <a:srgbClr val="C00000"/>
                          </a:solidFill>
                          <a:latin typeface="Cambria Math" panose="02040503050406030204" pitchFamily="18" charset="0"/>
                        </a:rPr>
                        <m:t>𝑤</m:t>
                      </m:r>
                    </m:oMath>
                  </m:oMathPara>
                </a14:m>
                <a:endParaRPr lang="en-US" dirty="0"/>
              </a:p>
            </p:txBody>
          </p:sp>
        </mc:Choice>
        <mc:Fallback xmlns="">
          <p:sp>
            <p:nvSpPr>
              <p:cNvPr id="78" name="TextBox 77"/>
              <p:cNvSpPr txBox="1">
                <a:spLocks noRot="1" noChangeAspect="1" noMove="1" noResize="1" noEditPoints="1" noAdjustHandles="1" noChangeArrowheads="1" noChangeShapeType="1" noTextEdit="1"/>
              </p:cNvSpPr>
              <p:nvPr/>
            </p:nvSpPr>
            <p:spPr>
              <a:xfrm>
                <a:off x="1828800" y="4137081"/>
                <a:ext cx="425437" cy="36933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9" name="TextBox 78"/>
              <p:cNvSpPr txBox="1"/>
              <p:nvPr/>
            </p:nvSpPr>
            <p:spPr>
              <a:xfrm>
                <a:off x="3431359" y="3174530"/>
                <a:ext cx="376963" cy="369332"/>
              </a:xfrm>
              <a:prstGeom prst="rect">
                <a:avLst/>
              </a:prstGeom>
              <a:noFill/>
              <a:ln>
                <a:no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solidFill>
                            <a:srgbClr val="C00000"/>
                          </a:solidFill>
                          <a:latin typeface="Cambria Math" panose="02040503050406030204" pitchFamily="18" charset="0"/>
                        </a:rPr>
                        <m:t>𝐿</m:t>
                      </m:r>
                    </m:oMath>
                  </m:oMathPara>
                </a14:m>
                <a:endParaRPr lang="en-US" dirty="0"/>
              </a:p>
            </p:txBody>
          </p:sp>
        </mc:Choice>
        <mc:Fallback xmlns="">
          <p:sp>
            <p:nvSpPr>
              <p:cNvPr id="79" name="TextBox 78"/>
              <p:cNvSpPr txBox="1">
                <a:spLocks noRot="1" noChangeAspect="1" noMove="1" noResize="1" noEditPoints="1" noAdjustHandles="1" noChangeArrowheads="1" noChangeShapeType="1" noTextEdit="1"/>
              </p:cNvSpPr>
              <p:nvPr/>
            </p:nvSpPr>
            <p:spPr>
              <a:xfrm>
                <a:off x="3431359" y="3174530"/>
                <a:ext cx="376963" cy="369332"/>
              </a:xfrm>
              <a:prstGeom prst="rect">
                <a:avLst/>
              </a:prstGeom>
              <a:blipFill rotWithShape="0">
                <a:blip r:embed="rId4"/>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0" name="TextBox 79"/>
              <p:cNvSpPr txBox="1"/>
              <p:nvPr/>
            </p:nvSpPr>
            <p:spPr>
              <a:xfrm>
                <a:off x="676694" y="4572001"/>
                <a:ext cx="1274580" cy="369332"/>
              </a:xfrm>
              <a:prstGeom prst="rect">
                <a:avLst/>
              </a:prstGeom>
              <a:noFill/>
            </p:spPr>
            <p:txBody>
              <a:bodyPr wrap="none" rtlCol="0">
                <a:spAutoFit/>
              </a:bodyPr>
              <a:lstStyle/>
              <a:p>
                <a:r>
                  <a:rPr lang="en-US" dirty="0"/>
                  <a:t>freq</a:t>
                </a:r>
                <a14:m>
                  <m:oMath xmlns:m="http://schemas.openxmlformats.org/officeDocument/2006/math">
                    <m:d>
                      <m:dPr>
                        <m:begChr m:val="["/>
                        <m:endChr m:val="]"/>
                        <m:ctrlPr>
                          <a:rPr lang="en-US" i="1">
                            <a:latin typeface="Cambria Math" panose="02040503050406030204" pitchFamily="18" charset="0"/>
                          </a:rPr>
                        </m:ctrlPr>
                      </m:dPr>
                      <m:e>
                        <m:r>
                          <a:rPr lang="en-US" i="1">
                            <a:latin typeface="Cambria Math"/>
                          </a:rPr>
                          <m:t>2</m:t>
                        </m:r>
                      </m:e>
                    </m:d>
                    <m:r>
                      <a:rPr lang="en-US" i="1">
                        <a:latin typeface="Cambria Math"/>
                      </a:rPr>
                      <m:t>=</m:t>
                    </m:r>
                    <m:r>
                      <a:rPr lang="en-US" i="1">
                        <a:latin typeface="Cambria Math"/>
                      </a:rPr>
                      <m:t>1</m:t>
                    </m:r>
                  </m:oMath>
                </a14:m>
                <a:endParaRPr lang="en-US" dirty="0"/>
              </a:p>
            </p:txBody>
          </p:sp>
        </mc:Choice>
        <mc:Fallback xmlns="">
          <p:sp>
            <p:nvSpPr>
              <p:cNvPr id="80" name="TextBox 79"/>
              <p:cNvSpPr txBox="1">
                <a:spLocks noRot="1" noChangeAspect="1" noMove="1" noResize="1" noEditPoints="1" noAdjustHandles="1" noChangeArrowheads="1" noChangeShapeType="1" noTextEdit="1"/>
              </p:cNvSpPr>
              <p:nvPr/>
            </p:nvSpPr>
            <p:spPr>
              <a:xfrm>
                <a:off x="676694" y="4572001"/>
                <a:ext cx="1274580" cy="369332"/>
              </a:xfrm>
              <a:prstGeom prst="rect">
                <a:avLst/>
              </a:prstGeom>
              <a:blipFill rotWithShape="0">
                <a:blip r:embed="rId5"/>
                <a:stretch>
                  <a:fillRect l="-3828"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76694" y="4878654"/>
                <a:ext cx="1274580" cy="369332"/>
              </a:xfrm>
              <a:prstGeom prst="rect">
                <a:avLst/>
              </a:prstGeom>
              <a:noFill/>
            </p:spPr>
            <p:txBody>
              <a:bodyPr wrap="none" rtlCol="0">
                <a:spAutoFit/>
              </a:bodyPr>
              <a:lstStyle/>
              <a:p>
                <a:r>
                  <a:rPr lang="en-US" dirty="0"/>
                  <a:t>freq</a:t>
                </a:r>
                <a14:m>
                  <m:oMath xmlns:m="http://schemas.openxmlformats.org/officeDocument/2006/math">
                    <m:d>
                      <m:dPr>
                        <m:begChr m:val="["/>
                        <m:endChr m:val="]"/>
                        <m:ctrlPr>
                          <a:rPr lang="en-US" i="1">
                            <a:latin typeface="Cambria Math" panose="02040503050406030204" pitchFamily="18" charset="0"/>
                          </a:rPr>
                        </m:ctrlPr>
                      </m:dPr>
                      <m:e>
                        <m:r>
                          <a:rPr lang="en-US" i="1">
                            <a:latin typeface="Cambria Math"/>
                          </a:rPr>
                          <m:t>5</m:t>
                        </m:r>
                      </m:e>
                    </m:d>
                    <m:r>
                      <a:rPr lang="en-US" i="1">
                        <a:latin typeface="Cambria Math"/>
                      </a:rPr>
                      <m:t>=</m:t>
                    </m:r>
                    <m:r>
                      <a:rPr lang="en-US" i="1">
                        <a:latin typeface="Cambria Math"/>
                      </a:rPr>
                      <m:t>3</m:t>
                    </m:r>
                  </m:oMath>
                </a14:m>
                <a:endParaRPr lang="en-US" dirty="0"/>
              </a:p>
            </p:txBody>
          </p:sp>
        </mc:Choice>
        <mc:Fallback xmlns="">
          <p:sp>
            <p:nvSpPr>
              <p:cNvPr id="37" name="TextBox 36"/>
              <p:cNvSpPr txBox="1">
                <a:spLocks noRot="1" noChangeAspect="1" noMove="1" noResize="1" noEditPoints="1" noAdjustHandles="1" noChangeArrowheads="1" noChangeShapeType="1" noTextEdit="1"/>
              </p:cNvSpPr>
              <p:nvPr/>
            </p:nvSpPr>
            <p:spPr>
              <a:xfrm>
                <a:off x="676694" y="4878654"/>
                <a:ext cx="1274580" cy="369332"/>
              </a:xfrm>
              <a:prstGeom prst="rect">
                <a:avLst/>
              </a:prstGeom>
              <a:blipFill rotWithShape="0">
                <a:blip r:embed="rId6"/>
                <a:stretch>
                  <a:fillRect l="-3828"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676694" y="5181601"/>
                <a:ext cx="1274580" cy="369332"/>
              </a:xfrm>
              <a:prstGeom prst="rect">
                <a:avLst/>
              </a:prstGeom>
              <a:noFill/>
            </p:spPr>
            <p:txBody>
              <a:bodyPr wrap="none" rtlCol="0">
                <a:spAutoFit/>
              </a:bodyPr>
              <a:lstStyle/>
              <a:p>
                <a:r>
                  <a:rPr lang="en-US" dirty="0"/>
                  <a:t>freq</a:t>
                </a:r>
                <a14:m>
                  <m:oMath xmlns:m="http://schemas.openxmlformats.org/officeDocument/2006/math">
                    <m:d>
                      <m:dPr>
                        <m:begChr m:val="["/>
                        <m:endChr m:val="]"/>
                        <m:ctrlPr>
                          <a:rPr lang="en-US" i="1">
                            <a:latin typeface="Cambria Math" panose="02040503050406030204" pitchFamily="18" charset="0"/>
                          </a:rPr>
                        </m:ctrlPr>
                      </m:dPr>
                      <m:e>
                        <m:r>
                          <a:rPr lang="en-US" i="1">
                            <a:latin typeface="Cambria Math"/>
                          </a:rPr>
                          <m:t>7</m:t>
                        </m:r>
                      </m:e>
                    </m:d>
                    <m:r>
                      <a:rPr lang="en-US" i="1">
                        <a:latin typeface="Cambria Math"/>
                      </a:rPr>
                      <m:t>=</m:t>
                    </m:r>
                    <m:r>
                      <a:rPr lang="en-US" i="1">
                        <a:latin typeface="Cambria Math"/>
                      </a:rPr>
                      <m:t>1</m:t>
                    </m:r>
                  </m:oMath>
                </a14:m>
                <a:endParaRPr lang="en-US" dirty="0"/>
              </a:p>
            </p:txBody>
          </p:sp>
        </mc:Choice>
        <mc:Fallback xmlns="">
          <p:sp>
            <p:nvSpPr>
              <p:cNvPr id="41" name="TextBox 40"/>
              <p:cNvSpPr txBox="1">
                <a:spLocks noRot="1" noChangeAspect="1" noMove="1" noResize="1" noEditPoints="1" noAdjustHandles="1" noChangeArrowheads="1" noChangeShapeType="1" noTextEdit="1"/>
              </p:cNvSpPr>
              <p:nvPr/>
            </p:nvSpPr>
            <p:spPr>
              <a:xfrm>
                <a:off x="676694" y="5181601"/>
                <a:ext cx="1274580" cy="369332"/>
              </a:xfrm>
              <a:prstGeom prst="rect">
                <a:avLst/>
              </a:prstGeom>
              <a:blipFill rotWithShape="0">
                <a:blip r:embed="rId7"/>
                <a:stretch>
                  <a:fillRect l="-3828" t="-8197" b="-24590"/>
                </a:stretch>
              </a:blipFill>
            </p:spPr>
            <p:txBody>
              <a:bodyPr/>
              <a:lstStyle/>
              <a:p>
                <a:r>
                  <a:rPr lang="en-US">
                    <a:noFill/>
                  </a:rPr>
                  <a:t> </a:t>
                </a:r>
              </a:p>
            </p:txBody>
          </p:sp>
        </mc:Fallback>
      </mc:AlternateContent>
      <p:sp>
        <p:nvSpPr>
          <p:cNvPr id="42" name="TextBox 41"/>
          <p:cNvSpPr txBox="1"/>
          <p:nvPr/>
        </p:nvSpPr>
        <p:spPr>
          <a:xfrm>
            <a:off x="3004973" y="1995506"/>
            <a:ext cx="415498"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r>
              <a:rPr lang="en-US" dirty="0">
                <a:solidFill>
                  <a:schemeClr val="bg1"/>
                </a:solidFill>
              </a:rPr>
              <a:t>11</a:t>
            </a:r>
            <a:endParaRPr lang="en-US" baseline="-25000" dirty="0">
              <a:solidFill>
                <a:schemeClr val="bg1"/>
              </a:solidFill>
            </a:endParaRPr>
          </a:p>
        </p:txBody>
      </p:sp>
      <p:cxnSp>
        <p:nvCxnSpPr>
          <p:cNvPr id="43" name="Straight Arrow Connector 42"/>
          <p:cNvCxnSpPr/>
          <p:nvPr/>
        </p:nvCxnSpPr>
        <p:spPr>
          <a:xfrm flipH="1">
            <a:off x="1828801" y="2361145"/>
            <a:ext cx="1377435" cy="62496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2895601" y="2364837"/>
            <a:ext cx="310634"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2425466" y="2361145"/>
            <a:ext cx="780771"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p:cNvSpPr txBox="1"/>
              <p:nvPr/>
            </p:nvSpPr>
            <p:spPr>
              <a:xfrm>
                <a:off x="676694" y="5486401"/>
                <a:ext cx="1402820" cy="369332"/>
              </a:xfrm>
              <a:prstGeom prst="rect">
                <a:avLst/>
              </a:prstGeom>
              <a:noFill/>
            </p:spPr>
            <p:txBody>
              <a:bodyPr wrap="none" rtlCol="0">
                <a:spAutoFit/>
              </a:bodyPr>
              <a:lstStyle/>
              <a:p>
                <a:r>
                  <a:rPr lang="en-US" dirty="0"/>
                  <a:t>freq</a:t>
                </a:r>
                <a14:m>
                  <m:oMath xmlns:m="http://schemas.openxmlformats.org/officeDocument/2006/math">
                    <m:d>
                      <m:dPr>
                        <m:begChr m:val="["/>
                        <m:endChr m:val="]"/>
                        <m:ctrlPr>
                          <a:rPr lang="en-US" i="1">
                            <a:latin typeface="Cambria Math" panose="02040503050406030204" pitchFamily="18" charset="0"/>
                          </a:rPr>
                        </m:ctrlPr>
                      </m:dPr>
                      <m:e>
                        <m:r>
                          <a:rPr lang="en-US" i="1">
                            <a:latin typeface="Cambria Math"/>
                          </a:rPr>
                          <m:t>11</m:t>
                        </m:r>
                      </m:e>
                    </m:d>
                    <m:r>
                      <a:rPr lang="en-US" i="1">
                        <a:latin typeface="Cambria Math"/>
                      </a:rPr>
                      <m:t>=</m:t>
                    </m:r>
                    <m:r>
                      <a:rPr lang="en-US" i="1">
                        <a:latin typeface="Cambria Math"/>
                      </a:rPr>
                      <m:t>1</m:t>
                    </m:r>
                  </m:oMath>
                </a14:m>
                <a:endParaRPr lang="en-US" dirty="0"/>
              </a:p>
            </p:txBody>
          </p:sp>
        </mc:Choice>
        <mc:Fallback xmlns="">
          <p:sp>
            <p:nvSpPr>
              <p:cNvPr id="50" name="TextBox 49"/>
              <p:cNvSpPr txBox="1">
                <a:spLocks noRot="1" noChangeAspect="1" noMove="1" noResize="1" noEditPoints="1" noAdjustHandles="1" noChangeArrowheads="1" noChangeShapeType="1" noTextEdit="1"/>
              </p:cNvSpPr>
              <p:nvPr/>
            </p:nvSpPr>
            <p:spPr>
              <a:xfrm>
                <a:off x="676694" y="5486401"/>
                <a:ext cx="1402820" cy="369332"/>
              </a:xfrm>
              <a:prstGeom prst="rect">
                <a:avLst/>
              </a:prstGeom>
              <a:blipFill rotWithShape="0">
                <a:blip r:embed="rId8"/>
                <a:stretch>
                  <a:fillRect l="-3478"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1022055" y="2598436"/>
                <a:ext cx="659218" cy="307777"/>
              </a:xfrm>
              <a:prstGeom prst="rect">
                <a:avLst/>
              </a:prstGeom>
              <a:noFill/>
              <a:ln>
                <a:noFill/>
              </a:ln>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rgbClr val="C00000"/>
                              </a:solidFill>
                              <a:latin typeface="Cambria Math" panose="02040503050406030204" pitchFamily="18" charset="0"/>
                            </a:rPr>
                          </m:ctrlPr>
                        </m:sSubPr>
                        <m:e>
                          <m:r>
                            <a:rPr lang="en-US" sz="1400" b="0" i="1" smtClean="0">
                              <a:solidFill>
                                <a:srgbClr val="C00000"/>
                              </a:solidFill>
                              <a:latin typeface="Cambria Math" panose="02040503050406030204" pitchFamily="18" charset="0"/>
                            </a:rPr>
                            <m:t>h</m:t>
                          </m:r>
                        </m:e>
                        <m:sub>
                          <m:r>
                            <a:rPr lang="en-US" sz="1400" b="0" i="1" smtClean="0">
                              <a:solidFill>
                                <a:srgbClr val="C00000"/>
                              </a:solidFill>
                              <a:latin typeface="Cambria Math" panose="02040503050406030204" pitchFamily="18" charset="0"/>
                            </a:rPr>
                            <m:t>1</m:t>
                          </m:r>
                        </m:sub>
                      </m:sSub>
                      <m:r>
                        <a:rPr lang="en-US" sz="1400" b="0" i="1" smtClean="0">
                          <a:solidFill>
                            <a:srgbClr val="C00000"/>
                          </a:solidFill>
                          <a:latin typeface="Cambria Math" panose="02040503050406030204" pitchFamily="18" charset="0"/>
                        </a:rPr>
                        <m:t>(</m:t>
                      </m:r>
                      <m:r>
                        <a:rPr lang="en-US" sz="1400" b="0" i="1" smtClean="0">
                          <a:solidFill>
                            <a:srgbClr val="C00000"/>
                          </a:solidFill>
                          <a:latin typeface="Cambria Math" panose="02040503050406030204" pitchFamily="18" charset="0"/>
                        </a:rPr>
                        <m:t>2</m:t>
                      </m:r>
                      <m:r>
                        <a:rPr lang="en-US" sz="1400" b="0" i="1" smtClean="0">
                          <a:solidFill>
                            <a:srgbClr val="C00000"/>
                          </a:solidFill>
                          <a:latin typeface="Cambria Math" panose="02040503050406030204" pitchFamily="18" charset="0"/>
                        </a:rPr>
                        <m:t>)</m:t>
                      </m:r>
                    </m:oMath>
                  </m:oMathPara>
                </a14:m>
                <a:endParaRPr lang="en-US" sz="1400" dirty="0">
                  <a:solidFill>
                    <a:srgbClr val="C00000"/>
                  </a:solidFill>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022055" y="2598436"/>
                <a:ext cx="659218" cy="307777"/>
              </a:xfrm>
              <a:prstGeom prst="rect">
                <a:avLst/>
              </a:prstGeom>
              <a:blipFill rotWithShape="0">
                <a:blip r:embed="rId9"/>
                <a:stretch>
                  <a:fillRect b="-7843"/>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1631655" y="2513180"/>
                <a:ext cx="663387" cy="307777"/>
              </a:xfrm>
              <a:prstGeom prst="rect">
                <a:avLst/>
              </a:prstGeom>
              <a:noFill/>
              <a:ln>
                <a:noFill/>
              </a:ln>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rgbClr val="C00000"/>
                              </a:solidFill>
                              <a:latin typeface="Cambria Math" panose="02040503050406030204" pitchFamily="18" charset="0"/>
                            </a:rPr>
                          </m:ctrlPr>
                        </m:sSubPr>
                        <m:e>
                          <m:r>
                            <a:rPr lang="en-US" sz="1400" b="0" i="1" smtClean="0">
                              <a:solidFill>
                                <a:srgbClr val="C00000"/>
                              </a:solidFill>
                              <a:latin typeface="Cambria Math" panose="02040503050406030204" pitchFamily="18" charset="0"/>
                            </a:rPr>
                            <m:t>h</m:t>
                          </m:r>
                        </m:e>
                        <m:sub>
                          <m:r>
                            <a:rPr lang="en-US" sz="1400" b="0" i="1" smtClean="0">
                              <a:solidFill>
                                <a:srgbClr val="C00000"/>
                              </a:solidFill>
                              <a:latin typeface="Cambria Math" panose="02040503050406030204" pitchFamily="18" charset="0"/>
                            </a:rPr>
                            <m:t>2</m:t>
                          </m:r>
                        </m:sub>
                      </m:sSub>
                      <m:r>
                        <a:rPr lang="en-US" sz="1400" b="0" i="1" smtClean="0">
                          <a:solidFill>
                            <a:srgbClr val="C00000"/>
                          </a:solidFill>
                          <a:latin typeface="Cambria Math" panose="02040503050406030204" pitchFamily="18" charset="0"/>
                        </a:rPr>
                        <m:t>(</m:t>
                      </m:r>
                      <m:r>
                        <a:rPr lang="en-US" sz="1400" b="0" i="1" smtClean="0">
                          <a:solidFill>
                            <a:srgbClr val="C00000"/>
                          </a:solidFill>
                          <a:latin typeface="Cambria Math" panose="02040503050406030204" pitchFamily="18" charset="0"/>
                        </a:rPr>
                        <m:t>2</m:t>
                      </m:r>
                      <m:r>
                        <a:rPr lang="en-US" sz="1400" b="0" i="1" smtClean="0">
                          <a:solidFill>
                            <a:srgbClr val="C00000"/>
                          </a:solidFill>
                          <a:latin typeface="Cambria Math" panose="02040503050406030204" pitchFamily="18" charset="0"/>
                        </a:rPr>
                        <m:t>)</m:t>
                      </m:r>
                    </m:oMath>
                  </m:oMathPara>
                </a14:m>
                <a:endParaRPr lang="en-US" sz="1400" dirty="0">
                  <a:solidFill>
                    <a:srgbClr val="C00000"/>
                  </a:solidFill>
                </a:endParaRPr>
              </a:p>
            </p:txBody>
          </p:sp>
        </mc:Choice>
        <mc:Fallback xmlns="">
          <p:sp>
            <p:nvSpPr>
              <p:cNvPr id="46" name="TextBox 45"/>
              <p:cNvSpPr txBox="1">
                <a:spLocks noRot="1" noChangeAspect="1" noMove="1" noResize="1" noEditPoints="1" noAdjustHandles="1" noChangeArrowheads="1" noChangeShapeType="1" noTextEdit="1"/>
              </p:cNvSpPr>
              <p:nvPr/>
            </p:nvSpPr>
            <p:spPr>
              <a:xfrm>
                <a:off x="1631655" y="2513180"/>
                <a:ext cx="663387" cy="307777"/>
              </a:xfrm>
              <a:prstGeom prst="rect">
                <a:avLst/>
              </a:prstGeom>
              <a:blipFill rotWithShape="0">
                <a:blip r:embed="rId10"/>
                <a:stretch>
                  <a:fillRect b="-7843"/>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475720" y="2537821"/>
                <a:ext cx="664926" cy="307777"/>
              </a:xfrm>
              <a:prstGeom prst="rect">
                <a:avLst/>
              </a:prstGeom>
              <a:noFill/>
              <a:ln>
                <a:noFill/>
              </a:ln>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rgbClr val="C00000"/>
                              </a:solidFill>
                              <a:latin typeface="Cambria Math" panose="02040503050406030204" pitchFamily="18" charset="0"/>
                            </a:rPr>
                          </m:ctrlPr>
                        </m:sSubPr>
                        <m:e>
                          <m:r>
                            <a:rPr lang="en-US" sz="1400" b="0" i="1" smtClean="0">
                              <a:solidFill>
                                <a:srgbClr val="C00000"/>
                              </a:solidFill>
                              <a:latin typeface="Cambria Math" panose="02040503050406030204" pitchFamily="18" charset="0"/>
                            </a:rPr>
                            <m:t>h</m:t>
                          </m:r>
                        </m:e>
                        <m:sub>
                          <m:r>
                            <a:rPr lang="en-US" sz="1400" b="0" i="1" smtClean="0">
                              <a:solidFill>
                                <a:srgbClr val="C00000"/>
                              </a:solidFill>
                              <a:latin typeface="Cambria Math" panose="02040503050406030204" pitchFamily="18" charset="0"/>
                            </a:rPr>
                            <m:t>3</m:t>
                          </m:r>
                        </m:sub>
                      </m:sSub>
                      <m:d>
                        <m:dPr>
                          <m:ctrlPr>
                            <a:rPr lang="en-US" sz="1400" b="0" i="1" smtClean="0">
                              <a:solidFill>
                                <a:srgbClr val="C00000"/>
                              </a:solidFill>
                              <a:latin typeface="Cambria Math" panose="02040503050406030204" pitchFamily="18" charset="0"/>
                            </a:rPr>
                          </m:ctrlPr>
                        </m:dPr>
                        <m:e>
                          <m:r>
                            <a:rPr lang="en-US" sz="1400" b="0" i="1" smtClean="0">
                              <a:solidFill>
                                <a:srgbClr val="C00000"/>
                              </a:solidFill>
                              <a:latin typeface="Cambria Math" panose="02040503050406030204" pitchFamily="18" charset="0"/>
                            </a:rPr>
                            <m:t>2</m:t>
                          </m:r>
                        </m:e>
                      </m:d>
                    </m:oMath>
                  </m:oMathPara>
                </a14:m>
                <a:endParaRPr lang="en-US" sz="1400" dirty="0">
                  <a:solidFill>
                    <a:srgbClr val="C00000"/>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475720" y="2537821"/>
                <a:ext cx="664926" cy="307777"/>
              </a:xfrm>
              <a:prstGeom prst="rect">
                <a:avLst/>
              </a:prstGeom>
              <a:blipFill rotWithShape="0">
                <a:blip r:embed="rId11"/>
                <a:stretch>
                  <a:fillRect/>
                </a:stretch>
              </a:blipFill>
              <a:ln>
                <a:noFill/>
              </a:ln>
            </p:spPr>
            <p:txBody>
              <a:bodyPr/>
              <a:lstStyle/>
              <a:p>
                <a:r>
                  <a:rPr lang="en-US">
                    <a:noFill/>
                  </a:rPr>
                  <a:t> </a:t>
                </a:r>
              </a:p>
            </p:txBody>
          </p:sp>
        </mc:Fallback>
      </mc:AlternateContent>
      <p:sp>
        <p:nvSpPr>
          <p:cNvPr id="52" name="Text Box 102"/>
          <p:cNvSpPr txBox="1">
            <a:spLocks noChangeArrowheads="1"/>
          </p:cNvSpPr>
          <p:nvPr/>
        </p:nvSpPr>
        <p:spPr bwMode="auto">
          <a:xfrm>
            <a:off x="520304" y="1071518"/>
            <a:ext cx="58480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solidFill>
                  <a:srgbClr val="0000CC"/>
                </a:solidFill>
              </a:rPr>
              <a:t>[</a:t>
            </a:r>
            <a:r>
              <a:rPr lang="en-US" sz="1600" dirty="0" smtClean="0">
                <a:solidFill>
                  <a:srgbClr val="0000CC"/>
                </a:solidFill>
              </a:rPr>
              <a:t>Charikar-Chen-FarachColton’04, Cormode-Muthukrishnan’05]</a:t>
            </a:r>
            <a:endParaRPr lang="en-US" sz="1600" dirty="0">
              <a:solidFill>
                <a:srgbClr val="0000CC"/>
              </a:solidFill>
            </a:endParaRPr>
          </a:p>
        </p:txBody>
      </p:sp>
    </p:spTree>
    <p:extLst>
      <p:ext uri="{BB962C8B-B14F-4D97-AF65-F5344CB8AC3E}">
        <p14:creationId xmlns:p14="http://schemas.microsoft.com/office/powerpoint/2010/main" val="8218109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51"/>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46"/>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14"/>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15"/>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8"/>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21"/>
                                        </p:tgtEl>
                                        <p:attrNameLst>
                                          <p:attrName>style.visibility</p:attrName>
                                        </p:attrNameLst>
                                      </p:cBhvr>
                                      <p:to>
                                        <p:strVal val="hidden"/>
                                      </p:to>
                                    </p:set>
                                  </p:childTnLst>
                                </p:cTn>
                              </p:par>
                              <p:par>
                                <p:cTn id="75" presetID="1" presetClass="exit" presetSubtype="0" fill="hold" nodeType="withEffect">
                                  <p:stCondLst>
                                    <p:cond delay="0"/>
                                  </p:stCondLst>
                                  <p:childTnLst>
                                    <p:set>
                                      <p:cBhvr>
                                        <p:cTn id="76" dur="1" fill="hold">
                                          <p:stCondLst>
                                            <p:cond delay="0"/>
                                          </p:stCondLst>
                                        </p:cTn>
                                        <p:tgtEl>
                                          <p:spTgt spid="25"/>
                                        </p:tgtEl>
                                        <p:attrNameLst>
                                          <p:attrName>style.visibility</p:attrName>
                                        </p:attrNameLst>
                                      </p:cBhvr>
                                      <p:to>
                                        <p:strVal val="hidden"/>
                                      </p:to>
                                    </p:set>
                                  </p:childTnLst>
                                </p:cTn>
                              </p:par>
                              <p:par>
                                <p:cTn id="77" presetID="1" presetClass="exit" presetSubtype="0" fill="hold" nodeType="withEffect">
                                  <p:stCondLst>
                                    <p:cond delay="0"/>
                                  </p:stCondLst>
                                  <p:childTnLst>
                                    <p:set>
                                      <p:cBhvr>
                                        <p:cTn id="78" dur="1" fill="hold">
                                          <p:stCondLst>
                                            <p:cond delay="0"/>
                                          </p:stCondLst>
                                        </p:cTn>
                                        <p:tgtEl>
                                          <p:spTgt spid="28"/>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3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3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1"/>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32"/>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33"/>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1"/>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39"/>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4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9"/>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nodeType="clickEffect">
                                  <p:stCondLst>
                                    <p:cond delay="0"/>
                                  </p:stCondLst>
                                  <p:childTnLst>
                                    <p:set>
                                      <p:cBhvr>
                                        <p:cTn id="118" dur="1" fill="hold">
                                          <p:stCondLst>
                                            <p:cond delay="0"/>
                                          </p:stCondLst>
                                        </p:cTn>
                                        <p:tgtEl>
                                          <p:spTgt spid="38"/>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39"/>
                                        </p:tgtEl>
                                        <p:attrNameLst>
                                          <p:attrName>style.visibility</p:attrName>
                                        </p:attrNameLst>
                                      </p:cBhvr>
                                      <p:to>
                                        <p:strVal val="hidden"/>
                                      </p:to>
                                    </p:set>
                                  </p:childTnLst>
                                </p:cTn>
                              </p:par>
                              <p:par>
                                <p:cTn id="121" presetID="1" presetClass="exit" presetSubtype="0" fill="hold" nodeType="withEffect">
                                  <p:stCondLst>
                                    <p:cond delay="0"/>
                                  </p:stCondLst>
                                  <p:childTnLst>
                                    <p:set>
                                      <p:cBhvr>
                                        <p:cTn id="122" dur="1" fill="hold">
                                          <p:stCondLst>
                                            <p:cond delay="0"/>
                                          </p:stCondLst>
                                        </p:cTn>
                                        <p:tgtEl>
                                          <p:spTgt spid="40"/>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1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47"/>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48"/>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4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70"/>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nodeType="clickEffect">
                                  <p:stCondLst>
                                    <p:cond delay="0"/>
                                  </p:stCondLst>
                                  <p:childTnLst>
                                    <p:set>
                                      <p:cBhvr>
                                        <p:cTn id="140" dur="1" fill="hold">
                                          <p:stCondLst>
                                            <p:cond delay="0"/>
                                          </p:stCondLst>
                                        </p:cTn>
                                        <p:tgtEl>
                                          <p:spTgt spid="47"/>
                                        </p:tgtEl>
                                        <p:attrNameLst>
                                          <p:attrName>style.visibility</p:attrName>
                                        </p:attrNameLst>
                                      </p:cBhvr>
                                      <p:to>
                                        <p:strVal val="hidden"/>
                                      </p:to>
                                    </p:set>
                                  </p:childTnLst>
                                </p:cTn>
                              </p:par>
                              <p:par>
                                <p:cTn id="141" presetID="1" presetClass="exit" presetSubtype="0" fill="hold" nodeType="withEffect">
                                  <p:stCondLst>
                                    <p:cond delay="0"/>
                                  </p:stCondLst>
                                  <p:childTnLst>
                                    <p:set>
                                      <p:cBhvr>
                                        <p:cTn id="142" dur="1" fill="hold">
                                          <p:stCondLst>
                                            <p:cond delay="0"/>
                                          </p:stCondLst>
                                        </p:cTn>
                                        <p:tgtEl>
                                          <p:spTgt spid="48"/>
                                        </p:tgtEl>
                                        <p:attrNameLst>
                                          <p:attrName>style.visibility</p:attrName>
                                        </p:attrNameLst>
                                      </p:cBhvr>
                                      <p:to>
                                        <p:strVal val="hidden"/>
                                      </p:to>
                                    </p:set>
                                  </p:childTnLst>
                                </p:cTn>
                              </p:par>
                              <p:par>
                                <p:cTn id="143" presetID="1" presetClass="exit" presetSubtype="0" fill="hold" nodeType="withEffect">
                                  <p:stCondLst>
                                    <p:cond delay="0"/>
                                  </p:stCondLst>
                                  <p:childTnLst>
                                    <p:set>
                                      <p:cBhvr>
                                        <p:cTn id="144" dur="1" fill="hold">
                                          <p:stCondLst>
                                            <p:cond delay="0"/>
                                          </p:stCondLst>
                                        </p:cTn>
                                        <p:tgtEl>
                                          <p:spTgt spid="49"/>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1" nodeType="clickEffect">
                                  <p:stCondLst>
                                    <p:cond delay="0"/>
                                  </p:stCondLst>
                                  <p:childTnLst>
                                    <p:set>
                                      <p:cBhvr>
                                        <p:cTn id="148" dur="1" fill="hold">
                                          <p:stCondLst>
                                            <p:cond delay="0"/>
                                          </p:stCondLst>
                                        </p:cTn>
                                        <p:tgtEl>
                                          <p:spTgt spid="8"/>
                                        </p:tgtEl>
                                        <p:attrNameLst>
                                          <p:attrName>style.visibility</p:attrName>
                                        </p:attrNameLst>
                                      </p:cBhvr>
                                      <p:to>
                                        <p:strVal val="visible"/>
                                      </p:to>
                                    </p:set>
                                  </p:childTnLst>
                                </p:cTn>
                              </p:par>
                              <p:par>
                                <p:cTn id="149" presetID="1" presetClass="entr" presetSubtype="0" fill="hold" nodeType="withEffect">
                                  <p:stCondLst>
                                    <p:cond delay="0"/>
                                  </p:stCondLst>
                                  <p:childTnLst>
                                    <p:set>
                                      <p:cBhvr>
                                        <p:cTn id="150" dur="1" fill="hold">
                                          <p:stCondLst>
                                            <p:cond delay="0"/>
                                          </p:stCondLst>
                                        </p:cTn>
                                        <p:tgtEl>
                                          <p:spTgt spid="14"/>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5"/>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18"/>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80"/>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nodeType="clickEffect">
                                  <p:stCondLst>
                                    <p:cond delay="0"/>
                                  </p:stCondLst>
                                  <p:childTnLst>
                                    <p:set>
                                      <p:cBhvr>
                                        <p:cTn id="162" dur="1" fill="hold">
                                          <p:stCondLst>
                                            <p:cond delay="0"/>
                                          </p:stCondLst>
                                        </p:cTn>
                                        <p:tgtEl>
                                          <p:spTgt spid="14"/>
                                        </p:tgtEl>
                                        <p:attrNameLst>
                                          <p:attrName>style.visibility</p:attrName>
                                        </p:attrNameLst>
                                      </p:cBhvr>
                                      <p:to>
                                        <p:strVal val="hidden"/>
                                      </p:to>
                                    </p:set>
                                  </p:childTnLst>
                                </p:cTn>
                              </p:par>
                              <p:par>
                                <p:cTn id="163" presetID="1" presetClass="exit" presetSubtype="0" fill="hold" nodeType="withEffect">
                                  <p:stCondLst>
                                    <p:cond delay="0"/>
                                  </p:stCondLst>
                                  <p:childTnLst>
                                    <p:set>
                                      <p:cBhvr>
                                        <p:cTn id="164" dur="1" fill="hold">
                                          <p:stCondLst>
                                            <p:cond delay="0"/>
                                          </p:stCondLst>
                                        </p:cTn>
                                        <p:tgtEl>
                                          <p:spTgt spid="15"/>
                                        </p:tgtEl>
                                        <p:attrNameLst>
                                          <p:attrName>style.visibility</p:attrName>
                                        </p:attrNameLst>
                                      </p:cBhvr>
                                      <p:to>
                                        <p:strVal val="hidden"/>
                                      </p:to>
                                    </p:set>
                                  </p:childTnLst>
                                </p:cTn>
                              </p:par>
                              <p:par>
                                <p:cTn id="165" presetID="1" presetClass="exit" presetSubtype="0" fill="hold" nodeType="withEffect">
                                  <p:stCondLst>
                                    <p:cond delay="0"/>
                                  </p:stCondLst>
                                  <p:childTnLst>
                                    <p:set>
                                      <p:cBhvr>
                                        <p:cTn id="166" dur="1" fill="hold">
                                          <p:stCondLst>
                                            <p:cond delay="0"/>
                                          </p:stCondLst>
                                        </p:cTn>
                                        <p:tgtEl>
                                          <p:spTgt spid="18"/>
                                        </p:tgtEl>
                                        <p:attrNameLst>
                                          <p:attrName>style.visibility</p:attrName>
                                        </p:attrNameLst>
                                      </p:cBhvr>
                                      <p:to>
                                        <p:strVal val="hidden"/>
                                      </p:to>
                                    </p:set>
                                  </p:childTnLst>
                                </p:cTn>
                              </p:par>
                              <p:par>
                                <p:cTn id="167" presetID="1" presetClass="entr" presetSubtype="0" fill="hold" grpId="1" nodeType="withEffect">
                                  <p:stCondLst>
                                    <p:cond delay="0"/>
                                  </p:stCondLst>
                                  <p:childTnLst>
                                    <p:set>
                                      <p:cBhvr>
                                        <p:cTn id="168" dur="1" fill="hold">
                                          <p:stCondLst>
                                            <p:cond delay="0"/>
                                          </p:stCondLst>
                                        </p:cTn>
                                        <p:tgtEl>
                                          <p:spTgt spid="9"/>
                                        </p:tgtEl>
                                        <p:attrNameLst>
                                          <p:attrName>style.visibility</p:attrName>
                                        </p:attrNameLst>
                                      </p:cBhvr>
                                      <p:to>
                                        <p:strVal val="visible"/>
                                      </p:to>
                                    </p:set>
                                  </p:childTnLst>
                                </p:cTn>
                              </p:par>
                              <p:par>
                                <p:cTn id="169" presetID="1" presetClass="entr" presetSubtype="0" fill="hold" nodeType="withEffect">
                                  <p:stCondLst>
                                    <p:cond delay="0"/>
                                  </p:stCondLst>
                                  <p:childTnLst>
                                    <p:set>
                                      <p:cBhvr>
                                        <p:cTn id="170" dur="1" fill="hold">
                                          <p:stCondLst>
                                            <p:cond delay="0"/>
                                          </p:stCondLst>
                                        </p:cTn>
                                        <p:tgtEl>
                                          <p:spTgt spid="21"/>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25"/>
                                        </p:tgtEl>
                                        <p:attrNameLst>
                                          <p:attrName>style.visibility</p:attrName>
                                        </p:attrNameLst>
                                      </p:cBhvr>
                                      <p:to>
                                        <p:strVal val="visible"/>
                                      </p:to>
                                    </p:set>
                                  </p:childTnLst>
                                </p:cTn>
                              </p:par>
                              <p:par>
                                <p:cTn id="173" presetID="1" presetClass="entr" presetSubtype="0" fill="hold" nodeType="withEffect">
                                  <p:stCondLst>
                                    <p:cond delay="0"/>
                                  </p:stCondLst>
                                  <p:childTnLst>
                                    <p:set>
                                      <p:cBhvr>
                                        <p:cTn id="174" dur="1" fill="hold">
                                          <p:stCondLst>
                                            <p:cond delay="0"/>
                                          </p:stCondLst>
                                        </p:cTn>
                                        <p:tgtEl>
                                          <p:spTgt spid="28"/>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37"/>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xit" presetSubtype="0" fill="hold" nodeType="clickEffect">
                                  <p:stCondLst>
                                    <p:cond delay="0"/>
                                  </p:stCondLst>
                                  <p:childTnLst>
                                    <p:set>
                                      <p:cBhvr>
                                        <p:cTn id="182" dur="1" fill="hold">
                                          <p:stCondLst>
                                            <p:cond delay="0"/>
                                          </p:stCondLst>
                                        </p:cTn>
                                        <p:tgtEl>
                                          <p:spTgt spid="21"/>
                                        </p:tgtEl>
                                        <p:attrNameLst>
                                          <p:attrName>style.visibility</p:attrName>
                                        </p:attrNameLst>
                                      </p:cBhvr>
                                      <p:to>
                                        <p:strVal val="hidden"/>
                                      </p:to>
                                    </p:set>
                                  </p:childTnLst>
                                </p:cTn>
                              </p:par>
                              <p:par>
                                <p:cTn id="183" presetID="1" presetClass="exit" presetSubtype="0" fill="hold" nodeType="withEffect">
                                  <p:stCondLst>
                                    <p:cond delay="0"/>
                                  </p:stCondLst>
                                  <p:childTnLst>
                                    <p:set>
                                      <p:cBhvr>
                                        <p:cTn id="184" dur="1" fill="hold">
                                          <p:stCondLst>
                                            <p:cond delay="0"/>
                                          </p:stCondLst>
                                        </p:cTn>
                                        <p:tgtEl>
                                          <p:spTgt spid="25"/>
                                        </p:tgtEl>
                                        <p:attrNameLst>
                                          <p:attrName>style.visibility</p:attrName>
                                        </p:attrNameLst>
                                      </p:cBhvr>
                                      <p:to>
                                        <p:strVal val="hidden"/>
                                      </p:to>
                                    </p:set>
                                  </p:childTnLst>
                                </p:cTn>
                              </p:par>
                              <p:par>
                                <p:cTn id="185" presetID="1" presetClass="exit" presetSubtype="0" fill="hold" nodeType="withEffect">
                                  <p:stCondLst>
                                    <p:cond delay="0"/>
                                  </p:stCondLst>
                                  <p:childTnLst>
                                    <p:set>
                                      <p:cBhvr>
                                        <p:cTn id="186" dur="1" fill="hold">
                                          <p:stCondLst>
                                            <p:cond delay="0"/>
                                          </p:stCondLst>
                                        </p:cTn>
                                        <p:tgtEl>
                                          <p:spTgt spid="28"/>
                                        </p:tgtEl>
                                        <p:attrNameLst>
                                          <p:attrName>style.visibility</p:attrName>
                                        </p:attrNameLst>
                                      </p:cBhvr>
                                      <p:to>
                                        <p:strVal val="hidden"/>
                                      </p:to>
                                    </p:set>
                                  </p:childTnLst>
                                </p:cTn>
                              </p:par>
                              <p:par>
                                <p:cTn id="187" presetID="1" presetClass="entr" presetSubtype="0" fill="hold" grpId="1" nodeType="withEffect">
                                  <p:stCondLst>
                                    <p:cond delay="0"/>
                                  </p:stCondLst>
                                  <p:childTnLst>
                                    <p:set>
                                      <p:cBhvr>
                                        <p:cTn id="188" dur="1" fill="hold">
                                          <p:stCondLst>
                                            <p:cond delay="0"/>
                                          </p:stCondLst>
                                        </p:cTn>
                                        <p:tgtEl>
                                          <p:spTgt spid="10"/>
                                        </p:tgtEl>
                                        <p:attrNameLst>
                                          <p:attrName>style.visibility</p:attrName>
                                        </p:attrNameLst>
                                      </p:cBhvr>
                                      <p:to>
                                        <p:strVal val="visible"/>
                                      </p:to>
                                    </p:set>
                                  </p:childTnLst>
                                </p:cTn>
                              </p:par>
                              <p:par>
                                <p:cTn id="189" presetID="1" presetClass="entr" presetSubtype="0" fill="hold" nodeType="withEffect">
                                  <p:stCondLst>
                                    <p:cond delay="0"/>
                                  </p:stCondLst>
                                  <p:childTnLst>
                                    <p:set>
                                      <p:cBhvr>
                                        <p:cTn id="190" dur="1" fill="hold">
                                          <p:stCondLst>
                                            <p:cond delay="0"/>
                                          </p:stCondLst>
                                        </p:cTn>
                                        <p:tgtEl>
                                          <p:spTgt spid="31"/>
                                        </p:tgtEl>
                                        <p:attrNameLst>
                                          <p:attrName>style.visibility</p:attrName>
                                        </p:attrNameLst>
                                      </p:cBhvr>
                                      <p:to>
                                        <p:strVal val="visible"/>
                                      </p:to>
                                    </p:set>
                                  </p:childTnLst>
                                </p:cTn>
                              </p:par>
                              <p:par>
                                <p:cTn id="191" presetID="1" presetClass="entr" presetSubtype="0" fill="hold" nodeType="withEffect">
                                  <p:stCondLst>
                                    <p:cond delay="0"/>
                                  </p:stCondLst>
                                  <p:childTnLst>
                                    <p:set>
                                      <p:cBhvr>
                                        <p:cTn id="192" dur="1" fill="hold">
                                          <p:stCondLst>
                                            <p:cond delay="0"/>
                                          </p:stCondLst>
                                        </p:cTn>
                                        <p:tgtEl>
                                          <p:spTgt spid="32"/>
                                        </p:tgtEl>
                                        <p:attrNameLst>
                                          <p:attrName>style.visibility</p:attrName>
                                        </p:attrNameLst>
                                      </p:cBhvr>
                                      <p:to>
                                        <p:strVal val="visible"/>
                                      </p:to>
                                    </p:set>
                                  </p:childTnLst>
                                </p:cTn>
                              </p:par>
                              <p:par>
                                <p:cTn id="193" presetID="1" presetClass="entr" presetSubtype="0" fill="hold" nodeType="withEffect">
                                  <p:stCondLst>
                                    <p:cond delay="0"/>
                                  </p:stCondLst>
                                  <p:childTnLst>
                                    <p:set>
                                      <p:cBhvr>
                                        <p:cTn id="194" dur="1" fill="hold">
                                          <p:stCondLst>
                                            <p:cond delay="0"/>
                                          </p:stCondLst>
                                        </p:cTn>
                                        <p:tgtEl>
                                          <p:spTgt spid="33"/>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41"/>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nodeType="clickEffect">
                                  <p:stCondLst>
                                    <p:cond delay="0"/>
                                  </p:stCondLst>
                                  <p:childTnLst>
                                    <p:set>
                                      <p:cBhvr>
                                        <p:cTn id="202" dur="1" fill="hold">
                                          <p:stCondLst>
                                            <p:cond delay="0"/>
                                          </p:stCondLst>
                                        </p:cTn>
                                        <p:tgtEl>
                                          <p:spTgt spid="31"/>
                                        </p:tgtEl>
                                        <p:attrNameLst>
                                          <p:attrName>style.visibility</p:attrName>
                                        </p:attrNameLst>
                                      </p:cBhvr>
                                      <p:to>
                                        <p:strVal val="hidden"/>
                                      </p:to>
                                    </p:set>
                                  </p:childTnLst>
                                </p:cTn>
                              </p:par>
                              <p:par>
                                <p:cTn id="203" presetID="1" presetClass="exit" presetSubtype="0" fill="hold" nodeType="withEffect">
                                  <p:stCondLst>
                                    <p:cond delay="0"/>
                                  </p:stCondLst>
                                  <p:childTnLst>
                                    <p:set>
                                      <p:cBhvr>
                                        <p:cTn id="204" dur="1" fill="hold">
                                          <p:stCondLst>
                                            <p:cond delay="0"/>
                                          </p:stCondLst>
                                        </p:cTn>
                                        <p:tgtEl>
                                          <p:spTgt spid="32"/>
                                        </p:tgtEl>
                                        <p:attrNameLst>
                                          <p:attrName>style.visibility</p:attrName>
                                        </p:attrNameLst>
                                      </p:cBhvr>
                                      <p:to>
                                        <p:strVal val="hidden"/>
                                      </p:to>
                                    </p:set>
                                  </p:childTnLst>
                                </p:cTn>
                              </p:par>
                              <p:par>
                                <p:cTn id="205" presetID="1" presetClass="exit" presetSubtype="0" fill="hold" nodeType="withEffect">
                                  <p:stCondLst>
                                    <p:cond delay="0"/>
                                  </p:stCondLst>
                                  <p:childTnLst>
                                    <p:set>
                                      <p:cBhvr>
                                        <p:cTn id="206" dur="1" fill="hold">
                                          <p:stCondLst>
                                            <p:cond delay="0"/>
                                          </p:stCondLst>
                                        </p:cTn>
                                        <p:tgtEl>
                                          <p:spTgt spid="33"/>
                                        </p:tgtEl>
                                        <p:attrNameLst>
                                          <p:attrName>style.visibility</p:attrName>
                                        </p:attrNameLst>
                                      </p:cBhvr>
                                      <p:to>
                                        <p:strVal val="hidden"/>
                                      </p:to>
                                    </p:set>
                                  </p:childTnLst>
                                </p:cTn>
                              </p:par>
                              <p:par>
                                <p:cTn id="207" presetID="1" presetClass="entr" presetSubtype="0" fill="hold" grpId="0" nodeType="withEffect">
                                  <p:stCondLst>
                                    <p:cond delay="0"/>
                                  </p:stCondLst>
                                  <p:childTnLst>
                                    <p:set>
                                      <p:cBhvr>
                                        <p:cTn id="208" dur="1" fill="hold">
                                          <p:stCondLst>
                                            <p:cond delay="0"/>
                                          </p:stCondLst>
                                        </p:cTn>
                                        <p:tgtEl>
                                          <p:spTgt spid="42"/>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0"/>
                                          </p:stCondLst>
                                        </p:cTn>
                                        <p:tgtEl>
                                          <p:spTgt spid="43"/>
                                        </p:tgtEl>
                                        <p:attrNameLst>
                                          <p:attrName>style.visibility</p:attrName>
                                        </p:attrNameLst>
                                      </p:cBhvr>
                                      <p:to>
                                        <p:strVal val="visible"/>
                                      </p:to>
                                    </p:set>
                                  </p:childTnLst>
                                </p:cTn>
                              </p:par>
                              <p:par>
                                <p:cTn id="213" presetID="1" presetClass="entr" presetSubtype="0" fill="hold" nodeType="withEffect">
                                  <p:stCondLst>
                                    <p:cond delay="0"/>
                                  </p:stCondLst>
                                  <p:childTnLst>
                                    <p:set>
                                      <p:cBhvr>
                                        <p:cTn id="214" dur="1" fill="hold">
                                          <p:stCondLst>
                                            <p:cond delay="0"/>
                                          </p:stCondLst>
                                        </p:cTn>
                                        <p:tgtEl>
                                          <p:spTgt spid="45"/>
                                        </p:tgtEl>
                                        <p:attrNameLst>
                                          <p:attrName>style.visibility</p:attrName>
                                        </p:attrNameLst>
                                      </p:cBhvr>
                                      <p:to>
                                        <p:strVal val="visible"/>
                                      </p:to>
                                    </p:set>
                                  </p:childTnLst>
                                </p:cTn>
                              </p:par>
                              <p:par>
                                <p:cTn id="215" presetID="1" presetClass="entr" presetSubtype="0" fill="hold" nodeType="withEffect">
                                  <p:stCondLst>
                                    <p:cond delay="0"/>
                                  </p:stCondLst>
                                  <p:childTnLst>
                                    <p:set>
                                      <p:cBhvr>
                                        <p:cTn id="216" dur="1" fill="hold">
                                          <p:stCondLst>
                                            <p:cond delay="0"/>
                                          </p:stCondLst>
                                        </p:cTn>
                                        <p:tgtEl>
                                          <p:spTgt spid="44"/>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11" grpId="0" animBg="1"/>
      <p:bldP spid="12" grpId="0" animBg="1"/>
      <p:bldP spid="75" grpId="0" animBg="1"/>
      <p:bldP spid="76" grpId="0" animBg="1"/>
      <p:bldP spid="77" grpId="0" animBg="1"/>
      <p:bldP spid="78" grpId="0"/>
      <p:bldP spid="79" grpId="0"/>
      <p:bldP spid="80" grpId="0"/>
      <p:bldP spid="37" grpId="0"/>
      <p:bldP spid="41" grpId="0"/>
      <p:bldP spid="42" grpId="0" animBg="1"/>
      <p:bldP spid="50" grpId="0"/>
      <p:bldP spid="2" grpId="0"/>
      <p:bldP spid="2" grpId="1"/>
      <p:bldP spid="46" grpId="0"/>
      <p:bldP spid="46" grpId="1"/>
      <p:bldP spid="51" grpId="0"/>
      <p:bldP spid="51"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Heavy Hitters: analysis</a:t>
            </a:r>
            <a:endParaRPr lang="en-US" dirty="0"/>
          </a:p>
        </p:txBody>
      </p:sp>
      <mc:AlternateContent xmlns:mc="http://schemas.openxmlformats.org/markup-compatibility/2006" xmlns:a14="http://schemas.microsoft.com/office/drawing/2010/main">
        <mc:Choice Requires="a14">
          <p:sp>
            <p:nvSpPr>
              <p:cNvPr id="5" name="Text Placeholder 4"/>
              <p:cNvSpPr>
                <a:spLocks noGrp="1"/>
              </p:cNvSpPr>
              <p:nvPr>
                <p:ph type="body" sz="quarter" idx="10"/>
              </p:nvPr>
            </p:nvSpPr>
            <p:spPr>
              <a:xfrm>
                <a:off x="381000" y="3657599"/>
                <a:ext cx="4648200" cy="2227005"/>
              </a:xfrm>
            </p:spPr>
            <p:txBody>
              <a:bodyPr vert="horz" lIns="0" tIns="0" rIns="0" bIns="0">
                <a:normAutofit fontScale="85000" lnSpcReduction="10000"/>
              </a:bodyPr>
              <a:lstStyle/>
              <a:p>
                <a:r>
                  <a:rPr lang="en-US" dirty="0" smtClean="0"/>
                  <a:t>           = frequency of 5, plus “extra mass”</a:t>
                </a:r>
              </a:p>
              <a:p>
                <a:pPr lvl="1"/>
                <a:r>
                  <a:rPr lang="en-US" dirty="0" smtClean="0"/>
                  <a:t>Expected “extra mass” ≤ </a:t>
                </a:r>
                <a:r>
                  <a:rPr lang="en-US" dirty="0" smtClean="0">
                    <a:sym typeface="Symbol"/>
                  </a:rPr>
                  <a:t>total mass /</a:t>
                </a:r>
                <a:r>
                  <a:rPr lang="en-US" dirty="0" smtClean="0">
                    <a:solidFill>
                      <a:srgbClr val="C00000"/>
                    </a:solidFill>
                    <a:sym typeface="Symbol"/>
                  </a:rPr>
                  <a:t> w</a:t>
                </a:r>
              </a:p>
              <a:p>
                <a:pPr lvl="1"/>
                <a:r>
                  <a:rPr lang="en-US" dirty="0" err="1" smtClean="0"/>
                  <a:t>Chebyshev</a:t>
                </a:r>
                <a:r>
                  <a:rPr lang="en-US" dirty="0" smtClean="0"/>
                  <a:t>: true with probability &gt;1/2</a:t>
                </a:r>
              </a:p>
              <a:p>
                <a:pPr lvl="1"/>
                <a14:m>
                  <m:oMath xmlns:m="http://schemas.openxmlformats.org/officeDocument/2006/math">
                    <m:r>
                      <a:rPr lang="en-US" b="0" i="1" smtClean="0">
                        <a:solidFill>
                          <a:srgbClr val="C00000"/>
                        </a:solidFill>
                        <a:latin typeface="Cambria Math"/>
                      </a:rPr>
                      <m:t>𝐿</m:t>
                    </m:r>
                    <m:r>
                      <a:rPr lang="en-US" b="0" i="1" smtClean="0">
                        <a:solidFill>
                          <a:srgbClr val="C00000"/>
                        </a:solidFill>
                        <a:latin typeface="Cambria Math"/>
                      </a:rPr>
                      <m:t>=</m:t>
                    </m:r>
                    <m:r>
                      <a:rPr lang="en-US" b="0" i="1" smtClean="0">
                        <a:solidFill>
                          <a:srgbClr val="C00000"/>
                        </a:solidFill>
                        <a:latin typeface="Cambria Math"/>
                      </a:rPr>
                      <m:t>𝑂</m:t>
                    </m:r>
                    <m:r>
                      <a:rPr lang="en-US" b="0" i="1" smtClean="0">
                        <a:solidFill>
                          <a:srgbClr val="C00000"/>
                        </a:solidFill>
                        <a:latin typeface="Cambria Math"/>
                      </a:rPr>
                      <m:t>(</m:t>
                    </m:r>
                    <m:func>
                      <m:funcPr>
                        <m:ctrlPr>
                          <a:rPr lang="en-US" b="0" i="1" smtClean="0">
                            <a:solidFill>
                              <a:srgbClr val="C00000"/>
                            </a:solidFill>
                            <a:latin typeface="Cambria Math" panose="02040503050406030204" pitchFamily="18" charset="0"/>
                          </a:rPr>
                        </m:ctrlPr>
                      </m:funcPr>
                      <m:fName>
                        <m:r>
                          <m:rPr>
                            <m:sty m:val="p"/>
                          </m:rPr>
                          <a:rPr lang="en-US" b="0" i="0" smtClean="0">
                            <a:solidFill>
                              <a:srgbClr val="C00000"/>
                            </a:solidFill>
                            <a:latin typeface="Cambria Math"/>
                          </a:rPr>
                          <m:t>log</m:t>
                        </m:r>
                      </m:fName>
                      <m:e>
                        <m:r>
                          <a:rPr lang="en-US" b="0" i="1" smtClean="0">
                            <a:solidFill>
                              <a:srgbClr val="C00000"/>
                            </a:solidFill>
                            <a:latin typeface="Cambria Math"/>
                          </a:rPr>
                          <m:t>𝑚</m:t>
                        </m:r>
                      </m:e>
                    </m:func>
                    <m:r>
                      <a:rPr lang="en-US" b="0" i="1" smtClean="0">
                        <a:solidFill>
                          <a:srgbClr val="C00000"/>
                        </a:solidFill>
                        <a:latin typeface="Cambria Math"/>
                      </a:rPr>
                      <m:t>)</m:t>
                    </m:r>
                  </m:oMath>
                </a14:m>
                <a:r>
                  <a:rPr lang="en-US" dirty="0" smtClean="0"/>
                  <a:t> to get high probability (for all </a:t>
                </a:r>
                <a14:m>
                  <m:oMath xmlns:m="http://schemas.openxmlformats.org/officeDocument/2006/math">
                    <m:r>
                      <a:rPr lang="en-US" i="1" dirty="0" smtClean="0">
                        <a:solidFill>
                          <a:srgbClr val="C00000"/>
                        </a:solidFill>
                        <a:latin typeface="Cambria Math" panose="02040503050406030204" pitchFamily="18" charset="0"/>
                      </a:rPr>
                      <m:t>𝑚</m:t>
                    </m:r>
                  </m:oMath>
                </a14:m>
                <a:r>
                  <a:rPr lang="en-US" dirty="0" smtClean="0"/>
                  <a:t> elements)</a:t>
                </a:r>
              </a:p>
              <a:p>
                <a:r>
                  <a:rPr lang="en-US" dirty="0" smtClean="0"/>
                  <a:t>Compute heavy hitters from </a:t>
                </a:r>
                <a:r>
                  <a:rPr lang="en-US" dirty="0" err="1" smtClean="0">
                    <a:latin typeface="Consolas" pitchFamily="49" charset="0"/>
                    <a:cs typeface="Consolas" pitchFamily="49" charset="0"/>
                  </a:rPr>
                  <a:t>freq</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mc:Choice>
        <mc:Fallback xmlns="">
          <p:sp>
            <p:nvSpPr>
              <p:cNvPr id="5" name="Text Placeholder 4"/>
              <p:cNvSpPr>
                <a:spLocks noGrp="1" noRot="1" noChangeAspect="1" noMove="1" noResize="1" noEditPoints="1" noAdjustHandles="1" noChangeArrowheads="1" noChangeShapeType="1" noTextEdit="1"/>
              </p:cNvSpPr>
              <p:nvPr>
                <p:ph type="body" sz="quarter" idx="10"/>
              </p:nvPr>
            </p:nvSpPr>
            <p:spPr>
              <a:xfrm>
                <a:off x="381000" y="3657599"/>
                <a:ext cx="4648200" cy="2227005"/>
              </a:xfrm>
              <a:blipFill rotWithShape="0">
                <a:blip r:embed="rId3"/>
                <a:stretch>
                  <a:fillRect l="-2625" t="-6849" r="-2231"/>
                </a:stretch>
              </a:blipFill>
            </p:spPr>
            <p:txBody>
              <a:bodyPr/>
              <a:lstStyle/>
              <a:p>
                <a:r>
                  <a:rPr lang="en-US">
                    <a:noFill/>
                  </a:rPr>
                  <a:t> </a:t>
                </a:r>
              </a:p>
            </p:txBody>
          </p:sp>
        </mc:Fallback>
      </mc:AlternateContent>
      <p:sp>
        <p:nvSpPr>
          <p:cNvPr id="10" name="TextBox 9"/>
          <p:cNvSpPr txBox="1"/>
          <p:nvPr/>
        </p:nvSpPr>
        <p:spPr>
          <a:xfrm>
            <a:off x="1282465" y="1219200"/>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tx1"/>
                </a:solidFill>
              </a:rPr>
              <a:t>5</a:t>
            </a:r>
            <a:endParaRPr lang="en-US" baseline="-25000" dirty="0">
              <a:solidFill>
                <a:schemeClr val="tx1"/>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697380058"/>
              </p:ext>
            </p:extLst>
          </p:nvPr>
        </p:nvGraphicFramePr>
        <p:xfrm>
          <a:off x="685800" y="2051565"/>
          <a:ext cx="2499360" cy="1097280"/>
        </p:xfrm>
        <a:graphic>
          <a:graphicData uri="http://schemas.openxmlformats.org/drawingml/2006/table">
            <a:tbl>
              <a:tblPr firstRow="1" bandRow="1">
                <a:tableStyleId>{5C22544A-7EE6-4342-B048-85BDC9FD1C3A}</a:tableStyleId>
              </a:tblPr>
              <a:tblGrid>
                <a:gridCol w="624840"/>
                <a:gridCol w="624840"/>
                <a:gridCol w="624840"/>
                <a:gridCol w="624840"/>
              </a:tblGrid>
              <a:tr h="365760">
                <a:tc>
                  <a:txBody>
                    <a:bodyPr/>
                    <a:lstStyle/>
                    <a:p>
                      <a:r>
                        <a:rPr lang="en-US" sz="1800" b="0" dirty="0" smtClean="0">
                          <a:solidFill>
                            <a:schemeClr val="tx1"/>
                          </a:solidFill>
                        </a:rPr>
                        <a:t>3</a:t>
                      </a:r>
                      <a:endParaRPr lang="en-US" sz="1800" b="0" dirty="0">
                        <a:solidFill>
                          <a:schemeClr val="tx1"/>
                        </a:solidFill>
                      </a:endParaRPr>
                    </a:p>
                  </a:txBody>
                  <a:tcPr/>
                </a:tc>
                <a:tc>
                  <a:txBody>
                    <a:bodyPr/>
                    <a:lstStyle/>
                    <a:p>
                      <a:r>
                        <a:rPr lang="en-US" sz="1800" b="0" dirty="0" smtClean="0">
                          <a:solidFill>
                            <a:schemeClr val="tx1"/>
                          </a:solidFill>
                        </a:rPr>
                        <a:t>2</a:t>
                      </a:r>
                      <a:endParaRPr lang="en-US" sz="1800" b="0" dirty="0">
                        <a:solidFill>
                          <a:schemeClr val="tx1"/>
                        </a:solidFill>
                      </a:endParaRPr>
                    </a:p>
                  </a:txBody>
                  <a:tcPr/>
                </a:tc>
                <a:tc>
                  <a:txBody>
                    <a:bodyPr/>
                    <a:lstStyle/>
                    <a:p>
                      <a:endParaRPr lang="en-US" sz="1800" b="0" dirty="0">
                        <a:solidFill>
                          <a:schemeClr val="tx1"/>
                        </a:solidFill>
                      </a:endParaRPr>
                    </a:p>
                  </a:txBody>
                  <a:tcPr/>
                </a:tc>
                <a:tc>
                  <a:txBody>
                    <a:bodyPr/>
                    <a:lstStyle/>
                    <a:p>
                      <a:endParaRPr lang="en-US" sz="1800" b="0" dirty="0">
                        <a:solidFill>
                          <a:schemeClr val="tx1"/>
                        </a:solidFill>
                      </a:endParaRPr>
                    </a:p>
                  </a:txBody>
                  <a:tcPr/>
                </a:tc>
              </a:tr>
              <a:tr h="365760">
                <a:tc>
                  <a:txBody>
                    <a:bodyPr/>
                    <a:lstStyle/>
                    <a:p>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c>
                  <a:txBody>
                    <a:bodyPr/>
                    <a:lstStyle/>
                    <a:p>
                      <a:r>
                        <a:rPr lang="en-US" sz="1800" dirty="0" smtClean="0">
                          <a:solidFill>
                            <a:schemeClr val="tx1"/>
                          </a:solidFill>
                        </a:rPr>
                        <a:t>4</a:t>
                      </a:r>
                      <a:endParaRPr lang="en-US" sz="1800" dirty="0">
                        <a:solidFill>
                          <a:schemeClr val="tx1"/>
                        </a:solidFill>
                      </a:endParaRPr>
                    </a:p>
                  </a:txBody>
                  <a:tcPr/>
                </a:tc>
              </a:tr>
              <a:tr h="365760">
                <a:tc>
                  <a:txBody>
                    <a:bodyPr/>
                    <a:lstStyle/>
                    <a:p>
                      <a:r>
                        <a:rPr lang="en-US" sz="1800" dirty="0" smtClean="0">
                          <a:solidFill>
                            <a:schemeClr val="tx1"/>
                          </a:solidFill>
                        </a:rPr>
                        <a:t>1</a:t>
                      </a:r>
                      <a:endParaRPr lang="en-US" sz="1800" dirty="0">
                        <a:solidFill>
                          <a:schemeClr val="tx1"/>
                        </a:solidFill>
                      </a:endParaRPr>
                    </a:p>
                  </a:txBody>
                  <a:tcPr/>
                </a:tc>
                <a:tc>
                  <a:txBody>
                    <a:bodyPr/>
                    <a:lstStyle/>
                    <a:p>
                      <a:r>
                        <a:rPr lang="en-US" sz="1800" dirty="0" smtClean="0">
                          <a:solidFill>
                            <a:schemeClr val="tx1"/>
                          </a:solidFill>
                        </a:rPr>
                        <a:t>3</a:t>
                      </a:r>
                      <a:endParaRPr lang="en-US" sz="1800" dirty="0">
                        <a:solidFill>
                          <a:schemeClr val="tx1"/>
                        </a:solidFill>
                      </a:endParaRPr>
                    </a:p>
                  </a:txBody>
                  <a:tcPr/>
                </a:tc>
                <a:tc>
                  <a:txBody>
                    <a:bodyPr/>
                    <a:lstStyle/>
                    <a:p>
                      <a:r>
                        <a:rPr lang="en-US" sz="1800" dirty="0" smtClean="0">
                          <a:solidFill>
                            <a:schemeClr val="tx1"/>
                          </a:solidFill>
                        </a:rPr>
                        <a:t>1</a:t>
                      </a:r>
                      <a:endParaRPr lang="en-US" sz="1800" dirty="0">
                        <a:solidFill>
                          <a:schemeClr val="tx1"/>
                        </a:solidFill>
                      </a:endParaRPr>
                    </a:p>
                  </a:txBody>
                  <a:tcPr/>
                </a:tc>
                <a:tc>
                  <a:txBody>
                    <a:bodyPr/>
                    <a:lstStyle/>
                    <a:p>
                      <a:endParaRPr lang="en-US" sz="1800" dirty="0">
                        <a:solidFill>
                          <a:schemeClr val="tx1"/>
                        </a:solidFill>
                      </a:endParaRPr>
                    </a:p>
                  </a:txBody>
                  <a:tcPr/>
                </a:tc>
              </a:tr>
            </a:tbl>
          </a:graphicData>
        </a:graphic>
      </p:graphicFrame>
      <p:cxnSp>
        <p:nvCxnSpPr>
          <p:cNvPr id="17" name="Straight Arrow Connector 16"/>
          <p:cNvCxnSpPr/>
          <p:nvPr/>
        </p:nvCxnSpPr>
        <p:spPr>
          <a:xfrm flipH="1">
            <a:off x="1056316" y="1588532"/>
            <a:ext cx="379775" cy="6212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436091" y="1588532"/>
            <a:ext cx="1141775" cy="926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358665" y="1588532"/>
            <a:ext cx="77426" cy="1307068"/>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85801" y="2057400"/>
            <a:ext cx="624986" cy="369332"/>
          </a:xfrm>
          <a:prstGeom prst="rect">
            <a:avLst/>
          </a:prstGeom>
          <a:ln w="19050" cmpd="sng"/>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dirty="0">
                <a:solidFill>
                  <a:schemeClr val="tx1"/>
                </a:solidFill>
              </a:rPr>
              <a:t>3</a:t>
            </a:r>
            <a:endParaRPr lang="en-US" baseline="-25000" dirty="0">
              <a:solidFill>
                <a:schemeClr val="tx1"/>
              </a:solidFill>
            </a:endParaRPr>
          </a:p>
        </p:txBody>
      </p:sp>
      <p:sp>
        <p:nvSpPr>
          <p:cNvPr id="14" name="Right Brace 13"/>
          <p:cNvSpPr/>
          <p:nvPr/>
        </p:nvSpPr>
        <p:spPr>
          <a:xfrm>
            <a:off x="3200400" y="2082045"/>
            <a:ext cx="228600" cy="1068942"/>
          </a:xfrm>
          <a:prstGeom prst="rightBrace">
            <a:avLst>
              <a:gd name="adj1" fmla="val 43115"/>
              <a:gd name="adj2" fmla="val 500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5" name="TextBox 14"/>
              <p:cNvSpPr txBox="1"/>
              <p:nvPr/>
            </p:nvSpPr>
            <p:spPr>
              <a:xfrm>
                <a:off x="3384976" y="2431851"/>
                <a:ext cx="37696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solidFill>
                            <a:srgbClr val="C00000"/>
                          </a:solidFill>
                          <a:latin typeface="Cambria Math" panose="02040503050406030204" pitchFamily="18" charset="0"/>
                        </a:rPr>
                        <m:t>𝐿</m:t>
                      </m:r>
                    </m:oMath>
                  </m:oMathPara>
                </a14:m>
                <a:endParaRPr lang="en-US" dirty="0"/>
              </a:p>
            </p:txBody>
          </p:sp>
        </mc:Choice>
        <mc:Fallback xmlns="">
          <p:sp>
            <p:nvSpPr>
              <p:cNvPr id="15" name="TextBox 14"/>
              <p:cNvSpPr txBox="1">
                <a:spLocks noRot="1" noChangeAspect="1" noMove="1" noResize="1" noEditPoints="1" noAdjustHandles="1" noChangeArrowheads="1" noChangeShapeType="1" noTextEdit="1"/>
              </p:cNvSpPr>
              <p:nvPr/>
            </p:nvSpPr>
            <p:spPr>
              <a:xfrm>
                <a:off x="3384976" y="2431851"/>
                <a:ext cx="376963" cy="369332"/>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2577865" y="1490186"/>
                <a:ext cx="42543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dirty="0" smtClean="0">
                          <a:solidFill>
                            <a:srgbClr val="C00000"/>
                          </a:solidFill>
                          <a:latin typeface="Cambria Math" panose="02040503050406030204" pitchFamily="18" charset="0"/>
                        </a:rPr>
                        <m:t>𝑤</m:t>
                      </m:r>
                    </m:oMath>
                  </m:oMathPara>
                </a14:m>
                <a:endParaRPr lang="en-US" dirty="0"/>
              </a:p>
            </p:txBody>
          </p:sp>
        </mc:Choice>
        <mc:Fallback xmlns="">
          <p:sp>
            <p:nvSpPr>
              <p:cNvPr id="20" name="TextBox 19"/>
              <p:cNvSpPr txBox="1">
                <a:spLocks noRot="1" noChangeAspect="1" noMove="1" noResize="1" noEditPoints="1" noAdjustHandles="1" noChangeArrowheads="1" noChangeShapeType="1" noTextEdit="1"/>
              </p:cNvSpPr>
              <p:nvPr/>
            </p:nvSpPr>
            <p:spPr>
              <a:xfrm>
                <a:off x="2577865" y="1490186"/>
                <a:ext cx="425437" cy="369332"/>
              </a:xfrm>
              <a:prstGeom prst="rect">
                <a:avLst/>
              </a:prstGeom>
              <a:blipFill rotWithShape="0">
                <a:blip r:embed="rId5"/>
                <a:stretch>
                  <a:fillRect/>
                </a:stretch>
              </a:blipFill>
            </p:spPr>
            <p:txBody>
              <a:bodyPr/>
              <a:lstStyle/>
              <a:p>
                <a:r>
                  <a:rPr lang="en-US">
                    <a:noFill/>
                  </a:rPr>
                  <a:t> </a:t>
                </a:r>
              </a:p>
            </p:txBody>
          </p:sp>
        </mc:Fallback>
      </mc:AlternateContent>
      <p:sp>
        <p:nvSpPr>
          <p:cNvPr id="3" name="Right Brace 2"/>
          <p:cNvSpPr/>
          <p:nvPr/>
        </p:nvSpPr>
        <p:spPr>
          <a:xfrm rot="16200000">
            <a:off x="1798958" y="643750"/>
            <a:ext cx="283755" cy="2519131"/>
          </a:xfrm>
          <a:prstGeom prst="rightBrace">
            <a:avLst>
              <a:gd name="adj1" fmla="val 31830"/>
              <a:gd name="adj2" fmla="val 7647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5029200" y="1716881"/>
            <a:ext cx="3962400" cy="3970318"/>
          </a:xfrm>
          <a:prstGeom prst="rect">
            <a:avLst/>
          </a:prstGeom>
          <a:solidFill>
            <a:schemeClr val="accent2">
              <a:lumMod val="20000"/>
              <a:lumOff val="80000"/>
            </a:schemeClr>
          </a:solidFill>
          <a:ln>
            <a:solidFill>
              <a:schemeClr val="accent1">
                <a:lumMod val="20000"/>
                <a:lumOff val="80000"/>
              </a:schemeClr>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1400" dirty="0">
                <a:solidFill>
                  <a:schemeClr val="tx1"/>
                </a:solidFill>
                <a:cs typeface="Consolas" pitchFamily="49" charset="0"/>
              </a:rPr>
              <a:t>Algorithm</a:t>
            </a:r>
            <a:r>
              <a:rPr lang="en-US" sz="1400" dirty="0">
                <a:solidFill>
                  <a:schemeClr val="tx1"/>
                </a:solidFill>
                <a:latin typeface="Consolas" pitchFamily="49" charset="0"/>
                <a:cs typeface="Consolas" pitchFamily="49" charset="0"/>
              </a:rPr>
              <a:t> </a:t>
            </a:r>
            <a:r>
              <a:rPr lang="en-US" sz="1400" dirty="0" err="1" smtClean="0">
                <a:solidFill>
                  <a:schemeClr val="tx1"/>
                </a:solidFill>
                <a:latin typeface="Consolas" pitchFamily="49" charset="0"/>
                <a:cs typeface="Consolas" pitchFamily="49" charset="0"/>
              </a:rPr>
              <a:t>CountMin</a:t>
            </a:r>
            <a:r>
              <a:rPr lang="en-US" sz="1400" dirty="0" smtClean="0">
                <a:solidFill>
                  <a:schemeClr val="tx1"/>
                </a:solidFill>
                <a:latin typeface="Consolas" pitchFamily="49" charset="0"/>
                <a:cs typeface="Consolas" pitchFamily="49" charset="0"/>
              </a:rPr>
              <a:t>:</a:t>
            </a:r>
            <a:endParaRPr lang="en-US" sz="1400" dirty="0">
              <a:solidFill>
                <a:schemeClr val="tx1"/>
              </a:solidFill>
              <a:latin typeface="Consolas" pitchFamily="49" charset="0"/>
              <a:cs typeface="Consolas" pitchFamily="49" charset="0"/>
            </a:endParaRPr>
          </a:p>
          <a:p>
            <a:endParaRPr lang="en-US" sz="1400" dirty="0">
              <a:solidFill>
                <a:schemeClr val="tx1"/>
              </a:solidFill>
              <a:cs typeface="Consolas" pitchFamily="49" charset="0"/>
            </a:endParaRPr>
          </a:p>
          <a:p>
            <a:r>
              <a:rPr lang="en-US" sz="1400" dirty="0">
                <a:solidFill>
                  <a:schemeClr val="tx1"/>
                </a:solidFill>
                <a:cs typeface="Consolas" pitchFamily="49" charset="0"/>
              </a:rPr>
              <a:t>Initialize</a:t>
            </a:r>
            <a:r>
              <a:rPr lang="en-US" sz="1400" dirty="0">
                <a:solidFill>
                  <a:schemeClr val="tx1"/>
                </a:solidFill>
                <a:latin typeface="Consolas" pitchFamily="49" charset="0"/>
                <a:cs typeface="Consolas" pitchFamily="49" charset="0"/>
              </a:rPr>
              <a:t>(r, L):</a:t>
            </a:r>
          </a:p>
          <a:p>
            <a:r>
              <a:rPr lang="en-US" sz="1400" dirty="0">
                <a:solidFill>
                  <a:schemeClr val="tx1"/>
                </a:solidFill>
                <a:latin typeface="Consolas" pitchFamily="49" charset="0"/>
                <a:cs typeface="Consolas" pitchFamily="49" charset="0"/>
              </a:rPr>
              <a:t>  array Sketch[L][w]</a:t>
            </a:r>
          </a:p>
          <a:p>
            <a:r>
              <a:rPr lang="en-US" sz="1400" dirty="0">
                <a:solidFill>
                  <a:schemeClr val="tx1"/>
                </a:solidFill>
                <a:latin typeface="Consolas" pitchFamily="49" charset="0"/>
                <a:cs typeface="Consolas" pitchFamily="49" charset="0"/>
              </a:rPr>
              <a:t>  L hash functions h[L], into {0,…w-1}</a:t>
            </a:r>
          </a:p>
          <a:p>
            <a:endParaRPr lang="en-US" sz="1400" dirty="0">
              <a:solidFill>
                <a:schemeClr val="tx1"/>
              </a:solidFill>
              <a:cs typeface="Consolas" pitchFamily="49" charset="0"/>
            </a:endParaRPr>
          </a:p>
          <a:p>
            <a:r>
              <a:rPr lang="en-US" sz="1400" dirty="0">
                <a:solidFill>
                  <a:schemeClr val="tx1"/>
                </a:solidFill>
                <a:cs typeface="Consolas" pitchFamily="49" charset="0"/>
              </a:rPr>
              <a:t>Process</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int</a:t>
            </a:r>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for(j=0; j&lt;L; j++)</a:t>
            </a:r>
          </a:p>
          <a:p>
            <a:r>
              <a:rPr lang="en-US" sz="1400" dirty="0">
                <a:solidFill>
                  <a:schemeClr val="tx1"/>
                </a:solidFill>
                <a:latin typeface="Consolas" pitchFamily="49" charset="0"/>
                <a:cs typeface="Consolas" pitchFamily="49" charset="0"/>
              </a:rPr>
              <a:t>    Sketch[j][ h[j](</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 1;</a:t>
            </a:r>
          </a:p>
          <a:p>
            <a:endParaRPr lang="en-US" sz="1400" dirty="0">
              <a:solidFill>
                <a:schemeClr val="tx1"/>
              </a:solidFill>
              <a:cs typeface="Consolas" pitchFamily="49" charset="0"/>
            </a:endParaRPr>
          </a:p>
          <a:p>
            <a:r>
              <a:rPr lang="en-US" sz="1400" dirty="0">
                <a:solidFill>
                  <a:schemeClr val="tx1"/>
                </a:solidFill>
                <a:cs typeface="Consolas" pitchFamily="49" charset="0"/>
              </a:rPr>
              <a:t>Output:</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foreach</a:t>
            </a:r>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in </a:t>
            </a:r>
            <a:r>
              <a:rPr lang="en-US" sz="1400" dirty="0" err="1">
                <a:solidFill>
                  <a:schemeClr val="tx1"/>
                </a:solidFill>
                <a:latin typeface="Consolas" pitchFamily="49" charset="0"/>
                <a:cs typeface="Consolas" pitchFamily="49" charset="0"/>
              </a:rPr>
              <a:t>PossibleIP</a:t>
            </a:r>
            <a:r>
              <a:rPr lang="en-US" sz="1400" dirty="0">
                <a:solidFill>
                  <a:schemeClr val="tx1"/>
                </a:solidFill>
                <a:latin typeface="Consolas" pitchFamily="49" charset="0"/>
                <a:cs typeface="Consolas" pitchFamily="49" charset="0"/>
              </a:rPr>
              <a:t> {</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a:t>
            </a:r>
            <a:r>
              <a:rPr lang="en-US" sz="1400" dirty="0" err="1">
                <a:solidFill>
                  <a:schemeClr val="tx1"/>
                </a:solidFill>
                <a:latin typeface="Consolas" pitchFamily="49" charset="0"/>
                <a:cs typeface="Consolas" pitchFamily="49" charset="0"/>
              </a:rPr>
              <a:t>int.MaxValue</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for(j=0; j&lt;L; j++) </a:t>
            </a:r>
          </a:p>
          <a:p>
            <a:r>
              <a:rPr lang="en-US" sz="1400" dirty="0">
                <a:solidFill>
                  <a:schemeClr val="tx1"/>
                </a:solidFill>
                <a:latin typeface="Consolas" pitchFamily="49" charset="0"/>
                <a:cs typeface="Consolas" pitchFamily="49" charset="0"/>
              </a:rPr>
              <a:t>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 = min(</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Sketch[j][h[j](</a:t>
            </a:r>
            <a:r>
              <a:rPr lang="en-US" sz="1400" dirty="0" err="1">
                <a:solidFill>
                  <a:schemeClr val="tx1"/>
                </a:solidFill>
                <a:latin typeface="Consolas" pitchFamily="49" charset="0"/>
                <a:cs typeface="Consolas" pitchFamily="49" charset="0"/>
              </a:rPr>
              <a:t>i</a:t>
            </a:r>
            <a:r>
              <a:rPr lang="en-US" sz="1400" dirty="0">
                <a:solidFill>
                  <a:schemeClr val="tx1"/>
                </a:solidFill>
                <a:latin typeface="Consolas" pitchFamily="49" charset="0"/>
                <a:cs typeface="Consolas" pitchFamily="49" charset="0"/>
              </a:rPr>
              <a:t>)]);</a:t>
            </a:r>
          </a:p>
          <a:p>
            <a:r>
              <a:rPr lang="en-US" sz="1400" dirty="0">
                <a:solidFill>
                  <a:schemeClr val="tx1"/>
                </a:solidFill>
                <a:latin typeface="Consolas" pitchFamily="49" charset="0"/>
                <a:cs typeface="Consolas" pitchFamily="49" charset="0"/>
              </a:rPr>
              <a:t>  }</a:t>
            </a:r>
          </a:p>
          <a:p>
            <a:r>
              <a:rPr lang="en-US" sz="1400" dirty="0">
                <a:solidFill>
                  <a:schemeClr val="tx1"/>
                </a:solidFill>
                <a:latin typeface="Consolas" pitchFamily="49" charset="0"/>
                <a:cs typeface="Consolas" pitchFamily="49" charset="0"/>
              </a:rPr>
              <a:t>  // </a:t>
            </a:r>
            <a:r>
              <a:rPr lang="en-US" sz="1400" dirty="0" err="1">
                <a:solidFill>
                  <a:schemeClr val="tx1"/>
                </a:solidFill>
                <a:latin typeface="Consolas" pitchFamily="49" charset="0"/>
                <a:cs typeface="Consolas" pitchFamily="49" charset="0"/>
              </a:rPr>
              <a:t>freq</a:t>
            </a:r>
            <a:r>
              <a:rPr lang="en-US" sz="1400" dirty="0">
                <a:solidFill>
                  <a:schemeClr val="tx1"/>
                </a:solidFill>
                <a:latin typeface="Consolas" pitchFamily="49" charset="0"/>
                <a:cs typeface="Consolas" pitchFamily="49" charset="0"/>
              </a:rPr>
              <a:t>[] </a:t>
            </a:r>
            <a:r>
              <a:rPr lang="en-US" sz="1400" dirty="0">
                <a:solidFill>
                  <a:schemeClr val="tx1"/>
                </a:solidFill>
                <a:cs typeface="Consolas" pitchFamily="49" charset="0"/>
              </a:rPr>
              <a:t>is the frequency estimate</a:t>
            </a:r>
          </a:p>
        </p:txBody>
      </p:sp>
    </p:spTree>
    <p:extLst>
      <p:ext uri="{BB962C8B-B14F-4D97-AF65-F5344CB8AC3E}">
        <p14:creationId xmlns:p14="http://schemas.microsoft.com/office/powerpoint/2010/main" val="3494101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42" presetClass="path" presetSubtype="0" accel="50000" decel="50000" fill="hold" grpId="1" nodeType="withEffect">
                                  <p:stCondLst>
                                    <p:cond delay="0"/>
                                  </p:stCondLst>
                                  <p:childTnLst>
                                    <p:animMotion origin="layout" path="M -1.38889E-6 -4.27514E-6 L 0.0158 0.20605 " pathEditMode="relative" rAng="0" ptsTypes="AA">
                                      <p:cBhvr>
                                        <p:cTn id="20" dur="1000" fill="hold"/>
                                        <p:tgtEl>
                                          <p:spTgt spid="11"/>
                                        </p:tgtEl>
                                        <p:attrNameLst>
                                          <p:attrName>ppt_x</p:attrName>
                                          <p:attrName>ppt_y</p:attrName>
                                        </p:attrNameLst>
                                      </p:cBhvr>
                                      <p:rCtr x="781" y="10302"/>
                                    </p:animMotion>
                                  </p:childTnLst>
                                </p:cTn>
                              </p:par>
                            </p:childTnLst>
                          </p:cTn>
                        </p:par>
                        <p:par>
                          <p:cTn id="21" fill="hold">
                            <p:stCondLst>
                              <p:cond delay="1000"/>
                            </p:stCondLst>
                            <p:childTnLst>
                              <p:par>
                                <p:cTn id="22" presetID="1" presetClass="entr" presetSubtype="0" fill="hold"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5">
                                            <p:txEl>
                                              <p:pRg st="3" end="3"/>
                                            </p:txEl>
                                          </p:spTgt>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1" grpId="1" animBg="1"/>
      <p:bldP spid="14" grpId="0" animBg="1"/>
      <p:bldP spid="15" grpId="0"/>
      <p:bldP spid="20"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r>
              <a:rPr lang="en-US" smtClean="0"/>
              <a:t>: Moments</a:t>
            </a:r>
            <a:endParaRPr lang="en-US"/>
          </a:p>
        </p:txBody>
      </p:sp>
      <mc:AlternateContent xmlns:mc="http://schemas.openxmlformats.org/markup-compatibility/2006" xmlns:a14="http://schemas.microsoft.com/office/drawing/2010/main">
        <mc:Choice Requires="a14">
          <p:sp>
            <p:nvSpPr>
              <p:cNvPr id="3" name="Text Placeholder 2"/>
              <p:cNvSpPr>
                <a:spLocks noGrp="1"/>
              </p:cNvSpPr>
              <p:nvPr>
                <p:ph type="body" sz="quarter" idx="10"/>
              </p:nvPr>
            </p:nvSpPr>
            <p:spPr>
              <a:xfrm>
                <a:off x="381000" y="1306315"/>
                <a:ext cx="8382000" cy="1970285"/>
              </a:xfrm>
            </p:spPr>
            <p:txBody>
              <a:bodyPr>
                <a:normAutofit lnSpcReduction="10000"/>
              </a:bodyPr>
              <a:lstStyle/>
              <a:p>
                <a:r>
                  <a:rPr lang="en-US" dirty="0" smtClean="0"/>
                  <a:t>Problem: compute frequency moment</a:t>
                </a:r>
              </a:p>
              <a:p>
                <a:pPr lvl="1"/>
                <a:r>
                  <a:rPr lang="en-US" dirty="0" smtClean="0"/>
                  <a:t>variance </a:t>
                </a:r>
                <a14:m>
                  <m:oMath xmlns:m="http://schemas.openxmlformats.org/officeDocument/2006/math">
                    <m:sSub>
                      <m:sSubPr>
                        <m:ctrlPr>
                          <a:rPr lang="en-US" i="1" smtClean="0">
                            <a:solidFill>
                              <a:srgbClr val="C00000"/>
                            </a:solidFill>
                            <a:latin typeface="Cambria Math" panose="02040503050406030204" pitchFamily="18" charset="0"/>
                          </a:rPr>
                        </m:ctrlPr>
                      </m:sSubPr>
                      <m:e>
                        <m:r>
                          <a:rPr lang="en-US" b="0" i="1" smtClean="0">
                            <a:solidFill>
                              <a:srgbClr val="C00000"/>
                            </a:solidFill>
                            <a:latin typeface="Cambria Math"/>
                          </a:rPr>
                          <m:t>𝐹</m:t>
                        </m:r>
                      </m:e>
                      <m:sub>
                        <m:r>
                          <a:rPr lang="en-US" b="0" i="1" smtClean="0">
                            <a:solidFill>
                              <a:srgbClr val="C00000"/>
                            </a:solidFill>
                            <a:latin typeface="Cambria Math"/>
                          </a:rPr>
                          <m:t>2</m:t>
                        </m:r>
                      </m:sub>
                    </m:sSub>
                    <m:r>
                      <a:rPr lang="en-US" b="0" i="1" smtClean="0">
                        <a:solidFill>
                          <a:srgbClr val="C00000"/>
                        </a:solidFill>
                        <a:latin typeface="Cambria Math"/>
                      </a:rPr>
                      <m:t>=</m:t>
                    </m:r>
                    <m:nary>
                      <m:naryPr>
                        <m:chr m:val="∑"/>
                        <m:supHide m:val="on"/>
                        <m:ctrlPr>
                          <a:rPr lang="en-US" i="1" smtClean="0">
                            <a:solidFill>
                              <a:srgbClr val="C00000"/>
                            </a:solidFill>
                            <a:latin typeface="Cambria Math" panose="02040503050406030204" pitchFamily="18" charset="0"/>
                          </a:rPr>
                        </m:ctrlPr>
                      </m:naryPr>
                      <m:sub>
                        <m:r>
                          <m:rPr>
                            <m:brk m:alnAt="7"/>
                          </m:rPr>
                          <a:rPr lang="en-US" b="0" i="1" smtClean="0">
                            <a:solidFill>
                              <a:srgbClr val="C00000"/>
                            </a:solidFill>
                            <a:latin typeface="Cambria Math"/>
                          </a:rPr>
                          <m:t>𝑖</m:t>
                        </m:r>
                      </m:sub>
                      <m:sup/>
                      <m:e>
                        <m:sSup>
                          <m:sSupPr>
                            <m:ctrlPr>
                              <a:rPr lang="en-US" i="1" smtClean="0">
                                <a:solidFill>
                                  <a:srgbClr val="C00000"/>
                                </a:solidFill>
                                <a:latin typeface="Cambria Math" panose="02040503050406030204" pitchFamily="18" charset="0"/>
                              </a:rPr>
                            </m:ctrlPr>
                          </m:sSupPr>
                          <m:e>
                            <m:r>
                              <a:rPr lang="en-US" b="0" i="1" smtClean="0">
                                <a:solidFill>
                                  <a:srgbClr val="C00000"/>
                                </a:solidFill>
                                <a:latin typeface="Cambria Math"/>
                              </a:rPr>
                              <m:t>𝑓</m:t>
                            </m:r>
                            <m:r>
                              <a:rPr lang="en-US" b="0" i="1" smtClean="0">
                                <a:solidFill>
                                  <a:srgbClr val="C00000"/>
                                </a:solidFill>
                                <a:latin typeface="Cambria Math"/>
                              </a:rPr>
                              <m:t>(</m:t>
                            </m:r>
                            <m:r>
                              <a:rPr lang="en-US" b="0" i="1" smtClean="0">
                                <a:solidFill>
                                  <a:srgbClr val="C00000"/>
                                </a:solidFill>
                                <a:latin typeface="Cambria Math"/>
                              </a:rPr>
                              <m:t>𝑖</m:t>
                            </m:r>
                            <m:r>
                              <a:rPr lang="en-US" b="0" i="1" smtClean="0">
                                <a:solidFill>
                                  <a:srgbClr val="C00000"/>
                                </a:solidFill>
                                <a:latin typeface="Cambria Math"/>
                              </a:rPr>
                              <m:t>)</m:t>
                            </m:r>
                          </m:e>
                          <m:sup>
                            <m:r>
                              <a:rPr lang="en-US" b="0" i="1" smtClean="0">
                                <a:solidFill>
                                  <a:srgbClr val="C00000"/>
                                </a:solidFill>
                                <a:latin typeface="Cambria Math"/>
                              </a:rPr>
                              <m:t>2</m:t>
                            </m:r>
                          </m:sup>
                        </m:sSup>
                      </m:e>
                    </m:nary>
                  </m:oMath>
                </a14:m>
                <a:r>
                  <a:rPr lang="en-US" dirty="0" smtClean="0"/>
                  <a:t> or</a:t>
                </a:r>
              </a:p>
              <a:p>
                <a:pPr lvl="1"/>
                <a:r>
                  <a:rPr lang="en-US" dirty="0" smtClean="0"/>
                  <a:t>higher moments </a:t>
                </a:r>
                <a14:m>
                  <m:oMath xmlns:m="http://schemas.openxmlformats.org/officeDocument/2006/math">
                    <m:sSub>
                      <m:sSubPr>
                        <m:ctrlPr>
                          <a:rPr lang="en-US" i="1" smtClean="0">
                            <a:solidFill>
                              <a:srgbClr val="C00000"/>
                            </a:solidFill>
                            <a:latin typeface="Cambria Math" panose="02040503050406030204" pitchFamily="18" charset="0"/>
                          </a:rPr>
                        </m:ctrlPr>
                      </m:sSubPr>
                      <m:e>
                        <m:r>
                          <a:rPr lang="en-US" b="0" i="1" smtClean="0">
                            <a:solidFill>
                              <a:srgbClr val="C00000"/>
                            </a:solidFill>
                            <a:latin typeface="Cambria Math"/>
                          </a:rPr>
                          <m:t>𝐹</m:t>
                        </m:r>
                      </m:e>
                      <m:sub>
                        <m:r>
                          <a:rPr lang="en-US" b="0" i="1" smtClean="0">
                            <a:solidFill>
                              <a:srgbClr val="C00000"/>
                            </a:solidFill>
                            <a:latin typeface="Cambria Math"/>
                          </a:rPr>
                          <m:t>𝑘</m:t>
                        </m:r>
                      </m:sub>
                    </m:sSub>
                    <m:r>
                      <a:rPr lang="en-US" b="0" i="1" smtClean="0">
                        <a:solidFill>
                          <a:srgbClr val="C00000"/>
                        </a:solidFill>
                        <a:latin typeface="Cambria Math"/>
                      </a:rPr>
                      <m:t>=</m:t>
                    </m:r>
                    <m:nary>
                      <m:naryPr>
                        <m:chr m:val="∑"/>
                        <m:supHide m:val="on"/>
                        <m:ctrlPr>
                          <a:rPr lang="en-US" i="1">
                            <a:solidFill>
                              <a:srgbClr val="C00000"/>
                            </a:solidFill>
                            <a:latin typeface="Cambria Math" panose="02040503050406030204" pitchFamily="18" charset="0"/>
                          </a:rPr>
                        </m:ctrlPr>
                      </m:naryPr>
                      <m:sub>
                        <m:r>
                          <m:rPr>
                            <m:brk m:alnAt="7"/>
                          </m:rPr>
                          <a:rPr lang="en-US" i="1">
                            <a:solidFill>
                              <a:srgbClr val="C00000"/>
                            </a:solidFill>
                            <a:latin typeface="Cambria Math"/>
                          </a:rPr>
                          <m:t>𝑖</m:t>
                        </m:r>
                      </m:sub>
                      <m:sup/>
                      <m:e>
                        <m:sSup>
                          <m:sSupPr>
                            <m:ctrlPr>
                              <a:rPr lang="en-US" i="1">
                                <a:solidFill>
                                  <a:srgbClr val="C00000"/>
                                </a:solidFill>
                                <a:latin typeface="Cambria Math" panose="02040503050406030204" pitchFamily="18" charset="0"/>
                              </a:rPr>
                            </m:ctrlPr>
                          </m:sSupPr>
                          <m:e>
                            <m:r>
                              <a:rPr lang="en-US" i="1">
                                <a:solidFill>
                                  <a:srgbClr val="C00000"/>
                                </a:solidFill>
                                <a:latin typeface="Cambria Math"/>
                              </a:rPr>
                              <m:t>𝑓</m:t>
                            </m:r>
                            <m:r>
                              <a:rPr lang="en-US" i="1">
                                <a:solidFill>
                                  <a:srgbClr val="C00000"/>
                                </a:solidFill>
                                <a:latin typeface="Cambria Math"/>
                              </a:rPr>
                              <m:t>(</m:t>
                            </m:r>
                            <m:r>
                              <a:rPr lang="en-US" i="1">
                                <a:solidFill>
                                  <a:srgbClr val="C00000"/>
                                </a:solidFill>
                                <a:latin typeface="Cambria Math"/>
                              </a:rPr>
                              <m:t>𝑖</m:t>
                            </m:r>
                            <m:r>
                              <a:rPr lang="en-US" i="1">
                                <a:solidFill>
                                  <a:srgbClr val="C00000"/>
                                </a:solidFill>
                                <a:latin typeface="Cambria Math"/>
                              </a:rPr>
                              <m:t>)</m:t>
                            </m:r>
                          </m:e>
                          <m:sup>
                            <m:r>
                              <a:rPr lang="en-US" b="0" i="1" smtClean="0">
                                <a:solidFill>
                                  <a:srgbClr val="C00000"/>
                                </a:solidFill>
                                <a:latin typeface="Cambria Math"/>
                              </a:rPr>
                              <m:t>𝑘</m:t>
                            </m:r>
                          </m:sup>
                        </m:sSup>
                      </m:e>
                    </m:nary>
                  </m:oMath>
                </a14:m>
                <a:r>
                  <a:rPr lang="en-US" dirty="0" smtClean="0"/>
                  <a:t> for </a:t>
                </a:r>
                <a14:m>
                  <m:oMath xmlns:m="http://schemas.openxmlformats.org/officeDocument/2006/math">
                    <m:r>
                      <a:rPr lang="en-US" b="0" i="1" smtClean="0">
                        <a:solidFill>
                          <a:srgbClr val="C00000"/>
                        </a:solidFill>
                        <a:latin typeface="Cambria Math"/>
                      </a:rPr>
                      <m:t>𝑘</m:t>
                    </m:r>
                    <m:r>
                      <a:rPr lang="en-US" b="0" i="1" smtClean="0">
                        <a:solidFill>
                          <a:srgbClr val="C00000"/>
                        </a:solidFill>
                        <a:latin typeface="Cambria Math"/>
                      </a:rPr>
                      <m:t>&gt;2</m:t>
                    </m:r>
                  </m:oMath>
                </a14:m>
                <a:endParaRPr lang="en-US" b="0" dirty="0" smtClean="0"/>
              </a:p>
              <a:p>
                <a:pPr lvl="2"/>
                <a:r>
                  <a:rPr lang="en-US" dirty="0" err="1" smtClean="0"/>
                  <a:t>Skewness</a:t>
                </a:r>
                <a:r>
                  <a:rPr lang="en-US" dirty="0" smtClean="0"/>
                  <a:t> (k=3), kurtosis (k=4), </a:t>
                </a:r>
                <a:r>
                  <a:rPr lang="en-US" dirty="0" err="1" smtClean="0"/>
                  <a:t>etc</a:t>
                </a:r>
                <a:endParaRPr lang="en-US" dirty="0" smtClean="0"/>
              </a:p>
              <a:p>
                <a:pPr lvl="2"/>
                <a:r>
                  <a:rPr lang="en-US" dirty="0" smtClean="0"/>
                  <a:t> a different proxy for max: </a:t>
                </a:r>
                <a14:m>
                  <m:oMath xmlns:m="http://schemas.openxmlformats.org/officeDocument/2006/math">
                    <m:func>
                      <m:funcPr>
                        <m:ctrlPr>
                          <a:rPr lang="en-US" i="1" smtClean="0">
                            <a:solidFill>
                              <a:srgbClr val="C00000"/>
                            </a:solidFill>
                            <a:latin typeface="Cambria Math" panose="02040503050406030204" pitchFamily="18" charset="0"/>
                          </a:rPr>
                        </m:ctrlPr>
                      </m:funcPr>
                      <m:fName>
                        <m:limLow>
                          <m:limLowPr>
                            <m:ctrlPr>
                              <a:rPr lang="en-US" i="1" smtClean="0">
                                <a:solidFill>
                                  <a:srgbClr val="C00000"/>
                                </a:solidFill>
                                <a:latin typeface="Cambria Math" panose="02040503050406030204" pitchFamily="18" charset="0"/>
                              </a:rPr>
                            </m:ctrlPr>
                          </m:limLowPr>
                          <m:e>
                            <m:r>
                              <m:rPr>
                                <m:sty m:val="p"/>
                              </m:rPr>
                              <a:rPr lang="en-US" i="0" smtClean="0">
                                <a:solidFill>
                                  <a:srgbClr val="C00000"/>
                                </a:solidFill>
                                <a:latin typeface="Cambria Math"/>
                              </a:rPr>
                              <m:t>lim</m:t>
                            </m:r>
                          </m:e>
                          <m:lim>
                            <m:r>
                              <a:rPr lang="en-US" b="0" i="1" smtClean="0">
                                <a:solidFill>
                                  <a:srgbClr val="C00000"/>
                                </a:solidFill>
                                <a:latin typeface="Cambria Math"/>
                              </a:rPr>
                              <m:t>𝑘</m:t>
                            </m:r>
                            <m:r>
                              <a:rPr lang="en-US" i="1" smtClean="0">
                                <a:solidFill>
                                  <a:srgbClr val="C00000"/>
                                </a:solidFill>
                                <a:latin typeface="Cambria Math"/>
                              </a:rPr>
                              <m:t>→∞</m:t>
                            </m:r>
                          </m:lim>
                        </m:limLow>
                      </m:fName>
                      <m:e>
                        <m:rad>
                          <m:radPr>
                            <m:ctrlPr>
                              <a:rPr lang="en-US" i="1" smtClean="0">
                                <a:solidFill>
                                  <a:srgbClr val="C00000"/>
                                </a:solidFill>
                                <a:latin typeface="Cambria Math" panose="02040503050406030204" pitchFamily="18" charset="0"/>
                              </a:rPr>
                            </m:ctrlPr>
                          </m:radPr>
                          <m:deg>
                            <m:r>
                              <m:rPr>
                                <m:brk m:alnAt="7"/>
                              </m:rPr>
                              <a:rPr lang="en-US" b="0" i="1" smtClean="0">
                                <a:solidFill>
                                  <a:srgbClr val="C00000"/>
                                </a:solidFill>
                                <a:latin typeface="Cambria Math"/>
                              </a:rPr>
                              <m:t>𝑘</m:t>
                            </m:r>
                          </m:deg>
                          <m:e>
                            <m:sSub>
                              <m:sSubPr>
                                <m:ctrlPr>
                                  <a:rPr lang="en-US" i="1" smtClean="0">
                                    <a:solidFill>
                                      <a:srgbClr val="C00000"/>
                                    </a:solidFill>
                                    <a:latin typeface="Cambria Math" panose="02040503050406030204" pitchFamily="18" charset="0"/>
                                  </a:rPr>
                                </m:ctrlPr>
                              </m:sSubPr>
                              <m:e>
                                <m:r>
                                  <a:rPr lang="en-US" b="0" i="1" smtClean="0">
                                    <a:solidFill>
                                      <a:srgbClr val="C00000"/>
                                    </a:solidFill>
                                    <a:latin typeface="Cambria Math"/>
                                  </a:rPr>
                                  <m:t>𝐹</m:t>
                                </m:r>
                              </m:e>
                              <m:sub>
                                <m:r>
                                  <a:rPr lang="en-US" b="0" i="1" smtClean="0">
                                    <a:solidFill>
                                      <a:srgbClr val="C00000"/>
                                    </a:solidFill>
                                    <a:latin typeface="Cambria Math"/>
                                  </a:rPr>
                                  <m:t>𝑘</m:t>
                                </m:r>
                              </m:sub>
                            </m:sSub>
                          </m:e>
                        </m:rad>
                      </m:e>
                    </m:func>
                    <m:r>
                      <a:rPr lang="en-US" b="0" i="1" smtClean="0">
                        <a:solidFill>
                          <a:srgbClr val="C00000"/>
                        </a:solidFill>
                        <a:latin typeface="Cambria Math"/>
                      </a:rPr>
                      <m:t>=</m:t>
                    </m:r>
                    <m:func>
                      <m:funcPr>
                        <m:ctrlPr>
                          <a:rPr lang="en-US" b="0" i="1" smtClean="0">
                            <a:solidFill>
                              <a:srgbClr val="C00000"/>
                            </a:solidFill>
                            <a:latin typeface="Cambria Math" panose="02040503050406030204" pitchFamily="18" charset="0"/>
                          </a:rPr>
                        </m:ctrlPr>
                      </m:funcPr>
                      <m:fName>
                        <m:sSub>
                          <m:sSubPr>
                            <m:ctrlPr>
                              <a:rPr lang="en-US" b="0" i="1" smtClean="0">
                                <a:solidFill>
                                  <a:srgbClr val="C00000"/>
                                </a:solidFill>
                                <a:latin typeface="Cambria Math" panose="02040503050406030204" pitchFamily="18" charset="0"/>
                              </a:rPr>
                            </m:ctrlPr>
                          </m:sSubPr>
                          <m:e>
                            <m:r>
                              <m:rPr>
                                <m:sty m:val="p"/>
                              </m:rPr>
                              <a:rPr lang="en-US" b="0" i="0" smtClean="0">
                                <a:solidFill>
                                  <a:srgbClr val="C00000"/>
                                </a:solidFill>
                                <a:latin typeface="Cambria Math"/>
                              </a:rPr>
                              <m:t>max</m:t>
                            </m:r>
                          </m:e>
                          <m:sub>
                            <m:r>
                              <a:rPr lang="en-US" b="0" i="1" smtClean="0">
                                <a:solidFill>
                                  <a:srgbClr val="C00000"/>
                                </a:solidFill>
                                <a:latin typeface="Cambria Math"/>
                              </a:rPr>
                              <m:t>𝑖</m:t>
                            </m:r>
                          </m:sub>
                        </m:sSub>
                      </m:fName>
                      <m:e>
                        <m:r>
                          <a:rPr lang="en-US" b="0" i="1" smtClean="0">
                            <a:solidFill>
                              <a:srgbClr val="C00000"/>
                            </a:solidFill>
                            <a:latin typeface="Cambria Math"/>
                          </a:rPr>
                          <m:t>𝑓</m:t>
                        </m:r>
                        <m:r>
                          <a:rPr lang="en-US" b="0" i="1" smtClean="0">
                            <a:solidFill>
                              <a:srgbClr val="C00000"/>
                            </a:solidFill>
                            <a:latin typeface="Cambria Math"/>
                          </a:rPr>
                          <m:t>(</m:t>
                        </m:r>
                        <m:r>
                          <a:rPr lang="en-US" b="0" i="1" smtClean="0">
                            <a:solidFill>
                              <a:srgbClr val="C00000"/>
                            </a:solidFill>
                            <a:latin typeface="Cambria Math"/>
                          </a:rPr>
                          <m:t>𝑖</m:t>
                        </m:r>
                        <m:r>
                          <a:rPr lang="en-US" b="0" i="1" smtClean="0">
                            <a:solidFill>
                              <a:srgbClr val="C00000"/>
                            </a:solidFill>
                            <a:latin typeface="Cambria Math"/>
                          </a:rPr>
                          <m:t>)</m:t>
                        </m:r>
                      </m:e>
                    </m:func>
                  </m:oMath>
                </a14:m>
                <a:endParaRPr lang="en-US" dirty="0" smtClean="0">
                  <a:solidFill>
                    <a:srgbClr val="C00000"/>
                  </a:solidFill>
                </a:endParaRPr>
              </a:p>
              <a:p>
                <a:endParaRPr lang="en-US" dirty="0"/>
              </a:p>
            </p:txBody>
          </p:sp>
        </mc:Choice>
        <mc:Fallback xmlns="">
          <p:sp>
            <p:nvSpPr>
              <p:cNvPr id="3" name="Text Placeholder 2"/>
              <p:cNvSpPr>
                <a:spLocks noGrp="1" noRot="1" noChangeAspect="1" noMove="1" noResize="1" noEditPoints="1" noAdjustHandles="1" noChangeArrowheads="1" noChangeShapeType="1" noTextEdit="1"/>
              </p:cNvSpPr>
              <p:nvPr>
                <p:ph type="body" sz="quarter" idx="10"/>
              </p:nvPr>
            </p:nvSpPr>
            <p:spPr>
              <a:xfrm>
                <a:off x="381000" y="1306315"/>
                <a:ext cx="8382000" cy="1970285"/>
              </a:xfrm>
              <a:blipFill rotWithShape="0">
                <a:blip r:embed="rId3"/>
                <a:stretch>
                  <a:fillRect l="-655" t="-12654" b="-6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Content Placeholder 11"/>
              <p:cNvGraphicFramePr>
                <a:graphicFrameLocks/>
              </p:cNvGraphicFramePr>
              <p:nvPr>
                <p:extLst/>
              </p:nvPr>
            </p:nvGraphicFramePr>
            <p:xfrm>
              <a:off x="685800" y="3962401"/>
              <a:ext cx="1939054" cy="1478048"/>
            </p:xfrm>
            <a:graphic>
              <a:graphicData uri="http://schemas.openxmlformats.org/drawingml/2006/table">
                <a:tbl>
                  <a:tblPr firstRow="1" bandRow="1">
                    <a:tableStyleId>{5C22544A-7EE6-4342-B048-85BDC9FD1C3A}</a:tableStyleId>
                  </a:tblPr>
                  <a:tblGrid>
                    <a:gridCol w="504878"/>
                    <a:gridCol w="1434176"/>
                  </a:tblGrid>
                  <a:tr h="502925">
                    <a:tc>
                      <a:txBody>
                        <a:bodyPr/>
                        <a:lstStyle/>
                        <a:p>
                          <a:r>
                            <a:rPr lang="en-US" sz="1400" dirty="0" smtClean="0">
                              <a:solidFill>
                                <a:schemeClr val="bg1"/>
                              </a:solidFill>
                            </a:rPr>
                            <a:t>IP</a:t>
                          </a:r>
                          <a:endParaRPr lang="en-US" sz="1400" dirty="0">
                            <a:solidFill>
                              <a:schemeClr val="bg1"/>
                            </a:solidFill>
                          </a:endParaRPr>
                        </a:p>
                      </a:txBody>
                      <a:tcPr marT="34292" marB="34292"/>
                    </a:tc>
                    <a:tc>
                      <a:txBody>
                        <a:bodyPr/>
                        <a:lstStyle/>
                        <a:p>
                          <a:r>
                            <a:rPr lang="en-US" sz="1400" dirty="0" smtClean="0">
                              <a:solidFill>
                                <a:schemeClr val="bg1"/>
                              </a:solidFill>
                            </a:rPr>
                            <a:t>Frequency  </a:t>
                          </a:r>
                          <a14:m>
                            <m:oMath xmlns:m="http://schemas.openxmlformats.org/officeDocument/2006/math">
                              <m:r>
                                <a:rPr lang="en-US" sz="1400" b="1" i="1" smtClean="0">
                                  <a:solidFill>
                                    <a:schemeClr val="bg1"/>
                                  </a:solidFill>
                                  <a:latin typeface="Cambria Math"/>
                                </a:rPr>
                                <m:t>𝒇</m:t>
                              </m:r>
                              <m:r>
                                <a:rPr lang="en-US" sz="1400" b="1" i="1" smtClean="0">
                                  <a:solidFill>
                                    <a:schemeClr val="bg1"/>
                                  </a:solidFill>
                                  <a:latin typeface="Cambria Math"/>
                                </a:rPr>
                                <m:t>(</m:t>
                              </m:r>
                              <m:r>
                                <a:rPr lang="en-US" sz="1400" b="1" i="1" smtClean="0">
                                  <a:solidFill>
                                    <a:schemeClr val="bg1"/>
                                  </a:solidFill>
                                  <a:latin typeface="Cambria Math"/>
                                </a:rPr>
                                <m:t>𝒊</m:t>
                              </m:r>
                              <m:r>
                                <a:rPr lang="en-US" sz="1400" b="1" i="1" smtClean="0">
                                  <a:solidFill>
                                    <a:schemeClr val="bg1"/>
                                  </a:solidFill>
                                  <a:latin typeface="Cambria Math"/>
                                </a:rPr>
                                <m:t>)</m:t>
                              </m:r>
                            </m:oMath>
                          </a14:m>
                          <a:endParaRPr lang="en-US" sz="1400" dirty="0">
                            <a:solidFill>
                              <a:schemeClr val="bg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p>
                      </a:txBody>
                      <a:tcPr marT="34292" marB="34292">
                        <a:solidFill>
                          <a:schemeClr val="accent6"/>
                        </a:solidFill>
                      </a:tcPr>
                    </a:tc>
                    <a:tc>
                      <a:txBody>
                        <a:bodyPr/>
                        <a:lstStyle/>
                        <a:p>
                          <a:r>
                            <a:rPr lang="en-US" sz="1400" dirty="0" smtClean="0"/>
                            <a:t>1</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a:t>
                          </a:r>
                        </a:p>
                      </a:txBody>
                      <a:tcPr marT="34292" marB="34292">
                        <a:solidFill>
                          <a:schemeClr val="accent6"/>
                        </a:solidFill>
                      </a:tcPr>
                    </a:tc>
                    <a:tc>
                      <a:txBody>
                        <a:bodyPr/>
                        <a:lstStyle/>
                        <a:p>
                          <a:r>
                            <a:rPr lang="en-US" sz="1400" dirty="0" smtClean="0"/>
                            <a:t>3</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7</a:t>
                          </a:r>
                        </a:p>
                      </a:txBody>
                      <a:tcPr marT="34292" marB="34292">
                        <a:solidFill>
                          <a:schemeClr val="accent6"/>
                        </a:solidFill>
                      </a:tcPr>
                    </a:tc>
                    <a:tc>
                      <a:txBody>
                        <a:bodyPr/>
                        <a:lstStyle/>
                        <a:p>
                          <a:r>
                            <a:rPr lang="en-US" sz="1400" dirty="0" smtClean="0"/>
                            <a:t>2</a:t>
                          </a:r>
                          <a:endParaRPr lang="en-US" sz="1400" dirty="0"/>
                        </a:p>
                      </a:txBody>
                      <a:tcPr marT="34292" marB="34292"/>
                    </a:tc>
                  </a:tr>
                </a:tbl>
              </a:graphicData>
            </a:graphic>
          </p:graphicFrame>
        </mc:Choice>
        <mc:Fallback xmlns="">
          <p:graphicFrame>
            <p:nvGraphicFramePr>
              <p:cNvPr id="4" name="Content Placeholder 11"/>
              <p:cNvGraphicFramePr>
                <a:graphicFrameLocks/>
              </p:cNvGraphicFramePr>
              <p:nvPr>
                <p:extLst/>
              </p:nvPr>
            </p:nvGraphicFramePr>
            <p:xfrm>
              <a:off x="685800" y="3962401"/>
              <a:ext cx="1939054" cy="1478048"/>
            </p:xfrm>
            <a:graphic>
              <a:graphicData uri="http://schemas.openxmlformats.org/drawingml/2006/table">
                <a:tbl>
                  <a:tblPr firstRow="1" bandRow="1">
                    <a:tableStyleId>{5C22544A-7EE6-4342-B048-85BDC9FD1C3A}</a:tableStyleId>
                  </a:tblPr>
                  <a:tblGrid>
                    <a:gridCol w="504878"/>
                    <a:gridCol w="1434176"/>
                  </a:tblGrid>
                  <a:tr h="502925">
                    <a:tc>
                      <a:txBody>
                        <a:bodyPr/>
                        <a:lstStyle/>
                        <a:p>
                          <a:r>
                            <a:rPr lang="en-US" sz="1400" dirty="0" smtClean="0">
                              <a:solidFill>
                                <a:schemeClr val="bg1"/>
                              </a:solidFill>
                            </a:rPr>
                            <a:t>IP</a:t>
                          </a:r>
                          <a:endParaRPr lang="en-US" sz="1400" dirty="0">
                            <a:solidFill>
                              <a:schemeClr val="bg1"/>
                            </a:solidFill>
                          </a:endParaRPr>
                        </a:p>
                      </a:txBody>
                      <a:tcPr marT="34292" marB="34292"/>
                    </a:tc>
                    <a:tc>
                      <a:txBody>
                        <a:bodyPr/>
                        <a:lstStyle/>
                        <a:p>
                          <a:endParaRPr lang="en-US"/>
                        </a:p>
                      </a:txBody>
                      <a:tcPr marT="34292" marB="34292">
                        <a:blipFill rotWithShape="0">
                          <a:blip r:embed="rId4"/>
                          <a:stretch>
                            <a:fillRect l="-35593" t="-4819" r="-1695" b="-198795"/>
                          </a:stretch>
                        </a:blipFill>
                      </a:tcPr>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p>
                      </a:txBody>
                      <a:tcPr marT="34292" marB="34292">
                        <a:solidFill>
                          <a:schemeClr val="accent6"/>
                        </a:solidFill>
                      </a:tcPr>
                    </a:tc>
                    <a:tc>
                      <a:txBody>
                        <a:bodyPr/>
                        <a:lstStyle/>
                        <a:p>
                          <a:r>
                            <a:rPr lang="en-US" sz="1400" dirty="0" smtClean="0"/>
                            <a:t>1</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a:t>
                          </a:r>
                        </a:p>
                      </a:txBody>
                      <a:tcPr marT="34292" marB="34292">
                        <a:solidFill>
                          <a:schemeClr val="accent6"/>
                        </a:solidFill>
                      </a:tcPr>
                    </a:tc>
                    <a:tc>
                      <a:txBody>
                        <a:bodyPr/>
                        <a:lstStyle/>
                        <a:p>
                          <a:r>
                            <a:rPr lang="en-US" sz="1400" dirty="0" smtClean="0"/>
                            <a:t>3</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7</a:t>
                          </a:r>
                        </a:p>
                      </a:txBody>
                      <a:tcPr marT="34292" marB="34292">
                        <a:solidFill>
                          <a:schemeClr val="accent6"/>
                        </a:solidFill>
                      </a:tcPr>
                    </a:tc>
                    <a:tc>
                      <a:txBody>
                        <a:bodyPr/>
                        <a:lstStyle/>
                        <a:p>
                          <a:r>
                            <a:rPr lang="en-US" sz="1400" dirty="0" smtClean="0"/>
                            <a:t>2</a:t>
                          </a:r>
                          <a:endParaRPr lang="en-US" sz="1400" dirty="0"/>
                        </a:p>
                      </a:txBody>
                      <a:tcPr marT="34292" marB="34292"/>
                    </a:tc>
                  </a:tr>
                </a:tbl>
              </a:graphicData>
            </a:graphic>
          </p:graphicFrame>
        </mc:Fallback>
      </mc:AlternateContent>
      <mc:AlternateContent xmlns:mc="http://schemas.openxmlformats.org/markup-compatibility/2006" xmlns:a14="http://schemas.microsoft.com/office/drawing/2010/main">
        <mc:Choice Requires="a14">
          <p:graphicFrame>
            <p:nvGraphicFramePr>
              <p:cNvPr id="5" name="Content Placeholder 11"/>
              <p:cNvGraphicFramePr>
                <a:graphicFrameLocks/>
              </p:cNvGraphicFramePr>
              <p:nvPr>
                <p:extLst/>
              </p:nvPr>
            </p:nvGraphicFramePr>
            <p:xfrm>
              <a:off x="3039909" y="3962400"/>
              <a:ext cx="533401" cy="1300164"/>
            </p:xfrm>
            <a:graphic>
              <a:graphicData uri="http://schemas.openxmlformats.org/drawingml/2006/table">
                <a:tbl>
                  <a:tblPr firstRow="1" bandRow="1">
                    <a:tableStyleId>{5C22544A-7EE6-4342-B048-85BDC9FD1C3A}</a:tableStyleId>
                  </a:tblPr>
                  <a:tblGrid>
                    <a:gridCol w="533401"/>
                  </a:tblGrid>
                  <a:tr h="325041">
                    <a:tc>
                      <a:txBody>
                        <a:bodyPr/>
                        <a:lstStyle/>
                        <a:p>
                          <a:pPr/>
                          <a14:m>
                            <m:oMathPara xmlns:m="http://schemas.openxmlformats.org/officeDocument/2006/math">
                              <m:oMathParaPr>
                                <m:jc m:val="centerGroup"/>
                              </m:oMathParaPr>
                              <m:oMath xmlns:m="http://schemas.openxmlformats.org/officeDocument/2006/math">
                                <m:sSup>
                                  <m:sSupPr>
                                    <m:ctrlPr>
                                      <a:rPr lang="en-US" sz="1400" b="1" i="1" smtClean="0">
                                        <a:solidFill>
                                          <a:schemeClr val="bg1"/>
                                        </a:solidFill>
                                        <a:latin typeface="Cambria Math" panose="02040503050406030204" pitchFamily="18" charset="0"/>
                                      </a:rPr>
                                    </m:ctrlPr>
                                  </m:sSupPr>
                                  <m:e>
                                    <m:r>
                                      <a:rPr lang="en-US" sz="1400" b="1" i="1" smtClean="0">
                                        <a:solidFill>
                                          <a:schemeClr val="bg1"/>
                                        </a:solidFill>
                                        <a:latin typeface="Cambria Math"/>
                                      </a:rPr>
                                      <m:t>𝒇</m:t>
                                    </m:r>
                                    <m:r>
                                      <a:rPr lang="en-US" sz="1400" b="1" i="1" smtClean="0">
                                        <a:solidFill>
                                          <a:schemeClr val="bg1"/>
                                        </a:solidFill>
                                        <a:latin typeface="Cambria Math"/>
                                      </a:rPr>
                                      <m:t>(</m:t>
                                    </m:r>
                                    <m:r>
                                      <a:rPr lang="en-US" sz="1400" b="1" i="1" smtClean="0">
                                        <a:solidFill>
                                          <a:schemeClr val="bg1"/>
                                        </a:solidFill>
                                        <a:latin typeface="Cambria Math"/>
                                      </a:rPr>
                                      <m:t>𝒊</m:t>
                                    </m:r>
                                    <m:r>
                                      <a:rPr lang="en-US" sz="1400" b="1" i="1" smtClean="0">
                                        <a:solidFill>
                                          <a:schemeClr val="bg1"/>
                                        </a:solidFill>
                                        <a:latin typeface="Cambria Math"/>
                                      </a:rPr>
                                      <m:t>)</m:t>
                                    </m:r>
                                  </m:e>
                                  <m:sup>
                                    <m:r>
                                      <a:rPr lang="en-US" sz="1400" b="1" i="1" smtClean="0">
                                        <a:solidFill>
                                          <a:schemeClr val="bg1"/>
                                        </a:solidFill>
                                        <a:latin typeface="Cambria Math"/>
                                      </a:rPr>
                                      <m:t>𝟐</m:t>
                                    </m:r>
                                  </m:sup>
                                </m:sSup>
                              </m:oMath>
                            </m:oMathPara>
                          </a14:m>
                          <a:endParaRPr lang="en-US" sz="1400" b="1" dirty="0">
                            <a:solidFill>
                              <a:schemeClr val="bg1"/>
                            </a:solidFill>
                          </a:endParaRPr>
                        </a:p>
                      </a:txBody>
                      <a:tcPr marT="34292" marB="34292"/>
                    </a:tc>
                  </a:tr>
                  <a:tr h="325041">
                    <a:tc>
                      <a:txBody>
                        <a:bodyPr/>
                        <a:lstStyle/>
                        <a:p>
                          <a:r>
                            <a:rPr lang="en-US" sz="1400" dirty="0" smtClean="0"/>
                            <a:t>1</a:t>
                          </a:r>
                          <a:endParaRPr lang="en-US" sz="1400" dirty="0"/>
                        </a:p>
                      </a:txBody>
                      <a:tcPr marT="34292" marB="34292"/>
                    </a:tc>
                  </a:tr>
                  <a:tr h="325041">
                    <a:tc>
                      <a:txBody>
                        <a:bodyPr/>
                        <a:lstStyle/>
                        <a:p>
                          <a:r>
                            <a:rPr lang="en-US" sz="1400" dirty="0" smtClean="0"/>
                            <a:t>9</a:t>
                          </a:r>
                          <a:endParaRPr lang="en-US" sz="1400" dirty="0"/>
                        </a:p>
                      </a:txBody>
                      <a:tcPr marT="34292" marB="34292"/>
                    </a:tc>
                  </a:tr>
                  <a:tr h="325041">
                    <a:tc>
                      <a:txBody>
                        <a:bodyPr/>
                        <a:lstStyle/>
                        <a:p>
                          <a:r>
                            <a:rPr lang="en-US" sz="1400" dirty="0" smtClean="0"/>
                            <a:t>4</a:t>
                          </a:r>
                          <a:endParaRPr lang="en-US" sz="1400" dirty="0"/>
                        </a:p>
                      </a:txBody>
                      <a:tcPr marT="34292" marB="34292"/>
                    </a:tc>
                  </a:tr>
                </a:tbl>
              </a:graphicData>
            </a:graphic>
          </p:graphicFrame>
        </mc:Choice>
        <mc:Fallback xmlns="">
          <p:graphicFrame>
            <p:nvGraphicFramePr>
              <p:cNvPr id="5" name="Content Placeholder 11"/>
              <p:cNvGraphicFramePr>
                <a:graphicFrameLocks/>
              </p:cNvGraphicFramePr>
              <p:nvPr>
                <p:extLst/>
              </p:nvPr>
            </p:nvGraphicFramePr>
            <p:xfrm>
              <a:off x="3039909" y="3962400"/>
              <a:ext cx="533401" cy="1300164"/>
            </p:xfrm>
            <a:graphic>
              <a:graphicData uri="http://schemas.openxmlformats.org/drawingml/2006/table">
                <a:tbl>
                  <a:tblPr firstRow="1" bandRow="1">
                    <a:tableStyleId>{5C22544A-7EE6-4342-B048-85BDC9FD1C3A}</a:tableStyleId>
                  </a:tblPr>
                  <a:tblGrid>
                    <a:gridCol w="533401"/>
                  </a:tblGrid>
                  <a:tr h="325041">
                    <a:tc>
                      <a:txBody>
                        <a:bodyPr/>
                        <a:lstStyle/>
                        <a:p>
                          <a:endParaRPr lang="en-US"/>
                        </a:p>
                      </a:txBody>
                      <a:tcPr marT="34292" marB="34292">
                        <a:blipFill rotWithShape="0">
                          <a:blip r:embed="rId5"/>
                          <a:stretch>
                            <a:fillRect l="-1124" t="-3704" r="-4494" b="-305556"/>
                          </a:stretch>
                        </a:blipFill>
                      </a:tcPr>
                    </a:tc>
                  </a:tr>
                  <a:tr h="325041">
                    <a:tc>
                      <a:txBody>
                        <a:bodyPr/>
                        <a:lstStyle/>
                        <a:p>
                          <a:r>
                            <a:rPr lang="en-US" sz="1400" dirty="0" smtClean="0"/>
                            <a:t>1</a:t>
                          </a:r>
                          <a:endParaRPr lang="en-US" sz="1400" dirty="0"/>
                        </a:p>
                      </a:txBody>
                      <a:tcPr marT="34292" marB="34292"/>
                    </a:tc>
                  </a:tr>
                  <a:tr h="325041">
                    <a:tc>
                      <a:txBody>
                        <a:bodyPr/>
                        <a:lstStyle/>
                        <a:p>
                          <a:r>
                            <a:rPr lang="en-US" sz="1400" dirty="0" smtClean="0"/>
                            <a:t>9</a:t>
                          </a:r>
                          <a:endParaRPr lang="en-US" sz="1400" dirty="0"/>
                        </a:p>
                      </a:txBody>
                      <a:tcPr marT="34292" marB="34292"/>
                    </a:tc>
                  </a:tr>
                  <a:tr h="325041">
                    <a:tc>
                      <a:txBody>
                        <a:bodyPr/>
                        <a:lstStyle/>
                        <a:p>
                          <a:r>
                            <a:rPr lang="en-US" sz="1400" dirty="0" smtClean="0"/>
                            <a:t>4</a:t>
                          </a:r>
                          <a:endParaRPr lang="en-US" sz="1400" dirty="0"/>
                        </a:p>
                      </a:txBody>
                      <a:tcPr marT="34292" marB="34292"/>
                    </a:tc>
                  </a:tr>
                </a:tbl>
              </a:graphicData>
            </a:graphic>
          </p:graphicFrame>
        </mc:Fallback>
      </mc:AlternateContent>
      <mc:AlternateContent xmlns:mc="http://schemas.openxmlformats.org/markup-compatibility/2006" xmlns:a14="http://schemas.microsoft.com/office/drawing/2010/main">
        <mc:Choice Requires="a14">
          <p:sp>
            <p:nvSpPr>
              <p:cNvPr id="6" name="TextBox 5"/>
              <p:cNvSpPr txBox="1"/>
              <p:nvPr/>
            </p:nvSpPr>
            <p:spPr>
              <a:xfrm>
                <a:off x="2853455" y="5357110"/>
                <a:ext cx="1302793" cy="568682"/>
              </a:xfrm>
              <a:prstGeom prst="rect">
                <a:avLst/>
              </a:prstGeom>
              <a:noFill/>
            </p:spPr>
            <p:txBody>
              <a:bodyPr wrap="none" rtlCol="0">
                <a:spAutoFit/>
              </a:bodyPr>
              <a:lstStyle/>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𝐹</m:t>
                        </m:r>
                      </m:e>
                      <m:sub>
                        <m:r>
                          <a:rPr lang="en-US" sz="1400" i="1">
                            <a:solidFill>
                              <a:schemeClr val="tx1"/>
                            </a:solidFill>
                            <a:latin typeface="Cambria Math"/>
                          </a:rPr>
                          <m:t>2</m:t>
                        </m:r>
                      </m:sub>
                    </m:sSub>
                    <m:r>
                      <a:rPr lang="en-US" sz="1400" i="1">
                        <a:solidFill>
                          <a:schemeClr val="tx1"/>
                        </a:solidFill>
                        <a:latin typeface="Cambria Math"/>
                      </a:rPr>
                      <m:t>=</m:t>
                    </m:r>
                  </m:oMath>
                </a14:m>
                <a:r>
                  <a:rPr lang="en-US" sz="1400" dirty="0">
                    <a:solidFill>
                      <a:schemeClr val="tx1"/>
                    </a:solidFill>
                  </a:rPr>
                  <a:t>1+9+4=14</a:t>
                </a:r>
              </a:p>
              <a:p>
                <a:pPr/>
                <a14:m>
                  <m:oMathPara xmlns:m="http://schemas.openxmlformats.org/officeDocument/2006/math">
                    <m:oMathParaPr>
                      <m:jc m:val="left"/>
                    </m:oMathParaPr>
                    <m:oMath xmlns:m="http://schemas.openxmlformats.org/officeDocument/2006/math">
                      <m:rad>
                        <m:radPr>
                          <m:degHide m:val="on"/>
                          <m:ctrlPr>
                            <a:rPr lang="en-US" sz="1400" i="1">
                              <a:solidFill>
                                <a:schemeClr val="tx1"/>
                              </a:solidFill>
                              <a:latin typeface="Cambria Math" panose="02040503050406030204" pitchFamily="18" charset="0"/>
                            </a:rPr>
                          </m:ctrlPr>
                        </m:radPr>
                        <m:deg/>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𝐹</m:t>
                              </m:r>
                            </m:e>
                            <m:sub>
                              <m:r>
                                <a:rPr lang="en-US" sz="1400" i="1">
                                  <a:solidFill>
                                    <a:schemeClr val="tx1"/>
                                  </a:solidFill>
                                  <a:latin typeface="Cambria Math"/>
                                </a:rPr>
                                <m:t>2</m:t>
                              </m:r>
                            </m:sub>
                          </m:sSub>
                        </m:e>
                      </m:rad>
                      <m:r>
                        <a:rPr lang="en-US" sz="1400" i="1">
                          <a:solidFill>
                            <a:schemeClr val="tx1"/>
                          </a:solidFill>
                          <a:latin typeface="Cambria Math"/>
                        </a:rPr>
                        <m:t>=3.74</m:t>
                      </m:r>
                    </m:oMath>
                  </m:oMathPara>
                </a14:m>
                <a:endParaRPr lang="en-US" sz="1400" dirty="0">
                  <a:solidFill>
                    <a:schemeClr val="tx1"/>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853455" y="5357110"/>
                <a:ext cx="1302793" cy="568682"/>
              </a:xfrm>
              <a:prstGeom prst="rect">
                <a:avLst/>
              </a:prstGeom>
              <a:blipFill rotWithShape="0">
                <a:blip r:embed="rId6"/>
                <a:stretch>
                  <a:fillRect t="-2151" r="-14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7" name="Content Placeholder 11"/>
              <p:cNvGraphicFramePr>
                <a:graphicFrameLocks/>
              </p:cNvGraphicFramePr>
              <p:nvPr>
                <p:extLst/>
              </p:nvPr>
            </p:nvGraphicFramePr>
            <p:xfrm>
              <a:off x="4572001" y="3983324"/>
              <a:ext cx="533401" cy="1300164"/>
            </p:xfrm>
            <a:graphic>
              <a:graphicData uri="http://schemas.openxmlformats.org/drawingml/2006/table">
                <a:tbl>
                  <a:tblPr firstRow="1" bandRow="1">
                    <a:tableStyleId>{5C22544A-7EE6-4342-B048-85BDC9FD1C3A}</a:tableStyleId>
                  </a:tblPr>
                  <a:tblGrid>
                    <a:gridCol w="533401"/>
                  </a:tblGrid>
                  <a:tr h="325041">
                    <a:tc>
                      <a:txBody>
                        <a:bodyPr/>
                        <a:lstStyle/>
                        <a:p>
                          <a:pPr/>
                          <a14:m>
                            <m:oMathPara xmlns:m="http://schemas.openxmlformats.org/officeDocument/2006/math">
                              <m:oMathParaPr>
                                <m:jc m:val="centerGroup"/>
                              </m:oMathParaPr>
                              <m:oMath xmlns:m="http://schemas.openxmlformats.org/officeDocument/2006/math">
                                <m:sSup>
                                  <m:sSupPr>
                                    <m:ctrlPr>
                                      <a:rPr lang="en-US" sz="1400" b="1" i="1" smtClean="0">
                                        <a:solidFill>
                                          <a:schemeClr val="bg1"/>
                                        </a:solidFill>
                                        <a:latin typeface="Cambria Math" panose="02040503050406030204" pitchFamily="18" charset="0"/>
                                      </a:rPr>
                                    </m:ctrlPr>
                                  </m:sSupPr>
                                  <m:e>
                                    <m:r>
                                      <a:rPr lang="en-US" sz="1400" b="1" i="1" smtClean="0">
                                        <a:solidFill>
                                          <a:schemeClr val="bg1"/>
                                        </a:solidFill>
                                        <a:latin typeface="Cambria Math"/>
                                      </a:rPr>
                                      <m:t>𝒇</m:t>
                                    </m:r>
                                    <m:r>
                                      <a:rPr lang="en-US" sz="1400" b="1" i="1" smtClean="0">
                                        <a:solidFill>
                                          <a:schemeClr val="bg1"/>
                                        </a:solidFill>
                                        <a:latin typeface="Cambria Math"/>
                                      </a:rPr>
                                      <m:t>(</m:t>
                                    </m:r>
                                    <m:r>
                                      <a:rPr lang="en-US" sz="1400" b="1" i="1" smtClean="0">
                                        <a:solidFill>
                                          <a:schemeClr val="bg1"/>
                                        </a:solidFill>
                                        <a:latin typeface="Cambria Math"/>
                                      </a:rPr>
                                      <m:t>𝒊</m:t>
                                    </m:r>
                                    <m:r>
                                      <a:rPr lang="en-US" sz="1400" b="1" i="1" smtClean="0">
                                        <a:solidFill>
                                          <a:schemeClr val="bg1"/>
                                        </a:solidFill>
                                        <a:latin typeface="Cambria Math"/>
                                      </a:rPr>
                                      <m:t>)</m:t>
                                    </m:r>
                                  </m:e>
                                  <m:sup>
                                    <m:r>
                                      <a:rPr lang="en-US" sz="1400" b="1" i="1" smtClean="0">
                                        <a:solidFill>
                                          <a:schemeClr val="bg1"/>
                                        </a:solidFill>
                                        <a:latin typeface="Cambria Math"/>
                                      </a:rPr>
                                      <m:t>𝟒</m:t>
                                    </m:r>
                                  </m:sup>
                                </m:sSup>
                              </m:oMath>
                            </m:oMathPara>
                          </a14:m>
                          <a:endParaRPr lang="en-US" sz="1400" b="1" dirty="0">
                            <a:solidFill>
                              <a:schemeClr val="bg1"/>
                            </a:solidFill>
                          </a:endParaRPr>
                        </a:p>
                      </a:txBody>
                      <a:tcPr marT="34292" marB="34292"/>
                    </a:tc>
                  </a:tr>
                  <a:tr h="325041">
                    <a:tc>
                      <a:txBody>
                        <a:bodyPr/>
                        <a:lstStyle/>
                        <a:p>
                          <a:r>
                            <a:rPr lang="en-US" sz="1400" dirty="0" smtClean="0"/>
                            <a:t>1</a:t>
                          </a:r>
                          <a:endParaRPr lang="en-US" sz="1400" dirty="0"/>
                        </a:p>
                      </a:txBody>
                      <a:tcPr marT="34292" marB="34292"/>
                    </a:tc>
                  </a:tr>
                  <a:tr h="325041">
                    <a:tc>
                      <a:txBody>
                        <a:bodyPr/>
                        <a:lstStyle/>
                        <a:p>
                          <a:r>
                            <a:rPr lang="en-US" sz="1400" dirty="0" smtClean="0"/>
                            <a:t>81</a:t>
                          </a:r>
                          <a:endParaRPr lang="en-US" sz="1400" dirty="0"/>
                        </a:p>
                      </a:txBody>
                      <a:tcPr marT="34292" marB="34292"/>
                    </a:tc>
                  </a:tr>
                  <a:tr h="325041">
                    <a:tc>
                      <a:txBody>
                        <a:bodyPr/>
                        <a:lstStyle/>
                        <a:p>
                          <a:r>
                            <a:rPr lang="en-US" sz="1400" dirty="0" smtClean="0"/>
                            <a:t>16</a:t>
                          </a:r>
                          <a:endParaRPr lang="en-US" sz="1400" dirty="0"/>
                        </a:p>
                      </a:txBody>
                      <a:tcPr marT="34292" marB="34292"/>
                    </a:tc>
                  </a:tr>
                </a:tbl>
              </a:graphicData>
            </a:graphic>
          </p:graphicFrame>
        </mc:Choice>
        <mc:Fallback xmlns="">
          <p:graphicFrame>
            <p:nvGraphicFramePr>
              <p:cNvPr id="7" name="Content Placeholder 11"/>
              <p:cNvGraphicFramePr>
                <a:graphicFrameLocks/>
              </p:cNvGraphicFramePr>
              <p:nvPr>
                <p:extLst/>
              </p:nvPr>
            </p:nvGraphicFramePr>
            <p:xfrm>
              <a:off x="4572001" y="3983324"/>
              <a:ext cx="533401" cy="1300164"/>
            </p:xfrm>
            <a:graphic>
              <a:graphicData uri="http://schemas.openxmlformats.org/drawingml/2006/table">
                <a:tbl>
                  <a:tblPr firstRow="1" bandRow="1">
                    <a:tableStyleId>{5C22544A-7EE6-4342-B048-85BDC9FD1C3A}</a:tableStyleId>
                  </a:tblPr>
                  <a:tblGrid>
                    <a:gridCol w="533401"/>
                  </a:tblGrid>
                  <a:tr h="325041">
                    <a:tc>
                      <a:txBody>
                        <a:bodyPr/>
                        <a:lstStyle/>
                        <a:p>
                          <a:endParaRPr lang="en-US"/>
                        </a:p>
                      </a:txBody>
                      <a:tcPr marT="34292" marB="34292">
                        <a:blipFill rotWithShape="0">
                          <a:blip r:embed="rId7"/>
                          <a:stretch>
                            <a:fillRect l="-2273" t="-1852" r="-4545" b="-305556"/>
                          </a:stretch>
                        </a:blipFill>
                      </a:tcPr>
                    </a:tc>
                  </a:tr>
                  <a:tr h="325041">
                    <a:tc>
                      <a:txBody>
                        <a:bodyPr/>
                        <a:lstStyle/>
                        <a:p>
                          <a:r>
                            <a:rPr lang="en-US" sz="1400" dirty="0" smtClean="0"/>
                            <a:t>1</a:t>
                          </a:r>
                          <a:endParaRPr lang="en-US" sz="1400" dirty="0"/>
                        </a:p>
                      </a:txBody>
                      <a:tcPr marT="34292" marB="34292"/>
                    </a:tc>
                  </a:tr>
                  <a:tr h="325041">
                    <a:tc>
                      <a:txBody>
                        <a:bodyPr/>
                        <a:lstStyle/>
                        <a:p>
                          <a:r>
                            <a:rPr lang="en-US" sz="1400" dirty="0" smtClean="0"/>
                            <a:t>81</a:t>
                          </a:r>
                          <a:endParaRPr lang="en-US" sz="1400" dirty="0"/>
                        </a:p>
                      </a:txBody>
                      <a:tcPr marT="34292" marB="34292"/>
                    </a:tc>
                  </a:tr>
                  <a:tr h="325041">
                    <a:tc>
                      <a:txBody>
                        <a:bodyPr/>
                        <a:lstStyle/>
                        <a:p>
                          <a:r>
                            <a:rPr lang="en-US" sz="1400" dirty="0" smtClean="0"/>
                            <a:t>16</a:t>
                          </a:r>
                          <a:endParaRPr lang="en-US" sz="1400" dirty="0"/>
                        </a:p>
                      </a:txBody>
                      <a:tcPr marT="34292" marB="34292"/>
                    </a:tc>
                  </a:tr>
                </a:tbl>
              </a:graphicData>
            </a:graphic>
          </p:graphicFrame>
        </mc:Fallback>
      </mc:AlternateContent>
      <mc:AlternateContent xmlns:mc="http://schemas.openxmlformats.org/markup-compatibility/2006" xmlns:a14="http://schemas.microsoft.com/office/drawing/2010/main">
        <mc:Choice Requires="a14">
          <p:sp>
            <p:nvSpPr>
              <p:cNvPr id="8" name="TextBox 7"/>
              <p:cNvSpPr txBox="1"/>
              <p:nvPr/>
            </p:nvSpPr>
            <p:spPr>
              <a:xfrm>
                <a:off x="4343400" y="5354925"/>
                <a:ext cx="1474634" cy="568682"/>
              </a:xfrm>
              <a:prstGeom prst="rect">
                <a:avLst/>
              </a:prstGeom>
              <a:noFill/>
            </p:spPr>
            <p:txBody>
              <a:bodyPr wrap="none" rtlCol="0">
                <a:spAutoFit/>
              </a:bodyPr>
              <a:lstStyle/>
              <a:p>
                <a14:m>
                  <m:oMath xmlns:m="http://schemas.openxmlformats.org/officeDocument/2006/math">
                    <m:sSub>
                      <m:sSubPr>
                        <m:ctrlPr>
                          <a:rPr lang="en-US" sz="1400" i="1" smtClean="0">
                            <a:solidFill>
                              <a:schemeClr val="tx1"/>
                            </a:solidFill>
                            <a:latin typeface="Cambria Math" panose="02040503050406030204" pitchFamily="18" charset="0"/>
                          </a:rPr>
                        </m:ctrlPr>
                      </m:sSubPr>
                      <m:e>
                        <m:r>
                          <a:rPr lang="en-US" sz="1400" i="1">
                            <a:solidFill>
                              <a:schemeClr val="tx1"/>
                            </a:solidFill>
                            <a:latin typeface="Cambria Math"/>
                          </a:rPr>
                          <m:t>𝐹</m:t>
                        </m:r>
                      </m:e>
                      <m:sub>
                        <m:r>
                          <a:rPr lang="en-US" sz="1400" i="1">
                            <a:solidFill>
                              <a:schemeClr val="tx1"/>
                            </a:solidFill>
                            <a:latin typeface="Cambria Math"/>
                          </a:rPr>
                          <m:t>4</m:t>
                        </m:r>
                      </m:sub>
                    </m:sSub>
                    <m:r>
                      <a:rPr lang="en-US" sz="1400" i="1">
                        <a:solidFill>
                          <a:schemeClr val="tx1"/>
                        </a:solidFill>
                        <a:latin typeface="Cambria Math"/>
                      </a:rPr>
                      <m:t>=</m:t>
                    </m:r>
                  </m:oMath>
                </a14:m>
                <a:r>
                  <a:rPr lang="en-US" sz="1400" dirty="0">
                    <a:solidFill>
                      <a:schemeClr val="tx1"/>
                    </a:solidFill>
                  </a:rPr>
                  <a:t>1+81+16=98</a:t>
                </a:r>
              </a:p>
              <a:p>
                <a:pPr/>
                <a14:m>
                  <m:oMathPara xmlns:m="http://schemas.openxmlformats.org/officeDocument/2006/math">
                    <m:oMathParaPr>
                      <m:jc m:val="left"/>
                    </m:oMathParaPr>
                    <m:oMath xmlns:m="http://schemas.openxmlformats.org/officeDocument/2006/math">
                      <m:rad>
                        <m:radPr>
                          <m:ctrlPr>
                            <a:rPr lang="en-US" sz="1400" i="1">
                              <a:solidFill>
                                <a:schemeClr val="tx1"/>
                              </a:solidFill>
                              <a:latin typeface="Cambria Math" panose="02040503050406030204" pitchFamily="18" charset="0"/>
                            </a:rPr>
                          </m:ctrlPr>
                        </m:radPr>
                        <m:deg>
                          <m:r>
                            <m:rPr>
                              <m:brk m:alnAt="7"/>
                            </m:rPr>
                            <a:rPr lang="en-US" sz="1400" i="1">
                              <a:solidFill>
                                <a:schemeClr val="tx1"/>
                              </a:solidFill>
                              <a:latin typeface="Cambria Math"/>
                            </a:rPr>
                            <m:t>4</m:t>
                          </m:r>
                        </m:deg>
                        <m:e>
                          <m:sSub>
                            <m:sSubPr>
                              <m:ctrlPr>
                                <a:rPr lang="en-US" sz="1400" i="1">
                                  <a:solidFill>
                                    <a:schemeClr val="tx1"/>
                                  </a:solidFill>
                                  <a:latin typeface="Cambria Math" panose="02040503050406030204" pitchFamily="18" charset="0"/>
                                </a:rPr>
                              </m:ctrlPr>
                            </m:sSubPr>
                            <m:e>
                              <m:r>
                                <a:rPr lang="en-US" sz="1400" i="1">
                                  <a:solidFill>
                                    <a:schemeClr val="tx1"/>
                                  </a:solidFill>
                                  <a:latin typeface="Cambria Math"/>
                                </a:rPr>
                                <m:t>𝐹</m:t>
                              </m:r>
                            </m:e>
                            <m:sub>
                              <m:r>
                                <a:rPr lang="en-US" sz="1400" i="1">
                                  <a:solidFill>
                                    <a:schemeClr val="tx1"/>
                                  </a:solidFill>
                                  <a:latin typeface="Cambria Math"/>
                                </a:rPr>
                                <m:t>4</m:t>
                              </m:r>
                            </m:sub>
                          </m:sSub>
                        </m:e>
                      </m:rad>
                      <m:r>
                        <a:rPr lang="en-US" sz="1400" i="1">
                          <a:solidFill>
                            <a:schemeClr val="tx1"/>
                          </a:solidFill>
                          <a:latin typeface="Cambria Math"/>
                        </a:rPr>
                        <m:t>=3.15</m:t>
                      </m:r>
                    </m:oMath>
                  </m:oMathPara>
                </a14:m>
                <a:endParaRPr lang="en-US" sz="1400" dirty="0">
                  <a:solidFill>
                    <a:schemeClr val="tx1"/>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4343400" y="5354925"/>
                <a:ext cx="1474634" cy="568682"/>
              </a:xfrm>
              <a:prstGeom prst="rect">
                <a:avLst/>
              </a:prstGeom>
              <a:blipFill rotWithShape="0">
                <a:blip r:embed="rId8"/>
                <a:stretch>
                  <a:fillRect t="-1064" r="-1660"/>
                </a:stretch>
              </a:blipFill>
            </p:spPr>
            <p:txBody>
              <a:bodyPr/>
              <a:lstStyle/>
              <a:p>
                <a:r>
                  <a:rPr lang="en-US">
                    <a:noFill/>
                  </a:rPr>
                  <a:t> </a:t>
                </a:r>
              </a:p>
            </p:txBody>
          </p:sp>
        </mc:Fallback>
      </mc:AlternateContent>
    </p:spTree>
    <p:extLst>
      <p:ext uri="{BB962C8B-B14F-4D97-AF65-F5344CB8AC3E}">
        <p14:creationId xmlns:p14="http://schemas.microsoft.com/office/powerpoint/2010/main" val="15985151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2</m:t>
                        </m:r>
                      </m:sub>
                    </m:sSub>
                  </m:oMath>
                </a14:m>
                <a:r>
                  <a:rPr lang="en-US" dirty="0" smtClean="0"/>
                  <a:t> moment</a:t>
                </a:r>
                <a:endParaRPr 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b="-1963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Text Placeholder 2"/>
              <p:cNvSpPr>
                <a:spLocks noGrp="1"/>
              </p:cNvSpPr>
              <p:nvPr>
                <p:ph type="body" sz="quarter" idx="10"/>
              </p:nvPr>
            </p:nvSpPr>
            <p:spPr>
              <a:xfrm>
                <a:off x="381000" y="1295400"/>
                <a:ext cx="8382000" cy="4800600"/>
              </a:xfrm>
            </p:spPr>
            <p:txBody>
              <a:bodyPr>
                <a:normAutofit/>
              </a:bodyPr>
              <a:lstStyle/>
              <a:p>
                <a:r>
                  <a:rPr lang="en-US" dirty="0" smtClean="0"/>
                  <a:t>Use Johnson-</a:t>
                </a:r>
                <a:r>
                  <a:rPr lang="en-US" dirty="0" err="1" smtClean="0"/>
                  <a:t>Lindenstrauss</a:t>
                </a:r>
                <a:r>
                  <a:rPr lang="en-US" dirty="0" smtClean="0"/>
                  <a:t> lemma! (2</a:t>
                </a:r>
                <a:r>
                  <a:rPr lang="en-US" baseline="30000" dirty="0" smtClean="0"/>
                  <a:t>nd</a:t>
                </a:r>
                <a:r>
                  <a:rPr lang="en-US" dirty="0" smtClean="0"/>
                  <a:t> lecture)</a:t>
                </a:r>
              </a:p>
              <a:p>
                <a:r>
                  <a:rPr lang="en-US" dirty="0" smtClean="0"/>
                  <a:t>Store sketch </a:t>
                </a:r>
                <a14:m>
                  <m:oMath xmlns:m="http://schemas.openxmlformats.org/officeDocument/2006/math">
                    <m:r>
                      <a:rPr lang="en-US" i="1" dirty="0" smtClean="0">
                        <a:solidFill>
                          <a:srgbClr val="C00000"/>
                        </a:solidFill>
                        <a:latin typeface="Cambria Math" panose="02040503050406030204" pitchFamily="18" charset="0"/>
                      </a:rPr>
                      <m:t>𝑆</m:t>
                    </m:r>
                    <m:r>
                      <a:rPr lang="en-US" i="1" dirty="0" smtClean="0">
                        <a:solidFill>
                          <a:srgbClr val="C00000"/>
                        </a:solidFill>
                        <a:latin typeface="Cambria Math" panose="02040503050406030204" pitchFamily="18" charset="0"/>
                      </a:rPr>
                      <m:t>=</m:t>
                    </m:r>
                    <m:r>
                      <a:rPr lang="en-US" i="1" dirty="0" err="1" smtClean="0">
                        <a:solidFill>
                          <a:srgbClr val="C00000"/>
                        </a:solidFill>
                        <a:latin typeface="Cambria Math" panose="02040503050406030204" pitchFamily="18" charset="0"/>
                      </a:rPr>
                      <m:t>𝐺𝑓</m:t>
                    </m:r>
                  </m:oMath>
                </a14:m>
                <a:endParaRPr lang="en-US" dirty="0"/>
              </a:p>
              <a:p>
                <a:pPr lvl="1"/>
                <a14:m>
                  <m:oMath xmlns:m="http://schemas.openxmlformats.org/officeDocument/2006/math">
                    <m:r>
                      <a:rPr lang="en-US" i="1" dirty="0" smtClean="0">
                        <a:solidFill>
                          <a:srgbClr val="C00000"/>
                        </a:solidFill>
                        <a:latin typeface="Cambria Math" panose="02040503050406030204" pitchFamily="18" charset="0"/>
                      </a:rPr>
                      <m:t>𝑓</m:t>
                    </m:r>
                  </m:oMath>
                </a14:m>
                <a:r>
                  <a:rPr lang="en-US" dirty="0" smtClean="0"/>
                  <a:t> = frequency vector</a:t>
                </a:r>
              </a:p>
              <a:p>
                <a:pPr lvl="1"/>
                <a14:m>
                  <m:oMath xmlns:m="http://schemas.openxmlformats.org/officeDocument/2006/math">
                    <m:r>
                      <a:rPr lang="en-US" i="1" dirty="0" smtClean="0">
                        <a:solidFill>
                          <a:srgbClr val="C00000"/>
                        </a:solidFill>
                        <a:latin typeface="Cambria Math" panose="02040503050406030204" pitchFamily="18" charset="0"/>
                      </a:rPr>
                      <m:t>𝐺</m:t>
                    </m:r>
                  </m:oMath>
                </a14:m>
                <a:r>
                  <a:rPr lang="en-US" dirty="0" smtClean="0"/>
                  <a:t> = </a:t>
                </a:r>
                <a14:m>
                  <m:oMath xmlns:m="http://schemas.openxmlformats.org/officeDocument/2006/math">
                    <m:r>
                      <a:rPr lang="en-US" i="1" dirty="0" smtClean="0">
                        <a:solidFill>
                          <a:srgbClr val="C00000"/>
                        </a:solidFill>
                        <a:latin typeface="Cambria Math" panose="02040503050406030204" pitchFamily="18" charset="0"/>
                      </a:rPr>
                      <m:t>𝑘</m:t>
                    </m:r>
                  </m:oMath>
                </a14:m>
                <a:r>
                  <a:rPr lang="en-US" dirty="0" smtClean="0"/>
                  <a:t> by </a:t>
                </a:r>
                <a14:m>
                  <m:oMath xmlns:m="http://schemas.openxmlformats.org/officeDocument/2006/math">
                    <m:r>
                      <a:rPr lang="en-US" b="0" i="1" dirty="0" smtClean="0">
                        <a:solidFill>
                          <a:srgbClr val="C00000"/>
                        </a:solidFill>
                        <a:latin typeface="Cambria Math" panose="02040503050406030204" pitchFamily="18" charset="0"/>
                      </a:rPr>
                      <m:t>𝑛</m:t>
                    </m:r>
                  </m:oMath>
                </a14:m>
                <a:r>
                  <a:rPr lang="en-US" dirty="0" smtClean="0"/>
                  <a:t> matrix of Gaussian entries</a:t>
                </a:r>
              </a:p>
              <a:p>
                <a:r>
                  <a:rPr lang="en-US" dirty="0" smtClean="0"/>
                  <a:t>Update on element </a:t>
                </a:r>
                <a14:m>
                  <m:oMath xmlns:m="http://schemas.openxmlformats.org/officeDocument/2006/math">
                    <m:r>
                      <a:rPr lang="en-US" i="1" dirty="0" smtClean="0">
                        <a:solidFill>
                          <a:srgbClr val="C00000"/>
                        </a:solidFill>
                        <a:latin typeface="Cambria Math" panose="02040503050406030204" pitchFamily="18" charset="0"/>
                      </a:rPr>
                      <m:t>𝑖</m:t>
                    </m:r>
                  </m:oMath>
                </a14:m>
                <a:r>
                  <a:rPr lang="en-US" dirty="0" smtClean="0"/>
                  <a:t>: </a:t>
                </a:r>
              </a:p>
              <a:p>
                <a:pPr lvl="1"/>
                <a14:m>
                  <m:oMath xmlns:m="http://schemas.openxmlformats.org/officeDocument/2006/math">
                    <m:r>
                      <a:rPr lang="en-US" i="1" dirty="0" smtClean="0">
                        <a:solidFill>
                          <a:srgbClr val="C00000"/>
                        </a:solidFill>
                        <a:latin typeface="Cambria Math" panose="02040503050406030204" pitchFamily="18" charset="0"/>
                      </a:rPr>
                      <m:t>𝐺</m:t>
                    </m:r>
                    <m:r>
                      <a:rPr lang="en-US" i="1" dirty="0" smtClean="0">
                        <a:solidFill>
                          <a:srgbClr val="C00000"/>
                        </a:solidFill>
                        <a:latin typeface="Cambria Math" panose="02040503050406030204" pitchFamily="18" charset="0"/>
                      </a:rPr>
                      <m:t>(</m:t>
                    </m:r>
                    <m:r>
                      <a:rPr lang="en-US" i="1" dirty="0" err="1" smtClean="0">
                        <a:solidFill>
                          <a:srgbClr val="C00000"/>
                        </a:solidFill>
                        <a:latin typeface="Cambria Math" panose="02040503050406030204" pitchFamily="18" charset="0"/>
                      </a:rPr>
                      <m:t>𝑓</m:t>
                    </m:r>
                    <m:r>
                      <a:rPr lang="en-US" i="1" dirty="0" err="1" smtClean="0">
                        <a:solidFill>
                          <a:srgbClr val="C00000"/>
                        </a:solidFill>
                        <a:latin typeface="Cambria Math" panose="02040503050406030204" pitchFamily="18" charset="0"/>
                      </a:rPr>
                      <m:t>+</m:t>
                    </m:r>
                    <m:sSub>
                      <m:sSubPr>
                        <m:ctrlPr>
                          <a:rPr lang="en-US" i="1" dirty="0" err="1" smtClean="0">
                            <a:solidFill>
                              <a:srgbClr val="C00000"/>
                            </a:solidFill>
                            <a:latin typeface="Cambria Math" panose="02040503050406030204" pitchFamily="18" charset="0"/>
                          </a:rPr>
                        </m:ctrlPr>
                      </m:sSubPr>
                      <m:e>
                        <m:r>
                          <a:rPr lang="en-US" i="1" dirty="0" err="1" smtClean="0">
                            <a:solidFill>
                              <a:srgbClr val="C00000"/>
                            </a:solidFill>
                            <a:latin typeface="Cambria Math" panose="02040503050406030204" pitchFamily="18" charset="0"/>
                          </a:rPr>
                          <m:t>𝑒</m:t>
                        </m:r>
                      </m:e>
                      <m:sub>
                        <m:r>
                          <a:rPr lang="en-US" i="1" dirty="0" err="1" smtClean="0">
                            <a:solidFill>
                              <a:srgbClr val="C00000"/>
                            </a:solidFill>
                            <a:latin typeface="Cambria Math" panose="02040503050406030204" pitchFamily="18" charset="0"/>
                          </a:rPr>
                          <m:t>𝑖</m:t>
                        </m:r>
                      </m:sub>
                    </m:sSub>
                    <m:r>
                      <a:rPr lang="en-US" i="1" dirty="0" smtClean="0">
                        <a:solidFill>
                          <a:srgbClr val="C00000"/>
                        </a:solidFill>
                        <a:latin typeface="Cambria Math" panose="02040503050406030204" pitchFamily="18" charset="0"/>
                      </a:rPr>
                      <m:t>)=</m:t>
                    </m:r>
                    <m:r>
                      <a:rPr lang="en-US" i="1" dirty="0" err="1" smtClean="0">
                        <a:solidFill>
                          <a:srgbClr val="C00000"/>
                        </a:solidFill>
                        <a:latin typeface="Cambria Math" panose="02040503050406030204" pitchFamily="18" charset="0"/>
                      </a:rPr>
                      <m:t>𝐺𝑓</m:t>
                    </m:r>
                    <m:r>
                      <a:rPr lang="en-US" i="1" dirty="0" err="1" smtClean="0">
                        <a:solidFill>
                          <a:srgbClr val="C00000"/>
                        </a:solidFill>
                        <a:latin typeface="Cambria Math" panose="02040503050406030204" pitchFamily="18" charset="0"/>
                      </a:rPr>
                      <m:t>+</m:t>
                    </m:r>
                    <m:r>
                      <a:rPr lang="en-US" i="1" dirty="0" err="1" smtClean="0">
                        <a:solidFill>
                          <a:srgbClr val="C00000"/>
                        </a:solidFill>
                        <a:latin typeface="Cambria Math" panose="02040503050406030204" pitchFamily="18" charset="0"/>
                      </a:rPr>
                      <m:t>𝐺</m:t>
                    </m:r>
                    <m:sSub>
                      <m:sSubPr>
                        <m:ctrlPr>
                          <a:rPr lang="en-US" i="1" dirty="0" err="1" smtClean="0">
                            <a:solidFill>
                              <a:srgbClr val="C00000"/>
                            </a:solidFill>
                            <a:latin typeface="Cambria Math" panose="02040503050406030204" pitchFamily="18" charset="0"/>
                          </a:rPr>
                        </m:ctrlPr>
                      </m:sSubPr>
                      <m:e>
                        <m:r>
                          <a:rPr lang="en-US" i="1" dirty="0" err="1" smtClean="0">
                            <a:solidFill>
                              <a:srgbClr val="C00000"/>
                            </a:solidFill>
                            <a:latin typeface="Cambria Math" panose="02040503050406030204" pitchFamily="18" charset="0"/>
                          </a:rPr>
                          <m:t>𝑒</m:t>
                        </m:r>
                      </m:e>
                      <m:sub>
                        <m:r>
                          <a:rPr lang="en-US" i="1" dirty="0" err="1" smtClean="0">
                            <a:solidFill>
                              <a:srgbClr val="C00000"/>
                            </a:solidFill>
                            <a:latin typeface="Cambria Math" panose="02040503050406030204" pitchFamily="18" charset="0"/>
                          </a:rPr>
                          <m:t>𝑖</m:t>
                        </m:r>
                      </m:sub>
                    </m:sSub>
                  </m:oMath>
                </a14:m>
                <a:endParaRPr lang="en-US" dirty="0" smtClean="0"/>
              </a:p>
              <a:p>
                <a:r>
                  <a:rPr lang="en-US" dirty="0" smtClean="0"/>
                  <a:t>Guarantees:</a:t>
                </a:r>
              </a:p>
              <a:p>
                <a:pPr lvl="1"/>
                <a14:m>
                  <m:oMath xmlns:m="http://schemas.openxmlformats.org/officeDocument/2006/math">
                    <m:r>
                      <a:rPr lang="en-US" b="0" i="1" smtClean="0">
                        <a:solidFill>
                          <a:srgbClr val="C00000"/>
                        </a:solidFill>
                        <a:latin typeface="Cambria Math" panose="02040503050406030204" pitchFamily="18" charset="0"/>
                      </a:rPr>
                      <m:t>𝑘</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𝑂</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1</m:t>
                    </m:r>
                    <m:r>
                      <a:rPr lang="en-US" b="0" i="1" smtClean="0">
                        <a:solidFill>
                          <a:srgbClr val="C00000"/>
                        </a:solidFill>
                        <a:latin typeface="Cambria Math" panose="02040503050406030204" pitchFamily="18" charset="0"/>
                      </a:rPr>
                      <m:t>/</m:t>
                    </m:r>
                    <m:sSup>
                      <m:sSupPr>
                        <m:ctrlPr>
                          <a:rPr lang="en-US" b="0" i="1" smtClean="0">
                            <a:solidFill>
                              <a:srgbClr val="C00000"/>
                            </a:solidFill>
                            <a:latin typeface="Cambria Math" panose="02040503050406030204" pitchFamily="18" charset="0"/>
                          </a:rPr>
                        </m:ctrlPr>
                      </m:sSupPr>
                      <m:e>
                        <m:r>
                          <a:rPr lang="en-US" b="0" i="1" smtClean="0">
                            <a:solidFill>
                              <a:srgbClr val="C00000"/>
                            </a:solidFill>
                            <a:latin typeface="Cambria Math" panose="02040503050406030204" pitchFamily="18" charset="0"/>
                          </a:rPr>
                          <m:t>𝜖</m:t>
                        </m:r>
                      </m:e>
                      <m:sup>
                        <m:r>
                          <a:rPr lang="en-US" b="0" i="1" smtClean="0">
                            <a:solidFill>
                              <a:srgbClr val="C00000"/>
                            </a:solidFill>
                            <a:latin typeface="Cambria Math" panose="02040503050406030204" pitchFamily="18" charset="0"/>
                          </a:rPr>
                          <m:t>2</m:t>
                        </m:r>
                      </m:sup>
                    </m:sSup>
                    <m:r>
                      <a:rPr lang="en-US" b="0" i="1" smtClean="0">
                        <a:solidFill>
                          <a:srgbClr val="C00000"/>
                        </a:solidFill>
                        <a:latin typeface="Cambria Math" panose="02040503050406030204" pitchFamily="18" charset="0"/>
                      </a:rPr>
                      <m:t>)</m:t>
                    </m:r>
                  </m:oMath>
                </a14:m>
                <a:r>
                  <a:rPr lang="en-US" dirty="0" smtClean="0"/>
                  <a:t> counters (words)</a:t>
                </a:r>
              </a:p>
              <a:p>
                <a:pPr lvl="1"/>
                <a14:m>
                  <m:oMath xmlns:m="http://schemas.openxmlformats.org/officeDocument/2006/math">
                    <m:r>
                      <a:rPr lang="en-US" b="0" i="1" smtClean="0">
                        <a:solidFill>
                          <a:srgbClr val="C00000"/>
                        </a:solidFill>
                        <a:latin typeface="Cambria Math" panose="02040503050406030204" pitchFamily="18" charset="0"/>
                      </a:rPr>
                      <m:t>𝑂</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𝑘</m:t>
                    </m:r>
                    <m:r>
                      <a:rPr lang="en-US" b="0" i="1" smtClean="0">
                        <a:solidFill>
                          <a:srgbClr val="C00000"/>
                        </a:solidFill>
                        <a:latin typeface="Cambria Math" panose="02040503050406030204" pitchFamily="18" charset="0"/>
                      </a:rPr>
                      <m:t>)</m:t>
                    </m:r>
                  </m:oMath>
                </a14:m>
                <a:r>
                  <a:rPr lang="en-US" dirty="0">
                    <a:solidFill>
                      <a:srgbClr val="C00000"/>
                    </a:solidFill>
                  </a:rPr>
                  <a:t> </a:t>
                </a:r>
                <a:r>
                  <a:rPr lang="en-US" dirty="0" smtClean="0"/>
                  <a:t>time to update</a:t>
                </a:r>
                <a:endParaRPr lang="en-US" dirty="0"/>
              </a:p>
              <a:p>
                <a:r>
                  <a:rPr lang="en-US" dirty="0" smtClean="0"/>
                  <a:t>Better: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1</m:t>
                    </m:r>
                  </m:oMath>
                </a14:m>
                <a:r>
                  <a:rPr lang="en-US" dirty="0" smtClean="0"/>
                  <a:t> entries, </a:t>
                </a:r>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1</m:t>
                    </m:r>
                    <m:r>
                      <a:rPr lang="en-US" i="1" dirty="0" smtClean="0">
                        <a:latin typeface="Cambria Math" panose="02040503050406030204" pitchFamily="18" charset="0"/>
                      </a:rPr>
                      <m:t>)</m:t>
                    </m:r>
                  </m:oMath>
                </a14:m>
                <a:r>
                  <a:rPr lang="en-US" dirty="0" smtClean="0"/>
                  <a:t> </a:t>
                </a:r>
                <a:r>
                  <a:rPr lang="en-US" smtClean="0"/>
                  <a:t>update </a:t>
                </a:r>
                <a:r>
                  <a:rPr lang="en-US" smtClean="0">
                    <a:solidFill>
                      <a:srgbClr val="0070C0"/>
                    </a:solidFill>
                  </a:rPr>
                  <a:t>[AMS’96, TZ’04</a:t>
                </a:r>
                <a:r>
                  <a:rPr lang="en-US" dirty="0" smtClean="0">
                    <a:solidFill>
                      <a:srgbClr val="0070C0"/>
                    </a:solidFill>
                  </a:rPr>
                  <a:t>]</a:t>
                </a:r>
              </a:p>
              <a:p>
                <a14:m>
                  <m:oMath xmlns:m="http://schemas.openxmlformats.org/officeDocument/2006/math">
                    <m:sSub>
                      <m:sSubPr>
                        <m:ctrlPr>
                          <a:rPr lang="en-US" i="1" dirty="0" smtClean="0">
                            <a:solidFill>
                              <a:srgbClr val="C00000"/>
                            </a:solidFill>
                            <a:latin typeface="Cambria Math" panose="02040503050406030204" pitchFamily="18" charset="0"/>
                          </a:rPr>
                        </m:ctrlPr>
                      </m:sSubPr>
                      <m:e>
                        <m:r>
                          <a:rPr lang="en-US" i="1" dirty="0" smtClean="0">
                            <a:solidFill>
                              <a:srgbClr val="C00000"/>
                            </a:solidFill>
                            <a:latin typeface="Cambria Math" panose="02040503050406030204" pitchFamily="18" charset="0"/>
                          </a:rPr>
                          <m:t>𝐹</m:t>
                        </m:r>
                      </m:e>
                      <m:sub>
                        <m:r>
                          <a:rPr lang="en-US" i="1" dirty="0" smtClean="0">
                            <a:solidFill>
                              <a:srgbClr val="C00000"/>
                            </a:solidFill>
                            <a:latin typeface="Cambria Math" panose="02040503050406030204" pitchFamily="18" charset="0"/>
                          </a:rPr>
                          <m:t>𝑘</m:t>
                        </m:r>
                      </m:sub>
                    </m:sSub>
                  </m:oMath>
                </a14:m>
                <a:r>
                  <a:rPr lang="en-US" dirty="0" smtClean="0">
                    <a:solidFill>
                      <a:srgbClr val="C00000"/>
                    </a:solidFill>
                  </a:rPr>
                  <a:t>:</a:t>
                </a:r>
                <a:r>
                  <a:rPr lang="en-US" dirty="0" smtClean="0"/>
                  <a:t> precision sampling =&gt; next</a:t>
                </a:r>
                <a:endParaRPr lang="en-US" dirty="0"/>
              </a:p>
            </p:txBody>
          </p:sp>
        </mc:Choice>
        <mc:Fallback>
          <p:sp>
            <p:nvSpPr>
              <p:cNvPr id="3" name="Text Placeholder 2"/>
              <p:cNvSpPr>
                <a:spLocks noGrp="1" noRot="1" noChangeAspect="1" noMove="1" noResize="1" noEditPoints="1" noAdjustHandles="1" noChangeArrowheads="1" noChangeShapeType="1" noTextEdit="1"/>
              </p:cNvSpPr>
              <p:nvPr>
                <p:ph type="body" sz="quarter" idx="10"/>
              </p:nvPr>
            </p:nvSpPr>
            <p:spPr>
              <a:xfrm>
                <a:off x="381000" y="1295400"/>
                <a:ext cx="8382000" cy="4800600"/>
              </a:xfrm>
              <a:blipFill rotWithShape="0">
                <a:blip r:embed="rId3"/>
                <a:stretch>
                  <a:fillRect l="-655" t="-2033"/>
                </a:stretch>
              </a:blipFill>
            </p:spPr>
            <p:txBody>
              <a:bodyPr/>
              <a:lstStyle/>
              <a:p>
                <a:r>
                  <a:rPr lang="en-US">
                    <a:noFill/>
                  </a:rPr>
                  <a:t> </a:t>
                </a:r>
              </a:p>
            </p:txBody>
          </p:sp>
        </mc:Fallback>
      </mc:AlternateContent>
    </p:spTree>
    <p:extLst>
      <p:ext uri="{BB962C8B-B14F-4D97-AF65-F5344CB8AC3E}">
        <p14:creationId xmlns:p14="http://schemas.microsoft.com/office/powerpoint/2010/main" val="9913574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Scenario 2: distributed traffic</a:t>
            </a:r>
            <a:endParaRPr lang="en-US" dirty="0"/>
          </a:p>
        </p:txBody>
      </p:sp>
      <mc:AlternateContent xmlns:mc="http://schemas.openxmlformats.org/markup-compatibility/2006" xmlns:a14="http://schemas.microsoft.com/office/drawing/2010/main">
        <mc:Choice Requires="a14">
          <p:sp>
            <p:nvSpPr>
              <p:cNvPr id="5" name="Text Placeholder 4"/>
              <p:cNvSpPr>
                <a:spLocks noGrp="1"/>
              </p:cNvSpPr>
              <p:nvPr>
                <p:ph type="body" sz="quarter" idx="10"/>
              </p:nvPr>
            </p:nvSpPr>
            <p:spPr>
              <a:xfrm>
                <a:off x="381000" y="1524000"/>
                <a:ext cx="8382000" cy="1745252"/>
              </a:xfrm>
            </p:spPr>
            <p:txBody>
              <a:bodyPr>
                <a:normAutofit fontScale="92500" lnSpcReduction="10000"/>
              </a:bodyPr>
              <a:lstStyle/>
              <a:p>
                <a:r>
                  <a:rPr lang="en-US" dirty="0" smtClean="0"/>
                  <a:t>Statistics on traffic difference/aggregate between two routers</a:t>
                </a:r>
              </a:p>
              <a:p>
                <a:pPr lvl="1"/>
                <a:r>
                  <a:rPr lang="en-US" dirty="0" err="1" smtClean="0"/>
                  <a:t>Eg</a:t>
                </a:r>
                <a:r>
                  <a:rPr lang="en-US" dirty="0" smtClean="0"/>
                  <a:t>: traffic different by how many packets?</a:t>
                </a:r>
              </a:p>
              <a:p>
                <a:r>
                  <a:rPr lang="en-US" dirty="0" smtClean="0"/>
                  <a:t>Linearity is the power!</a:t>
                </a:r>
              </a:p>
              <a:p>
                <a:pPr lvl="1"/>
                <a:r>
                  <a:rPr lang="en-US" dirty="0" smtClean="0"/>
                  <a:t>Sketch(data </a:t>
                </a:r>
                <a14:m>
                  <m:oMath xmlns:m="http://schemas.openxmlformats.org/officeDocument/2006/math">
                    <m:r>
                      <a:rPr lang="en-US" i="1" dirty="0" smtClean="0">
                        <a:latin typeface="Cambria Math" panose="02040503050406030204" pitchFamily="18" charset="0"/>
                      </a:rPr>
                      <m:t>1</m:t>
                    </m:r>
                  </m:oMath>
                </a14:m>
                <a:r>
                  <a:rPr lang="en-US" dirty="0" smtClean="0"/>
                  <a:t>) + Sketch(data </a:t>
                </a:r>
                <a14:m>
                  <m:oMath xmlns:m="http://schemas.openxmlformats.org/officeDocument/2006/math">
                    <m:r>
                      <a:rPr lang="en-US" i="1" dirty="0" smtClean="0">
                        <a:latin typeface="Cambria Math" panose="02040503050406030204" pitchFamily="18" charset="0"/>
                      </a:rPr>
                      <m:t>2</m:t>
                    </m:r>
                  </m:oMath>
                </a14:m>
                <a:r>
                  <a:rPr lang="en-US" dirty="0" smtClean="0"/>
                  <a:t>) = Sketch(data </a:t>
                </a:r>
                <a14:m>
                  <m:oMath xmlns:m="http://schemas.openxmlformats.org/officeDocument/2006/math">
                    <m:r>
                      <a:rPr lang="en-US" i="1" dirty="0" smtClean="0">
                        <a:latin typeface="Cambria Math" panose="02040503050406030204" pitchFamily="18" charset="0"/>
                      </a:rPr>
                      <m:t>1</m:t>
                    </m:r>
                  </m:oMath>
                </a14:m>
                <a:r>
                  <a:rPr lang="en-US" dirty="0" smtClean="0"/>
                  <a:t> + data </a:t>
                </a:r>
                <a14:m>
                  <m:oMath xmlns:m="http://schemas.openxmlformats.org/officeDocument/2006/math">
                    <m:r>
                      <a:rPr lang="en-US" i="1" dirty="0" smtClean="0">
                        <a:latin typeface="Cambria Math" panose="02040503050406030204" pitchFamily="18" charset="0"/>
                      </a:rPr>
                      <m:t>2</m:t>
                    </m:r>
                  </m:oMath>
                </a14:m>
                <a:r>
                  <a:rPr lang="en-US" dirty="0" smtClean="0"/>
                  <a:t>)</a:t>
                </a:r>
              </a:p>
              <a:p>
                <a:pPr lvl="1"/>
                <a:r>
                  <a:rPr lang="en-US" dirty="0"/>
                  <a:t>Sketch(data </a:t>
                </a:r>
                <a14:m>
                  <m:oMath xmlns:m="http://schemas.openxmlformats.org/officeDocument/2006/math">
                    <m:r>
                      <a:rPr lang="en-US" i="1" dirty="0">
                        <a:latin typeface="Cambria Math" panose="02040503050406030204" pitchFamily="18" charset="0"/>
                      </a:rPr>
                      <m:t>1</m:t>
                    </m:r>
                  </m:oMath>
                </a14:m>
                <a:r>
                  <a:rPr lang="en-US" dirty="0"/>
                  <a:t>) </a:t>
                </a:r>
                <a:r>
                  <a:rPr lang="en-US" dirty="0" smtClean="0"/>
                  <a:t>- </a:t>
                </a:r>
                <a:r>
                  <a:rPr lang="en-US" dirty="0"/>
                  <a:t>Sketch(data </a:t>
                </a:r>
                <a14:m>
                  <m:oMath xmlns:m="http://schemas.openxmlformats.org/officeDocument/2006/math">
                    <m:r>
                      <a:rPr lang="en-US" i="1" dirty="0">
                        <a:latin typeface="Cambria Math" panose="02040503050406030204" pitchFamily="18" charset="0"/>
                      </a:rPr>
                      <m:t>2</m:t>
                    </m:r>
                  </m:oMath>
                </a14:m>
                <a:r>
                  <a:rPr lang="en-US" dirty="0"/>
                  <a:t>) = Sketch(data </a:t>
                </a:r>
                <a14:m>
                  <m:oMath xmlns:m="http://schemas.openxmlformats.org/officeDocument/2006/math">
                    <m:r>
                      <a:rPr lang="en-US" i="1" dirty="0">
                        <a:latin typeface="Cambria Math" panose="02040503050406030204" pitchFamily="18" charset="0"/>
                      </a:rPr>
                      <m:t>1</m:t>
                    </m:r>
                  </m:oMath>
                </a14:m>
                <a:r>
                  <a:rPr lang="en-US" dirty="0"/>
                  <a:t> </a:t>
                </a:r>
                <a:r>
                  <a:rPr lang="en-US" dirty="0" smtClean="0"/>
                  <a:t>- </a:t>
                </a:r>
                <a:r>
                  <a:rPr lang="en-US" dirty="0"/>
                  <a:t>data </a:t>
                </a:r>
                <a14:m>
                  <m:oMath xmlns:m="http://schemas.openxmlformats.org/officeDocument/2006/math">
                    <m:r>
                      <a:rPr lang="en-US" i="1" dirty="0">
                        <a:latin typeface="Cambria Math" panose="02040503050406030204" pitchFamily="18" charset="0"/>
                      </a:rPr>
                      <m:t>2</m:t>
                    </m:r>
                  </m:oMath>
                </a14:m>
                <a:r>
                  <a:rPr lang="en-US" dirty="0"/>
                  <a:t>)</a:t>
                </a:r>
              </a:p>
              <a:p>
                <a:endParaRPr lang="en-US" dirty="0" smtClean="0"/>
              </a:p>
              <a:p>
                <a:pPr lvl="1"/>
                <a:endParaRPr lang="en-US" dirty="0"/>
              </a:p>
              <a:p>
                <a:endParaRPr lang="en-US" dirty="0"/>
              </a:p>
            </p:txBody>
          </p:sp>
        </mc:Choice>
        <mc:Fallback xmlns="">
          <p:sp>
            <p:nvSpPr>
              <p:cNvPr id="5" name="Text Placeholder 4"/>
              <p:cNvSpPr>
                <a:spLocks noGrp="1" noRot="1" noChangeAspect="1" noMove="1" noResize="1" noEditPoints="1" noAdjustHandles="1" noChangeArrowheads="1" noChangeShapeType="1" noTextEdit="1"/>
              </p:cNvSpPr>
              <p:nvPr>
                <p:ph type="body" sz="quarter" idx="10"/>
              </p:nvPr>
            </p:nvSpPr>
            <p:spPr>
              <a:xfrm>
                <a:off x="381000" y="1524000"/>
                <a:ext cx="8382000" cy="1745252"/>
              </a:xfrm>
              <a:blipFill rotWithShape="0">
                <a:blip r:embed="rId3"/>
                <a:stretch>
                  <a:fillRect l="-509" t="-6993" b="-4545"/>
                </a:stretch>
              </a:blipFill>
            </p:spPr>
            <p:txBody>
              <a:bodyPr/>
              <a:lstStyle/>
              <a:p>
                <a:r>
                  <a:rPr lang="en-US">
                    <a:noFill/>
                  </a:rPr>
                  <a:t> </a:t>
                </a:r>
              </a:p>
            </p:txBody>
          </p:sp>
        </mc:Fallback>
      </mc:AlternateContent>
      <p:sp>
        <p:nvSpPr>
          <p:cNvPr id="7" name="Freeform 6"/>
          <p:cNvSpPr/>
          <p:nvPr/>
        </p:nvSpPr>
        <p:spPr>
          <a:xfrm>
            <a:off x="1691526" y="3474244"/>
            <a:ext cx="5091112" cy="2088356"/>
          </a:xfrm>
          <a:custGeom>
            <a:avLst/>
            <a:gdLst>
              <a:gd name="connsiteX0" fmla="*/ 749112 w 5552345"/>
              <a:gd name="connsiteY0" fmla="*/ 426128 h 3311371"/>
              <a:gd name="connsiteX1" fmla="*/ 749112 w 5552345"/>
              <a:gd name="connsiteY1" fmla="*/ 426128 h 3311371"/>
              <a:gd name="connsiteX2" fmla="*/ 855644 w 5552345"/>
              <a:gd name="connsiteY2" fmla="*/ 346229 h 3311371"/>
              <a:gd name="connsiteX3" fmla="*/ 900032 w 5552345"/>
              <a:gd name="connsiteY3" fmla="*/ 328473 h 3311371"/>
              <a:gd name="connsiteX4" fmla="*/ 962176 w 5552345"/>
              <a:gd name="connsiteY4" fmla="*/ 292963 h 3311371"/>
              <a:gd name="connsiteX5" fmla="*/ 1042075 w 5552345"/>
              <a:gd name="connsiteY5" fmla="*/ 248574 h 3311371"/>
              <a:gd name="connsiteX6" fmla="*/ 1077586 w 5552345"/>
              <a:gd name="connsiteY6" fmla="*/ 230819 h 3311371"/>
              <a:gd name="connsiteX7" fmla="*/ 1104219 w 5552345"/>
              <a:gd name="connsiteY7" fmla="*/ 221941 h 3311371"/>
              <a:gd name="connsiteX8" fmla="*/ 1130852 w 5552345"/>
              <a:gd name="connsiteY8" fmla="*/ 204186 h 3311371"/>
              <a:gd name="connsiteX9" fmla="*/ 1175240 w 5552345"/>
              <a:gd name="connsiteY9" fmla="*/ 195308 h 3311371"/>
              <a:gd name="connsiteX10" fmla="*/ 1210751 w 5552345"/>
              <a:gd name="connsiteY10" fmla="*/ 186431 h 3311371"/>
              <a:gd name="connsiteX11" fmla="*/ 1272894 w 5552345"/>
              <a:gd name="connsiteY11" fmla="*/ 168675 h 3311371"/>
              <a:gd name="connsiteX12" fmla="*/ 1379426 w 5552345"/>
              <a:gd name="connsiteY12" fmla="*/ 150920 h 3311371"/>
              <a:gd name="connsiteX13" fmla="*/ 1539224 w 5552345"/>
              <a:gd name="connsiteY13" fmla="*/ 159798 h 3311371"/>
              <a:gd name="connsiteX14" fmla="*/ 1574735 w 5552345"/>
              <a:gd name="connsiteY14" fmla="*/ 168675 h 3311371"/>
              <a:gd name="connsiteX15" fmla="*/ 1716778 w 5552345"/>
              <a:gd name="connsiteY15" fmla="*/ 150920 h 3311371"/>
              <a:gd name="connsiteX16" fmla="*/ 1787799 w 5552345"/>
              <a:gd name="connsiteY16" fmla="*/ 133165 h 3311371"/>
              <a:gd name="connsiteX17" fmla="*/ 1849943 w 5552345"/>
              <a:gd name="connsiteY17" fmla="*/ 88776 h 3311371"/>
              <a:gd name="connsiteX18" fmla="*/ 1947597 w 5552345"/>
              <a:gd name="connsiteY18" fmla="*/ 71021 h 3311371"/>
              <a:gd name="connsiteX19" fmla="*/ 2045252 w 5552345"/>
              <a:gd name="connsiteY19" fmla="*/ 35510 h 3311371"/>
              <a:gd name="connsiteX20" fmla="*/ 2098518 w 5552345"/>
              <a:gd name="connsiteY20" fmla="*/ 26633 h 3311371"/>
              <a:gd name="connsiteX21" fmla="*/ 2196172 w 5552345"/>
              <a:gd name="connsiteY21" fmla="*/ 8877 h 3311371"/>
              <a:gd name="connsiteX22" fmla="*/ 2311582 w 5552345"/>
              <a:gd name="connsiteY22" fmla="*/ 0 h 3311371"/>
              <a:gd name="connsiteX23" fmla="*/ 2542401 w 5552345"/>
              <a:gd name="connsiteY23" fmla="*/ 8877 h 3311371"/>
              <a:gd name="connsiteX24" fmla="*/ 2569034 w 5552345"/>
              <a:gd name="connsiteY24" fmla="*/ 26633 h 3311371"/>
              <a:gd name="connsiteX25" fmla="*/ 2631178 w 5552345"/>
              <a:gd name="connsiteY25" fmla="*/ 53266 h 3311371"/>
              <a:gd name="connsiteX26" fmla="*/ 2693322 w 5552345"/>
              <a:gd name="connsiteY26" fmla="*/ 88776 h 3311371"/>
              <a:gd name="connsiteX27" fmla="*/ 2773221 w 5552345"/>
              <a:gd name="connsiteY27" fmla="*/ 106532 h 3311371"/>
              <a:gd name="connsiteX28" fmla="*/ 2968529 w 5552345"/>
              <a:gd name="connsiteY28" fmla="*/ 133165 h 3311371"/>
              <a:gd name="connsiteX29" fmla="*/ 3368024 w 5552345"/>
              <a:gd name="connsiteY29" fmla="*/ 124287 h 3311371"/>
              <a:gd name="connsiteX30" fmla="*/ 3412413 w 5552345"/>
              <a:gd name="connsiteY30" fmla="*/ 115409 h 3311371"/>
              <a:gd name="connsiteX31" fmla="*/ 3643232 w 5552345"/>
              <a:gd name="connsiteY31" fmla="*/ 97654 h 3311371"/>
              <a:gd name="connsiteX32" fmla="*/ 3758642 w 5552345"/>
              <a:gd name="connsiteY32" fmla="*/ 106532 h 3311371"/>
              <a:gd name="connsiteX33" fmla="*/ 3803030 w 5552345"/>
              <a:gd name="connsiteY33" fmla="*/ 133165 h 3311371"/>
              <a:gd name="connsiteX34" fmla="*/ 3829663 w 5552345"/>
              <a:gd name="connsiteY34" fmla="*/ 142042 h 3311371"/>
              <a:gd name="connsiteX35" fmla="*/ 3847419 w 5552345"/>
              <a:gd name="connsiteY35" fmla="*/ 159798 h 3311371"/>
              <a:gd name="connsiteX36" fmla="*/ 3882929 w 5552345"/>
              <a:gd name="connsiteY36" fmla="*/ 186431 h 3311371"/>
              <a:gd name="connsiteX37" fmla="*/ 3927318 w 5552345"/>
              <a:gd name="connsiteY37" fmla="*/ 221941 h 3311371"/>
              <a:gd name="connsiteX38" fmla="*/ 4024972 w 5552345"/>
              <a:gd name="connsiteY38" fmla="*/ 301840 h 3311371"/>
              <a:gd name="connsiteX39" fmla="*/ 4122626 w 5552345"/>
              <a:gd name="connsiteY39" fmla="*/ 328473 h 3311371"/>
              <a:gd name="connsiteX40" fmla="*/ 4202525 w 5552345"/>
              <a:gd name="connsiteY40" fmla="*/ 346229 h 3311371"/>
              <a:gd name="connsiteX41" fmla="*/ 4317935 w 5552345"/>
              <a:gd name="connsiteY41" fmla="*/ 355106 h 3311371"/>
              <a:gd name="connsiteX42" fmla="*/ 4690797 w 5552345"/>
              <a:gd name="connsiteY42" fmla="*/ 346229 h 3311371"/>
              <a:gd name="connsiteX43" fmla="*/ 4726308 w 5552345"/>
              <a:gd name="connsiteY43" fmla="*/ 337351 h 3311371"/>
              <a:gd name="connsiteX44" fmla="*/ 4886106 w 5552345"/>
              <a:gd name="connsiteY44" fmla="*/ 346229 h 3311371"/>
              <a:gd name="connsiteX45" fmla="*/ 4966005 w 5552345"/>
              <a:gd name="connsiteY45" fmla="*/ 417250 h 3311371"/>
              <a:gd name="connsiteX46" fmla="*/ 5037026 w 5552345"/>
              <a:gd name="connsiteY46" fmla="*/ 497149 h 3311371"/>
              <a:gd name="connsiteX47" fmla="*/ 5116925 w 5552345"/>
              <a:gd name="connsiteY47" fmla="*/ 568171 h 3311371"/>
              <a:gd name="connsiteX48" fmla="*/ 5143558 w 5552345"/>
              <a:gd name="connsiteY48" fmla="*/ 612559 h 3311371"/>
              <a:gd name="connsiteX49" fmla="*/ 5187947 w 5552345"/>
              <a:gd name="connsiteY49" fmla="*/ 648070 h 3311371"/>
              <a:gd name="connsiteX50" fmla="*/ 5258968 w 5552345"/>
              <a:gd name="connsiteY50" fmla="*/ 727969 h 3311371"/>
              <a:gd name="connsiteX51" fmla="*/ 5276723 w 5552345"/>
              <a:gd name="connsiteY51" fmla="*/ 754602 h 3311371"/>
              <a:gd name="connsiteX52" fmla="*/ 5312234 w 5552345"/>
              <a:gd name="connsiteY52" fmla="*/ 790112 h 3311371"/>
              <a:gd name="connsiteX53" fmla="*/ 5347745 w 5552345"/>
              <a:gd name="connsiteY53" fmla="*/ 843378 h 3311371"/>
              <a:gd name="connsiteX54" fmla="*/ 5374378 w 5552345"/>
              <a:gd name="connsiteY54" fmla="*/ 870011 h 3311371"/>
              <a:gd name="connsiteX55" fmla="*/ 5392133 w 5552345"/>
              <a:gd name="connsiteY55" fmla="*/ 896644 h 3311371"/>
              <a:gd name="connsiteX56" fmla="*/ 5436522 w 5552345"/>
              <a:gd name="connsiteY56" fmla="*/ 941033 h 3311371"/>
              <a:gd name="connsiteX57" fmla="*/ 5463155 w 5552345"/>
              <a:gd name="connsiteY57" fmla="*/ 967666 h 3311371"/>
              <a:gd name="connsiteX58" fmla="*/ 5525298 w 5552345"/>
              <a:gd name="connsiteY58" fmla="*/ 1012054 h 3311371"/>
              <a:gd name="connsiteX59" fmla="*/ 5534176 w 5552345"/>
              <a:gd name="connsiteY59" fmla="*/ 1047565 h 3311371"/>
              <a:gd name="connsiteX60" fmla="*/ 5551931 w 5552345"/>
              <a:gd name="connsiteY60" fmla="*/ 1100831 h 3311371"/>
              <a:gd name="connsiteX61" fmla="*/ 5543054 w 5552345"/>
              <a:gd name="connsiteY61" fmla="*/ 1180730 h 3311371"/>
              <a:gd name="connsiteX62" fmla="*/ 5525298 w 5552345"/>
              <a:gd name="connsiteY62" fmla="*/ 1207363 h 3311371"/>
              <a:gd name="connsiteX63" fmla="*/ 5489788 w 5552345"/>
              <a:gd name="connsiteY63" fmla="*/ 1216240 h 3311371"/>
              <a:gd name="connsiteX64" fmla="*/ 5454277 w 5552345"/>
              <a:gd name="connsiteY64" fmla="*/ 1242873 h 3311371"/>
              <a:gd name="connsiteX65" fmla="*/ 5401011 w 5552345"/>
              <a:gd name="connsiteY65" fmla="*/ 1260629 h 3311371"/>
              <a:gd name="connsiteX66" fmla="*/ 5321112 w 5552345"/>
              <a:gd name="connsiteY66" fmla="*/ 1296139 h 3311371"/>
              <a:gd name="connsiteX67" fmla="*/ 5276723 w 5552345"/>
              <a:gd name="connsiteY67" fmla="*/ 1313895 h 3311371"/>
              <a:gd name="connsiteX68" fmla="*/ 5232335 w 5552345"/>
              <a:gd name="connsiteY68" fmla="*/ 1349405 h 3311371"/>
              <a:gd name="connsiteX69" fmla="*/ 5187947 w 5552345"/>
              <a:gd name="connsiteY69" fmla="*/ 1376039 h 3311371"/>
              <a:gd name="connsiteX70" fmla="*/ 5179069 w 5552345"/>
              <a:gd name="connsiteY70" fmla="*/ 1455938 h 3311371"/>
              <a:gd name="connsiteX71" fmla="*/ 5214580 w 5552345"/>
              <a:gd name="connsiteY71" fmla="*/ 1473693 h 3311371"/>
              <a:gd name="connsiteX72" fmla="*/ 5241213 w 5552345"/>
              <a:gd name="connsiteY72" fmla="*/ 1500326 h 3311371"/>
              <a:gd name="connsiteX73" fmla="*/ 5276723 w 5552345"/>
              <a:gd name="connsiteY73" fmla="*/ 1518081 h 3311371"/>
              <a:gd name="connsiteX74" fmla="*/ 5294479 w 5552345"/>
              <a:gd name="connsiteY74" fmla="*/ 1544714 h 3311371"/>
              <a:gd name="connsiteX75" fmla="*/ 5321112 w 5552345"/>
              <a:gd name="connsiteY75" fmla="*/ 1562470 h 3311371"/>
              <a:gd name="connsiteX76" fmla="*/ 5365500 w 5552345"/>
              <a:gd name="connsiteY76" fmla="*/ 1624613 h 3311371"/>
              <a:gd name="connsiteX77" fmla="*/ 5356622 w 5552345"/>
              <a:gd name="connsiteY77" fmla="*/ 1660124 h 3311371"/>
              <a:gd name="connsiteX78" fmla="*/ 5285601 w 5552345"/>
              <a:gd name="connsiteY78" fmla="*/ 1713390 h 3311371"/>
              <a:gd name="connsiteX79" fmla="*/ 5258968 w 5552345"/>
              <a:gd name="connsiteY79" fmla="*/ 1722268 h 3311371"/>
              <a:gd name="connsiteX80" fmla="*/ 5214580 w 5552345"/>
              <a:gd name="connsiteY80" fmla="*/ 1748901 h 3311371"/>
              <a:gd name="connsiteX81" fmla="*/ 5187947 w 5552345"/>
              <a:gd name="connsiteY81" fmla="*/ 1775534 h 3311371"/>
              <a:gd name="connsiteX82" fmla="*/ 5152436 w 5552345"/>
              <a:gd name="connsiteY82" fmla="*/ 1802167 h 3311371"/>
              <a:gd name="connsiteX83" fmla="*/ 5108048 w 5552345"/>
              <a:gd name="connsiteY83" fmla="*/ 1890943 h 3311371"/>
              <a:gd name="connsiteX84" fmla="*/ 5099170 w 5552345"/>
              <a:gd name="connsiteY84" fmla="*/ 1944209 h 3311371"/>
              <a:gd name="connsiteX85" fmla="*/ 5116925 w 5552345"/>
              <a:gd name="connsiteY85" fmla="*/ 1988598 h 3311371"/>
              <a:gd name="connsiteX86" fmla="*/ 5161314 w 5552345"/>
              <a:gd name="connsiteY86" fmla="*/ 2032986 h 3311371"/>
              <a:gd name="connsiteX87" fmla="*/ 5170191 w 5552345"/>
              <a:gd name="connsiteY87" fmla="*/ 2059619 h 3311371"/>
              <a:gd name="connsiteX88" fmla="*/ 5187947 w 5552345"/>
              <a:gd name="connsiteY88" fmla="*/ 2086252 h 3311371"/>
              <a:gd name="connsiteX89" fmla="*/ 5214580 w 5552345"/>
              <a:gd name="connsiteY89" fmla="*/ 2166151 h 3311371"/>
              <a:gd name="connsiteX90" fmla="*/ 5205702 w 5552345"/>
              <a:gd name="connsiteY90" fmla="*/ 2219417 h 3311371"/>
              <a:gd name="connsiteX91" fmla="*/ 5152436 w 5552345"/>
              <a:gd name="connsiteY91" fmla="*/ 2263805 h 3311371"/>
              <a:gd name="connsiteX92" fmla="*/ 5125803 w 5552345"/>
              <a:gd name="connsiteY92" fmla="*/ 2334827 h 3311371"/>
              <a:gd name="connsiteX93" fmla="*/ 5134681 w 5552345"/>
              <a:gd name="connsiteY93" fmla="*/ 2379215 h 3311371"/>
              <a:gd name="connsiteX94" fmla="*/ 5187947 w 5552345"/>
              <a:gd name="connsiteY94" fmla="*/ 2432481 h 3311371"/>
              <a:gd name="connsiteX95" fmla="*/ 5214580 w 5552345"/>
              <a:gd name="connsiteY95" fmla="*/ 2459114 h 3311371"/>
              <a:gd name="connsiteX96" fmla="*/ 5223457 w 5552345"/>
              <a:gd name="connsiteY96" fmla="*/ 2485747 h 3311371"/>
              <a:gd name="connsiteX97" fmla="*/ 5170191 w 5552345"/>
              <a:gd name="connsiteY97" fmla="*/ 2556769 h 3311371"/>
              <a:gd name="connsiteX98" fmla="*/ 5134681 w 5552345"/>
              <a:gd name="connsiteY98" fmla="*/ 2574524 h 3311371"/>
              <a:gd name="connsiteX99" fmla="*/ 5072537 w 5552345"/>
              <a:gd name="connsiteY99" fmla="*/ 2618912 h 3311371"/>
              <a:gd name="connsiteX100" fmla="*/ 5028149 w 5552345"/>
              <a:gd name="connsiteY100" fmla="*/ 2654423 h 3311371"/>
              <a:gd name="connsiteX101" fmla="*/ 4966005 w 5552345"/>
              <a:gd name="connsiteY101" fmla="*/ 2689934 h 3311371"/>
              <a:gd name="connsiteX102" fmla="*/ 4859473 w 5552345"/>
              <a:gd name="connsiteY102" fmla="*/ 2760955 h 3311371"/>
              <a:gd name="connsiteX103" fmla="*/ 4752941 w 5552345"/>
              <a:gd name="connsiteY103" fmla="*/ 2814221 h 3311371"/>
              <a:gd name="connsiteX104" fmla="*/ 4699675 w 5552345"/>
              <a:gd name="connsiteY104" fmla="*/ 2840854 h 3311371"/>
              <a:gd name="connsiteX105" fmla="*/ 4637531 w 5552345"/>
              <a:gd name="connsiteY105" fmla="*/ 2867487 h 3311371"/>
              <a:gd name="connsiteX106" fmla="*/ 4530999 w 5552345"/>
              <a:gd name="connsiteY106" fmla="*/ 2920753 h 3311371"/>
              <a:gd name="connsiteX107" fmla="*/ 4451100 w 5552345"/>
              <a:gd name="connsiteY107" fmla="*/ 2974019 h 3311371"/>
              <a:gd name="connsiteX108" fmla="*/ 4397834 w 5552345"/>
              <a:gd name="connsiteY108" fmla="*/ 3009530 h 3311371"/>
              <a:gd name="connsiteX109" fmla="*/ 4326813 w 5552345"/>
              <a:gd name="connsiteY109" fmla="*/ 3045040 h 3311371"/>
              <a:gd name="connsiteX110" fmla="*/ 4211403 w 5552345"/>
              <a:gd name="connsiteY110" fmla="*/ 3124939 h 3311371"/>
              <a:gd name="connsiteX111" fmla="*/ 4149259 w 5552345"/>
              <a:gd name="connsiteY111" fmla="*/ 3160450 h 3311371"/>
              <a:gd name="connsiteX112" fmla="*/ 4033850 w 5552345"/>
              <a:gd name="connsiteY112" fmla="*/ 3213716 h 3311371"/>
              <a:gd name="connsiteX113" fmla="*/ 3803030 w 5552345"/>
              <a:gd name="connsiteY113" fmla="*/ 3266982 h 3311371"/>
              <a:gd name="connsiteX114" fmla="*/ 3749764 w 5552345"/>
              <a:gd name="connsiteY114" fmla="*/ 3275860 h 3311371"/>
              <a:gd name="connsiteX115" fmla="*/ 3705376 w 5552345"/>
              <a:gd name="connsiteY115" fmla="*/ 3284738 h 3311371"/>
              <a:gd name="connsiteX116" fmla="*/ 3598844 w 5552345"/>
              <a:gd name="connsiteY116" fmla="*/ 3293615 h 3311371"/>
              <a:gd name="connsiteX117" fmla="*/ 3439046 w 5552345"/>
              <a:gd name="connsiteY117" fmla="*/ 3311371 h 3311371"/>
              <a:gd name="connsiteX118" fmla="*/ 2906386 w 5552345"/>
              <a:gd name="connsiteY118" fmla="*/ 3302493 h 3311371"/>
              <a:gd name="connsiteX119" fmla="*/ 2861997 w 5552345"/>
              <a:gd name="connsiteY119" fmla="*/ 3293615 h 3311371"/>
              <a:gd name="connsiteX120" fmla="*/ 2764343 w 5552345"/>
              <a:gd name="connsiteY120" fmla="*/ 3266982 h 3311371"/>
              <a:gd name="connsiteX121" fmla="*/ 2719955 w 5552345"/>
              <a:gd name="connsiteY121" fmla="*/ 3231472 h 3311371"/>
              <a:gd name="connsiteX122" fmla="*/ 2675566 w 5552345"/>
              <a:gd name="connsiteY122" fmla="*/ 3169328 h 3311371"/>
              <a:gd name="connsiteX123" fmla="*/ 2640055 w 5552345"/>
              <a:gd name="connsiteY123" fmla="*/ 3107184 h 3311371"/>
              <a:gd name="connsiteX124" fmla="*/ 2586789 w 5552345"/>
              <a:gd name="connsiteY124" fmla="*/ 3053918 h 3311371"/>
              <a:gd name="connsiteX125" fmla="*/ 2542401 w 5552345"/>
              <a:gd name="connsiteY125" fmla="*/ 2991774 h 3311371"/>
              <a:gd name="connsiteX126" fmla="*/ 2489135 w 5552345"/>
              <a:gd name="connsiteY126" fmla="*/ 2929631 h 3311371"/>
              <a:gd name="connsiteX127" fmla="*/ 2453624 w 5552345"/>
              <a:gd name="connsiteY127" fmla="*/ 2876365 h 3311371"/>
              <a:gd name="connsiteX128" fmla="*/ 2382603 w 5552345"/>
              <a:gd name="connsiteY128" fmla="*/ 2814221 h 3311371"/>
              <a:gd name="connsiteX129" fmla="*/ 2338215 w 5552345"/>
              <a:gd name="connsiteY129" fmla="*/ 2787588 h 3311371"/>
              <a:gd name="connsiteX130" fmla="*/ 2293826 w 5552345"/>
              <a:gd name="connsiteY130" fmla="*/ 2752077 h 3311371"/>
              <a:gd name="connsiteX131" fmla="*/ 2178417 w 5552345"/>
              <a:gd name="connsiteY131" fmla="*/ 2654423 h 3311371"/>
              <a:gd name="connsiteX132" fmla="*/ 2063007 w 5552345"/>
              <a:gd name="connsiteY132" fmla="*/ 2592279 h 3311371"/>
              <a:gd name="connsiteX133" fmla="*/ 1974230 w 5552345"/>
              <a:gd name="connsiteY133" fmla="*/ 2547891 h 3311371"/>
              <a:gd name="connsiteX134" fmla="*/ 1636879 w 5552345"/>
              <a:gd name="connsiteY134" fmla="*/ 2530136 h 3311371"/>
              <a:gd name="connsiteX135" fmla="*/ 1441570 w 5552345"/>
              <a:gd name="connsiteY135" fmla="*/ 2547891 h 3311371"/>
              <a:gd name="connsiteX136" fmla="*/ 1379426 w 5552345"/>
              <a:gd name="connsiteY136" fmla="*/ 2583402 h 3311371"/>
              <a:gd name="connsiteX137" fmla="*/ 1343916 w 5552345"/>
              <a:gd name="connsiteY137" fmla="*/ 2601157 h 3311371"/>
              <a:gd name="connsiteX138" fmla="*/ 1317283 w 5552345"/>
              <a:gd name="connsiteY138" fmla="*/ 2610035 h 3311371"/>
              <a:gd name="connsiteX139" fmla="*/ 1175240 w 5552345"/>
              <a:gd name="connsiteY139" fmla="*/ 2636668 h 3311371"/>
              <a:gd name="connsiteX140" fmla="*/ 917788 w 5552345"/>
              <a:gd name="connsiteY140" fmla="*/ 2618912 h 3311371"/>
              <a:gd name="connsiteX141" fmla="*/ 855644 w 5552345"/>
              <a:gd name="connsiteY141" fmla="*/ 2601157 h 3311371"/>
              <a:gd name="connsiteX142" fmla="*/ 704723 w 5552345"/>
              <a:gd name="connsiteY142" fmla="*/ 2556769 h 3311371"/>
              <a:gd name="connsiteX143" fmla="*/ 527170 w 5552345"/>
              <a:gd name="connsiteY143" fmla="*/ 2503503 h 3311371"/>
              <a:gd name="connsiteX144" fmla="*/ 420638 w 5552345"/>
              <a:gd name="connsiteY144" fmla="*/ 2450237 h 3311371"/>
              <a:gd name="connsiteX145" fmla="*/ 349617 w 5552345"/>
              <a:gd name="connsiteY145" fmla="*/ 2414726 h 3311371"/>
              <a:gd name="connsiteX146" fmla="*/ 305228 w 5552345"/>
              <a:gd name="connsiteY146" fmla="*/ 2370338 h 3311371"/>
              <a:gd name="connsiteX147" fmla="*/ 251962 w 5552345"/>
              <a:gd name="connsiteY147" fmla="*/ 2334827 h 3311371"/>
              <a:gd name="connsiteX148" fmla="*/ 216452 w 5552345"/>
              <a:gd name="connsiteY148" fmla="*/ 2290439 h 3311371"/>
              <a:gd name="connsiteX149" fmla="*/ 189819 w 5552345"/>
              <a:gd name="connsiteY149" fmla="*/ 2263805 h 3311371"/>
              <a:gd name="connsiteX150" fmla="*/ 163186 w 5552345"/>
              <a:gd name="connsiteY150" fmla="*/ 2228295 h 3311371"/>
              <a:gd name="connsiteX151" fmla="*/ 136553 w 5552345"/>
              <a:gd name="connsiteY151" fmla="*/ 2201662 h 3311371"/>
              <a:gd name="connsiteX152" fmla="*/ 92164 w 5552345"/>
              <a:gd name="connsiteY152" fmla="*/ 2130640 h 3311371"/>
              <a:gd name="connsiteX153" fmla="*/ 38898 w 5552345"/>
              <a:gd name="connsiteY153" fmla="*/ 2059619 h 3311371"/>
              <a:gd name="connsiteX154" fmla="*/ 30021 w 5552345"/>
              <a:gd name="connsiteY154" fmla="*/ 2032986 h 3311371"/>
              <a:gd name="connsiteX155" fmla="*/ 12265 w 5552345"/>
              <a:gd name="connsiteY155" fmla="*/ 1997475 h 3311371"/>
              <a:gd name="connsiteX156" fmla="*/ 12265 w 5552345"/>
              <a:gd name="connsiteY156" fmla="*/ 1811044 h 3311371"/>
              <a:gd name="connsiteX157" fmla="*/ 30021 w 5552345"/>
              <a:gd name="connsiteY157" fmla="*/ 1757778 h 3311371"/>
              <a:gd name="connsiteX158" fmla="*/ 38898 w 5552345"/>
              <a:gd name="connsiteY158" fmla="*/ 1686757 h 3311371"/>
              <a:gd name="connsiteX159" fmla="*/ 47776 w 5552345"/>
              <a:gd name="connsiteY159" fmla="*/ 1660124 h 3311371"/>
              <a:gd name="connsiteX160" fmla="*/ 65531 w 5552345"/>
              <a:gd name="connsiteY160" fmla="*/ 1491448 h 3311371"/>
              <a:gd name="connsiteX161" fmla="*/ 83287 w 5552345"/>
              <a:gd name="connsiteY161" fmla="*/ 1367161 h 3311371"/>
              <a:gd name="connsiteX162" fmla="*/ 101042 w 5552345"/>
              <a:gd name="connsiteY162" fmla="*/ 1251751 h 3311371"/>
              <a:gd name="connsiteX163" fmla="*/ 109920 w 5552345"/>
              <a:gd name="connsiteY163" fmla="*/ 1189607 h 3311371"/>
              <a:gd name="connsiteX164" fmla="*/ 145430 w 5552345"/>
              <a:gd name="connsiteY164" fmla="*/ 1100831 h 3311371"/>
              <a:gd name="connsiteX165" fmla="*/ 154308 w 5552345"/>
              <a:gd name="connsiteY165" fmla="*/ 1074198 h 3311371"/>
              <a:gd name="connsiteX166" fmla="*/ 172063 w 5552345"/>
              <a:gd name="connsiteY166" fmla="*/ 1038687 h 3311371"/>
              <a:gd name="connsiteX167" fmla="*/ 198696 w 5552345"/>
              <a:gd name="connsiteY167" fmla="*/ 976543 h 3311371"/>
              <a:gd name="connsiteX168" fmla="*/ 216452 w 5552345"/>
              <a:gd name="connsiteY168" fmla="*/ 958788 h 3311371"/>
              <a:gd name="connsiteX169" fmla="*/ 243085 w 5552345"/>
              <a:gd name="connsiteY169" fmla="*/ 896644 h 3311371"/>
              <a:gd name="connsiteX170" fmla="*/ 269718 w 5552345"/>
              <a:gd name="connsiteY170" fmla="*/ 852256 h 3311371"/>
              <a:gd name="connsiteX171" fmla="*/ 322984 w 5552345"/>
              <a:gd name="connsiteY171" fmla="*/ 798990 h 3311371"/>
              <a:gd name="connsiteX172" fmla="*/ 349617 w 5552345"/>
              <a:gd name="connsiteY172" fmla="*/ 790112 h 3311371"/>
              <a:gd name="connsiteX173" fmla="*/ 438393 w 5552345"/>
              <a:gd name="connsiteY173" fmla="*/ 719091 h 3311371"/>
              <a:gd name="connsiteX174" fmla="*/ 456149 w 5552345"/>
              <a:gd name="connsiteY174" fmla="*/ 692458 h 3311371"/>
              <a:gd name="connsiteX175" fmla="*/ 482782 w 5552345"/>
              <a:gd name="connsiteY175" fmla="*/ 674703 h 3311371"/>
              <a:gd name="connsiteX176" fmla="*/ 536048 w 5552345"/>
              <a:gd name="connsiteY176" fmla="*/ 621437 h 3311371"/>
              <a:gd name="connsiteX177" fmla="*/ 589314 w 5552345"/>
              <a:gd name="connsiteY177" fmla="*/ 568171 h 3311371"/>
              <a:gd name="connsiteX178" fmla="*/ 607069 w 5552345"/>
              <a:gd name="connsiteY178" fmla="*/ 550415 h 3311371"/>
              <a:gd name="connsiteX179" fmla="*/ 695846 w 5552345"/>
              <a:gd name="connsiteY179" fmla="*/ 514905 h 3311371"/>
              <a:gd name="connsiteX180" fmla="*/ 766867 w 5552345"/>
              <a:gd name="connsiteY180" fmla="*/ 452761 h 3311371"/>
              <a:gd name="connsiteX181" fmla="*/ 784622 w 5552345"/>
              <a:gd name="connsiteY181" fmla="*/ 426128 h 3311371"/>
              <a:gd name="connsiteX182" fmla="*/ 793500 w 5552345"/>
              <a:gd name="connsiteY182" fmla="*/ 399495 h 3311371"/>
              <a:gd name="connsiteX183" fmla="*/ 820133 w 5552345"/>
              <a:gd name="connsiteY183" fmla="*/ 381739 h 3311371"/>
              <a:gd name="connsiteX184" fmla="*/ 829011 w 5552345"/>
              <a:gd name="connsiteY184" fmla="*/ 372862 h 3311371"/>
              <a:gd name="connsiteX185" fmla="*/ 829011 w 5552345"/>
              <a:gd name="connsiteY185" fmla="*/ 372862 h 3311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5552345" h="3311371">
                <a:moveTo>
                  <a:pt x="749112" y="426128"/>
                </a:moveTo>
                <a:lnTo>
                  <a:pt x="749112" y="426128"/>
                </a:lnTo>
                <a:cubicBezTo>
                  <a:pt x="784623" y="399495"/>
                  <a:pt x="814431" y="362715"/>
                  <a:pt x="855644" y="346229"/>
                </a:cubicBezTo>
                <a:cubicBezTo>
                  <a:pt x="870440" y="340310"/>
                  <a:pt x="886102" y="336212"/>
                  <a:pt x="900032" y="328473"/>
                </a:cubicBezTo>
                <a:cubicBezTo>
                  <a:pt x="980643" y="283688"/>
                  <a:pt x="897717" y="314448"/>
                  <a:pt x="962176" y="292963"/>
                </a:cubicBezTo>
                <a:cubicBezTo>
                  <a:pt x="1008357" y="246782"/>
                  <a:pt x="981272" y="260735"/>
                  <a:pt x="1042075" y="248574"/>
                </a:cubicBezTo>
                <a:cubicBezTo>
                  <a:pt x="1053912" y="242656"/>
                  <a:pt x="1065422" y="236032"/>
                  <a:pt x="1077586" y="230819"/>
                </a:cubicBezTo>
                <a:cubicBezTo>
                  <a:pt x="1086187" y="227133"/>
                  <a:pt x="1095849" y="226126"/>
                  <a:pt x="1104219" y="221941"/>
                </a:cubicBezTo>
                <a:cubicBezTo>
                  <a:pt x="1113762" y="217169"/>
                  <a:pt x="1120862" y="207932"/>
                  <a:pt x="1130852" y="204186"/>
                </a:cubicBezTo>
                <a:cubicBezTo>
                  <a:pt x="1144980" y="198888"/>
                  <a:pt x="1160510" y="198581"/>
                  <a:pt x="1175240" y="195308"/>
                </a:cubicBezTo>
                <a:cubicBezTo>
                  <a:pt x="1187151" y="192661"/>
                  <a:pt x="1199019" y="189783"/>
                  <a:pt x="1210751" y="186431"/>
                </a:cubicBezTo>
                <a:cubicBezTo>
                  <a:pt x="1245724" y="176439"/>
                  <a:pt x="1232523" y="176245"/>
                  <a:pt x="1272894" y="168675"/>
                </a:cubicBezTo>
                <a:cubicBezTo>
                  <a:pt x="1308278" y="162040"/>
                  <a:pt x="1379426" y="150920"/>
                  <a:pt x="1379426" y="150920"/>
                </a:cubicBezTo>
                <a:cubicBezTo>
                  <a:pt x="1432692" y="153879"/>
                  <a:pt x="1486095" y="154968"/>
                  <a:pt x="1539224" y="159798"/>
                </a:cubicBezTo>
                <a:cubicBezTo>
                  <a:pt x="1551375" y="160903"/>
                  <a:pt x="1562549" y="169284"/>
                  <a:pt x="1574735" y="168675"/>
                </a:cubicBezTo>
                <a:cubicBezTo>
                  <a:pt x="1622392" y="166292"/>
                  <a:pt x="1669430" y="156838"/>
                  <a:pt x="1716778" y="150920"/>
                </a:cubicBezTo>
                <a:cubicBezTo>
                  <a:pt x="1740452" y="145002"/>
                  <a:pt x="1764866" y="141504"/>
                  <a:pt x="1787799" y="133165"/>
                </a:cubicBezTo>
                <a:cubicBezTo>
                  <a:pt x="1798424" y="129301"/>
                  <a:pt x="1845167" y="91164"/>
                  <a:pt x="1849943" y="88776"/>
                </a:cubicBezTo>
                <a:cubicBezTo>
                  <a:pt x="1866683" y="80406"/>
                  <a:pt x="1940381" y="72052"/>
                  <a:pt x="1947597" y="71021"/>
                </a:cubicBezTo>
                <a:cubicBezTo>
                  <a:pt x="1977007" y="59257"/>
                  <a:pt x="2014868" y="43106"/>
                  <a:pt x="2045252" y="35510"/>
                </a:cubicBezTo>
                <a:cubicBezTo>
                  <a:pt x="2062715" y="31144"/>
                  <a:pt x="2080808" y="29853"/>
                  <a:pt x="2098518" y="26633"/>
                </a:cubicBezTo>
                <a:cubicBezTo>
                  <a:pt x="2129473" y="21005"/>
                  <a:pt x="2165103" y="12147"/>
                  <a:pt x="2196172" y="8877"/>
                </a:cubicBezTo>
                <a:cubicBezTo>
                  <a:pt x="2234544" y="4838"/>
                  <a:pt x="2273112" y="2959"/>
                  <a:pt x="2311582" y="0"/>
                </a:cubicBezTo>
                <a:cubicBezTo>
                  <a:pt x="2388522" y="2959"/>
                  <a:pt x="2465813" y="954"/>
                  <a:pt x="2542401" y="8877"/>
                </a:cubicBezTo>
                <a:cubicBezTo>
                  <a:pt x="2553014" y="9975"/>
                  <a:pt x="2559770" y="21339"/>
                  <a:pt x="2569034" y="26633"/>
                </a:cubicBezTo>
                <a:cubicBezTo>
                  <a:pt x="2698325" y="100514"/>
                  <a:pt x="2531596" y="3475"/>
                  <a:pt x="2631178" y="53266"/>
                </a:cubicBezTo>
                <a:cubicBezTo>
                  <a:pt x="2682693" y="79023"/>
                  <a:pt x="2631064" y="65429"/>
                  <a:pt x="2693322" y="88776"/>
                </a:cubicBezTo>
                <a:cubicBezTo>
                  <a:pt x="2709732" y="94930"/>
                  <a:pt x="2758593" y="103156"/>
                  <a:pt x="2773221" y="106532"/>
                </a:cubicBezTo>
                <a:cubicBezTo>
                  <a:pt x="2897969" y="135320"/>
                  <a:pt x="2797038" y="120915"/>
                  <a:pt x="2968529" y="133165"/>
                </a:cubicBezTo>
                <a:lnTo>
                  <a:pt x="3368024" y="124287"/>
                </a:lnTo>
                <a:cubicBezTo>
                  <a:pt x="3383101" y="123684"/>
                  <a:pt x="3397440" y="117281"/>
                  <a:pt x="3412413" y="115409"/>
                </a:cubicBezTo>
                <a:cubicBezTo>
                  <a:pt x="3471392" y="108037"/>
                  <a:pt x="3590393" y="101177"/>
                  <a:pt x="3643232" y="97654"/>
                </a:cubicBezTo>
                <a:cubicBezTo>
                  <a:pt x="3681702" y="100613"/>
                  <a:pt x="3720356" y="101746"/>
                  <a:pt x="3758642" y="106532"/>
                </a:cubicBezTo>
                <a:cubicBezTo>
                  <a:pt x="3801002" y="111827"/>
                  <a:pt x="3771694" y="114363"/>
                  <a:pt x="3803030" y="133165"/>
                </a:cubicBezTo>
                <a:cubicBezTo>
                  <a:pt x="3811054" y="137980"/>
                  <a:pt x="3820785" y="139083"/>
                  <a:pt x="3829663" y="142042"/>
                </a:cubicBezTo>
                <a:cubicBezTo>
                  <a:pt x="3835582" y="147961"/>
                  <a:pt x="3840989" y="154439"/>
                  <a:pt x="3847419" y="159798"/>
                </a:cubicBezTo>
                <a:cubicBezTo>
                  <a:pt x="3858785" y="169270"/>
                  <a:pt x="3873457" y="175064"/>
                  <a:pt x="3882929" y="186431"/>
                </a:cubicBezTo>
                <a:cubicBezTo>
                  <a:pt x="3919795" y="230671"/>
                  <a:pt x="3851267" y="202930"/>
                  <a:pt x="3927318" y="221941"/>
                </a:cubicBezTo>
                <a:cubicBezTo>
                  <a:pt x="3952520" y="247143"/>
                  <a:pt x="3996599" y="293733"/>
                  <a:pt x="4024972" y="301840"/>
                </a:cubicBezTo>
                <a:cubicBezTo>
                  <a:pt x="4064018" y="312996"/>
                  <a:pt x="4085941" y="320007"/>
                  <a:pt x="4122626" y="328473"/>
                </a:cubicBezTo>
                <a:cubicBezTo>
                  <a:pt x="4149210" y="334608"/>
                  <a:pt x="4175492" y="342543"/>
                  <a:pt x="4202525" y="346229"/>
                </a:cubicBezTo>
                <a:cubicBezTo>
                  <a:pt x="4240755" y="351442"/>
                  <a:pt x="4279465" y="352147"/>
                  <a:pt x="4317935" y="355106"/>
                </a:cubicBezTo>
                <a:lnTo>
                  <a:pt x="4690797" y="346229"/>
                </a:lnTo>
                <a:cubicBezTo>
                  <a:pt x="4702987" y="345699"/>
                  <a:pt x="4714107" y="337351"/>
                  <a:pt x="4726308" y="337351"/>
                </a:cubicBezTo>
                <a:cubicBezTo>
                  <a:pt x="4779656" y="337351"/>
                  <a:pt x="4832840" y="343270"/>
                  <a:pt x="4886106" y="346229"/>
                </a:cubicBezTo>
                <a:cubicBezTo>
                  <a:pt x="4927669" y="373937"/>
                  <a:pt x="4919228" y="365795"/>
                  <a:pt x="4966005" y="417250"/>
                </a:cubicBezTo>
                <a:cubicBezTo>
                  <a:pt x="5011861" y="467692"/>
                  <a:pt x="4988216" y="454441"/>
                  <a:pt x="5037026" y="497149"/>
                </a:cubicBezTo>
                <a:cubicBezTo>
                  <a:pt x="5080839" y="535485"/>
                  <a:pt x="5074008" y="514524"/>
                  <a:pt x="5116925" y="568171"/>
                </a:cubicBezTo>
                <a:cubicBezTo>
                  <a:pt x="5127704" y="581645"/>
                  <a:pt x="5132094" y="599663"/>
                  <a:pt x="5143558" y="612559"/>
                </a:cubicBezTo>
                <a:cubicBezTo>
                  <a:pt x="5156147" y="626721"/>
                  <a:pt x="5173785" y="635481"/>
                  <a:pt x="5187947" y="648070"/>
                </a:cubicBezTo>
                <a:cubicBezTo>
                  <a:pt x="5217014" y="673907"/>
                  <a:pt x="5235460" y="696624"/>
                  <a:pt x="5258968" y="727969"/>
                </a:cubicBezTo>
                <a:cubicBezTo>
                  <a:pt x="5265370" y="736505"/>
                  <a:pt x="5269779" y="746501"/>
                  <a:pt x="5276723" y="754602"/>
                </a:cubicBezTo>
                <a:cubicBezTo>
                  <a:pt x="5287617" y="767312"/>
                  <a:pt x="5301777" y="777040"/>
                  <a:pt x="5312234" y="790112"/>
                </a:cubicBezTo>
                <a:cubicBezTo>
                  <a:pt x="5325565" y="806775"/>
                  <a:pt x="5334644" y="826534"/>
                  <a:pt x="5347745" y="843378"/>
                </a:cubicBezTo>
                <a:cubicBezTo>
                  <a:pt x="5355453" y="853288"/>
                  <a:pt x="5366341" y="860366"/>
                  <a:pt x="5374378" y="870011"/>
                </a:cubicBezTo>
                <a:cubicBezTo>
                  <a:pt x="5381208" y="878208"/>
                  <a:pt x="5385107" y="888614"/>
                  <a:pt x="5392133" y="896644"/>
                </a:cubicBezTo>
                <a:cubicBezTo>
                  <a:pt x="5405912" y="912392"/>
                  <a:pt x="5421726" y="926237"/>
                  <a:pt x="5436522" y="941033"/>
                </a:cubicBezTo>
                <a:cubicBezTo>
                  <a:pt x="5445400" y="949911"/>
                  <a:pt x="5452709" y="960702"/>
                  <a:pt x="5463155" y="967666"/>
                </a:cubicBezTo>
                <a:cubicBezTo>
                  <a:pt x="5502099" y="993628"/>
                  <a:pt x="5481252" y="979019"/>
                  <a:pt x="5525298" y="1012054"/>
                </a:cubicBezTo>
                <a:cubicBezTo>
                  <a:pt x="5528257" y="1023891"/>
                  <a:pt x="5530670" y="1035878"/>
                  <a:pt x="5534176" y="1047565"/>
                </a:cubicBezTo>
                <a:cubicBezTo>
                  <a:pt x="5539554" y="1065491"/>
                  <a:pt x="5550686" y="1082157"/>
                  <a:pt x="5551931" y="1100831"/>
                </a:cubicBezTo>
                <a:cubicBezTo>
                  <a:pt x="5553714" y="1127569"/>
                  <a:pt x="5549553" y="1154733"/>
                  <a:pt x="5543054" y="1180730"/>
                </a:cubicBezTo>
                <a:cubicBezTo>
                  <a:pt x="5540466" y="1191081"/>
                  <a:pt x="5534176" y="1201445"/>
                  <a:pt x="5525298" y="1207363"/>
                </a:cubicBezTo>
                <a:cubicBezTo>
                  <a:pt x="5515146" y="1214131"/>
                  <a:pt x="5501625" y="1213281"/>
                  <a:pt x="5489788" y="1216240"/>
                </a:cubicBezTo>
                <a:cubicBezTo>
                  <a:pt x="5477951" y="1225118"/>
                  <a:pt x="5467511" y="1236256"/>
                  <a:pt x="5454277" y="1242873"/>
                </a:cubicBezTo>
                <a:cubicBezTo>
                  <a:pt x="5437537" y="1251243"/>
                  <a:pt x="5418600" y="1254233"/>
                  <a:pt x="5401011" y="1260629"/>
                </a:cubicBezTo>
                <a:cubicBezTo>
                  <a:pt x="5328634" y="1286948"/>
                  <a:pt x="5383914" y="1268227"/>
                  <a:pt x="5321112" y="1296139"/>
                </a:cubicBezTo>
                <a:cubicBezTo>
                  <a:pt x="5306549" y="1302611"/>
                  <a:pt x="5290388" y="1305696"/>
                  <a:pt x="5276723" y="1313895"/>
                </a:cubicBezTo>
                <a:cubicBezTo>
                  <a:pt x="5260475" y="1323644"/>
                  <a:pt x="5247858" y="1338539"/>
                  <a:pt x="5232335" y="1349405"/>
                </a:cubicBezTo>
                <a:cubicBezTo>
                  <a:pt x="5218199" y="1359300"/>
                  <a:pt x="5202743" y="1367161"/>
                  <a:pt x="5187947" y="1376039"/>
                </a:cubicBezTo>
                <a:cubicBezTo>
                  <a:pt x="5169151" y="1404232"/>
                  <a:pt x="5153346" y="1414782"/>
                  <a:pt x="5179069" y="1455938"/>
                </a:cubicBezTo>
                <a:cubicBezTo>
                  <a:pt x="5186083" y="1467160"/>
                  <a:pt x="5202743" y="1467775"/>
                  <a:pt x="5214580" y="1473693"/>
                </a:cubicBezTo>
                <a:cubicBezTo>
                  <a:pt x="5223458" y="1482571"/>
                  <a:pt x="5230997" y="1493029"/>
                  <a:pt x="5241213" y="1500326"/>
                </a:cubicBezTo>
                <a:cubicBezTo>
                  <a:pt x="5251982" y="1508018"/>
                  <a:pt x="5266556" y="1509609"/>
                  <a:pt x="5276723" y="1518081"/>
                </a:cubicBezTo>
                <a:cubicBezTo>
                  <a:pt x="5284920" y="1524912"/>
                  <a:pt x="5286934" y="1537169"/>
                  <a:pt x="5294479" y="1544714"/>
                </a:cubicBezTo>
                <a:cubicBezTo>
                  <a:pt x="5302024" y="1552259"/>
                  <a:pt x="5313567" y="1554925"/>
                  <a:pt x="5321112" y="1562470"/>
                </a:cubicBezTo>
                <a:cubicBezTo>
                  <a:pt x="5332126" y="1573484"/>
                  <a:pt x="5355417" y="1609488"/>
                  <a:pt x="5365500" y="1624613"/>
                </a:cubicBezTo>
                <a:cubicBezTo>
                  <a:pt x="5362541" y="1636450"/>
                  <a:pt x="5362676" y="1649530"/>
                  <a:pt x="5356622" y="1660124"/>
                </a:cubicBezTo>
                <a:cubicBezTo>
                  <a:pt x="5344299" y="1681690"/>
                  <a:pt x="5304319" y="1704031"/>
                  <a:pt x="5285601" y="1713390"/>
                </a:cubicBezTo>
                <a:cubicBezTo>
                  <a:pt x="5277231" y="1717575"/>
                  <a:pt x="5267338" y="1718083"/>
                  <a:pt x="5258968" y="1722268"/>
                </a:cubicBezTo>
                <a:cubicBezTo>
                  <a:pt x="5243535" y="1729985"/>
                  <a:pt x="5228384" y="1738548"/>
                  <a:pt x="5214580" y="1748901"/>
                </a:cubicBezTo>
                <a:cubicBezTo>
                  <a:pt x="5204536" y="1756434"/>
                  <a:pt x="5197479" y="1767363"/>
                  <a:pt x="5187947" y="1775534"/>
                </a:cubicBezTo>
                <a:cubicBezTo>
                  <a:pt x="5176713" y="1785163"/>
                  <a:pt x="5164273" y="1793289"/>
                  <a:pt x="5152436" y="1802167"/>
                </a:cubicBezTo>
                <a:cubicBezTo>
                  <a:pt x="5132866" y="1834784"/>
                  <a:pt x="5118117" y="1854025"/>
                  <a:pt x="5108048" y="1890943"/>
                </a:cubicBezTo>
                <a:cubicBezTo>
                  <a:pt x="5103312" y="1908309"/>
                  <a:pt x="5102129" y="1926454"/>
                  <a:pt x="5099170" y="1944209"/>
                </a:cubicBezTo>
                <a:cubicBezTo>
                  <a:pt x="5105088" y="1959005"/>
                  <a:pt x="5107786" y="1975543"/>
                  <a:pt x="5116925" y="1988598"/>
                </a:cubicBezTo>
                <a:cubicBezTo>
                  <a:pt x="5128925" y="2005740"/>
                  <a:pt x="5161314" y="2032986"/>
                  <a:pt x="5161314" y="2032986"/>
                </a:cubicBezTo>
                <a:cubicBezTo>
                  <a:pt x="5164273" y="2041864"/>
                  <a:pt x="5166006" y="2051249"/>
                  <a:pt x="5170191" y="2059619"/>
                </a:cubicBezTo>
                <a:cubicBezTo>
                  <a:pt x="5174963" y="2069162"/>
                  <a:pt x="5183843" y="2076403"/>
                  <a:pt x="5187947" y="2086252"/>
                </a:cubicBezTo>
                <a:cubicBezTo>
                  <a:pt x="5198745" y="2112166"/>
                  <a:pt x="5214580" y="2166151"/>
                  <a:pt x="5214580" y="2166151"/>
                </a:cubicBezTo>
                <a:cubicBezTo>
                  <a:pt x="5211621" y="2183906"/>
                  <a:pt x="5213013" y="2202968"/>
                  <a:pt x="5205702" y="2219417"/>
                </a:cubicBezTo>
                <a:cubicBezTo>
                  <a:pt x="5198506" y="2235607"/>
                  <a:pt x="5166585" y="2254372"/>
                  <a:pt x="5152436" y="2263805"/>
                </a:cubicBezTo>
                <a:cubicBezTo>
                  <a:pt x="5142336" y="2284007"/>
                  <a:pt x="5125803" y="2310653"/>
                  <a:pt x="5125803" y="2334827"/>
                </a:cubicBezTo>
                <a:cubicBezTo>
                  <a:pt x="5125803" y="2349916"/>
                  <a:pt x="5126580" y="2366485"/>
                  <a:pt x="5134681" y="2379215"/>
                </a:cubicBezTo>
                <a:cubicBezTo>
                  <a:pt x="5148162" y="2400399"/>
                  <a:pt x="5170192" y="2414726"/>
                  <a:pt x="5187947" y="2432481"/>
                </a:cubicBezTo>
                <a:lnTo>
                  <a:pt x="5214580" y="2459114"/>
                </a:lnTo>
                <a:cubicBezTo>
                  <a:pt x="5217539" y="2467992"/>
                  <a:pt x="5224618" y="2476461"/>
                  <a:pt x="5223457" y="2485747"/>
                </a:cubicBezTo>
                <a:cubicBezTo>
                  <a:pt x="5218426" y="2525990"/>
                  <a:pt x="5201535" y="2537179"/>
                  <a:pt x="5170191" y="2556769"/>
                </a:cubicBezTo>
                <a:cubicBezTo>
                  <a:pt x="5158969" y="2563783"/>
                  <a:pt x="5145846" y="2567419"/>
                  <a:pt x="5134681" y="2574524"/>
                </a:cubicBezTo>
                <a:cubicBezTo>
                  <a:pt x="5113205" y="2588191"/>
                  <a:pt x="5092902" y="2603638"/>
                  <a:pt x="5072537" y="2618912"/>
                </a:cubicBezTo>
                <a:cubicBezTo>
                  <a:pt x="5057378" y="2630281"/>
                  <a:pt x="5043915" y="2643912"/>
                  <a:pt x="5028149" y="2654423"/>
                </a:cubicBezTo>
                <a:cubicBezTo>
                  <a:pt x="5008298" y="2667657"/>
                  <a:pt x="4985856" y="2676700"/>
                  <a:pt x="4966005" y="2689934"/>
                </a:cubicBezTo>
                <a:cubicBezTo>
                  <a:pt x="4863185" y="2758480"/>
                  <a:pt x="4988184" y="2693212"/>
                  <a:pt x="4859473" y="2760955"/>
                </a:cubicBezTo>
                <a:cubicBezTo>
                  <a:pt x="4824340" y="2779446"/>
                  <a:pt x="4788452" y="2796466"/>
                  <a:pt x="4752941" y="2814221"/>
                </a:cubicBezTo>
                <a:cubicBezTo>
                  <a:pt x="4735186" y="2823099"/>
                  <a:pt x="4717921" y="2833034"/>
                  <a:pt x="4699675" y="2840854"/>
                </a:cubicBezTo>
                <a:cubicBezTo>
                  <a:pt x="4678960" y="2849732"/>
                  <a:pt x="4657898" y="2857839"/>
                  <a:pt x="4637531" y="2867487"/>
                </a:cubicBezTo>
                <a:cubicBezTo>
                  <a:pt x="4601651" y="2884483"/>
                  <a:pt x="4562760" y="2896931"/>
                  <a:pt x="4530999" y="2920753"/>
                </a:cubicBezTo>
                <a:cubicBezTo>
                  <a:pt x="4466022" y="2969487"/>
                  <a:pt x="4526443" y="2926074"/>
                  <a:pt x="4451100" y="2974019"/>
                </a:cubicBezTo>
                <a:cubicBezTo>
                  <a:pt x="4433097" y="2985476"/>
                  <a:pt x="4416362" y="2998943"/>
                  <a:pt x="4397834" y="3009530"/>
                </a:cubicBezTo>
                <a:cubicBezTo>
                  <a:pt x="4374853" y="3022662"/>
                  <a:pt x="4349318" y="3031109"/>
                  <a:pt x="4326813" y="3045040"/>
                </a:cubicBezTo>
                <a:cubicBezTo>
                  <a:pt x="4287029" y="3069668"/>
                  <a:pt x="4252028" y="3101725"/>
                  <a:pt x="4211403" y="3124939"/>
                </a:cubicBezTo>
                <a:cubicBezTo>
                  <a:pt x="4190688" y="3136776"/>
                  <a:pt x="4170265" y="3149139"/>
                  <a:pt x="4149259" y="3160450"/>
                </a:cubicBezTo>
                <a:cubicBezTo>
                  <a:pt x="4117493" y="3177555"/>
                  <a:pt x="4066946" y="3201523"/>
                  <a:pt x="4033850" y="3213716"/>
                </a:cubicBezTo>
                <a:cubicBezTo>
                  <a:pt x="3896011" y="3264499"/>
                  <a:pt x="3954987" y="3241655"/>
                  <a:pt x="3803030" y="3266982"/>
                </a:cubicBezTo>
                <a:lnTo>
                  <a:pt x="3749764" y="3275860"/>
                </a:lnTo>
                <a:cubicBezTo>
                  <a:pt x="3734918" y="3278559"/>
                  <a:pt x="3720362" y="3282975"/>
                  <a:pt x="3705376" y="3284738"/>
                </a:cubicBezTo>
                <a:cubicBezTo>
                  <a:pt x="3669986" y="3288901"/>
                  <a:pt x="3634355" y="3290656"/>
                  <a:pt x="3598844" y="3293615"/>
                </a:cubicBezTo>
                <a:cubicBezTo>
                  <a:pt x="3536244" y="3306135"/>
                  <a:pt x="3519324" y="3311371"/>
                  <a:pt x="3439046" y="3311371"/>
                </a:cubicBezTo>
                <a:cubicBezTo>
                  <a:pt x="3261468" y="3311371"/>
                  <a:pt x="3083939" y="3305452"/>
                  <a:pt x="2906386" y="3302493"/>
                </a:cubicBezTo>
                <a:cubicBezTo>
                  <a:pt x="2891590" y="3299534"/>
                  <a:pt x="2876555" y="3297585"/>
                  <a:pt x="2861997" y="3293615"/>
                </a:cubicBezTo>
                <a:cubicBezTo>
                  <a:pt x="2738095" y="3259824"/>
                  <a:pt x="2872491" y="3288613"/>
                  <a:pt x="2764343" y="3266982"/>
                </a:cubicBezTo>
                <a:cubicBezTo>
                  <a:pt x="2749547" y="3255145"/>
                  <a:pt x="2733353" y="3244870"/>
                  <a:pt x="2719955" y="3231472"/>
                </a:cubicBezTo>
                <a:cubicBezTo>
                  <a:pt x="2712442" y="3223959"/>
                  <a:pt x="2683125" y="3181927"/>
                  <a:pt x="2675566" y="3169328"/>
                </a:cubicBezTo>
                <a:cubicBezTo>
                  <a:pt x="2663291" y="3148870"/>
                  <a:pt x="2654602" y="3126095"/>
                  <a:pt x="2640055" y="3107184"/>
                </a:cubicBezTo>
                <a:cubicBezTo>
                  <a:pt x="2624745" y="3087281"/>
                  <a:pt x="2603008" y="3073087"/>
                  <a:pt x="2586789" y="3053918"/>
                </a:cubicBezTo>
                <a:cubicBezTo>
                  <a:pt x="2570346" y="3034485"/>
                  <a:pt x="2558128" y="3011791"/>
                  <a:pt x="2542401" y="2991774"/>
                </a:cubicBezTo>
                <a:cubicBezTo>
                  <a:pt x="2525545" y="2970321"/>
                  <a:pt x="2505770" y="2951256"/>
                  <a:pt x="2489135" y="2929631"/>
                </a:cubicBezTo>
                <a:cubicBezTo>
                  <a:pt x="2476124" y="2912717"/>
                  <a:pt x="2466954" y="2893028"/>
                  <a:pt x="2453624" y="2876365"/>
                </a:cubicBezTo>
                <a:cubicBezTo>
                  <a:pt x="2435255" y="2853404"/>
                  <a:pt x="2407107" y="2830557"/>
                  <a:pt x="2382603" y="2814221"/>
                </a:cubicBezTo>
                <a:cubicBezTo>
                  <a:pt x="2368246" y="2804650"/>
                  <a:pt x="2352351" y="2797483"/>
                  <a:pt x="2338215" y="2787588"/>
                </a:cubicBezTo>
                <a:cubicBezTo>
                  <a:pt x="2322692" y="2776722"/>
                  <a:pt x="2308086" y="2764555"/>
                  <a:pt x="2293826" y="2752077"/>
                </a:cubicBezTo>
                <a:cubicBezTo>
                  <a:pt x="2242986" y="2707592"/>
                  <a:pt x="2269181" y="2706288"/>
                  <a:pt x="2178417" y="2654423"/>
                </a:cubicBezTo>
                <a:cubicBezTo>
                  <a:pt x="1942120" y="2519395"/>
                  <a:pt x="2268175" y="2704189"/>
                  <a:pt x="2063007" y="2592279"/>
                </a:cubicBezTo>
                <a:cubicBezTo>
                  <a:pt x="2038864" y="2579110"/>
                  <a:pt x="2003322" y="2552047"/>
                  <a:pt x="1974230" y="2547891"/>
                </a:cubicBezTo>
                <a:cubicBezTo>
                  <a:pt x="1937978" y="2542712"/>
                  <a:pt x="1644897" y="2530500"/>
                  <a:pt x="1636879" y="2530136"/>
                </a:cubicBezTo>
                <a:cubicBezTo>
                  <a:pt x="1623047" y="2530950"/>
                  <a:pt x="1489816" y="2531809"/>
                  <a:pt x="1441570" y="2547891"/>
                </a:cubicBezTo>
                <a:cubicBezTo>
                  <a:pt x="1409371" y="2558624"/>
                  <a:pt x="1406706" y="2567813"/>
                  <a:pt x="1379426" y="2583402"/>
                </a:cubicBezTo>
                <a:cubicBezTo>
                  <a:pt x="1367936" y="2589968"/>
                  <a:pt x="1356080" y="2595944"/>
                  <a:pt x="1343916" y="2601157"/>
                </a:cubicBezTo>
                <a:cubicBezTo>
                  <a:pt x="1335315" y="2604843"/>
                  <a:pt x="1326311" y="2607573"/>
                  <a:pt x="1317283" y="2610035"/>
                </a:cubicBezTo>
                <a:cubicBezTo>
                  <a:pt x="1237607" y="2631765"/>
                  <a:pt x="1256307" y="2626534"/>
                  <a:pt x="1175240" y="2636668"/>
                </a:cubicBezTo>
                <a:cubicBezTo>
                  <a:pt x="1089423" y="2630749"/>
                  <a:pt x="1003283" y="2628412"/>
                  <a:pt x="917788" y="2618912"/>
                </a:cubicBezTo>
                <a:cubicBezTo>
                  <a:pt x="896376" y="2616533"/>
                  <a:pt x="876460" y="2606708"/>
                  <a:pt x="855644" y="2601157"/>
                </a:cubicBezTo>
                <a:cubicBezTo>
                  <a:pt x="645056" y="2545002"/>
                  <a:pt x="937002" y="2627463"/>
                  <a:pt x="704723" y="2556769"/>
                </a:cubicBezTo>
                <a:cubicBezTo>
                  <a:pt x="667894" y="2545560"/>
                  <a:pt x="575506" y="2522093"/>
                  <a:pt x="527170" y="2503503"/>
                </a:cubicBezTo>
                <a:cubicBezTo>
                  <a:pt x="438169" y="2469272"/>
                  <a:pt x="492771" y="2489078"/>
                  <a:pt x="420638" y="2450237"/>
                </a:cubicBezTo>
                <a:cubicBezTo>
                  <a:pt x="397334" y="2437688"/>
                  <a:pt x="371379" y="2429792"/>
                  <a:pt x="349617" y="2414726"/>
                </a:cubicBezTo>
                <a:cubicBezTo>
                  <a:pt x="332413" y="2402815"/>
                  <a:pt x="321423" y="2383588"/>
                  <a:pt x="305228" y="2370338"/>
                </a:cubicBezTo>
                <a:cubicBezTo>
                  <a:pt x="288712" y="2356825"/>
                  <a:pt x="267823" y="2349102"/>
                  <a:pt x="251962" y="2334827"/>
                </a:cubicBezTo>
                <a:cubicBezTo>
                  <a:pt x="237878" y="2322151"/>
                  <a:pt x="228929" y="2304699"/>
                  <a:pt x="216452" y="2290439"/>
                </a:cubicBezTo>
                <a:cubicBezTo>
                  <a:pt x="208184" y="2280990"/>
                  <a:pt x="197990" y="2273338"/>
                  <a:pt x="189819" y="2263805"/>
                </a:cubicBezTo>
                <a:cubicBezTo>
                  <a:pt x="180190" y="2252571"/>
                  <a:pt x="172815" y="2239529"/>
                  <a:pt x="163186" y="2228295"/>
                </a:cubicBezTo>
                <a:cubicBezTo>
                  <a:pt x="155015" y="2218763"/>
                  <a:pt x="144591" y="2211307"/>
                  <a:pt x="136553" y="2201662"/>
                </a:cubicBezTo>
                <a:cubicBezTo>
                  <a:pt x="121043" y="2183050"/>
                  <a:pt x="105174" y="2147987"/>
                  <a:pt x="92164" y="2130640"/>
                </a:cubicBezTo>
                <a:cubicBezTo>
                  <a:pt x="45953" y="2069025"/>
                  <a:pt x="82129" y="2146082"/>
                  <a:pt x="38898" y="2059619"/>
                </a:cubicBezTo>
                <a:cubicBezTo>
                  <a:pt x="34713" y="2051249"/>
                  <a:pt x="33707" y="2041587"/>
                  <a:pt x="30021" y="2032986"/>
                </a:cubicBezTo>
                <a:cubicBezTo>
                  <a:pt x="24808" y="2020822"/>
                  <a:pt x="18184" y="2009312"/>
                  <a:pt x="12265" y="1997475"/>
                </a:cubicBezTo>
                <a:cubicBezTo>
                  <a:pt x="-3721" y="1917542"/>
                  <a:pt x="-4453" y="1933644"/>
                  <a:pt x="12265" y="1811044"/>
                </a:cubicBezTo>
                <a:cubicBezTo>
                  <a:pt x="14794" y="1792500"/>
                  <a:pt x="30021" y="1757778"/>
                  <a:pt x="30021" y="1757778"/>
                </a:cubicBezTo>
                <a:cubicBezTo>
                  <a:pt x="32980" y="1734104"/>
                  <a:pt x="34630" y="1710230"/>
                  <a:pt x="38898" y="1686757"/>
                </a:cubicBezTo>
                <a:cubicBezTo>
                  <a:pt x="40572" y="1677550"/>
                  <a:pt x="46512" y="1669396"/>
                  <a:pt x="47776" y="1660124"/>
                </a:cubicBezTo>
                <a:cubicBezTo>
                  <a:pt x="55415" y="1604106"/>
                  <a:pt x="57535" y="1547416"/>
                  <a:pt x="65531" y="1491448"/>
                </a:cubicBezTo>
                <a:cubicBezTo>
                  <a:pt x="71450" y="1450019"/>
                  <a:pt x="79123" y="1408803"/>
                  <a:pt x="83287" y="1367161"/>
                </a:cubicBezTo>
                <a:cubicBezTo>
                  <a:pt x="93095" y="1269073"/>
                  <a:pt x="82759" y="1306598"/>
                  <a:pt x="101042" y="1251751"/>
                </a:cubicBezTo>
                <a:cubicBezTo>
                  <a:pt x="104001" y="1231036"/>
                  <a:pt x="105215" y="1209996"/>
                  <a:pt x="109920" y="1189607"/>
                </a:cubicBezTo>
                <a:cubicBezTo>
                  <a:pt x="123391" y="1131231"/>
                  <a:pt x="125293" y="1147816"/>
                  <a:pt x="145430" y="1100831"/>
                </a:cubicBezTo>
                <a:cubicBezTo>
                  <a:pt x="149116" y="1092230"/>
                  <a:pt x="150622" y="1082799"/>
                  <a:pt x="154308" y="1074198"/>
                </a:cubicBezTo>
                <a:cubicBezTo>
                  <a:pt x="159521" y="1062034"/>
                  <a:pt x="166850" y="1050851"/>
                  <a:pt x="172063" y="1038687"/>
                </a:cubicBezTo>
                <a:cubicBezTo>
                  <a:pt x="186265" y="1005549"/>
                  <a:pt x="175145" y="1011868"/>
                  <a:pt x="198696" y="976543"/>
                </a:cubicBezTo>
                <a:cubicBezTo>
                  <a:pt x="203339" y="969579"/>
                  <a:pt x="210533" y="964706"/>
                  <a:pt x="216452" y="958788"/>
                </a:cubicBezTo>
                <a:cubicBezTo>
                  <a:pt x="226929" y="927355"/>
                  <a:pt x="224799" y="929557"/>
                  <a:pt x="243085" y="896644"/>
                </a:cubicBezTo>
                <a:cubicBezTo>
                  <a:pt x="251465" y="881560"/>
                  <a:pt x="258791" y="865611"/>
                  <a:pt x="269718" y="852256"/>
                </a:cubicBezTo>
                <a:cubicBezTo>
                  <a:pt x="285619" y="832822"/>
                  <a:pt x="299163" y="806931"/>
                  <a:pt x="322984" y="798990"/>
                </a:cubicBezTo>
                <a:lnTo>
                  <a:pt x="349617" y="790112"/>
                </a:lnTo>
                <a:cubicBezTo>
                  <a:pt x="379209" y="766438"/>
                  <a:pt x="417371" y="750622"/>
                  <a:pt x="438393" y="719091"/>
                </a:cubicBezTo>
                <a:cubicBezTo>
                  <a:pt x="444312" y="710213"/>
                  <a:pt x="448604" y="700003"/>
                  <a:pt x="456149" y="692458"/>
                </a:cubicBezTo>
                <a:cubicBezTo>
                  <a:pt x="463694" y="684914"/>
                  <a:pt x="474807" y="681791"/>
                  <a:pt x="482782" y="674703"/>
                </a:cubicBezTo>
                <a:cubicBezTo>
                  <a:pt x="501549" y="658021"/>
                  <a:pt x="518293" y="639192"/>
                  <a:pt x="536048" y="621437"/>
                </a:cubicBezTo>
                <a:lnTo>
                  <a:pt x="589314" y="568171"/>
                </a:lnTo>
                <a:cubicBezTo>
                  <a:pt x="595232" y="562252"/>
                  <a:pt x="599128" y="553062"/>
                  <a:pt x="607069" y="550415"/>
                </a:cubicBezTo>
                <a:cubicBezTo>
                  <a:pt x="672890" y="528475"/>
                  <a:pt x="643595" y="541030"/>
                  <a:pt x="695846" y="514905"/>
                </a:cubicBezTo>
                <a:cubicBezTo>
                  <a:pt x="747778" y="462971"/>
                  <a:pt x="722823" y="482123"/>
                  <a:pt x="766867" y="452761"/>
                </a:cubicBezTo>
                <a:cubicBezTo>
                  <a:pt x="772785" y="443883"/>
                  <a:pt x="779850" y="435671"/>
                  <a:pt x="784622" y="426128"/>
                </a:cubicBezTo>
                <a:cubicBezTo>
                  <a:pt x="788807" y="417758"/>
                  <a:pt x="787654" y="406802"/>
                  <a:pt x="793500" y="399495"/>
                </a:cubicBezTo>
                <a:cubicBezTo>
                  <a:pt x="800165" y="391163"/>
                  <a:pt x="811597" y="388141"/>
                  <a:pt x="820133" y="381739"/>
                </a:cubicBezTo>
                <a:cubicBezTo>
                  <a:pt x="823481" y="379228"/>
                  <a:pt x="826052" y="375821"/>
                  <a:pt x="829011" y="372862"/>
                </a:cubicBezTo>
                <a:lnTo>
                  <a:pt x="829011" y="372862"/>
                </a:lnTo>
              </a:path>
            </a:pathLst>
          </a:custGeom>
          <a:solidFill>
            <a:srgbClr val="00B0F0"/>
          </a:solidFill>
          <a:ln>
            <a:solidFill>
              <a:srgbClr val="00B0F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 name="TextBox 2"/>
          <p:cNvSpPr txBox="1"/>
          <p:nvPr/>
        </p:nvSpPr>
        <p:spPr>
          <a:xfrm>
            <a:off x="1947916" y="5311914"/>
            <a:ext cx="4996945" cy="707886"/>
          </a:xfrm>
          <a:prstGeom prst="rect">
            <a:avLst/>
          </a:prstGeom>
          <a:noFill/>
        </p:spPr>
        <p:txBody>
          <a:bodyPr wrap="none" rtlCol="0">
            <a:spAutoFit/>
          </a:bodyPr>
          <a:lstStyle/>
          <a:p>
            <a:pPr marL="0" lvl="1"/>
            <a:r>
              <a:rPr lang="en-US" sz="2000" dirty="0"/>
              <a:t>Two sketches should be sufficient to compute </a:t>
            </a:r>
          </a:p>
          <a:p>
            <a:pPr marL="0" lvl="1"/>
            <a:r>
              <a:rPr lang="en-US" sz="2000" dirty="0"/>
              <a:t>something on the </a:t>
            </a:r>
            <a:r>
              <a:rPr lang="en-US" sz="2000" i="1" dirty="0" smtClean="0"/>
              <a:t>difference </a:t>
            </a:r>
            <a:r>
              <a:rPr lang="en-US" sz="2000" dirty="0" smtClean="0"/>
              <a:t>or </a:t>
            </a:r>
            <a:r>
              <a:rPr lang="en-US" sz="2000" i="1" dirty="0" smtClean="0"/>
              <a:t>sum</a:t>
            </a:r>
            <a:endParaRPr lang="en-US" sz="2000" i="1" dirty="0"/>
          </a:p>
        </p:txBody>
      </p:sp>
      <p:pic>
        <p:nvPicPr>
          <p:cNvPr id="16" name="Picture 4"/>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1006678" y="4431073"/>
            <a:ext cx="2286000" cy="600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5" name="Content Placeholder 11"/>
          <p:cNvGraphicFramePr>
            <a:graphicFrameLocks/>
          </p:cNvGraphicFramePr>
          <p:nvPr>
            <p:extLst>
              <p:ext uri="{D42A27DB-BD31-4B8C-83A1-F6EECF244321}">
                <p14:modId xmlns:p14="http://schemas.microsoft.com/office/powerpoint/2010/main" val="3296791144"/>
              </p:ext>
            </p:extLst>
          </p:nvPr>
        </p:nvGraphicFramePr>
        <p:xfrm>
          <a:off x="2239435" y="4388643"/>
          <a:ext cx="2118402" cy="1005859"/>
        </p:xfrm>
        <a:graphic>
          <a:graphicData uri="http://schemas.openxmlformats.org/drawingml/2006/table">
            <a:tbl>
              <a:tblPr firstRow="1" bandRow="1">
                <a:tableStyleId>{5C22544A-7EE6-4342-B048-85BDC9FD1C3A}</a:tableStyleId>
              </a:tblPr>
              <a:tblGrid>
                <a:gridCol w="1142999"/>
                <a:gridCol w="975403"/>
              </a:tblGrid>
              <a:tr h="251465">
                <a:tc>
                  <a:txBody>
                    <a:bodyPr/>
                    <a:lstStyle/>
                    <a:p>
                      <a:r>
                        <a:rPr lang="en-US" sz="1200" dirty="0" smtClean="0">
                          <a:solidFill>
                            <a:schemeClr val="tx1"/>
                          </a:solidFill>
                        </a:rPr>
                        <a:t>IP</a:t>
                      </a:r>
                      <a:endParaRPr lang="en-US" sz="1200" dirty="0">
                        <a:solidFill>
                          <a:schemeClr val="tx1"/>
                        </a:solidFill>
                      </a:endParaRPr>
                    </a:p>
                  </a:txBody>
                  <a:tcPr marT="34292" marB="34292"/>
                </a:tc>
                <a:tc>
                  <a:txBody>
                    <a:bodyPr/>
                    <a:lstStyle/>
                    <a:p>
                      <a:r>
                        <a:rPr lang="en-US" sz="1200" dirty="0" smtClean="0">
                          <a:solidFill>
                            <a:schemeClr val="tx1"/>
                          </a:solidFill>
                        </a:rPr>
                        <a:t>Frequency</a:t>
                      </a:r>
                      <a:endParaRPr lang="en-US" sz="1200" dirty="0">
                        <a:solidFill>
                          <a:schemeClr val="tx1"/>
                        </a:solidFill>
                      </a:endParaRPr>
                    </a:p>
                  </a:txBody>
                  <a:tcPr marT="34292" marB="34292"/>
                </a:tc>
              </a:tr>
              <a:tr h="129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131.107.65.14</a:t>
                      </a:r>
                    </a:p>
                  </a:txBody>
                  <a:tcPr marT="34292" marB="34292"/>
                </a:tc>
                <a:tc>
                  <a:txBody>
                    <a:bodyPr/>
                    <a:lstStyle/>
                    <a:p>
                      <a:r>
                        <a:rPr lang="en-US" sz="1200" dirty="0" smtClean="0">
                          <a:solidFill>
                            <a:schemeClr val="tx1"/>
                          </a:solidFill>
                        </a:rPr>
                        <a:t>1</a:t>
                      </a:r>
                      <a:endParaRPr lang="en-US" sz="1200" dirty="0">
                        <a:solidFill>
                          <a:schemeClr val="tx1"/>
                        </a:solidFill>
                      </a:endParaRPr>
                    </a:p>
                  </a:txBody>
                  <a:tcPr marT="34292" marB="34292"/>
                </a:tc>
              </a:tr>
              <a:tr h="251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18.9.22.69</a:t>
                      </a:r>
                    </a:p>
                  </a:txBody>
                  <a:tcPr marT="34292" marB="34292"/>
                </a:tc>
                <a:tc>
                  <a:txBody>
                    <a:bodyPr/>
                    <a:lstStyle/>
                    <a:p>
                      <a:r>
                        <a:rPr lang="en-US" sz="1200" dirty="0" smtClean="0">
                          <a:solidFill>
                            <a:schemeClr val="tx1"/>
                          </a:solidFill>
                        </a:rPr>
                        <a:t>1</a:t>
                      </a:r>
                      <a:endParaRPr lang="en-US" sz="1200" dirty="0">
                        <a:solidFill>
                          <a:schemeClr val="tx1"/>
                        </a:solidFill>
                      </a:endParaRPr>
                    </a:p>
                  </a:txBody>
                  <a:tcPr marT="34292" marB="34292"/>
                </a:tc>
              </a:tr>
              <a:tr h="251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35.8.10.140</a:t>
                      </a:r>
                    </a:p>
                  </a:txBody>
                  <a:tcPr marT="34292" marB="34292"/>
                </a:tc>
                <a:tc>
                  <a:txBody>
                    <a:bodyPr/>
                    <a:lstStyle/>
                    <a:p>
                      <a:r>
                        <a:rPr lang="en-US" sz="1200" dirty="0" smtClean="0">
                          <a:solidFill>
                            <a:schemeClr val="tx1"/>
                          </a:solidFill>
                        </a:rPr>
                        <a:t>1</a:t>
                      </a:r>
                      <a:endParaRPr lang="en-US" sz="1200" dirty="0">
                        <a:solidFill>
                          <a:schemeClr val="tx1"/>
                        </a:solidFill>
                      </a:endParaRPr>
                    </a:p>
                  </a:txBody>
                  <a:tcPr marT="34292" marB="34292"/>
                </a:tc>
              </a:tr>
            </a:tbl>
          </a:graphicData>
        </a:graphic>
      </p:graphicFrame>
      <p:pic>
        <p:nvPicPr>
          <p:cNvPr id="17" name="Picture 4"/>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5211234" y="3931443"/>
            <a:ext cx="2286000" cy="600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0" name="Content Placeholder 11"/>
          <p:cNvGraphicFramePr>
            <a:graphicFrameLocks/>
          </p:cNvGraphicFramePr>
          <p:nvPr>
            <p:extLst>
              <p:ext uri="{D42A27DB-BD31-4B8C-83A1-F6EECF244321}">
                <p14:modId xmlns:p14="http://schemas.microsoft.com/office/powerpoint/2010/main" val="3391939549"/>
              </p:ext>
            </p:extLst>
          </p:nvPr>
        </p:nvGraphicFramePr>
        <p:xfrm>
          <a:off x="6020638" y="4362450"/>
          <a:ext cx="2121455" cy="754395"/>
        </p:xfrm>
        <a:graphic>
          <a:graphicData uri="http://schemas.openxmlformats.org/drawingml/2006/table">
            <a:tbl>
              <a:tblPr firstRow="1" bandRow="1">
                <a:tableStyleId>{5C22544A-7EE6-4342-B048-85BDC9FD1C3A}</a:tableStyleId>
              </a:tblPr>
              <a:tblGrid>
                <a:gridCol w="1171797"/>
                <a:gridCol w="949658"/>
              </a:tblGrid>
              <a:tr h="251465">
                <a:tc>
                  <a:txBody>
                    <a:bodyPr/>
                    <a:lstStyle/>
                    <a:p>
                      <a:r>
                        <a:rPr lang="en-US" sz="1200" dirty="0" smtClean="0">
                          <a:solidFill>
                            <a:schemeClr val="tx1"/>
                          </a:solidFill>
                        </a:rPr>
                        <a:t>IP</a:t>
                      </a:r>
                      <a:endParaRPr lang="en-US" sz="1200" dirty="0">
                        <a:solidFill>
                          <a:schemeClr val="tx1"/>
                        </a:solidFill>
                      </a:endParaRPr>
                    </a:p>
                  </a:txBody>
                  <a:tcPr marT="34292" marB="34292"/>
                </a:tc>
                <a:tc>
                  <a:txBody>
                    <a:bodyPr/>
                    <a:lstStyle/>
                    <a:p>
                      <a:r>
                        <a:rPr lang="en-US" sz="1200" dirty="0" smtClean="0">
                          <a:solidFill>
                            <a:schemeClr val="tx1"/>
                          </a:solidFill>
                        </a:rPr>
                        <a:t>Frequency</a:t>
                      </a:r>
                      <a:endParaRPr lang="en-US" sz="1200" dirty="0">
                        <a:solidFill>
                          <a:schemeClr val="tx1"/>
                        </a:solidFill>
                      </a:endParaRPr>
                    </a:p>
                  </a:txBody>
                  <a:tcPr marT="34292" marB="34292"/>
                </a:tc>
              </a:tr>
              <a:tr h="251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131.107.65.14</a:t>
                      </a:r>
                    </a:p>
                  </a:txBody>
                  <a:tcPr marT="34292" marB="34292"/>
                </a:tc>
                <a:tc>
                  <a:txBody>
                    <a:bodyPr/>
                    <a:lstStyle/>
                    <a:p>
                      <a:r>
                        <a:rPr lang="en-US" sz="1200" dirty="0" smtClean="0">
                          <a:solidFill>
                            <a:schemeClr val="tx1"/>
                          </a:solidFill>
                        </a:rPr>
                        <a:t>1</a:t>
                      </a:r>
                      <a:endParaRPr lang="en-US" sz="1200" dirty="0">
                        <a:solidFill>
                          <a:schemeClr val="tx1"/>
                        </a:solidFill>
                      </a:endParaRPr>
                    </a:p>
                  </a:txBody>
                  <a:tcPr marT="34292" marB="34292"/>
                </a:tc>
              </a:tr>
              <a:tr h="251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18.9.22.69</a:t>
                      </a:r>
                    </a:p>
                  </a:txBody>
                  <a:tcPr marT="34292" marB="34292"/>
                </a:tc>
                <a:tc>
                  <a:txBody>
                    <a:bodyPr/>
                    <a:lstStyle/>
                    <a:p>
                      <a:r>
                        <a:rPr lang="en-US" sz="1200" dirty="0" smtClean="0">
                          <a:solidFill>
                            <a:schemeClr val="tx1"/>
                          </a:solidFill>
                        </a:rPr>
                        <a:t>2</a:t>
                      </a:r>
                      <a:endParaRPr lang="en-US" sz="1200" dirty="0">
                        <a:solidFill>
                          <a:schemeClr val="tx1"/>
                        </a:solidFill>
                      </a:endParaRPr>
                    </a:p>
                  </a:txBody>
                  <a:tcPr marT="34292" marB="34292"/>
                </a:tc>
              </a:tr>
            </a:tbl>
          </a:graphicData>
        </a:graphic>
      </p:graphicFrame>
      <p:sp>
        <p:nvSpPr>
          <p:cNvPr id="11" name="TextBox 10"/>
          <p:cNvSpPr txBox="1">
            <a:spLocks noChangeArrowheads="1"/>
          </p:cNvSpPr>
          <p:nvPr/>
        </p:nvSpPr>
        <p:spPr bwMode="auto">
          <a:xfrm>
            <a:off x="7208087" y="2974122"/>
            <a:ext cx="1327608" cy="307777"/>
          </a:xfrm>
          <a:prstGeom prst="rect">
            <a:avLst/>
          </a:prstGeom>
          <a:ln>
            <a:headEnd/>
            <a:tailEnd/>
          </a:ln>
          <a:extLst/>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solidFill>
                  <a:schemeClr val="bg1"/>
                </a:solidFill>
              </a:rPr>
              <a:t>131.107.65.14</a:t>
            </a:r>
          </a:p>
        </p:txBody>
      </p:sp>
      <p:sp>
        <p:nvSpPr>
          <p:cNvPr id="12" name="TextBox 11"/>
          <p:cNvSpPr txBox="1">
            <a:spLocks noChangeArrowheads="1"/>
          </p:cNvSpPr>
          <p:nvPr/>
        </p:nvSpPr>
        <p:spPr bwMode="auto">
          <a:xfrm>
            <a:off x="8038351" y="3800415"/>
            <a:ext cx="1029449" cy="307777"/>
          </a:xfrm>
          <a:prstGeom prst="rect">
            <a:avLst/>
          </a:prstGeom>
          <a:ln>
            <a:headEnd/>
            <a:tailEnd/>
          </a:ln>
          <a:extLst/>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solidFill>
                  <a:schemeClr val="bg1"/>
                </a:solidFill>
              </a:rPr>
              <a:t>18.9.22.69</a:t>
            </a:r>
          </a:p>
        </p:txBody>
      </p:sp>
      <p:sp>
        <p:nvSpPr>
          <p:cNvPr id="13" name="TextBox 12"/>
          <p:cNvSpPr txBox="1">
            <a:spLocks noChangeArrowheads="1"/>
          </p:cNvSpPr>
          <p:nvPr/>
        </p:nvSpPr>
        <p:spPr bwMode="auto">
          <a:xfrm>
            <a:off x="7444626" y="4293333"/>
            <a:ext cx="1029449" cy="307777"/>
          </a:xfrm>
          <a:prstGeom prst="rect">
            <a:avLst/>
          </a:prstGeom>
          <a:ln>
            <a:headEnd/>
            <a:tailEnd/>
          </a:ln>
          <a:extLst/>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a:solidFill>
                  <a:schemeClr val="bg1"/>
                </a:solidFill>
              </a:rPr>
              <a:t>18.9.22.69</a:t>
            </a:r>
          </a:p>
        </p:txBody>
      </p:sp>
      <p:sp>
        <p:nvSpPr>
          <p:cNvPr id="14" name="TextBox 13"/>
          <p:cNvSpPr txBox="1">
            <a:spLocks noChangeArrowheads="1"/>
          </p:cNvSpPr>
          <p:nvPr/>
        </p:nvSpPr>
        <p:spPr bwMode="auto">
          <a:xfrm>
            <a:off x="2820238" y="3567111"/>
            <a:ext cx="1128835" cy="307777"/>
          </a:xfrm>
          <a:prstGeom prst="rect">
            <a:avLst/>
          </a:prstGeom>
          <a:ln>
            <a:headEnd/>
            <a:tailEnd/>
          </a:ln>
          <a:extLst/>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dirty="0" smtClean="0">
                <a:solidFill>
                  <a:schemeClr val="bg1"/>
                </a:solidFill>
              </a:rPr>
              <a:t>35.8.10.140</a:t>
            </a:r>
            <a:endParaRPr lang="en-US" sz="1400" dirty="0">
              <a:solidFill>
                <a:schemeClr val="bg1"/>
              </a:solidFill>
            </a:endParaRPr>
          </a:p>
        </p:txBody>
      </p:sp>
    </p:spTree>
    <p:extLst>
      <p:ext uri="{BB962C8B-B14F-4D97-AF65-F5344CB8AC3E}">
        <p14:creationId xmlns:p14="http://schemas.microsoft.com/office/powerpoint/2010/main" val="12178185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0" presetClass="path" presetSubtype="0" accel="50000" decel="50000" fill="hold" grpId="0" nodeType="withEffect">
                                  <p:stCondLst>
                                    <p:cond delay="0"/>
                                  </p:stCondLst>
                                  <p:childTnLst>
                                    <p:animMotion origin="layout" path="M 2.5E-6 1.48148E-6 C -0.01094 0.00162 -0.01684 0.0118 -0.02622 0.01736 C -0.03004 0.01921 -0.03663 0.02315 -0.03941 0.02708 C -0.0408 0.02893 -0.0415 0.03079 -0.04288 0.03241 C -0.04879 0.03866 -0.05625 0.04514 -0.06233 0.05023 C -0.06771 0.05926 -0.07379 0.06296 -0.08021 0.0706 C -0.08854 0.07986 -0.09705 0.08958 -0.10538 0.09884 C -0.10851 0.10301 -0.11233 0.10648 -0.11545 0.11018 C -0.11979 0.11504 -0.12084 0.11991 -0.12656 0.12384 C -0.13091 0.13055 -0.13802 0.13842 -0.14514 0.1412 C -0.14948 0.14467 -0.16129 0.14954 -0.16667 0.15092 C -0.17275 0.15648 -0.1816 0.15764 -0.18889 0.15926 C -0.21025 0.16296 -0.2316 0.16342 -0.25295 0.16435 C -0.26806 0.16504 -0.28334 0.16528 -0.29861 0.16574 C -0.30625 0.1669 -0.31389 0.16805 -0.3217 0.16852 C -0.32691 0.17037 -0.33125 0.17129 -0.33646 0.17222 C -0.34254 0.17454 -0.34896 0.17454 -0.35504 0.17546 C -0.35625 0.17592 -0.35677 0.17616 -0.35799 0.17639 C -0.36094 0.17708 -0.36389 0.17708 -0.36632 0.17778 C -0.36893 0.1787 -0.3717 0.18055 -0.37448 0.18102 C -0.38802 0.18287 -0.40156 0.18542 -0.41545 0.18727 C -0.4217 0.19074 -0.41459 0.18727 -0.42674 0.18981 C -0.43802 0.19167 -0.44879 0.1956 -0.46025 0.19838 C -0.46372 0.19954 -0.46667 0.19954 -0.47014 0.20092 C -0.47552 0.20301 -0.48073 0.2037 -0.48611 0.20509 C -0.5007 0.21042 -0.51476 0.2169 -0.52952 0.21967 C -0.53941 0.22361 -0.54948 0.22685 -0.55955 0.22986 C -0.56667 0.23194 -0.57344 0.23542 -0.58091 0.2375 C -0.5875 0.24167 -0.59514 0.24305 -0.60122 0.24653 C -0.60972 0.25116 -0.60608 0.25 -0.61233 0.25185 C -0.62066 0.25787 -0.6092 0.25023 -0.61875 0.25555 C -0.62518 0.25787 -0.63143 0.26435 -0.63646 0.26967 C -0.63924 0.27245 -0.64306 0.2743 -0.64566 0.27708 C -0.64861 0.28102 -0.65191 0.28356 -0.65434 0.28727 C -0.65816 0.29375 -0.66077 0.30139 -0.66545 0.30741 C -0.66927 0.31898 -0.67813 0.32801 -0.68281 0.33912 C -0.6875 0.34907 -0.69184 0.36342 -0.69879 0.37153 C -0.70347 0.37708 -0.70764 0.38102 -0.71163 0.38727 C -0.71441 0.39028 -0.71823 0.39305 -0.72084 0.39676 C -0.72396 0.40116 -0.72691 0.40625 -0.73021 0.40995 C -0.73403 0.41435 -0.73872 0.41805 -0.74236 0.42245 C -0.7467 0.42754 -0.75191 0.43472 -0.75712 0.43912 C -0.76198 0.44329 -0.77379 0.4412 -0.77639 0.4412 " pathEditMode="relative" rAng="0" ptsTypes="AAAAAAAAAAAAAAAAAAAAAAAAAAAAAAAAAAAAAAAAAAA">
                                      <p:cBhvr>
                                        <p:cTn id="22" dur="2000" fill="hold"/>
                                        <p:tgtEl>
                                          <p:spTgt spid="11"/>
                                        </p:tgtEl>
                                        <p:attrNameLst>
                                          <p:attrName>ppt_x</p:attrName>
                                          <p:attrName>ppt_y</p:attrName>
                                        </p:attrNameLst>
                                      </p:cBhvr>
                                      <p:rCtr x="-38819" y="22083"/>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0" presetClass="path" presetSubtype="0" accel="50000" decel="50000" fill="hold" grpId="0" nodeType="withEffect">
                                  <p:stCondLst>
                                    <p:cond delay="0"/>
                                  </p:stCondLst>
                                  <p:childTnLst>
                                    <p:animMotion origin="layout" path="M 3.33333E-6 -3.7037E-7 C -0.01198 -3.7037E-7 -0.02396 -3.7037E-7 -0.03611 0.00069 C -0.04983 0.00116 -0.06007 0.01111 -0.0724 0.01319 C -0.07917 0.01829 -0.08907 0.01968 -0.09723 0.02199 C -0.1033 0.02384 -0.10868 0.02685 -0.11459 0.02801 C -0.12431 0.03079 -0.13577 0.03264 -0.14601 0.03403 C -0.15469 0.03542 -0.16285 0.03681 -0.17188 0.03704 C -0.18299 0.03889 -0.19375 0.04005 -0.20504 0.04074 C -0.21389 0.04329 -0.22309 0.04375 -0.23195 0.0463 C -0.24028 0.05116 -0.25052 0.05116 -0.25955 0.0537 C -0.26528 0.0544 -0.27118 0.05648 -0.27709 0.0581 C -0.29514 0.06667 -0.33282 0.06667 -0.35209 0.06782 C -0.3599 0.06875 -0.3665 0.06944 -0.37396 0.07037 C -0.38403 0.07292 -0.39427 0.07338 -0.40452 0.07384 C -0.41719 0.07662 -0.41077 0.07523 -0.42361 0.07662 C -0.42848 0.07801 -0.43264 0.0787 -0.43785 0.0794 C -0.44792 0.08171 -0.43316 0.07801 -0.44827 0.08079 C -0.45434 0.08218 -0.46042 0.08426 -0.4665 0.08542 C -0.47865 0.09074 -0.4941 0.09259 -0.50747 0.09468 C -0.51268 0.0963 -0.51823 0.09607 -0.52361 0.09699 C -0.53455 0.09907 -0.54462 0.10069 -0.55539 0.10208 C -0.55973 0.1037 -0.56493 0.10394 -0.56962 0.10486 C -0.575 0.10625 -0.58091 0.1081 -0.58577 0.10949 C -0.58959 0.11204 -0.59375 0.11296 -0.59827 0.11389 C -0.60157 0.11528 -0.60434 0.11644 -0.60764 0.11759 C -0.61459 0.12176 -0.62344 0.12431 -0.63143 0.12616 C -0.64098 0.12894 -0.64948 0.13357 -0.6592 0.13542 C -0.66164 0.1375 -0.66441 0.13819 -0.66789 0.13982 C -0.67813 0.15023 -0.68889 0.15972 -0.70018 0.16944 C -0.7033 0.17894 -0.70261 0.18889 -0.70886 0.19769 C -0.71216 0.20926 -0.71545 0.2213 -0.72032 0.23171 C -0.72552 0.24375 -0.73229 0.25509 -0.7375 0.26759 C -0.73959 0.27245 -0.74254 0.27685 -0.7441 0.28194 C -0.74549 0.28634 -0.74601 0.29028 -0.74879 0.29444 C -0.7507 0.30185 -0.75521 0.30764 -0.7632 0.30949 C -0.76806 0.3125 -0.77361 0.31435 -0.77934 0.31574 C -0.78334 0.31806 -0.78716 0.31898 -0.7908 0.32176 C -0.79445 0.32454 -0.79757 0.32778 -0.80209 0.32778 " pathEditMode="relative" rAng="0" ptsTypes="AAAAAAAAAAAAAAAAAAAAAAAAAAAAAAAAAAAAAA">
                                      <p:cBhvr>
                                        <p:cTn id="28" dur="2000" fill="hold"/>
                                        <p:tgtEl>
                                          <p:spTgt spid="12"/>
                                        </p:tgtEl>
                                        <p:attrNameLst>
                                          <p:attrName>ppt_x</p:attrName>
                                          <p:attrName>ppt_y</p:attrName>
                                        </p:attrNameLst>
                                      </p:cBhvr>
                                      <p:rCtr x="-40104" y="16389"/>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2"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0" presetClass="path" presetSubtype="0" accel="50000" fill="hold" grpId="0" nodeType="withEffect">
                                  <p:stCondLst>
                                    <p:cond delay="0"/>
                                  </p:stCondLst>
                                  <p:childTnLst>
                                    <p:animMotion origin="layout" path="M 3.88889E-6 3.7037E-7 C -0.00486 -0.00417 -0.00747 -0.00741 -0.01268 -0.00903 C -0.02205 -0.01713 -0.00955 -0.00671 -0.01858 -0.01296 C -0.02257 -0.01574 -0.02466 -0.02014 -0.02917 -0.02199 C -0.0382 -0.02986 -0.04931 -0.03264 -0.05938 -0.0375 C -0.0658 -0.04051 -0.07205 -0.04444 -0.07865 -0.04653 C -0.08611 -0.0537 -0.09566 -0.0537 -0.104 -0.05833 C -0.1191 -0.06667 -0.13421 -0.07083 -0.15052 -0.07384 C -0.15782 -0.07662 -0.16615 -0.07778 -0.17379 -0.07894 C -0.18282 -0.08218 -0.17275 -0.07894 -0.18941 -0.08148 C -0.21754 -0.08588 -0.24566 -0.08935 -0.27379 -0.09329 C -0.28125 -0.09537 -0.28872 -0.09537 -0.29618 -0.09722 C -0.31372 -0.09653 -0.32813 -0.09537 -0.3448 -0.09329 C -0.35504 -0.09028 -0.36546 -0.08796 -0.37587 -0.08681 C -0.39046 -0.08264 -0.40573 -0.08032 -0.42049 -0.07778 C -0.43056 -0.07315 -0.44497 -0.07338 -0.45539 -0.07245 C -0.46858 -0.06921 -0.48177 -0.06644 -0.49514 -0.06482 C -0.5033 -0.06111 -0.49046 -0.06667 -0.50591 -0.06227 C -0.50886 -0.06134 -0.51164 -0.05949 -0.51459 -0.05833 C -0.51563 -0.05741 -0.5165 -0.05648 -0.51754 -0.05579 C -0.51841 -0.05509 -0.51962 -0.05509 -0.52049 -0.0544 C -0.52257 -0.05301 -0.52622 -0.04931 -0.52622 -0.04907 C -0.52865 -0.04468 -0.53004 -0.04444 -0.53403 -0.04282 C -0.53611 -0.03982 -0.53889 -0.03773 -0.5408 -0.03495 C -0.54584 -0.02755 -0.54844 -0.02107 -0.55052 -0.01157 C -0.54983 0.00625 -0.55035 0.01389 -0.54271 0.02708 C -0.54063 0.03657 -0.53594 0.03819 -0.53212 0.04653 C -0.52205 0.06875 -0.49601 0.08681 -0.47674 0.09051 C -0.46771 0.09468 -0.45921 0.09606 -0.44966 0.09699 C -0.43611 0.10093 -0.42101 0.10069 -0.40782 0.09444 C -0.40348 0.08565 -0.40886 0.0956 -0.40209 0.08681 C -0.39827 0.08171 -0.39792 0.07546 -0.39323 0.07106 C -0.39098 0.06481 -0.38837 0.06366 -0.38455 0.05949 C -0.38004 0.05463 -0.37726 0.04745 -0.37379 0.04143 C -0.37153 0.03148 -0.37136 0.02037 -0.36702 0.01157 C -0.36615 0.00764 -0.36407 3.7037E-7 -0.36407 0.00023 C -0.36164 -0.02824 -0.35591 -0.06181 -0.36806 -0.08681 C -0.37153 -0.10255 -0.38733 -0.1081 -0.39809 -0.10995 C -0.42917 -0.10903 -0.42483 -0.11296 -0.4408 -0.10625 C -0.4474 -0.10069 -0.45504 -0.09931 -0.46216 -0.09583 C -0.46736 -0.08495 -0.46042 -0.09745 -0.46702 -0.09074 C -0.47327 -0.08426 -0.47917 -0.07384 -0.48455 -0.06597 C -0.48577 -0.06181 -0.48664 -0.05741 -0.4875 -0.05301 C -0.48629 -0.04144 -0.48455 -0.02801 -0.47969 -0.01806 C -0.47396 -0.00625 -0.47466 -0.01181 -0.47188 -0.00255 C -0.47101 0.00023 -0.47084 0.0037 -0.46997 0.00648 C -0.46945 0.00787 -0.46858 0.00903 -0.46806 0.01042 C -0.46736 0.01204 -0.46667 0.01366 -0.46615 0.01551 C -0.46441 0.0213 -0.46424 0.02801 -0.46216 0.03356 C -0.46164 0.03518 -0.46025 0.03611 -0.45938 0.0375 C -0.45677 0.04259 -0.45782 0.04282 -0.45539 0.04792 C -0.45122 0.05671 -0.44236 0.07083 -0.43594 0.07639 C -0.42605 0.09444 -0.41007 0.10625 -0.39427 0.1125 C -0.38941 0.11713 -0.39254 0.11481 -0.38455 0.11782 C -0.38351 0.11829 -0.3816 0.11898 -0.3816 0.11921 C -0.37674 0.12616 -0.36754 0.12477 -0.36129 0.12685 C -0.35677 0.12847 -0.35191 0.1287 -0.34757 0.13079 C -0.33872 0.13518 -0.32917 0.14375 -0.31945 0.14375 " pathEditMode="relative" rAng="0" ptsTypes="AAAAAAAAAAAAAAAAAAAAAAAAAAAAAAAAAAAAAAAAAAAAAAAAAAAAAAAAAA">
                                      <p:cBhvr>
                                        <p:cTn id="34" dur="2000" fill="hold"/>
                                        <p:tgtEl>
                                          <p:spTgt spid="13"/>
                                        </p:tgtEl>
                                        <p:attrNameLst>
                                          <p:attrName>ppt_x</p:attrName>
                                          <p:attrName>ppt_y</p:attrName>
                                        </p:attrNameLst>
                                      </p:cBhvr>
                                      <p:rCtr x="-27535" y="1667"/>
                                    </p:animMotion>
                                  </p:childTnLst>
                                </p:cTn>
                              </p:par>
                            </p:childTnLst>
                          </p:cTn>
                        </p:par>
                        <p:par>
                          <p:cTn id="35" fill="hold">
                            <p:stCondLst>
                              <p:cond delay="2000"/>
                            </p:stCondLst>
                            <p:childTnLst>
                              <p:par>
                                <p:cTn id="36" presetID="1" presetClass="exit" presetSubtype="0" fill="hold" grpId="1" nodeType="afterEffect">
                                  <p:stCondLst>
                                    <p:cond delay="0"/>
                                  </p:stCondLst>
                                  <p:childTnLst>
                                    <p:set>
                                      <p:cBhvr>
                                        <p:cTn id="37" dur="1" fill="hold">
                                          <p:stCondLst>
                                            <p:cond delay="0"/>
                                          </p:stCondLst>
                                        </p:cTn>
                                        <p:tgtEl>
                                          <p:spTgt spid="1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 nodeType="click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childTnLst>
                          </p:cTn>
                        </p:par>
                        <p:par>
                          <p:cTn id="42" fill="hold">
                            <p:stCondLst>
                              <p:cond delay="0"/>
                            </p:stCondLst>
                            <p:childTnLst>
                              <p:par>
                                <p:cTn id="43" presetID="0" presetClass="path" presetSubtype="0" accel="50000" decel="50000" fill="hold" grpId="0" nodeType="afterEffect">
                                  <p:stCondLst>
                                    <p:cond delay="0"/>
                                  </p:stCondLst>
                                  <p:childTnLst>
                                    <p:animMotion origin="layout" path="M 0.00035 -2.59259E-6 C -0.00469 0.00185 -0.00886 0.00718 -0.0125 0.01111 C -0.0132 0.01366 -0.01476 0.01574 -0.01511 0.01829 C -0.01754 0.02685 -0.01736 0.03611 -0.02101 0.04375 C -0.02118 0.04537 -0.02118 0.04653 -0.0217 0.04815 C -0.02222 0.04908 -0.02309 0.05 -0.02344 0.05116 C -0.02465 0.05533 -0.02483 0.05996 -0.02535 0.06459 C -0.02483 0.07477 -0.02483 0.08519 -0.0217 0.09514 C -0.02031 0.10625 -0.01302 0.12338 -0.00712 0.13195 C -0.00521 0.13472 -0.00278 0.13704 -0.00156 0.14005 C -0.00017 0.14375 0.00035 0.1456 0.00278 0.14838 C 0.00417 0.15 0.00608 0.15093 0.00764 0.15232 C 0.0125 0.15787 0.01753 0.16574 0.025 0.16783 C 0.04323 0.17639 0.0625 0.18565 0.0809 0.18843 C 0.09375 0.19306 0.10833 0.19468 0.1217 0.1956 C 0.1342 0.19468 0.14705 0.19398 0.15989 0.1926 C 0.16632 0.19167 0.17153 0.18565 0.17639 0.18148 C 0.19045 0.16806 0.19479 0.16158 0.19896 0.14097 C 0.19826 0.12732 0.19792 0.10162 0.19062 0.08912 C 0.1868 0.08264 0.18125 0.0794 0.17639 0.07385 C 0.17274 0.06968 0.17465 0.07107 0.17083 0.06945 C 0.16771 0.06597 0.16476 0.06482 0.16094 0.0632 C 0.15555 0.05949 0.15364 0.05903 0.14705 0.05834 C 0.13663 0.05371 0.12743 0.05116 0.11632 0.05 C 0.11128 0.05023 0.1059 0.05023 0.10104 0.05116 C 0.09358 0.05255 0.0875 0.06181 0.0809 0.06505 C 0.07708 0.07222 0.07066 0.07662 0.06649 0.08264 C 0.06441 0.09005 0.06719 0.08148 0.06285 0.09005 C 0.06111 0.09375 0.06007 0.09838 0.05816 0.10255 C 0.05503 0.12338 0.05729 0.14352 0.06736 0.16158 C 0.06858 0.16875 0.07205 0.17616 0.07535 0.18241 C 0.0783 0.1875 0.07951 0.18658 0.08194 0.19167 C 0.08455 0.19746 0.08576 0.20232 0.08993 0.20672 C 0.09132 0.21505 0.10017 0.23334 0.10746 0.23565 C 0.10972 0.23843 0.11146 0.23982 0.11458 0.24074 C 0.12135 0.2463 0.12917 0.24746 0.13698 0.24908 C 0.16094 0.24746 0.17708 0.24445 0.19722 0.23079 C 0.19983 0.22616 0.20208 0.22176 0.20521 0.21806 C 0.2059 0.21343 0.20746 0.20949 0.20816 0.20486 C 0.20868 0.19815 0.20937 0.19283 0.21059 0.18658 C 0.21111 0.18426 0.2125 0.1801 0.2125 0.18056 C 0.21354 0.17222 0.21476 0.16713 0.2151 0.15857 C 0.21493 0.14815 0.21528 0.13727 0.21441 0.12709 C 0.21371 0.11922 0.20833 0.10857 0.20521 0.10116 C 0.1941 0.07199 0.17153 0.04607 0.14618 0.03148 C 0.1434 0.02963 0.1401 0.02963 0.13698 0.02871 C 0.12864 0.02523 0.11979 0.02107 0.11094 0.01922 C 0.09705 0.01597 0.08212 0.01597 0.06823 0.01505 C 0.05278 0.01597 0.03663 0.0169 0.02014 0.02037 C 0.00642 0.02338 -0.00868 0.02963 -0.02465 0.03148 C -0.03611 0.03449 -0.03038 0.0331 -0.04254 0.03449 C -0.0507 0.03797 -0.05833 0.03889 -0.06701 0.03982 C -0.07066 0.04074 -0.07413 0.0419 -0.07778 0.04283 C -0.08333 0.04699 -0.08976 0.05 -0.09618 0.05185 C -0.09722 0.05301 -0.09826 0.0544 -0.09948 0.05533 C -0.10035 0.05556 -0.10156 0.05556 -0.10226 0.05625 C -0.10451 0.05764 -0.10573 0.05996 -0.10764 0.06135 C -0.11007 0.0632 -0.11493 0.06644 -0.11493 0.06667 C -0.1191 0.07593 -0.11337 0.06482 -0.12118 0.07385 C -0.12188 0.07431 -0.1217 0.07593 -0.12222 0.07685 C -0.125 0.08218 -0.12899 0.08611 -0.13212 0.09097 C -0.13333 0.0963 -0.13559 0.1007 -0.13767 0.10556 C -0.14063 0.11343 -0.1434 0.12176 -0.14583 0.12986 C -0.14705 0.13357 -0.1474 0.13843 -0.14861 0.1419 C -0.14948 0.14491 -0.15226 0.15047 -0.15226 0.15093 C -0.15278 0.16898 -0.15382 0.18704 -0.15781 0.20486 C -0.16076 0.21945 -0.16945 0.23241 -0.17396 0.24584 C -0.17517 0.25278 -0.17656 0.25926 -0.18038 0.26435 C -0.18142 0.27037 -0.18386 0.2882 -0.18785 0.2926 C -0.19028 0.30741 -0.18663 0.29005 -0.19045 0.30047 C -0.1941 0.31227 -0.1967 0.32408 -0.20295 0.33426 C -0.20451 0.34213 -0.20781 0.35116 -0.21198 0.35787 C -0.21372 0.36644 -0.22188 0.38472 -0.22934 0.38773 C -0.23872 0.39838 -0.24948 0.40533 -0.26024 0.41412 C -0.26511 0.41806 -0.26979 0.42292 -0.2757 0.42547 C -0.27674 0.42639 -0.2809 0.42917 -0.2809 0.43195 " pathEditMode="relative" rAng="0" ptsTypes="AAAAAAAAAAAAAAAAAAAAAAAAAAAAAAAAAAAAAAAAAAAAAAAAAAAAAAAAAAAAAAAAAAAAAAAAAAAA">
                                      <p:cBhvr>
                                        <p:cTn id="44" dur="2000" fill="hold"/>
                                        <p:tgtEl>
                                          <p:spTgt spid="14"/>
                                        </p:tgtEl>
                                        <p:attrNameLst>
                                          <p:attrName>ppt_x</p:attrName>
                                          <p:attrName>ppt_y</p:attrName>
                                        </p:attrNameLst>
                                      </p:cBhvr>
                                      <p:rCtr x="-3333" y="21597"/>
                                    </p:animMotion>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6" presetClass="emph" presetSubtype="0" fill="hold" nodeType="clickEffect">
                                  <p:stCondLst>
                                    <p:cond delay="0"/>
                                  </p:stCondLst>
                                  <p:childTnLst>
                                    <p:animScale>
                                      <p:cBhvr>
                                        <p:cTn id="54" dur="1000" fill="hold"/>
                                        <p:tgtEl>
                                          <p:spTgt spid="15"/>
                                        </p:tgtEl>
                                      </p:cBhvr>
                                      <p:by x="25000" y="25000"/>
                                    </p:animScale>
                                  </p:childTnLst>
                                </p:cTn>
                              </p:par>
                              <p:par>
                                <p:cTn id="55" presetID="42" presetClass="path" presetSubtype="0" accel="50000" decel="50000" fill="hold" nodeType="withEffect">
                                  <p:stCondLst>
                                    <p:cond delay="0"/>
                                  </p:stCondLst>
                                  <p:childTnLst>
                                    <p:animMotion origin="layout" path="M -3.88889E-6 -4.44444E-6 L -0.14774 -0.00856 " pathEditMode="relative" rAng="0" ptsTypes="AA">
                                      <p:cBhvr>
                                        <p:cTn id="56" dur="1000" fill="hold"/>
                                        <p:tgtEl>
                                          <p:spTgt spid="15"/>
                                        </p:tgtEl>
                                        <p:attrNameLst>
                                          <p:attrName>ppt_x</p:attrName>
                                          <p:attrName>ppt_y</p:attrName>
                                        </p:attrNameLst>
                                      </p:cBhvr>
                                      <p:rCtr x="-7396" y="-440"/>
                                    </p:animMotion>
                                  </p:childTnLst>
                                </p:cTn>
                              </p:par>
                              <p:par>
                                <p:cTn id="57" presetID="6" presetClass="emph" presetSubtype="0" fill="hold" nodeType="withEffect">
                                  <p:stCondLst>
                                    <p:cond delay="0"/>
                                  </p:stCondLst>
                                  <p:childTnLst>
                                    <p:animScale>
                                      <p:cBhvr>
                                        <p:cTn id="58" dur="1000" fill="hold"/>
                                        <p:tgtEl>
                                          <p:spTgt spid="10"/>
                                        </p:tgtEl>
                                      </p:cBhvr>
                                      <p:by x="25000" y="25000"/>
                                    </p:animScale>
                                  </p:childTnLst>
                                </p:cTn>
                              </p:par>
                              <p:par>
                                <p:cTn id="59" presetID="42" presetClass="path" presetSubtype="0" accel="50000" decel="50000" fill="hold" nodeType="withEffect">
                                  <p:stCondLst>
                                    <p:cond delay="0"/>
                                  </p:stCondLst>
                                  <p:childTnLst>
                                    <p:animMotion origin="layout" path="M 8.33333E-7 -2.22222E-6 L -0.06719 -0.0919 " pathEditMode="relative" rAng="0" ptsTypes="AA">
                                      <p:cBhvr>
                                        <p:cTn id="60" dur="1000" fill="hold"/>
                                        <p:tgtEl>
                                          <p:spTgt spid="10"/>
                                        </p:tgtEl>
                                        <p:attrNameLst>
                                          <p:attrName>ppt_x</p:attrName>
                                          <p:attrName>ppt_y</p:attrName>
                                        </p:attrNameLst>
                                      </p:cBhvr>
                                      <p:rCtr x="-3368" y="-4606"/>
                                    </p:animMotion>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
                                            <p:txEl>
                                              <p:pRg st="3" end="3"/>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bldP spid="11" grpId="0" animBg="1"/>
      <p:bldP spid="11" grpId="1" animBg="1"/>
      <p:bldP spid="12" grpId="0" animBg="1"/>
      <p:bldP spid="12" grpId="1" animBg="1"/>
      <p:bldP spid="13" grpId="0" animBg="1"/>
      <p:bldP spid="13" grpId="1" animBg="1"/>
      <p:bldP spid="13" grpId="2" animBg="1"/>
      <p:bldP spid="14" grpId="0" animBg="1"/>
      <p:bldP spid="1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descr="C:\Users\andoni\AppData\Local\Microsoft\Windows\Temporary Internet Files\Content.IE5\79PG5YO2\MC90043389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3810000"/>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1"/>
          <p:cNvSpPr>
            <a:spLocks noGrp="1"/>
          </p:cNvSpPr>
          <p:nvPr>
            <p:ph type="title"/>
          </p:nvPr>
        </p:nvSpPr>
        <p:spPr/>
        <p:txBody>
          <a:bodyPr/>
          <a:lstStyle/>
          <a:p>
            <a:r>
              <a:rPr lang="en-US" smtClean="0"/>
              <a:t>Common primitive: estimate sum</a:t>
            </a:r>
          </a:p>
        </p:txBody>
      </p:sp>
      <mc:AlternateContent xmlns:mc="http://schemas.openxmlformats.org/markup-compatibility/2006" xmlns:a14="http://schemas.microsoft.com/office/drawing/2010/main">
        <mc:Choice Requires="a14">
          <p:sp>
            <p:nvSpPr>
              <p:cNvPr id="2" name="Content Placeholder 2"/>
              <p:cNvSpPr>
                <a:spLocks noGrp="1"/>
              </p:cNvSpPr>
              <p:nvPr>
                <p:ph sz="quarter" idx="1"/>
              </p:nvPr>
            </p:nvSpPr>
            <p:spPr>
              <a:xfrm>
                <a:off x="457200" y="1219200"/>
                <a:ext cx="8229600" cy="2971800"/>
              </a:xfrm>
            </p:spPr>
            <p:txBody>
              <a:bodyPr>
                <a:normAutofit fontScale="85000" lnSpcReduction="20000"/>
              </a:bodyPr>
              <a:lstStyle/>
              <a:p>
                <a:pPr>
                  <a:defRPr/>
                </a:pPr>
                <a:r>
                  <a:rPr lang="en-US" dirty="0" smtClean="0"/>
                  <a:t>Given: </a:t>
                </a:r>
                <a14:m>
                  <m:oMath xmlns:m="http://schemas.openxmlformats.org/officeDocument/2006/math">
                    <m:r>
                      <a:rPr lang="en-US" i="1" dirty="0" smtClean="0">
                        <a:solidFill>
                          <a:srgbClr val="A50021"/>
                        </a:solidFill>
                        <a:latin typeface="Cambria Math" panose="02040503050406030204" pitchFamily="18" charset="0"/>
                      </a:rPr>
                      <m:t>𝑛</m:t>
                    </m:r>
                  </m:oMath>
                </a14:m>
                <a:r>
                  <a:rPr lang="en-US" dirty="0" smtClean="0"/>
                  <a:t> quantities </a:t>
                </a:r>
                <a14:m>
                  <m:oMath xmlns:m="http://schemas.openxmlformats.org/officeDocument/2006/math">
                    <m:sSub>
                      <m:sSubPr>
                        <m:ctrlPr>
                          <a:rPr lang="en-US" b="0" i="1" dirty="0" smtClean="0">
                            <a:solidFill>
                              <a:srgbClr val="A50021"/>
                            </a:solidFill>
                            <a:latin typeface="Cambria Math" panose="02040503050406030204" pitchFamily="18" charset="0"/>
                          </a:rPr>
                        </m:ctrlPr>
                      </m:sSubPr>
                      <m:e>
                        <m:r>
                          <a:rPr lang="en-US" i="1" dirty="0" smtClean="0">
                            <a:solidFill>
                              <a:srgbClr val="A50021"/>
                            </a:solidFill>
                            <a:latin typeface="Cambria Math" panose="02040503050406030204" pitchFamily="18" charset="0"/>
                          </a:rPr>
                          <m:t>𝑎</m:t>
                        </m:r>
                      </m:e>
                      <m:sub>
                        <m:r>
                          <a:rPr lang="en-US" b="0" i="1" dirty="0" smtClean="0">
                            <a:solidFill>
                              <a:srgbClr val="A50021"/>
                            </a:solidFill>
                            <a:latin typeface="Cambria Math" panose="02040503050406030204" pitchFamily="18" charset="0"/>
                          </a:rPr>
                          <m:t>1</m:t>
                        </m:r>
                      </m:sub>
                    </m:sSub>
                    <m:r>
                      <a:rPr lang="en-US" b="0"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 </m:t>
                    </m:r>
                    <m:sSub>
                      <m:sSubPr>
                        <m:ctrlPr>
                          <a:rPr lang="en-US" b="0" i="1" dirty="0" smtClean="0">
                            <a:solidFill>
                              <a:srgbClr val="A50021"/>
                            </a:solidFill>
                            <a:latin typeface="Cambria Math" panose="02040503050406030204" pitchFamily="18" charset="0"/>
                          </a:rPr>
                        </m:ctrlPr>
                      </m:sSubPr>
                      <m:e>
                        <m:r>
                          <a:rPr lang="en-US" i="1" dirty="0" smtClean="0">
                            <a:solidFill>
                              <a:srgbClr val="A50021"/>
                            </a:solidFill>
                            <a:latin typeface="Cambria Math" panose="02040503050406030204" pitchFamily="18" charset="0"/>
                          </a:rPr>
                          <m:t>𝑎</m:t>
                        </m:r>
                      </m:e>
                      <m:sub>
                        <m:r>
                          <a:rPr lang="en-US" b="0" i="1" dirty="0" smtClean="0">
                            <a:solidFill>
                              <a:srgbClr val="A50021"/>
                            </a:solidFill>
                            <a:latin typeface="Cambria Math" panose="02040503050406030204" pitchFamily="18" charset="0"/>
                          </a:rPr>
                          <m:t>2</m:t>
                        </m:r>
                      </m:sub>
                    </m:sSub>
                    <m:r>
                      <a:rPr lang="en-US" b="0"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 …</m:t>
                    </m:r>
                    <m:sSub>
                      <m:sSubPr>
                        <m:ctrlPr>
                          <a:rPr lang="en-US" b="0" i="1" dirty="0" smtClean="0">
                            <a:solidFill>
                              <a:srgbClr val="A50021"/>
                            </a:solidFill>
                            <a:latin typeface="Cambria Math" panose="02040503050406030204" pitchFamily="18" charset="0"/>
                          </a:rPr>
                        </m:ctrlPr>
                      </m:sSubPr>
                      <m:e>
                        <m:r>
                          <a:rPr lang="en-US" i="1" dirty="0" smtClean="0">
                            <a:solidFill>
                              <a:srgbClr val="A50021"/>
                            </a:solidFill>
                            <a:latin typeface="Cambria Math" panose="02040503050406030204" pitchFamily="18" charset="0"/>
                          </a:rPr>
                          <m:t>𝑎</m:t>
                        </m:r>
                      </m:e>
                      <m:sub>
                        <m:r>
                          <a:rPr lang="en-US" b="0" i="1" dirty="0" smtClean="0">
                            <a:solidFill>
                              <a:srgbClr val="A50021"/>
                            </a:solidFill>
                            <a:latin typeface="Cambria Math" panose="02040503050406030204" pitchFamily="18" charset="0"/>
                          </a:rPr>
                          <m:t>𝑛</m:t>
                        </m:r>
                      </m:sub>
                    </m:sSub>
                  </m:oMath>
                </a14:m>
                <a:r>
                  <a:rPr lang="en-US" dirty="0" smtClean="0"/>
                  <a:t> in the range </a:t>
                </a:r>
                <a14:m>
                  <m:oMath xmlns:m="http://schemas.openxmlformats.org/officeDocument/2006/math">
                    <m:r>
                      <a:rPr lang="en-US" i="1" dirty="0" smtClean="0">
                        <a:solidFill>
                          <a:srgbClr val="A50021"/>
                        </a:solidFill>
                        <a:latin typeface="Cambria Math" panose="02040503050406030204" pitchFamily="18" charset="0"/>
                      </a:rPr>
                      <m:t>[0,1]</m:t>
                    </m:r>
                  </m:oMath>
                </a14:m>
                <a:endParaRPr lang="en-US" dirty="0" smtClean="0">
                  <a:solidFill>
                    <a:srgbClr val="A50021"/>
                  </a:solidFill>
                </a:endParaRPr>
              </a:p>
              <a:p>
                <a:pPr>
                  <a:defRPr/>
                </a:pPr>
                <a:r>
                  <a:rPr lang="en-US" dirty="0" smtClean="0"/>
                  <a:t>Goal: estimate </a:t>
                </a:r>
                <a14:m>
                  <m:oMath xmlns:m="http://schemas.openxmlformats.org/officeDocument/2006/math">
                    <m:r>
                      <a:rPr lang="en-US" i="1" dirty="0" smtClean="0">
                        <a:solidFill>
                          <a:srgbClr val="A50021"/>
                        </a:solidFill>
                        <a:latin typeface="Cambria Math" panose="02040503050406030204" pitchFamily="18" charset="0"/>
                      </a:rPr>
                      <m:t>𝑆</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𝑎</m:t>
                    </m:r>
                    <m:r>
                      <a:rPr lang="en-US" i="1" baseline="-25000" dirty="0" smtClean="0">
                        <a:solidFill>
                          <a:srgbClr val="A50021"/>
                        </a:solidFill>
                        <a:latin typeface="Cambria Math" panose="02040503050406030204" pitchFamily="18" charset="0"/>
                      </a:rPr>
                      <m:t>1</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𝑎</m:t>
                    </m:r>
                    <m:r>
                      <a:rPr lang="en-US" i="1" baseline="-25000" dirty="0" smtClean="0">
                        <a:solidFill>
                          <a:srgbClr val="A50021"/>
                        </a:solidFill>
                        <a:latin typeface="Cambria Math" panose="02040503050406030204" pitchFamily="18" charset="0"/>
                      </a:rPr>
                      <m:t>2</m:t>
                    </m:r>
                    <m:r>
                      <a:rPr lang="en-US" i="1" dirty="0" smtClean="0">
                        <a:solidFill>
                          <a:srgbClr val="A50021"/>
                        </a:solidFill>
                        <a:latin typeface="Cambria Math" panose="02040503050406030204" pitchFamily="18" charset="0"/>
                      </a:rPr>
                      <m:t>+…</m:t>
                    </m:r>
                    <m:sSub>
                      <m:sSubPr>
                        <m:ctrlPr>
                          <a:rPr lang="en-US" b="0" i="1" dirty="0" smtClean="0">
                            <a:solidFill>
                              <a:srgbClr val="A50021"/>
                            </a:solidFill>
                            <a:latin typeface="Cambria Math" panose="02040503050406030204" pitchFamily="18" charset="0"/>
                          </a:rPr>
                        </m:ctrlPr>
                      </m:sSubPr>
                      <m:e>
                        <m:r>
                          <a:rPr lang="en-US" i="1" dirty="0" smtClean="0">
                            <a:solidFill>
                              <a:srgbClr val="A50021"/>
                            </a:solidFill>
                            <a:latin typeface="Cambria Math" panose="02040503050406030204" pitchFamily="18" charset="0"/>
                          </a:rPr>
                          <m:t>𝑎</m:t>
                        </m:r>
                      </m:e>
                      <m:sub>
                        <m:r>
                          <a:rPr lang="en-US" b="0" i="1" dirty="0" smtClean="0">
                            <a:solidFill>
                              <a:srgbClr val="A50021"/>
                            </a:solidFill>
                            <a:latin typeface="Cambria Math" panose="02040503050406030204" pitchFamily="18" charset="0"/>
                          </a:rPr>
                          <m:t>𝑛</m:t>
                        </m:r>
                      </m:sub>
                    </m:sSub>
                  </m:oMath>
                </a14:m>
                <a:r>
                  <a:rPr lang="en-US" dirty="0" smtClean="0">
                    <a:solidFill>
                      <a:srgbClr val="A50021"/>
                    </a:solidFill>
                  </a:rPr>
                  <a:t>  </a:t>
                </a:r>
                <a:r>
                  <a:rPr lang="en-US" dirty="0" smtClean="0"/>
                  <a:t>“cheaply”</a:t>
                </a:r>
                <a:endParaRPr lang="en-US" baseline="-25000" dirty="0" smtClean="0">
                  <a:solidFill>
                    <a:srgbClr val="A50021"/>
                  </a:solidFill>
                </a:endParaRPr>
              </a:p>
              <a:p>
                <a:pPr lvl="1">
                  <a:defRPr/>
                </a:pPr>
                <a:endParaRPr lang="en-US" baseline="-25000" dirty="0" smtClean="0"/>
              </a:p>
              <a:p>
                <a:pPr>
                  <a:defRPr/>
                </a:pPr>
                <a:r>
                  <a:rPr lang="en-US" dirty="0" smtClean="0"/>
                  <a:t>Standard sampling: pick random set </a:t>
                </a:r>
                <a14:m>
                  <m:oMath xmlns:m="http://schemas.openxmlformats.org/officeDocument/2006/math">
                    <m:r>
                      <a:rPr lang="en-US" i="1" dirty="0" smtClean="0">
                        <a:solidFill>
                          <a:srgbClr val="A50021"/>
                        </a:solidFill>
                        <a:latin typeface="Cambria Math" panose="02040503050406030204" pitchFamily="18" charset="0"/>
                      </a:rPr>
                      <m:t>𝐽</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𝑗</m:t>
                    </m:r>
                    <m:r>
                      <a:rPr lang="en-US" i="1" baseline="-25000" dirty="0" smtClean="0">
                        <a:solidFill>
                          <a:srgbClr val="A50021"/>
                        </a:solidFill>
                        <a:latin typeface="Cambria Math" panose="02040503050406030204" pitchFamily="18" charset="0"/>
                      </a:rPr>
                      <m:t>1</m:t>
                    </m:r>
                    <m:r>
                      <a:rPr lang="en-US" i="1" dirty="0" smtClean="0">
                        <a:solidFill>
                          <a:srgbClr val="A50021"/>
                        </a:solidFill>
                        <a:latin typeface="Cambria Math" panose="02040503050406030204" pitchFamily="18" charset="0"/>
                      </a:rPr>
                      <m:t>,…</m:t>
                    </m:r>
                    <m:r>
                      <a:rPr lang="en-US" i="1" dirty="0" err="1" smtClean="0">
                        <a:solidFill>
                          <a:srgbClr val="A50021"/>
                        </a:solidFill>
                        <a:latin typeface="Cambria Math" panose="02040503050406030204" pitchFamily="18" charset="0"/>
                      </a:rPr>
                      <m:t>𝑗</m:t>
                    </m:r>
                    <m:r>
                      <a:rPr lang="en-US" i="1" baseline="-25000" dirty="0" err="1" smtClean="0">
                        <a:solidFill>
                          <a:srgbClr val="A50021"/>
                        </a:solidFill>
                        <a:latin typeface="Cambria Math" panose="02040503050406030204" pitchFamily="18" charset="0"/>
                      </a:rPr>
                      <m:t>𝑚</m:t>
                    </m:r>
                    <m:r>
                      <a:rPr lang="en-US" i="1" dirty="0" smtClean="0">
                        <a:solidFill>
                          <a:srgbClr val="A50021"/>
                        </a:solidFill>
                        <a:latin typeface="Cambria Math" panose="02040503050406030204" pitchFamily="18" charset="0"/>
                      </a:rPr>
                      <m:t>}</m:t>
                    </m:r>
                  </m:oMath>
                </a14:m>
                <a:r>
                  <a:rPr lang="en-US" dirty="0" smtClean="0"/>
                  <a:t> of size </a:t>
                </a:r>
                <a14:m>
                  <m:oMath xmlns:m="http://schemas.openxmlformats.org/officeDocument/2006/math">
                    <m:r>
                      <a:rPr lang="en-US" i="1" dirty="0" smtClean="0">
                        <a:solidFill>
                          <a:srgbClr val="A50021"/>
                        </a:solidFill>
                        <a:latin typeface="Cambria Math" panose="02040503050406030204" pitchFamily="18" charset="0"/>
                      </a:rPr>
                      <m:t>𝑚</m:t>
                    </m:r>
                  </m:oMath>
                </a14:m>
                <a:endParaRPr lang="en-US" dirty="0" smtClean="0">
                  <a:solidFill>
                    <a:srgbClr val="A50021"/>
                  </a:solidFill>
                </a:endParaRPr>
              </a:p>
              <a:p>
                <a:pPr lvl="1">
                  <a:defRPr/>
                </a:pPr>
                <a:r>
                  <a:rPr lang="en-US" dirty="0" smtClean="0"/>
                  <a:t>Estimator: </a:t>
                </a:r>
                <a14:m>
                  <m:oMath xmlns:m="http://schemas.openxmlformats.org/officeDocument/2006/math">
                    <m:acc>
                      <m:accPr>
                        <m:chr m:val="̃"/>
                        <m:ctrlPr>
                          <a:rPr lang="en-US" b="0" i="1" dirty="0" smtClean="0">
                            <a:solidFill>
                              <a:srgbClr val="A50021"/>
                            </a:solidFill>
                            <a:latin typeface="Cambria Math" panose="02040503050406030204" pitchFamily="18" charset="0"/>
                          </a:rPr>
                        </m:ctrlPr>
                      </m:accPr>
                      <m:e>
                        <m:r>
                          <a:rPr lang="en-US" b="0" i="1" dirty="0" smtClean="0">
                            <a:solidFill>
                              <a:srgbClr val="A50021"/>
                            </a:solidFill>
                            <a:latin typeface="Cambria Math" panose="02040503050406030204" pitchFamily="18" charset="0"/>
                          </a:rPr>
                          <m:t>𝑆</m:t>
                        </m:r>
                      </m:e>
                    </m:acc>
                    <m:r>
                      <a:rPr lang="en-US" i="1" dirty="0" smtClean="0">
                        <a:solidFill>
                          <a:srgbClr val="A50021"/>
                        </a:solidFill>
                        <a:latin typeface="Cambria Math" panose="02040503050406030204" pitchFamily="18" charset="0"/>
                      </a:rPr>
                      <m:t>=</m:t>
                    </m:r>
                    <m:f>
                      <m:fPr>
                        <m:ctrlPr>
                          <a:rPr lang="en-US" i="1" dirty="0" smtClean="0">
                            <a:solidFill>
                              <a:srgbClr val="A50021"/>
                            </a:solidFill>
                            <a:latin typeface="Cambria Math" panose="02040503050406030204" pitchFamily="18" charset="0"/>
                          </a:rPr>
                        </m:ctrlPr>
                      </m:fPr>
                      <m:num>
                        <m:r>
                          <a:rPr lang="en-US" i="1" dirty="0" smtClean="0">
                            <a:solidFill>
                              <a:srgbClr val="A50021"/>
                            </a:solidFill>
                            <a:latin typeface="Cambria Math" panose="02040503050406030204" pitchFamily="18" charset="0"/>
                          </a:rPr>
                          <m:t>𝑛</m:t>
                        </m:r>
                      </m:num>
                      <m:den>
                        <m:r>
                          <a:rPr lang="en-US" i="1" dirty="0" smtClean="0">
                            <a:solidFill>
                              <a:srgbClr val="A50021"/>
                            </a:solidFill>
                            <a:latin typeface="Cambria Math" panose="02040503050406030204" pitchFamily="18" charset="0"/>
                          </a:rPr>
                          <m:t>𝑚</m:t>
                        </m:r>
                      </m:den>
                    </m:f>
                    <m:r>
                      <a:rPr lang="en-US" b="0"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m:t>
                    </m:r>
                    <m:sSub>
                      <m:sSubPr>
                        <m:ctrlPr>
                          <a:rPr lang="en-US" b="0" i="1" dirty="0" smtClean="0">
                            <a:solidFill>
                              <a:srgbClr val="A50021"/>
                            </a:solidFill>
                            <a:latin typeface="Cambria Math" panose="02040503050406030204" pitchFamily="18" charset="0"/>
                          </a:rPr>
                        </m:ctrlPr>
                      </m:sSubPr>
                      <m:e>
                        <m:r>
                          <a:rPr lang="en-US" b="0" i="1" dirty="0" smtClean="0">
                            <a:solidFill>
                              <a:srgbClr val="A50021"/>
                            </a:solidFill>
                            <a:latin typeface="Cambria Math" panose="02040503050406030204" pitchFamily="18" charset="0"/>
                          </a:rPr>
                          <m:t>𝑎</m:t>
                        </m:r>
                      </m:e>
                      <m:sub>
                        <m:sSub>
                          <m:sSubPr>
                            <m:ctrlPr>
                              <a:rPr lang="en-US" b="0" i="1" dirty="0" smtClean="0">
                                <a:solidFill>
                                  <a:srgbClr val="A50021"/>
                                </a:solidFill>
                                <a:latin typeface="Cambria Math" panose="02040503050406030204" pitchFamily="18" charset="0"/>
                              </a:rPr>
                            </m:ctrlPr>
                          </m:sSubPr>
                          <m:e>
                            <m:r>
                              <a:rPr lang="en-US" b="0" i="1" dirty="0" smtClean="0">
                                <a:solidFill>
                                  <a:srgbClr val="A50021"/>
                                </a:solidFill>
                                <a:latin typeface="Cambria Math" panose="02040503050406030204" pitchFamily="18" charset="0"/>
                              </a:rPr>
                              <m:t>𝑗</m:t>
                            </m:r>
                          </m:e>
                          <m:sub>
                            <m:r>
                              <a:rPr lang="en-US" b="0" i="1" dirty="0" smtClean="0">
                                <a:solidFill>
                                  <a:srgbClr val="A50021"/>
                                </a:solidFill>
                                <a:latin typeface="Cambria Math" panose="02040503050406030204" pitchFamily="18" charset="0"/>
                              </a:rPr>
                              <m:t>1</m:t>
                            </m:r>
                          </m:sub>
                        </m:sSub>
                      </m:sub>
                    </m:sSub>
                    <m:r>
                      <a:rPr lang="en-US" i="1" dirty="0" smtClean="0">
                        <a:solidFill>
                          <a:srgbClr val="A50021"/>
                        </a:solidFill>
                        <a:latin typeface="Cambria Math" panose="02040503050406030204" pitchFamily="18" charset="0"/>
                      </a:rPr>
                      <m:t>+</m:t>
                    </m:r>
                    <m:sSub>
                      <m:sSubPr>
                        <m:ctrlPr>
                          <a:rPr lang="en-US" b="0" i="1" dirty="0" smtClean="0">
                            <a:solidFill>
                              <a:srgbClr val="A50021"/>
                            </a:solidFill>
                            <a:latin typeface="Cambria Math" panose="02040503050406030204" pitchFamily="18" charset="0"/>
                          </a:rPr>
                        </m:ctrlPr>
                      </m:sSubPr>
                      <m:e>
                        <m:r>
                          <a:rPr lang="en-US" b="0" i="1" dirty="0" smtClean="0">
                            <a:solidFill>
                              <a:srgbClr val="A50021"/>
                            </a:solidFill>
                            <a:latin typeface="Cambria Math" panose="02040503050406030204" pitchFamily="18" charset="0"/>
                          </a:rPr>
                          <m:t>𝑎</m:t>
                        </m:r>
                      </m:e>
                      <m:sub>
                        <m:sSub>
                          <m:sSubPr>
                            <m:ctrlPr>
                              <a:rPr lang="en-US" b="0" i="1" dirty="0" smtClean="0">
                                <a:solidFill>
                                  <a:srgbClr val="A50021"/>
                                </a:solidFill>
                                <a:latin typeface="Cambria Math" panose="02040503050406030204" pitchFamily="18" charset="0"/>
                              </a:rPr>
                            </m:ctrlPr>
                          </m:sSubPr>
                          <m:e>
                            <m:r>
                              <a:rPr lang="en-US" b="0" i="1" dirty="0" smtClean="0">
                                <a:solidFill>
                                  <a:srgbClr val="A50021"/>
                                </a:solidFill>
                                <a:latin typeface="Cambria Math" panose="02040503050406030204" pitchFamily="18" charset="0"/>
                              </a:rPr>
                              <m:t>𝑗</m:t>
                            </m:r>
                          </m:e>
                          <m:sub>
                            <m:r>
                              <a:rPr lang="en-US" b="0" i="1" dirty="0" smtClean="0">
                                <a:solidFill>
                                  <a:srgbClr val="A50021"/>
                                </a:solidFill>
                                <a:latin typeface="Cambria Math" panose="02040503050406030204" pitchFamily="18" charset="0"/>
                              </a:rPr>
                              <m:t>2</m:t>
                            </m:r>
                          </m:sub>
                        </m:sSub>
                      </m:sub>
                    </m:sSub>
                    <m:r>
                      <a:rPr lang="en-US" i="1" dirty="0" smtClean="0">
                        <a:solidFill>
                          <a:srgbClr val="A50021"/>
                        </a:solidFill>
                        <a:latin typeface="Cambria Math" panose="02040503050406030204" pitchFamily="18" charset="0"/>
                      </a:rPr>
                      <m:t>+…</m:t>
                    </m:r>
                    <m:sSub>
                      <m:sSubPr>
                        <m:ctrlPr>
                          <a:rPr lang="en-US" b="0" i="1" dirty="0" smtClean="0">
                            <a:solidFill>
                              <a:srgbClr val="A50021"/>
                            </a:solidFill>
                            <a:latin typeface="Cambria Math" panose="02040503050406030204" pitchFamily="18" charset="0"/>
                          </a:rPr>
                        </m:ctrlPr>
                      </m:sSubPr>
                      <m:e>
                        <m:r>
                          <a:rPr lang="en-US" i="1" dirty="0" err="1" smtClean="0">
                            <a:solidFill>
                              <a:srgbClr val="A50021"/>
                            </a:solidFill>
                            <a:latin typeface="Cambria Math" panose="02040503050406030204" pitchFamily="18" charset="0"/>
                          </a:rPr>
                          <m:t>𝑎</m:t>
                        </m:r>
                      </m:e>
                      <m:sub>
                        <m:sSub>
                          <m:sSubPr>
                            <m:ctrlPr>
                              <a:rPr lang="en-US" b="0" i="1" dirty="0" smtClean="0">
                                <a:solidFill>
                                  <a:srgbClr val="A50021"/>
                                </a:solidFill>
                                <a:latin typeface="Cambria Math" panose="02040503050406030204" pitchFamily="18" charset="0"/>
                              </a:rPr>
                            </m:ctrlPr>
                          </m:sSubPr>
                          <m:e>
                            <m:r>
                              <a:rPr lang="en-US" b="0" i="1" dirty="0" smtClean="0">
                                <a:solidFill>
                                  <a:srgbClr val="A50021"/>
                                </a:solidFill>
                                <a:latin typeface="Cambria Math" panose="02040503050406030204" pitchFamily="18" charset="0"/>
                              </a:rPr>
                              <m:t>𝑗</m:t>
                            </m:r>
                          </m:e>
                          <m:sub>
                            <m:r>
                              <a:rPr lang="en-US" b="0" i="1" dirty="0" smtClean="0">
                                <a:solidFill>
                                  <a:srgbClr val="A50021"/>
                                </a:solidFill>
                                <a:latin typeface="Cambria Math" panose="02040503050406030204" pitchFamily="18" charset="0"/>
                              </a:rPr>
                              <m:t>𝑚</m:t>
                            </m:r>
                          </m:sub>
                        </m:sSub>
                      </m:sub>
                    </m:sSub>
                    <m:r>
                      <a:rPr lang="en-US" i="1" dirty="0" smtClean="0">
                        <a:solidFill>
                          <a:srgbClr val="A50021"/>
                        </a:solidFill>
                        <a:latin typeface="Cambria Math" panose="02040503050406030204" pitchFamily="18" charset="0"/>
                      </a:rPr>
                      <m:t>)</m:t>
                    </m:r>
                  </m:oMath>
                </a14:m>
                <a:endParaRPr lang="en-US" dirty="0" smtClean="0">
                  <a:solidFill>
                    <a:srgbClr val="A50021"/>
                  </a:solidFill>
                </a:endParaRPr>
              </a:p>
              <a:p>
                <a:pPr>
                  <a:defRPr/>
                </a:pPr>
                <a:r>
                  <a:rPr lang="en-US" dirty="0" err="1" smtClean="0">
                    <a:solidFill>
                      <a:srgbClr val="000066"/>
                    </a:solidFill>
                  </a:rPr>
                  <a:t>Chebyshev</a:t>
                </a:r>
                <a:r>
                  <a:rPr lang="en-US" dirty="0" smtClean="0">
                    <a:solidFill>
                      <a:srgbClr val="000066"/>
                    </a:solidFill>
                  </a:rPr>
                  <a:t> bound</a:t>
                </a:r>
                <a:r>
                  <a:rPr lang="en-US" dirty="0" smtClean="0"/>
                  <a:t>: with 90% success probability</a:t>
                </a:r>
                <a:endParaRPr lang="en-US" dirty="0"/>
              </a:p>
              <a:p>
                <a:pPr marL="0" indent="0">
                  <a:buFont typeface="Wingdings 3" panose="05040102010807070707" pitchFamily="18" charset="2"/>
                  <a:buNone/>
                  <a:defRPr/>
                </a:pPr>
                <a:r>
                  <a:rPr lang="en-US" dirty="0" smtClean="0"/>
                  <a:t>	</a:t>
                </a:r>
                <a14:m>
                  <m:oMath xmlns:m="http://schemas.openxmlformats.org/officeDocument/2006/math">
                    <m:f>
                      <m:fPr>
                        <m:ctrlPr>
                          <a:rPr lang="en-US" b="0" i="1" dirty="0" smtClean="0">
                            <a:solidFill>
                              <a:srgbClr val="A50021"/>
                            </a:solidFill>
                            <a:latin typeface="Cambria Math" panose="02040503050406030204" pitchFamily="18" charset="0"/>
                          </a:rPr>
                        </m:ctrlPr>
                      </m:fPr>
                      <m:num>
                        <m:r>
                          <a:rPr lang="en-US" b="0" i="0" dirty="0" smtClean="0">
                            <a:solidFill>
                              <a:srgbClr val="A50021"/>
                            </a:solidFill>
                            <a:latin typeface="Cambria Math" panose="02040503050406030204" pitchFamily="18" charset="0"/>
                          </a:rPr>
                          <m:t>1</m:t>
                        </m:r>
                      </m:num>
                      <m:den>
                        <m:r>
                          <a:rPr lang="en-US" b="0" i="0" dirty="0" smtClean="0">
                            <a:solidFill>
                              <a:srgbClr val="A50021"/>
                            </a:solidFill>
                            <a:latin typeface="Cambria Math" panose="02040503050406030204" pitchFamily="18" charset="0"/>
                          </a:rPr>
                          <m:t>2</m:t>
                        </m:r>
                      </m:den>
                    </m:f>
                    <m:r>
                      <a:rPr lang="en-US" i="1" dirty="0" smtClean="0">
                        <a:solidFill>
                          <a:srgbClr val="A50021"/>
                        </a:solidFill>
                        <a:latin typeface="Cambria Math" panose="02040503050406030204" pitchFamily="18" charset="0"/>
                      </a:rPr>
                      <m:t>𝑆</m:t>
                    </m:r>
                    <m:r>
                      <a:rPr lang="en-US" i="1" dirty="0" smtClean="0">
                        <a:solidFill>
                          <a:srgbClr val="A50021"/>
                        </a:solidFill>
                        <a:latin typeface="Cambria Math" panose="02040503050406030204" pitchFamily="18" charset="0"/>
                      </a:rPr>
                      <m:t> – </m:t>
                    </m:r>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𝑛</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𝑚</m:t>
                    </m:r>
                    <m:r>
                      <a:rPr lang="en-US" i="1" dirty="0" smtClean="0">
                        <a:solidFill>
                          <a:srgbClr val="A50021"/>
                        </a:solidFill>
                        <a:latin typeface="Cambria Math" panose="02040503050406030204" pitchFamily="18" charset="0"/>
                      </a:rPr>
                      <m:t>) &lt;</m:t>
                    </m:r>
                    <m:acc>
                      <m:accPr>
                        <m:chr m:val="̃"/>
                        <m:ctrlPr>
                          <a:rPr lang="en-US" b="0" i="1" dirty="0" smtClean="0">
                            <a:solidFill>
                              <a:srgbClr val="A50021"/>
                            </a:solidFill>
                            <a:latin typeface="Cambria Math" panose="02040503050406030204" pitchFamily="18" charset="0"/>
                          </a:rPr>
                        </m:ctrlPr>
                      </m:accPr>
                      <m:e>
                        <m:r>
                          <a:rPr lang="en-US" b="0" i="1" dirty="0" smtClean="0">
                            <a:solidFill>
                              <a:srgbClr val="A50021"/>
                            </a:solidFill>
                            <a:latin typeface="Cambria Math" panose="02040503050406030204" pitchFamily="18" charset="0"/>
                          </a:rPr>
                          <m:t>𝑆</m:t>
                        </m:r>
                      </m:e>
                    </m:acc>
                    <m:r>
                      <a:rPr lang="en-US" i="1" dirty="0" smtClean="0">
                        <a:solidFill>
                          <a:srgbClr val="A50021"/>
                        </a:solidFill>
                        <a:latin typeface="Cambria Math" panose="02040503050406030204" pitchFamily="18" charset="0"/>
                      </a:rPr>
                      <m:t> &lt; </m:t>
                    </m:r>
                    <m:r>
                      <a:rPr lang="en-US" i="1" dirty="0">
                        <a:solidFill>
                          <a:srgbClr val="A50021"/>
                        </a:solidFill>
                        <a:latin typeface="Cambria Math" panose="02040503050406030204" pitchFamily="18" charset="0"/>
                      </a:rPr>
                      <m:t>2</m:t>
                    </m:r>
                    <m:r>
                      <a:rPr lang="en-US" i="1" dirty="0" smtClean="0">
                        <a:solidFill>
                          <a:srgbClr val="A50021"/>
                        </a:solidFill>
                        <a:latin typeface="Cambria Math" panose="02040503050406030204" pitchFamily="18" charset="0"/>
                      </a:rPr>
                      <m:t>𝑆</m:t>
                    </m:r>
                    <m:r>
                      <a:rPr lang="en-US" i="1" dirty="0" smtClean="0">
                        <a:solidFill>
                          <a:srgbClr val="A50021"/>
                        </a:solidFill>
                        <a:latin typeface="Cambria Math" panose="02040503050406030204" pitchFamily="18" charset="0"/>
                      </a:rPr>
                      <m:t> + </m:t>
                    </m:r>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𝑛</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𝑚</m:t>
                    </m:r>
                    <m:r>
                      <a:rPr lang="en-US" i="1" dirty="0" smtClean="0">
                        <a:solidFill>
                          <a:srgbClr val="A50021"/>
                        </a:solidFill>
                        <a:latin typeface="Cambria Math" panose="02040503050406030204" pitchFamily="18" charset="0"/>
                      </a:rPr>
                      <m:t>)</m:t>
                    </m:r>
                  </m:oMath>
                </a14:m>
                <a:endParaRPr lang="en-US" dirty="0" smtClean="0">
                  <a:solidFill>
                    <a:srgbClr val="A50021"/>
                  </a:solidFill>
                </a:endParaRPr>
              </a:p>
              <a:p>
                <a:pPr>
                  <a:defRPr/>
                </a:pPr>
                <a:r>
                  <a:rPr lang="en-US" dirty="0" smtClean="0"/>
                  <a:t>For constant additive error, need </a:t>
                </a:r>
                <a14:m>
                  <m:oMath xmlns:m="http://schemas.openxmlformats.org/officeDocument/2006/math">
                    <m:r>
                      <a:rPr lang="en-US" i="1" dirty="0" smtClean="0">
                        <a:solidFill>
                          <a:srgbClr val="A50021"/>
                        </a:solidFill>
                        <a:latin typeface="Cambria Math" panose="02040503050406030204" pitchFamily="18" charset="0"/>
                      </a:rPr>
                      <m:t>𝑚</m:t>
                    </m:r>
                    <m:r>
                      <a:rPr lang="en-US" i="1" dirty="0" smtClean="0">
                        <a:solidFill>
                          <a:srgbClr val="A50021"/>
                        </a:solidFill>
                        <a:latin typeface="Cambria Math" panose="02040503050406030204" pitchFamily="18" charset="0"/>
                      </a:rPr>
                      <m:t>=</m:t>
                    </m:r>
                    <m:r>
                      <m:rPr>
                        <m:sty m:val="p"/>
                      </m:rPr>
                      <a:rPr lang="el-GR" i="0" dirty="0" smtClean="0">
                        <a:solidFill>
                          <a:srgbClr val="A50021"/>
                        </a:solidFill>
                        <a:latin typeface="Cambria Math" panose="02040503050406030204" pitchFamily="18" charset="0"/>
                        <a:cs typeface="Arial"/>
                      </a:rPr>
                      <m:t>Ω</m:t>
                    </m:r>
                    <m:r>
                      <a:rPr lang="en-US" i="1" dirty="0" smtClean="0">
                        <a:solidFill>
                          <a:srgbClr val="A50021"/>
                        </a:solidFill>
                        <a:latin typeface="Cambria Math" panose="02040503050406030204" pitchFamily="18" charset="0"/>
                        <a:cs typeface="Arial"/>
                      </a:rPr>
                      <m:t>(</m:t>
                    </m:r>
                    <m:r>
                      <a:rPr lang="en-US" i="1" dirty="0" smtClean="0">
                        <a:solidFill>
                          <a:srgbClr val="A50021"/>
                        </a:solidFill>
                        <a:latin typeface="Cambria Math" panose="02040503050406030204" pitchFamily="18" charset="0"/>
                        <a:cs typeface="Arial"/>
                      </a:rPr>
                      <m:t>𝑛</m:t>
                    </m:r>
                    <m:r>
                      <a:rPr lang="en-US" i="1" dirty="0" smtClean="0">
                        <a:solidFill>
                          <a:srgbClr val="A50021"/>
                        </a:solidFill>
                        <a:latin typeface="Cambria Math" panose="02040503050406030204" pitchFamily="18" charset="0"/>
                        <a:cs typeface="Arial"/>
                      </a:rPr>
                      <m:t>)</m:t>
                    </m:r>
                  </m:oMath>
                </a14:m>
                <a:endParaRPr lang="en-US" dirty="0" smtClean="0">
                  <a:solidFill>
                    <a:srgbClr val="A50021"/>
                  </a:solidFill>
                </a:endParaRPr>
              </a:p>
            </p:txBody>
          </p:sp>
        </mc:Choice>
        <mc:Fallback xmlns="">
          <p:sp>
            <p:nvSpPr>
              <p:cNvPr id="2" name="Content Placeholder 2"/>
              <p:cNvSpPr>
                <a:spLocks noGrp="1" noRot="1" noChangeAspect="1" noMove="1" noResize="1" noEditPoints="1" noAdjustHandles="1" noChangeArrowheads="1" noChangeShapeType="1" noTextEdit="1"/>
              </p:cNvSpPr>
              <p:nvPr>
                <p:ph sz="quarter" idx="1"/>
              </p:nvPr>
            </p:nvSpPr>
            <p:spPr>
              <a:xfrm>
                <a:off x="457200" y="1219200"/>
                <a:ext cx="8229600" cy="2971800"/>
              </a:xfrm>
              <a:blipFill rotWithShape="0">
                <a:blip r:embed="rId3"/>
                <a:stretch>
                  <a:fillRect l="-370" t="-3689"/>
                </a:stretch>
              </a:blipFill>
            </p:spPr>
            <p:txBody>
              <a:bodyPr/>
              <a:lstStyle/>
              <a:p>
                <a:r>
                  <a:rPr lang="en-US">
                    <a:noFill/>
                  </a:rPr>
                  <a:t> </a:t>
                </a:r>
              </a:p>
            </p:txBody>
          </p:sp>
        </mc:Fallback>
      </mc:AlternateContent>
      <p:pic>
        <p:nvPicPr>
          <p:cNvPr id="4" name="Picture 2" descr="C:\Users\andoni\AppData\Local\Microsoft\Windows\Temporary Internet Files\Content.IE5\0D81K9C0\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38"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andoni\AppData\Local\Microsoft\Windows\Temporary Internet Files\Content.IE5\0D81K9C0\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C:\Users\andoni\AppData\Local\Microsoft\Windows\Temporary Internet Files\Content.IE5\0D81K9C0\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andoni\AppData\Local\Microsoft\Windows\Temporary Internet Files\Content.IE5\0D81K9C0\MC900434845[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725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a:spLocks noChangeArrowheads="1"/>
          </p:cNvSpPr>
          <p:nvPr/>
        </p:nvSpPr>
        <p:spPr bwMode="auto">
          <a:xfrm>
            <a:off x="1185863" y="60023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1</a:t>
            </a:r>
          </a:p>
        </p:txBody>
      </p:sp>
      <p:sp>
        <p:nvSpPr>
          <p:cNvPr id="9" name="TextBox 8"/>
          <p:cNvSpPr txBox="1">
            <a:spLocks noChangeArrowheads="1"/>
          </p:cNvSpPr>
          <p:nvPr/>
        </p:nvSpPr>
        <p:spPr bwMode="auto">
          <a:xfrm>
            <a:off x="3248025" y="59896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2</a:t>
            </a:r>
          </a:p>
        </p:txBody>
      </p:sp>
      <p:sp>
        <p:nvSpPr>
          <p:cNvPr id="10" name="TextBox 9"/>
          <p:cNvSpPr txBox="1">
            <a:spLocks noChangeArrowheads="1"/>
          </p:cNvSpPr>
          <p:nvPr/>
        </p:nvSpPr>
        <p:spPr bwMode="auto">
          <a:xfrm>
            <a:off x="5457825" y="5997575"/>
            <a:ext cx="4572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3</a:t>
            </a:r>
          </a:p>
        </p:txBody>
      </p:sp>
      <p:sp>
        <p:nvSpPr>
          <p:cNvPr id="11" name="TextBox 10"/>
          <p:cNvSpPr txBox="1">
            <a:spLocks noChangeArrowheads="1"/>
          </p:cNvSpPr>
          <p:nvPr/>
        </p:nvSpPr>
        <p:spPr bwMode="auto">
          <a:xfrm>
            <a:off x="7407275" y="59896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4</a:t>
            </a:r>
          </a:p>
        </p:txBody>
      </p:sp>
      <p:cxnSp>
        <p:nvCxnSpPr>
          <p:cNvPr id="20" name="Straight Arrow Connector 19"/>
          <p:cNvCxnSpPr/>
          <p:nvPr/>
        </p:nvCxnSpPr>
        <p:spPr>
          <a:xfrm flipV="1">
            <a:off x="1843088" y="4719638"/>
            <a:ext cx="1509712"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a:spLocks noChangeArrowheads="1"/>
          </p:cNvSpPr>
          <p:nvPr/>
        </p:nvSpPr>
        <p:spPr bwMode="auto">
          <a:xfrm>
            <a:off x="2286000" y="53038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1</a:t>
            </a:r>
          </a:p>
        </p:txBody>
      </p:sp>
      <p:cxnSp>
        <p:nvCxnSpPr>
          <p:cNvPr id="23" name="Straight Arrow Connector 22"/>
          <p:cNvCxnSpPr/>
          <p:nvPr/>
        </p:nvCxnSpPr>
        <p:spPr>
          <a:xfrm flipH="1" flipV="1">
            <a:off x="5257800" y="4719638"/>
            <a:ext cx="657225" cy="1041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5791200" y="52720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3</a:t>
            </a:r>
          </a:p>
        </p:txBody>
      </p:sp>
      <mc:AlternateContent xmlns:mc="http://schemas.openxmlformats.org/markup-compatibility/2006" xmlns:a14="http://schemas.microsoft.com/office/drawing/2010/main">
        <mc:Choice Requires="a14">
          <p:sp>
            <p:nvSpPr>
              <p:cNvPr id="28" name="TextBox 27"/>
              <p:cNvSpPr txBox="1">
                <a:spLocks noChangeArrowheads="1"/>
              </p:cNvSpPr>
              <p:nvPr/>
            </p:nvSpPr>
            <p:spPr bwMode="auto">
              <a:xfrm>
                <a:off x="2133600" y="4419600"/>
                <a:ext cx="4635051" cy="453586"/>
              </a:xfrm>
              <a:prstGeom prst="rect">
                <a:avLst/>
              </a:prstGeom>
              <a:noFill/>
              <a:ln w="9525">
                <a:solidFill>
                  <a:schemeClr val="accent1"/>
                </a:solidFill>
                <a:miter lim="800000"/>
                <a:headEnd/>
                <a:tailEnd/>
              </a:ln>
              <a:extLst>
                <a:ext uri="{909E8E84-426E-40DD-AFC4-6F175D3DCCD1}">
                  <a14:hiddenFill>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dirty="0" smtClean="0"/>
                  <a:t>Compute an estimate </a:t>
                </a:r>
                <a14:m>
                  <m:oMath xmlns:m="http://schemas.openxmlformats.org/officeDocument/2006/math">
                    <m:acc>
                      <m:accPr>
                        <m:chr m:val="̃"/>
                        <m:ctrlPr>
                          <a:rPr lang="en-US" sz="2300" b="0" i="1" smtClean="0">
                            <a:solidFill>
                              <a:srgbClr val="C00000"/>
                            </a:solidFill>
                            <a:latin typeface="Cambria Math" panose="02040503050406030204" pitchFamily="18" charset="0"/>
                          </a:rPr>
                        </m:ctrlPr>
                      </m:accPr>
                      <m:e>
                        <m:r>
                          <a:rPr lang="en-US" sz="2300" b="0" i="1" smtClean="0">
                            <a:solidFill>
                              <a:srgbClr val="C00000"/>
                            </a:solidFill>
                            <a:latin typeface="Cambria Math" panose="02040503050406030204" pitchFamily="18" charset="0"/>
                          </a:rPr>
                          <m:t>𝑆</m:t>
                        </m:r>
                      </m:e>
                    </m:acc>
                  </m:oMath>
                </a14:m>
                <a:r>
                  <a:rPr lang="en-US" sz="2300" dirty="0" smtClean="0"/>
                  <a:t> </a:t>
                </a:r>
                <a:r>
                  <a:rPr lang="en-US" sz="2300" dirty="0"/>
                  <a:t>from </a:t>
                </a:r>
                <a14:m>
                  <m:oMath xmlns:m="http://schemas.openxmlformats.org/officeDocument/2006/math">
                    <m:r>
                      <a:rPr lang="en-US" sz="2300" i="1" dirty="0" smtClean="0">
                        <a:solidFill>
                          <a:srgbClr val="A50021"/>
                        </a:solidFill>
                        <a:latin typeface="Cambria Math" panose="02040503050406030204" pitchFamily="18" charset="0"/>
                      </a:rPr>
                      <m:t>𝑎</m:t>
                    </m:r>
                    <m:r>
                      <a:rPr lang="en-US" sz="2300" i="1" baseline="-25000" dirty="0">
                        <a:solidFill>
                          <a:srgbClr val="A50021"/>
                        </a:solidFill>
                        <a:latin typeface="Cambria Math" panose="02040503050406030204" pitchFamily="18" charset="0"/>
                      </a:rPr>
                      <m:t>1</m:t>
                    </m:r>
                    <m:r>
                      <a:rPr lang="en-US" sz="2300" i="1" dirty="0">
                        <a:solidFill>
                          <a:srgbClr val="A50021"/>
                        </a:solidFill>
                        <a:latin typeface="Cambria Math" panose="02040503050406030204" pitchFamily="18" charset="0"/>
                      </a:rPr>
                      <m:t>, </m:t>
                    </m:r>
                    <m:r>
                      <a:rPr lang="en-US" sz="2300" i="1" dirty="0">
                        <a:solidFill>
                          <a:srgbClr val="A50021"/>
                        </a:solidFill>
                        <a:latin typeface="Cambria Math" panose="02040503050406030204" pitchFamily="18" charset="0"/>
                      </a:rPr>
                      <m:t>𝑎</m:t>
                    </m:r>
                    <m:r>
                      <a:rPr lang="en-US" sz="2300" i="1" baseline="-25000" dirty="0">
                        <a:solidFill>
                          <a:srgbClr val="A50021"/>
                        </a:solidFill>
                        <a:latin typeface="Cambria Math" panose="02040503050406030204" pitchFamily="18" charset="0"/>
                      </a:rPr>
                      <m:t>3</m:t>
                    </m:r>
                  </m:oMath>
                </a14:m>
                <a:endParaRPr lang="en-US" sz="2300" baseline="-25000" dirty="0">
                  <a:solidFill>
                    <a:srgbClr val="A5002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bwMode="auto">
              <a:xfrm>
                <a:off x="2133600" y="4419600"/>
                <a:ext cx="4635051" cy="453586"/>
              </a:xfrm>
              <a:prstGeom prst="rect">
                <a:avLst/>
              </a:prstGeom>
              <a:blipFill rotWithShape="0">
                <a:blip r:embed="rId5"/>
                <a:stretch>
                  <a:fillRect l="-1706" t="-6579" b="-27632"/>
                </a:stretch>
              </a:blip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extLst>
      <p:ext uri="{BB962C8B-B14F-4D97-AF65-F5344CB8AC3E}">
        <p14:creationId xmlns:p14="http://schemas.microsoft.com/office/powerpoint/2010/main" val="31962302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21" grpId="0"/>
      <p:bldP spid="26" grpId="0"/>
      <p:bldP spid="2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Precision Sampling Framework</a:t>
            </a:r>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1219200"/>
                <a:ext cx="8229600" cy="4937125"/>
              </a:xfrm>
            </p:spPr>
            <p:txBody>
              <a:bodyPr/>
              <a:lstStyle/>
              <a:p>
                <a:r>
                  <a:rPr lang="en-US" dirty="0" smtClean="0"/>
                  <a:t>Alternative “access” to </a:t>
                </a:r>
                <a14:m>
                  <m:oMath xmlns:m="http://schemas.openxmlformats.org/officeDocument/2006/math">
                    <m:r>
                      <a:rPr lang="en-US" i="1" dirty="0" smtClean="0">
                        <a:solidFill>
                          <a:srgbClr val="A50021"/>
                        </a:solidFill>
                        <a:latin typeface="Cambria Math" panose="02040503050406030204" pitchFamily="18" charset="0"/>
                      </a:rPr>
                      <m:t>𝑎</m:t>
                    </m:r>
                    <m:r>
                      <a:rPr lang="en-US" i="1" baseline="-25000" dirty="0" err="1" smtClean="0">
                        <a:solidFill>
                          <a:srgbClr val="A50021"/>
                        </a:solidFill>
                        <a:latin typeface="Cambria Math" panose="02040503050406030204" pitchFamily="18" charset="0"/>
                      </a:rPr>
                      <m:t>𝑖</m:t>
                    </m:r>
                  </m:oMath>
                </a14:m>
                <a:r>
                  <a:rPr lang="en-US" dirty="0" err="1" smtClean="0"/>
                  <a:t>’s</a:t>
                </a:r>
                <a:r>
                  <a:rPr lang="en-US" dirty="0" smtClean="0"/>
                  <a:t>:</a:t>
                </a:r>
              </a:p>
              <a:p>
                <a:pPr lvl="1"/>
                <a:r>
                  <a:rPr lang="en-US" dirty="0" smtClean="0"/>
                  <a:t>For each term </a:t>
                </a:r>
                <a14:m>
                  <m:oMath xmlns:m="http://schemas.openxmlformats.org/officeDocument/2006/math">
                    <m:r>
                      <a:rPr lang="en-US" i="1" dirty="0" smtClean="0">
                        <a:solidFill>
                          <a:srgbClr val="A50021"/>
                        </a:solidFill>
                        <a:latin typeface="Cambria Math" panose="02040503050406030204" pitchFamily="18" charset="0"/>
                      </a:rPr>
                      <m:t>𝑎</m:t>
                    </m:r>
                    <m:r>
                      <a:rPr lang="en-US" i="1" baseline="-25000" dirty="0" err="1" smtClean="0">
                        <a:solidFill>
                          <a:srgbClr val="A50021"/>
                        </a:solidFill>
                        <a:latin typeface="Cambria Math" panose="02040503050406030204" pitchFamily="18" charset="0"/>
                      </a:rPr>
                      <m:t>𝑖</m:t>
                    </m:r>
                  </m:oMath>
                </a14:m>
                <a:r>
                  <a:rPr lang="en-US" dirty="0" smtClean="0"/>
                  <a:t>, we get a (rough) estimate </a:t>
                </a:r>
                <a14:m>
                  <m:oMath xmlns:m="http://schemas.openxmlformats.org/officeDocument/2006/math">
                    <m:sSub>
                      <m:sSubPr>
                        <m:ctrlPr>
                          <a:rPr lang="en-US" b="0" i="1" dirty="0" smtClean="0">
                            <a:solidFill>
                              <a:srgbClr val="C00000"/>
                            </a:solidFill>
                            <a:latin typeface="Cambria Math" panose="02040503050406030204" pitchFamily="18" charset="0"/>
                          </a:rPr>
                        </m:ctrlPr>
                      </m:sSubPr>
                      <m:e>
                        <m:acc>
                          <m:accPr>
                            <m:chr m:val="̃"/>
                            <m:ctrlPr>
                              <a:rPr lang="en-US" b="0" i="1" smtClean="0">
                                <a:solidFill>
                                  <a:srgbClr val="C00000"/>
                                </a:solidFill>
                                <a:latin typeface="Cambria Math" panose="02040503050406030204" pitchFamily="18" charset="0"/>
                              </a:rPr>
                            </m:ctrlPr>
                          </m:accPr>
                          <m:e>
                            <m:r>
                              <a:rPr lang="en-US" b="0" i="1" smtClean="0">
                                <a:solidFill>
                                  <a:srgbClr val="C00000"/>
                                </a:solidFill>
                                <a:latin typeface="Cambria Math" panose="02040503050406030204" pitchFamily="18" charset="0"/>
                              </a:rPr>
                              <m:t>𝑎</m:t>
                            </m:r>
                          </m:e>
                        </m:acc>
                      </m:e>
                      <m:sub>
                        <m:r>
                          <a:rPr lang="en-US" b="0" i="1" dirty="0" smtClean="0">
                            <a:solidFill>
                              <a:srgbClr val="C00000"/>
                            </a:solidFill>
                            <a:latin typeface="Cambria Math" panose="02040503050406030204" pitchFamily="18" charset="0"/>
                          </a:rPr>
                          <m:t>𝑖</m:t>
                        </m:r>
                      </m:sub>
                    </m:sSub>
                  </m:oMath>
                </a14:m>
                <a:endParaRPr lang="en-US" dirty="0" smtClean="0">
                  <a:solidFill>
                    <a:srgbClr val="A50021"/>
                  </a:solidFill>
                </a:endParaRPr>
              </a:p>
              <a:p>
                <a:pPr lvl="1"/>
                <a:r>
                  <a:rPr lang="en-US" dirty="0" smtClean="0"/>
                  <a:t>up to some </a:t>
                </a:r>
                <a:r>
                  <a:rPr lang="en-US" i="1" dirty="0" smtClean="0"/>
                  <a:t>precision</a:t>
                </a:r>
                <a:r>
                  <a:rPr lang="en-US" dirty="0" smtClean="0"/>
                  <a:t> </a:t>
                </a:r>
                <a14:m>
                  <m:oMath xmlns:m="http://schemas.openxmlformats.org/officeDocument/2006/math">
                    <m:r>
                      <a:rPr lang="en-US" i="1" dirty="0" smtClean="0">
                        <a:solidFill>
                          <a:srgbClr val="A50021"/>
                        </a:solidFill>
                        <a:latin typeface="Cambria Math" panose="02040503050406030204" pitchFamily="18" charset="0"/>
                      </a:rPr>
                      <m:t>𝑢</m:t>
                    </m:r>
                    <m:r>
                      <a:rPr lang="en-US" i="1" baseline="-25000" dirty="0" err="1" smtClean="0">
                        <a:solidFill>
                          <a:srgbClr val="A50021"/>
                        </a:solidFill>
                        <a:latin typeface="Cambria Math" panose="02040503050406030204" pitchFamily="18" charset="0"/>
                      </a:rPr>
                      <m:t>𝑖</m:t>
                    </m:r>
                  </m:oMath>
                </a14:m>
                <a:r>
                  <a:rPr lang="en-US" dirty="0" smtClean="0"/>
                  <a:t>, chosen in advance: </a:t>
                </a:r>
                <a14:m>
                  <m:oMath xmlns:m="http://schemas.openxmlformats.org/officeDocument/2006/math">
                    <m:r>
                      <a:rPr lang="en-US" i="1" dirty="0" smtClean="0">
                        <a:solidFill>
                          <a:srgbClr val="A50021"/>
                        </a:solidFill>
                        <a:latin typeface="Cambria Math" panose="02040503050406030204" pitchFamily="18" charset="0"/>
                      </a:rPr>
                      <m:t>|</m:t>
                    </m:r>
                    <m:r>
                      <a:rPr lang="en-US" i="1" dirty="0" err="1" smtClean="0">
                        <a:solidFill>
                          <a:srgbClr val="A50021"/>
                        </a:solidFill>
                        <a:latin typeface="Cambria Math" panose="02040503050406030204" pitchFamily="18" charset="0"/>
                      </a:rPr>
                      <m:t>𝑎</m:t>
                    </m:r>
                    <m:r>
                      <a:rPr lang="en-US" i="1" baseline="-25000" dirty="0" err="1" smtClean="0">
                        <a:solidFill>
                          <a:srgbClr val="A50021"/>
                        </a:solidFill>
                        <a:latin typeface="Cambria Math" panose="02040503050406030204" pitchFamily="18" charset="0"/>
                      </a:rPr>
                      <m:t>𝑖</m:t>
                    </m:r>
                    <m:r>
                      <a:rPr lang="en-US" i="1" dirty="0" smtClean="0">
                        <a:solidFill>
                          <a:srgbClr val="A50021"/>
                        </a:solidFill>
                        <a:latin typeface="Cambria Math" panose="02040503050406030204" pitchFamily="18" charset="0"/>
                      </a:rPr>
                      <m:t> –</m:t>
                    </m:r>
                    <m:sSub>
                      <m:sSubPr>
                        <m:ctrlPr>
                          <a:rPr lang="en-US" b="0" i="1" dirty="0" smtClean="0">
                            <a:solidFill>
                              <a:srgbClr val="A50021"/>
                            </a:solidFill>
                            <a:latin typeface="Cambria Math" panose="02040503050406030204" pitchFamily="18" charset="0"/>
                          </a:rPr>
                        </m:ctrlPr>
                      </m:sSubPr>
                      <m:e>
                        <m:acc>
                          <m:accPr>
                            <m:chr m:val="̃"/>
                            <m:ctrlPr>
                              <a:rPr lang="en-US" b="0" i="1" dirty="0" smtClean="0">
                                <a:solidFill>
                                  <a:srgbClr val="A50021"/>
                                </a:solidFill>
                                <a:latin typeface="Cambria Math" panose="02040503050406030204" pitchFamily="18" charset="0"/>
                                <a:sym typeface="Symbol" panose="05050102010706020507" pitchFamily="18" charset="2"/>
                              </a:rPr>
                            </m:ctrlPr>
                          </m:accPr>
                          <m:e>
                            <m:r>
                              <a:rPr lang="en-US" b="0" i="1" dirty="0" smtClean="0">
                                <a:solidFill>
                                  <a:srgbClr val="A50021"/>
                                </a:solidFill>
                                <a:latin typeface="Cambria Math" panose="02040503050406030204" pitchFamily="18" charset="0"/>
                                <a:sym typeface="Symbol" panose="05050102010706020507" pitchFamily="18" charset="2"/>
                              </a:rPr>
                              <m:t>𝑎</m:t>
                            </m:r>
                          </m:e>
                        </m:acc>
                      </m:e>
                      <m:sub>
                        <m:r>
                          <a:rPr lang="en-US" b="0" i="1" dirty="0" smtClean="0">
                            <a:solidFill>
                              <a:srgbClr val="A50021"/>
                            </a:solidFill>
                            <a:latin typeface="Cambria Math" panose="02040503050406030204" pitchFamily="18" charset="0"/>
                          </a:rPr>
                          <m:t>𝑖</m:t>
                        </m:r>
                      </m:sub>
                    </m:sSub>
                    <m:r>
                      <a:rPr lang="en-US" i="1" dirty="0" smtClean="0">
                        <a:solidFill>
                          <a:srgbClr val="A50021"/>
                        </a:solidFill>
                        <a:latin typeface="Cambria Math" panose="02040503050406030204" pitchFamily="18" charset="0"/>
                        <a:cs typeface="Arial" panose="020B0604020202020204" pitchFamily="34" charset="0"/>
                        <a:sym typeface="Symbol" panose="05050102010706020507" pitchFamily="18" charset="2"/>
                      </a:rPr>
                      <m:t>| &lt; </m:t>
                    </m:r>
                    <m:r>
                      <a:rPr lang="en-US" i="1" dirty="0" err="1" smtClean="0">
                        <a:solidFill>
                          <a:srgbClr val="A50021"/>
                        </a:solidFill>
                        <a:latin typeface="Cambria Math" panose="02040503050406030204" pitchFamily="18" charset="0"/>
                        <a:cs typeface="Arial" panose="020B0604020202020204" pitchFamily="34" charset="0"/>
                        <a:sym typeface="Symbol" panose="05050102010706020507" pitchFamily="18" charset="2"/>
                      </a:rPr>
                      <m:t>𝑢</m:t>
                    </m:r>
                    <m:r>
                      <a:rPr lang="en-US" i="1" baseline="-25000" dirty="0" err="1" smtClean="0">
                        <a:solidFill>
                          <a:srgbClr val="A50021"/>
                        </a:solidFill>
                        <a:latin typeface="Cambria Math" panose="02040503050406030204" pitchFamily="18" charset="0"/>
                        <a:cs typeface="Arial" panose="020B0604020202020204" pitchFamily="34" charset="0"/>
                        <a:sym typeface="Symbol" panose="05050102010706020507" pitchFamily="18" charset="2"/>
                      </a:rPr>
                      <m:t>𝑖</m:t>
                    </m:r>
                  </m:oMath>
                </a14:m>
                <a:endParaRPr lang="en-US" baseline="-25000" dirty="0" smtClean="0"/>
              </a:p>
              <a:p>
                <a:r>
                  <a:rPr lang="en-US" dirty="0" smtClean="0"/>
                  <a:t>Challenge: achieve good trade-off between</a:t>
                </a:r>
              </a:p>
              <a:p>
                <a:pPr lvl="1"/>
                <a:r>
                  <a:rPr lang="en-US" dirty="0" smtClean="0"/>
                  <a:t>quality of approximation to </a:t>
                </a:r>
                <a14:m>
                  <m:oMath xmlns:m="http://schemas.openxmlformats.org/officeDocument/2006/math">
                    <m:r>
                      <a:rPr lang="en-US" i="1" dirty="0" smtClean="0">
                        <a:solidFill>
                          <a:srgbClr val="A50021"/>
                        </a:solidFill>
                        <a:latin typeface="Cambria Math" panose="02040503050406030204" pitchFamily="18" charset="0"/>
                      </a:rPr>
                      <m:t>𝑆</m:t>
                    </m:r>
                  </m:oMath>
                </a14:m>
                <a:endParaRPr lang="en-US" dirty="0" smtClean="0"/>
              </a:p>
              <a:p>
                <a:pPr lvl="1"/>
                <a:r>
                  <a:rPr lang="en-US" dirty="0" smtClean="0"/>
                  <a:t>use only weak precisions </a:t>
                </a:r>
                <a14:m>
                  <m:oMath xmlns:m="http://schemas.openxmlformats.org/officeDocument/2006/math">
                    <m:r>
                      <a:rPr lang="en-US" i="1" dirty="0" smtClean="0">
                        <a:solidFill>
                          <a:srgbClr val="A50021"/>
                        </a:solidFill>
                        <a:latin typeface="Cambria Math" panose="02040503050406030204" pitchFamily="18" charset="0"/>
                      </a:rPr>
                      <m:t>𝑢</m:t>
                    </m:r>
                    <m:r>
                      <a:rPr lang="en-US" i="1" baseline="-25000" dirty="0" err="1" smtClean="0">
                        <a:solidFill>
                          <a:srgbClr val="A50021"/>
                        </a:solidFill>
                        <a:latin typeface="Cambria Math" panose="02040503050406030204" pitchFamily="18" charset="0"/>
                      </a:rPr>
                      <m:t>𝑖</m:t>
                    </m:r>
                  </m:oMath>
                </a14:m>
                <a:r>
                  <a:rPr lang="en-US" dirty="0" smtClean="0">
                    <a:solidFill>
                      <a:srgbClr val="A50021"/>
                    </a:solidFill>
                  </a:rPr>
                  <a:t> </a:t>
                </a:r>
                <a:r>
                  <a:rPr lang="en-US" dirty="0" smtClean="0"/>
                  <a:t>(minimize “cost” of estimating </a:t>
                </a:r>
                <a14:m>
                  <m:oMath xmlns:m="http://schemas.openxmlformats.org/officeDocument/2006/math">
                    <m:acc>
                      <m:accPr>
                        <m:chr m:val="̃"/>
                        <m:ctrlPr>
                          <a:rPr lang="en-US" b="0" i="1" smtClean="0">
                            <a:solidFill>
                              <a:srgbClr val="C00000"/>
                            </a:solidFill>
                            <a:latin typeface="Cambria Math" panose="02040503050406030204" pitchFamily="18" charset="0"/>
                          </a:rPr>
                        </m:ctrlPr>
                      </m:accPr>
                      <m:e>
                        <m:r>
                          <a:rPr lang="en-US" b="0" i="1" smtClean="0">
                            <a:solidFill>
                              <a:srgbClr val="C00000"/>
                            </a:solidFill>
                            <a:latin typeface="Cambria Math" panose="02040503050406030204" pitchFamily="18" charset="0"/>
                          </a:rPr>
                          <m:t>𝑎</m:t>
                        </m:r>
                      </m:e>
                    </m:acc>
                  </m:oMath>
                </a14:m>
                <a:r>
                  <a:rPr lang="en-US" dirty="0" smtClean="0"/>
                  <a:t>)</a:t>
                </a:r>
              </a:p>
              <a:p>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57200" y="1219200"/>
                <a:ext cx="8229600" cy="4937125"/>
              </a:xfrm>
              <a:blipFill rotWithShape="0">
                <a:blip r:embed="rId2"/>
                <a:stretch>
                  <a:fillRect l="-667" t="-1111"/>
                </a:stretch>
              </a:blipFill>
            </p:spPr>
            <p:txBody>
              <a:bodyPr/>
              <a:lstStyle/>
              <a:p>
                <a:r>
                  <a:rPr lang="en-US">
                    <a:noFill/>
                  </a:rPr>
                  <a:t> </a:t>
                </a:r>
              </a:p>
            </p:txBody>
          </p:sp>
        </mc:Fallback>
      </mc:AlternateContent>
      <p:pic>
        <p:nvPicPr>
          <p:cNvPr id="16" name="Picture 2" descr="C:\Users\andoni\AppData\Local\Microsoft\Windows\Temporary Internet Files\Content.IE5\0D81K9C0\MC9004348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838"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andoni\AppData\Local\Microsoft\Windows\Temporary Internet Files\Content.IE5\0D81K9C0\MC9004348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descr="C:\Users\andoni\AppData\Local\Microsoft\Windows\Temporary Internet Files\Content.IE5\0D81K9C0\MC9004348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 descr="C:\Users\andoni\AppData\Local\Microsoft\Windows\Temporary Internet Files\Content.IE5\0D81K9C0\MC90043484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250" y="5761038"/>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a:spLocks noChangeArrowheads="1"/>
          </p:cNvSpPr>
          <p:nvPr/>
        </p:nvSpPr>
        <p:spPr bwMode="auto">
          <a:xfrm>
            <a:off x="1185863" y="60023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1</a:t>
            </a:r>
          </a:p>
        </p:txBody>
      </p:sp>
      <p:sp>
        <p:nvSpPr>
          <p:cNvPr id="21" name="TextBox 20"/>
          <p:cNvSpPr txBox="1">
            <a:spLocks noChangeArrowheads="1"/>
          </p:cNvSpPr>
          <p:nvPr/>
        </p:nvSpPr>
        <p:spPr bwMode="auto">
          <a:xfrm>
            <a:off x="3248025" y="59896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2</a:t>
            </a:r>
          </a:p>
        </p:txBody>
      </p:sp>
      <p:sp>
        <p:nvSpPr>
          <p:cNvPr id="22" name="TextBox 21"/>
          <p:cNvSpPr txBox="1">
            <a:spLocks noChangeArrowheads="1"/>
          </p:cNvSpPr>
          <p:nvPr/>
        </p:nvSpPr>
        <p:spPr bwMode="auto">
          <a:xfrm>
            <a:off x="5457825" y="5997575"/>
            <a:ext cx="45720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3</a:t>
            </a:r>
          </a:p>
        </p:txBody>
      </p:sp>
      <p:sp>
        <p:nvSpPr>
          <p:cNvPr id="23" name="TextBox 22"/>
          <p:cNvSpPr txBox="1">
            <a:spLocks noChangeArrowheads="1"/>
          </p:cNvSpPr>
          <p:nvPr/>
        </p:nvSpPr>
        <p:spPr bwMode="auto">
          <a:xfrm>
            <a:off x="7407275" y="59896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4</a:t>
            </a:r>
          </a:p>
        </p:txBody>
      </p:sp>
      <p:cxnSp>
        <p:nvCxnSpPr>
          <p:cNvPr id="24" name="Straight Arrow Connector 23"/>
          <p:cNvCxnSpPr/>
          <p:nvPr/>
        </p:nvCxnSpPr>
        <p:spPr>
          <a:xfrm flipH="1">
            <a:off x="1219200" y="4694238"/>
            <a:ext cx="1862138"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276600" y="4694238"/>
            <a:ext cx="790575"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873625" y="4719638"/>
            <a:ext cx="584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621338" y="4660900"/>
            <a:ext cx="1747837"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1600200" y="49418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u</a:t>
            </a:r>
            <a:r>
              <a:rPr lang="en-US" sz="2300" baseline="-25000">
                <a:solidFill>
                  <a:srgbClr val="A50021"/>
                </a:solidFill>
              </a:rPr>
              <a:t>1</a:t>
            </a:r>
          </a:p>
        </p:txBody>
      </p:sp>
      <p:sp>
        <p:nvSpPr>
          <p:cNvPr id="29" name="TextBox 28"/>
          <p:cNvSpPr txBox="1">
            <a:spLocks noChangeArrowheads="1"/>
          </p:cNvSpPr>
          <p:nvPr/>
        </p:nvSpPr>
        <p:spPr bwMode="auto">
          <a:xfrm>
            <a:off x="3276600" y="49418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u</a:t>
            </a:r>
            <a:r>
              <a:rPr lang="en-US" sz="2300" baseline="-25000">
                <a:solidFill>
                  <a:srgbClr val="A50021"/>
                </a:solidFill>
              </a:rPr>
              <a:t>2</a:t>
            </a:r>
          </a:p>
        </p:txBody>
      </p:sp>
      <p:sp>
        <p:nvSpPr>
          <p:cNvPr id="30" name="TextBox 29"/>
          <p:cNvSpPr txBox="1">
            <a:spLocks noChangeArrowheads="1"/>
          </p:cNvSpPr>
          <p:nvPr/>
        </p:nvSpPr>
        <p:spPr bwMode="auto">
          <a:xfrm>
            <a:off x="4786313" y="49418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u</a:t>
            </a:r>
            <a:r>
              <a:rPr lang="en-US" sz="2300" baseline="-25000">
                <a:solidFill>
                  <a:srgbClr val="A50021"/>
                </a:solidFill>
              </a:rPr>
              <a:t>3</a:t>
            </a:r>
          </a:p>
        </p:txBody>
      </p:sp>
      <p:sp>
        <p:nvSpPr>
          <p:cNvPr id="31" name="TextBox 30"/>
          <p:cNvSpPr txBox="1">
            <a:spLocks noChangeArrowheads="1"/>
          </p:cNvSpPr>
          <p:nvPr/>
        </p:nvSpPr>
        <p:spPr bwMode="auto">
          <a:xfrm>
            <a:off x="6157913" y="49228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u</a:t>
            </a:r>
            <a:r>
              <a:rPr lang="en-US" sz="2300" baseline="-25000">
                <a:solidFill>
                  <a:srgbClr val="A50021"/>
                </a:solidFill>
              </a:rPr>
              <a:t>4</a:t>
            </a:r>
          </a:p>
        </p:txBody>
      </p:sp>
      <p:cxnSp>
        <p:nvCxnSpPr>
          <p:cNvPr id="32" name="Straight Arrow Connector 31"/>
          <p:cNvCxnSpPr/>
          <p:nvPr/>
        </p:nvCxnSpPr>
        <p:spPr>
          <a:xfrm flipV="1">
            <a:off x="1843088" y="4719638"/>
            <a:ext cx="1509712"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a:spLocks noChangeArrowheads="1"/>
          </p:cNvSpPr>
          <p:nvPr/>
        </p:nvSpPr>
        <p:spPr bwMode="auto">
          <a:xfrm>
            <a:off x="2286000" y="53038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1</a:t>
            </a:r>
          </a:p>
        </p:txBody>
      </p:sp>
      <p:cxnSp>
        <p:nvCxnSpPr>
          <p:cNvPr id="34" name="Straight Arrow Connector 33"/>
          <p:cNvCxnSpPr/>
          <p:nvPr/>
        </p:nvCxnSpPr>
        <p:spPr>
          <a:xfrm flipV="1">
            <a:off x="3705225" y="4719638"/>
            <a:ext cx="561975"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flipV="1">
            <a:off x="5257800" y="4719638"/>
            <a:ext cx="657225" cy="1041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flipV="1">
            <a:off x="6115050" y="4660900"/>
            <a:ext cx="1520825"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a:spLocks noChangeArrowheads="1"/>
          </p:cNvSpPr>
          <p:nvPr/>
        </p:nvSpPr>
        <p:spPr bwMode="auto">
          <a:xfrm>
            <a:off x="3886200" y="530383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2</a:t>
            </a:r>
          </a:p>
        </p:txBody>
      </p:sp>
      <p:sp>
        <p:nvSpPr>
          <p:cNvPr id="38" name="TextBox 37"/>
          <p:cNvSpPr txBox="1">
            <a:spLocks noChangeArrowheads="1"/>
          </p:cNvSpPr>
          <p:nvPr/>
        </p:nvSpPr>
        <p:spPr bwMode="auto">
          <a:xfrm>
            <a:off x="5791200" y="52720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3</a:t>
            </a:r>
          </a:p>
        </p:txBody>
      </p:sp>
      <p:sp>
        <p:nvSpPr>
          <p:cNvPr id="39" name="TextBox 38"/>
          <p:cNvSpPr txBox="1">
            <a:spLocks noChangeArrowheads="1"/>
          </p:cNvSpPr>
          <p:nvPr/>
        </p:nvSpPr>
        <p:spPr bwMode="auto">
          <a:xfrm>
            <a:off x="7467600" y="5272088"/>
            <a:ext cx="45720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a:solidFill>
                  <a:srgbClr val="A50021"/>
                </a:solidFill>
              </a:rPr>
              <a:t>ã</a:t>
            </a:r>
            <a:r>
              <a:rPr lang="en-US" sz="2300" baseline="-25000">
                <a:solidFill>
                  <a:srgbClr val="A50021"/>
                </a:solidFill>
              </a:rPr>
              <a:t>4</a:t>
            </a:r>
          </a:p>
        </p:txBody>
      </p:sp>
      <p:pic>
        <p:nvPicPr>
          <p:cNvPr id="1026" name="Picture 2" descr="C:\Users\andoni\AppData\Local\Microsoft\Windows\Temporary Internet Files\Content.IE5\79PG5YO2\MC900433893[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810000"/>
            <a:ext cx="8572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40" name="TextBox 39"/>
              <p:cNvSpPr txBox="1">
                <a:spLocks noChangeArrowheads="1"/>
              </p:cNvSpPr>
              <p:nvPr/>
            </p:nvSpPr>
            <p:spPr bwMode="auto">
              <a:xfrm>
                <a:off x="1752600" y="4423214"/>
                <a:ext cx="5706947" cy="453586"/>
              </a:xfrm>
              <a:prstGeom prst="rect">
                <a:avLst/>
              </a:prstGeom>
              <a:noFill/>
              <a:ln w="9525">
                <a:solidFill>
                  <a:schemeClr val="accent1"/>
                </a:solidFill>
                <a:miter lim="800000"/>
                <a:headEnd/>
                <a:tailEnd/>
              </a:ln>
              <a:extLst>
                <a:ext uri="{909E8E84-426E-40DD-AFC4-6F175D3DCCD1}">
                  <a14:hiddenFill>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300" dirty="0" smtClean="0"/>
                  <a:t>Compute an estimate </a:t>
                </a:r>
                <a14:m>
                  <m:oMath xmlns:m="http://schemas.openxmlformats.org/officeDocument/2006/math">
                    <m:acc>
                      <m:accPr>
                        <m:chr m:val="̃"/>
                        <m:ctrlPr>
                          <a:rPr lang="en-US" sz="2300" b="0" i="1" dirty="0" smtClean="0">
                            <a:solidFill>
                              <a:srgbClr val="A50021"/>
                            </a:solidFill>
                            <a:latin typeface="Cambria Math" panose="02040503050406030204" pitchFamily="18" charset="0"/>
                          </a:rPr>
                        </m:ctrlPr>
                      </m:accPr>
                      <m:e>
                        <m:r>
                          <a:rPr lang="en-US" sz="2300" b="0" i="1" dirty="0" smtClean="0">
                            <a:solidFill>
                              <a:srgbClr val="A50021"/>
                            </a:solidFill>
                            <a:latin typeface="Cambria Math" panose="02040503050406030204" pitchFamily="18" charset="0"/>
                          </a:rPr>
                          <m:t>𝑆</m:t>
                        </m:r>
                      </m:e>
                    </m:acc>
                  </m:oMath>
                </a14:m>
                <a:r>
                  <a:rPr lang="en-US" sz="2300" dirty="0" smtClean="0"/>
                  <a:t> </a:t>
                </a:r>
                <a:r>
                  <a:rPr lang="en-US" sz="2300" dirty="0"/>
                  <a:t>from </a:t>
                </a:r>
                <a14:m>
                  <m:oMath xmlns:m="http://schemas.openxmlformats.org/officeDocument/2006/math">
                    <m:sSub>
                      <m:sSubPr>
                        <m:ctrlPr>
                          <a:rPr lang="en-US" sz="2300" b="0" i="1" dirty="0" smtClean="0">
                            <a:solidFill>
                              <a:srgbClr val="A50021"/>
                            </a:solidFill>
                            <a:latin typeface="Cambria Math" panose="02040503050406030204" pitchFamily="18" charset="0"/>
                          </a:rPr>
                        </m:ctrlPr>
                      </m:sSubPr>
                      <m:e>
                        <m:acc>
                          <m:accPr>
                            <m:chr m:val="̃"/>
                            <m:ctrlPr>
                              <a:rPr lang="en-US" sz="2300" b="0" i="1" dirty="0" smtClean="0">
                                <a:solidFill>
                                  <a:srgbClr val="A50021"/>
                                </a:solidFill>
                                <a:latin typeface="Cambria Math" panose="02040503050406030204" pitchFamily="18" charset="0"/>
                              </a:rPr>
                            </m:ctrlPr>
                          </m:accPr>
                          <m:e>
                            <m:r>
                              <a:rPr lang="en-US" sz="2300" b="0" i="1" dirty="0" smtClean="0">
                                <a:solidFill>
                                  <a:srgbClr val="A50021"/>
                                </a:solidFill>
                                <a:latin typeface="Cambria Math" panose="02040503050406030204" pitchFamily="18" charset="0"/>
                              </a:rPr>
                              <m:t>𝑎</m:t>
                            </m:r>
                          </m:e>
                        </m:acc>
                      </m:e>
                      <m:sub>
                        <m:r>
                          <a:rPr lang="en-US" sz="2300" b="0" i="1" dirty="0" smtClean="0">
                            <a:solidFill>
                              <a:srgbClr val="C00000"/>
                            </a:solidFill>
                            <a:latin typeface="Cambria Math" panose="02040503050406030204" pitchFamily="18" charset="0"/>
                          </a:rPr>
                          <m:t>1</m:t>
                        </m:r>
                      </m:sub>
                    </m:sSub>
                    <m:r>
                      <a:rPr lang="en-US" sz="2300" b="0" i="1" dirty="0" smtClean="0">
                        <a:latin typeface="Cambria Math" panose="02040503050406030204" pitchFamily="18" charset="0"/>
                      </a:rPr>
                      <m:t>,</m:t>
                    </m:r>
                    <m:sSub>
                      <m:sSubPr>
                        <m:ctrlPr>
                          <a:rPr lang="en-US" sz="2300" i="1" dirty="0">
                            <a:solidFill>
                              <a:srgbClr val="A50021"/>
                            </a:solidFill>
                            <a:latin typeface="Cambria Math" panose="02040503050406030204" pitchFamily="18" charset="0"/>
                          </a:rPr>
                        </m:ctrlPr>
                      </m:sSubPr>
                      <m:e>
                        <m:acc>
                          <m:accPr>
                            <m:chr m:val="̃"/>
                            <m:ctrlPr>
                              <a:rPr lang="en-US" sz="2300" i="1" dirty="0">
                                <a:solidFill>
                                  <a:srgbClr val="A50021"/>
                                </a:solidFill>
                                <a:latin typeface="Cambria Math" panose="02040503050406030204" pitchFamily="18" charset="0"/>
                              </a:rPr>
                            </m:ctrlPr>
                          </m:accPr>
                          <m:e>
                            <m:r>
                              <a:rPr lang="en-US" sz="2300" i="1" dirty="0">
                                <a:solidFill>
                                  <a:srgbClr val="A50021"/>
                                </a:solidFill>
                                <a:latin typeface="Cambria Math" panose="02040503050406030204" pitchFamily="18" charset="0"/>
                              </a:rPr>
                              <m:t>𝑎</m:t>
                            </m:r>
                          </m:e>
                        </m:acc>
                      </m:e>
                      <m:sub>
                        <m:r>
                          <a:rPr lang="en-US" sz="2300" b="0" i="1" dirty="0" smtClean="0">
                            <a:solidFill>
                              <a:srgbClr val="A50021"/>
                            </a:solidFill>
                            <a:latin typeface="Cambria Math" panose="02040503050406030204" pitchFamily="18" charset="0"/>
                          </a:rPr>
                          <m:t>2</m:t>
                        </m:r>
                      </m:sub>
                    </m:sSub>
                    <m:r>
                      <a:rPr lang="en-US" sz="2300" b="0" i="1" dirty="0" smtClean="0">
                        <a:latin typeface="Cambria Math" panose="02040503050406030204" pitchFamily="18" charset="0"/>
                      </a:rPr>
                      <m:t>, </m:t>
                    </m:r>
                    <m:sSub>
                      <m:sSubPr>
                        <m:ctrlPr>
                          <a:rPr lang="en-US" sz="2300" i="1" dirty="0">
                            <a:solidFill>
                              <a:srgbClr val="A50021"/>
                            </a:solidFill>
                            <a:latin typeface="Cambria Math" panose="02040503050406030204" pitchFamily="18" charset="0"/>
                          </a:rPr>
                        </m:ctrlPr>
                      </m:sSubPr>
                      <m:e>
                        <m:acc>
                          <m:accPr>
                            <m:chr m:val="̃"/>
                            <m:ctrlPr>
                              <a:rPr lang="en-US" sz="2300" i="1" dirty="0">
                                <a:solidFill>
                                  <a:srgbClr val="A50021"/>
                                </a:solidFill>
                                <a:latin typeface="Cambria Math" panose="02040503050406030204" pitchFamily="18" charset="0"/>
                              </a:rPr>
                            </m:ctrlPr>
                          </m:accPr>
                          <m:e>
                            <m:r>
                              <a:rPr lang="en-US" sz="2300" i="1" dirty="0">
                                <a:solidFill>
                                  <a:srgbClr val="A50021"/>
                                </a:solidFill>
                                <a:latin typeface="Cambria Math" panose="02040503050406030204" pitchFamily="18" charset="0"/>
                              </a:rPr>
                              <m:t>𝑎</m:t>
                            </m:r>
                          </m:e>
                        </m:acc>
                      </m:e>
                      <m:sub>
                        <m:r>
                          <a:rPr lang="en-US" sz="2300" b="0" i="1" dirty="0" smtClean="0">
                            <a:solidFill>
                              <a:srgbClr val="A50021"/>
                            </a:solidFill>
                            <a:latin typeface="Cambria Math" panose="02040503050406030204" pitchFamily="18" charset="0"/>
                          </a:rPr>
                          <m:t>3</m:t>
                        </m:r>
                      </m:sub>
                    </m:sSub>
                    <m:sSub>
                      <m:sSubPr>
                        <m:ctrlPr>
                          <a:rPr lang="en-US" sz="2300" i="1" dirty="0">
                            <a:solidFill>
                              <a:srgbClr val="A50021"/>
                            </a:solidFill>
                            <a:latin typeface="Cambria Math" panose="02040503050406030204" pitchFamily="18" charset="0"/>
                          </a:rPr>
                        </m:ctrlPr>
                      </m:sSubPr>
                      <m:e>
                        <m:r>
                          <a:rPr lang="en-US" sz="2300" b="0" i="1" dirty="0" smtClean="0">
                            <a:solidFill>
                              <a:srgbClr val="A50021"/>
                            </a:solidFill>
                            <a:latin typeface="Cambria Math" panose="02040503050406030204" pitchFamily="18" charset="0"/>
                          </a:rPr>
                          <m:t>,</m:t>
                        </m:r>
                        <m:acc>
                          <m:accPr>
                            <m:chr m:val="̃"/>
                            <m:ctrlPr>
                              <a:rPr lang="en-US" sz="2300" i="1" dirty="0">
                                <a:solidFill>
                                  <a:srgbClr val="A50021"/>
                                </a:solidFill>
                                <a:latin typeface="Cambria Math" panose="02040503050406030204" pitchFamily="18" charset="0"/>
                              </a:rPr>
                            </m:ctrlPr>
                          </m:accPr>
                          <m:e>
                            <m:r>
                              <a:rPr lang="en-US" sz="2300" i="1" dirty="0">
                                <a:solidFill>
                                  <a:srgbClr val="A50021"/>
                                </a:solidFill>
                                <a:latin typeface="Cambria Math" panose="02040503050406030204" pitchFamily="18" charset="0"/>
                              </a:rPr>
                              <m:t>𝑎</m:t>
                            </m:r>
                          </m:e>
                        </m:acc>
                      </m:e>
                      <m:sub>
                        <m:r>
                          <a:rPr lang="en-US" sz="2300" b="0" i="1" dirty="0" smtClean="0">
                            <a:solidFill>
                              <a:srgbClr val="A50021"/>
                            </a:solidFill>
                            <a:latin typeface="Cambria Math" panose="02040503050406030204" pitchFamily="18" charset="0"/>
                          </a:rPr>
                          <m:t>4</m:t>
                        </m:r>
                      </m:sub>
                    </m:sSub>
                  </m:oMath>
                </a14:m>
                <a:endParaRPr lang="en-US" sz="2300" baseline="-25000" dirty="0">
                  <a:solidFill>
                    <a:srgbClr val="A5002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bwMode="auto">
              <a:xfrm>
                <a:off x="1752600" y="4423214"/>
                <a:ext cx="5706947" cy="453586"/>
              </a:xfrm>
              <a:prstGeom prst="rect">
                <a:avLst/>
              </a:prstGeom>
              <a:blipFill rotWithShape="0">
                <a:blip r:embed="rId5"/>
                <a:stretch>
                  <a:fillRect l="-1493" t="-7895" b="-27632"/>
                </a:stretch>
              </a:blip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extLst>
      <p:ext uri="{BB962C8B-B14F-4D97-AF65-F5344CB8AC3E}">
        <p14:creationId xmlns:p14="http://schemas.microsoft.com/office/powerpoint/2010/main" val="871117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3" end="3"/>
                                            </p:txEl>
                                          </p:spTgt>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
                                            <p:txEl>
                                              <p:pRg st="4" end="4"/>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8" grpId="0"/>
      <p:bldP spid="29" grpId="0"/>
      <p:bldP spid="30" grpId="0"/>
      <p:bldP spid="31" grpId="0"/>
      <p:bldP spid="33" grpId="0"/>
      <p:bldP spid="37" grpId="0"/>
      <p:bldP spid="38" grpId="0"/>
      <p:bldP spid="39" grpId="0"/>
      <p:bldP spid="4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Formalization </a:t>
            </a:r>
          </a:p>
        </p:txBody>
      </p:sp>
      <p:sp>
        <p:nvSpPr>
          <p:cNvPr id="2" name="TextBox 1"/>
          <p:cNvSpPr txBox="1">
            <a:spLocks noChangeArrowheads="1"/>
          </p:cNvSpPr>
          <p:nvPr/>
        </p:nvSpPr>
        <p:spPr bwMode="auto">
          <a:xfrm>
            <a:off x="649288" y="1325563"/>
            <a:ext cx="21764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b="1"/>
              <a:t>Sum Estimator</a:t>
            </a:r>
          </a:p>
        </p:txBody>
      </p:sp>
      <p:sp>
        <p:nvSpPr>
          <p:cNvPr id="5" name="TextBox 4"/>
          <p:cNvSpPr txBox="1">
            <a:spLocks noChangeArrowheads="1"/>
          </p:cNvSpPr>
          <p:nvPr/>
        </p:nvSpPr>
        <p:spPr bwMode="auto">
          <a:xfrm>
            <a:off x="5332413" y="1325563"/>
            <a:ext cx="1565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b="1"/>
              <a:t>Adversary</a:t>
            </a:r>
          </a:p>
        </p:txBody>
      </p:sp>
      <mc:AlternateContent xmlns:mc="http://schemas.openxmlformats.org/markup-compatibility/2006" xmlns:a14="http://schemas.microsoft.com/office/drawing/2010/main">
        <mc:Choice Requires="a14">
          <p:sp>
            <p:nvSpPr>
              <p:cNvPr id="7" name="TextBox 6"/>
              <p:cNvSpPr txBox="1">
                <a:spLocks noChangeArrowheads="1"/>
              </p:cNvSpPr>
              <p:nvPr/>
            </p:nvSpPr>
            <p:spPr bwMode="auto">
              <a:xfrm>
                <a:off x="4876800" y="2133600"/>
                <a:ext cx="1974708"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t>1. fix </a:t>
                </a:r>
                <a14:m>
                  <m:oMath xmlns:m="http://schemas.openxmlformats.org/officeDocument/2006/math">
                    <m:r>
                      <a:rPr lang="en-US" sz="2000" i="1" dirty="0" smtClean="0">
                        <a:solidFill>
                          <a:srgbClr val="A50021"/>
                        </a:solidFill>
                        <a:latin typeface="Cambria Math" panose="02040503050406030204" pitchFamily="18" charset="0"/>
                      </a:rPr>
                      <m:t>𝑎</m:t>
                    </m:r>
                    <m:r>
                      <a:rPr lang="en-US" sz="2000" i="1" baseline="-25000" dirty="0">
                        <a:solidFill>
                          <a:srgbClr val="A50021"/>
                        </a:solidFill>
                        <a:latin typeface="Cambria Math" panose="02040503050406030204" pitchFamily="18" charset="0"/>
                      </a:rPr>
                      <m:t>1</m:t>
                    </m:r>
                    <m:r>
                      <a:rPr lang="en-US" sz="2000" i="1" dirty="0">
                        <a:solidFill>
                          <a:srgbClr val="A50021"/>
                        </a:solidFill>
                        <a:latin typeface="Cambria Math" panose="02040503050406030204" pitchFamily="18" charset="0"/>
                      </a:rPr>
                      <m:t>,</m:t>
                    </m:r>
                    <m:r>
                      <a:rPr lang="en-US" sz="2000" i="1" dirty="0">
                        <a:solidFill>
                          <a:srgbClr val="A50021"/>
                        </a:solidFill>
                        <a:latin typeface="Cambria Math" panose="02040503050406030204" pitchFamily="18" charset="0"/>
                      </a:rPr>
                      <m:t>𝑎</m:t>
                    </m:r>
                    <m:r>
                      <a:rPr lang="en-US" sz="2000" i="1" baseline="-25000" dirty="0">
                        <a:solidFill>
                          <a:srgbClr val="A50021"/>
                        </a:solidFill>
                        <a:latin typeface="Cambria Math" panose="02040503050406030204" pitchFamily="18" charset="0"/>
                      </a:rPr>
                      <m:t>2</m:t>
                    </m:r>
                    <m:r>
                      <a:rPr lang="en-US" sz="2000" i="1" dirty="0">
                        <a:solidFill>
                          <a:srgbClr val="A50021"/>
                        </a:solidFill>
                        <a:latin typeface="Cambria Math" panose="02040503050406030204" pitchFamily="18" charset="0"/>
                      </a:rPr>
                      <m:t>,…</m:t>
                    </m:r>
                    <m:sSub>
                      <m:sSubPr>
                        <m:ctrlPr>
                          <a:rPr lang="en-US" sz="2000" b="0" i="1" dirty="0" smtClean="0">
                            <a:solidFill>
                              <a:srgbClr val="A50021"/>
                            </a:solidFill>
                            <a:latin typeface="Cambria Math" panose="02040503050406030204" pitchFamily="18" charset="0"/>
                          </a:rPr>
                        </m:ctrlPr>
                      </m:sSubPr>
                      <m:e>
                        <m:r>
                          <a:rPr lang="en-US" sz="2000" i="1" dirty="0">
                            <a:solidFill>
                              <a:srgbClr val="A50021"/>
                            </a:solidFill>
                            <a:latin typeface="Cambria Math" panose="02040503050406030204" pitchFamily="18" charset="0"/>
                          </a:rPr>
                          <m:t>𝑎</m:t>
                        </m:r>
                      </m:e>
                      <m:sub>
                        <m:r>
                          <a:rPr lang="en-US" sz="2000" b="0" i="1" dirty="0" smtClean="0">
                            <a:solidFill>
                              <a:srgbClr val="A50021"/>
                            </a:solidFill>
                            <a:latin typeface="Cambria Math" panose="02040503050406030204" pitchFamily="18" charset="0"/>
                          </a:rPr>
                          <m:t>𝑛</m:t>
                        </m:r>
                      </m:sub>
                    </m:sSub>
                  </m:oMath>
                </a14:m>
                <a:endParaRPr lang="en-US" sz="2000" baseline="-25000" dirty="0">
                  <a:solidFill>
                    <a:srgbClr val="A50021"/>
                  </a:solidFill>
                </a:endParaRPr>
              </a:p>
            </p:txBody>
          </p:sp>
        </mc:Choice>
        <mc:Fallback xmlns="">
          <p:sp>
            <p:nvSpPr>
              <p:cNvPr id="7" name="TextBox 6"/>
              <p:cNvSpPr txBox="1">
                <a:spLocks noRot="1" noChangeAspect="1" noMove="1" noResize="1" noEditPoints="1" noAdjustHandles="1" noChangeArrowheads="1" noChangeShapeType="1" noTextEdit="1"/>
              </p:cNvSpPr>
              <p:nvPr/>
            </p:nvSpPr>
            <p:spPr bwMode="auto">
              <a:xfrm>
                <a:off x="4876800" y="2133600"/>
                <a:ext cx="1974708" cy="400110"/>
              </a:xfrm>
              <a:prstGeom prst="rect">
                <a:avLst/>
              </a:prstGeom>
              <a:blipFill rotWithShape="0">
                <a:blip r:embed="rId3"/>
                <a:stretch>
                  <a:fillRect l="-3086" t="-6061" b="-2727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p:cNvSpPr txBox="1">
                <a:spLocks noChangeArrowheads="1"/>
              </p:cNvSpPr>
              <p:nvPr/>
            </p:nvSpPr>
            <p:spPr bwMode="auto">
              <a:xfrm>
                <a:off x="650875" y="2133600"/>
                <a:ext cx="2231829"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a:t>1. fix precisions </a:t>
                </a:r>
                <a14:m>
                  <m:oMath xmlns:m="http://schemas.openxmlformats.org/officeDocument/2006/math">
                    <m:r>
                      <a:rPr lang="en-US" sz="2000" i="1" dirty="0" smtClean="0">
                        <a:solidFill>
                          <a:srgbClr val="A50021"/>
                        </a:solidFill>
                        <a:latin typeface="Cambria Math" panose="02040503050406030204" pitchFamily="18" charset="0"/>
                      </a:rPr>
                      <m:t>𝑢</m:t>
                    </m:r>
                    <m:r>
                      <a:rPr lang="en-US" sz="2000" i="1" baseline="-25000" dirty="0" err="1">
                        <a:solidFill>
                          <a:srgbClr val="A50021"/>
                        </a:solidFill>
                        <a:latin typeface="Cambria Math" panose="02040503050406030204" pitchFamily="18" charset="0"/>
                      </a:rPr>
                      <m:t>𝑖</m:t>
                    </m:r>
                  </m:oMath>
                </a14:m>
                <a:endParaRPr lang="en-US" sz="2000" dirty="0"/>
              </a:p>
            </p:txBody>
          </p:sp>
        </mc:Choice>
        <mc:Fallback xmlns="">
          <p:sp>
            <p:nvSpPr>
              <p:cNvPr id="8" name="TextBox 7"/>
              <p:cNvSpPr txBox="1">
                <a:spLocks noRot="1" noChangeAspect="1" noMove="1" noResize="1" noEditPoints="1" noAdjustHandles="1" noChangeArrowheads="1" noChangeShapeType="1" noTextEdit="1"/>
              </p:cNvSpPr>
              <p:nvPr/>
            </p:nvSpPr>
            <p:spPr bwMode="auto">
              <a:xfrm>
                <a:off x="650875" y="2133600"/>
                <a:ext cx="2231829" cy="400110"/>
              </a:xfrm>
              <a:prstGeom prst="rect">
                <a:avLst/>
              </a:prstGeom>
              <a:blipFill rotWithShape="0">
                <a:blip r:embed="rId4"/>
                <a:stretch>
                  <a:fillRect l="-3005" t="-6061" b="-2727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p:cNvSpPr txBox="1">
                <a:spLocks noChangeArrowheads="1"/>
              </p:cNvSpPr>
              <p:nvPr/>
            </p:nvSpPr>
            <p:spPr bwMode="auto">
              <a:xfrm>
                <a:off x="4876800" y="2667000"/>
                <a:ext cx="4041775"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lvl="1" eaLnBrk="1" hangingPunct="1"/>
                <a:r>
                  <a:rPr lang="en-US" sz="2000" dirty="0" smtClean="0"/>
                  <a:t>2. fix</a:t>
                </a:r>
                <a:r>
                  <a:rPr lang="en-US" sz="2000" dirty="0">
                    <a:sym typeface="Symbol" panose="05050102010706020507" pitchFamily="18" charset="2"/>
                  </a:rPr>
                  <a:t> </a:t>
                </a:r>
                <a14:m>
                  <m:oMath xmlns:m="http://schemas.openxmlformats.org/officeDocument/2006/math">
                    <m:sSub>
                      <m:sSubPr>
                        <m:ctrlPr>
                          <a:rPr lang="en-US" sz="2000" b="0" i="1" dirty="0" smtClean="0">
                            <a:solidFill>
                              <a:srgbClr val="C00000"/>
                            </a:solidFill>
                            <a:latin typeface="Cambria Math" panose="02040503050406030204" pitchFamily="18" charset="0"/>
                            <a:sym typeface="Symbol" panose="05050102010706020507" pitchFamily="18" charset="2"/>
                          </a:rPr>
                        </m:ctrlPr>
                      </m:sSubPr>
                      <m:e>
                        <m:acc>
                          <m:accPr>
                            <m:chr m:val="̃"/>
                            <m:ctrlPr>
                              <a:rPr lang="en-US" sz="2000" b="0" i="1" smtClean="0">
                                <a:solidFill>
                                  <a:srgbClr val="C00000"/>
                                </a:solidFill>
                                <a:latin typeface="Cambria Math" panose="02040503050406030204" pitchFamily="18" charset="0"/>
                                <a:sym typeface="Symbol" panose="05050102010706020507" pitchFamily="18" charset="2"/>
                              </a:rPr>
                            </m:ctrlPr>
                          </m:accPr>
                          <m:e>
                            <m:r>
                              <a:rPr lang="en-US" sz="2000" b="0" i="1" smtClean="0">
                                <a:solidFill>
                                  <a:srgbClr val="C00000"/>
                                </a:solidFill>
                                <a:latin typeface="Cambria Math" panose="02040503050406030204" pitchFamily="18" charset="0"/>
                                <a:sym typeface="Symbol" panose="05050102010706020507" pitchFamily="18" charset="2"/>
                              </a:rPr>
                              <m:t>𝑎</m:t>
                            </m:r>
                          </m:e>
                        </m:acc>
                      </m:e>
                      <m:sub>
                        <m:r>
                          <a:rPr lang="en-US" sz="2000" b="0" i="1" dirty="0" smtClean="0">
                            <a:solidFill>
                              <a:srgbClr val="C00000"/>
                            </a:solidFill>
                            <a:latin typeface="Cambria Math" panose="02040503050406030204" pitchFamily="18" charset="0"/>
                          </a:rPr>
                          <m:t>1</m:t>
                        </m:r>
                      </m:sub>
                    </m:sSub>
                    <m:r>
                      <a:rPr lang="en-US" sz="2000" b="0" i="1" dirty="0" smtClean="0">
                        <a:solidFill>
                          <a:srgbClr val="C00000"/>
                        </a:solidFill>
                        <a:latin typeface="Cambria Math" panose="02040503050406030204" pitchFamily="18" charset="0"/>
                      </a:rPr>
                      <m:t>, </m:t>
                    </m:r>
                    <m:sSub>
                      <m:sSubPr>
                        <m:ctrlPr>
                          <a:rPr lang="en-US" sz="2000" b="0" i="1" dirty="0" smtClean="0">
                            <a:solidFill>
                              <a:srgbClr val="C00000"/>
                            </a:solidFill>
                            <a:latin typeface="Cambria Math" panose="02040503050406030204" pitchFamily="18" charset="0"/>
                          </a:rPr>
                        </m:ctrlPr>
                      </m:sSubPr>
                      <m:e>
                        <m:acc>
                          <m:accPr>
                            <m:chr m:val="̃"/>
                            <m:ctrlPr>
                              <a:rPr lang="en-US" sz="2000" b="0" i="1" dirty="0" smtClean="0">
                                <a:solidFill>
                                  <a:srgbClr val="C00000"/>
                                </a:solidFill>
                                <a:latin typeface="Cambria Math" panose="02040503050406030204" pitchFamily="18" charset="0"/>
                              </a:rPr>
                            </m:ctrlPr>
                          </m:accPr>
                          <m:e>
                            <m:r>
                              <a:rPr lang="en-US" sz="2000" b="0" i="1" dirty="0" smtClean="0">
                                <a:solidFill>
                                  <a:srgbClr val="C00000"/>
                                </a:solidFill>
                                <a:latin typeface="Cambria Math" panose="02040503050406030204" pitchFamily="18" charset="0"/>
                              </a:rPr>
                              <m:t>𝑎</m:t>
                            </m:r>
                          </m:e>
                        </m:acc>
                      </m:e>
                      <m:sub>
                        <m:r>
                          <a:rPr lang="en-US" sz="2000" b="0" i="1" dirty="0" smtClean="0">
                            <a:solidFill>
                              <a:srgbClr val="C00000"/>
                            </a:solidFill>
                            <a:latin typeface="Cambria Math" panose="02040503050406030204" pitchFamily="18" charset="0"/>
                          </a:rPr>
                          <m:t>2</m:t>
                        </m:r>
                      </m:sub>
                    </m:sSub>
                    <m:r>
                      <a:rPr lang="en-US" sz="2000" b="0" i="1" dirty="0" smtClean="0">
                        <a:solidFill>
                          <a:srgbClr val="C00000"/>
                        </a:solidFill>
                        <a:latin typeface="Cambria Math" panose="02040503050406030204" pitchFamily="18" charset="0"/>
                      </a:rPr>
                      <m:t>, …</m:t>
                    </m:r>
                    <m:sSub>
                      <m:sSubPr>
                        <m:ctrlPr>
                          <a:rPr lang="en-US" sz="2000" b="0" i="1" dirty="0" smtClean="0">
                            <a:solidFill>
                              <a:srgbClr val="C00000"/>
                            </a:solidFill>
                            <a:latin typeface="Cambria Math" panose="02040503050406030204" pitchFamily="18" charset="0"/>
                          </a:rPr>
                        </m:ctrlPr>
                      </m:sSubPr>
                      <m:e>
                        <m:acc>
                          <m:accPr>
                            <m:chr m:val="̃"/>
                            <m:ctrlPr>
                              <a:rPr lang="en-US" sz="2000" b="0" i="1" dirty="0" smtClean="0">
                                <a:solidFill>
                                  <a:srgbClr val="C00000"/>
                                </a:solidFill>
                                <a:latin typeface="Cambria Math" panose="02040503050406030204" pitchFamily="18" charset="0"/>
                              </a:rPr>
                            </m:ctrlPr>
                          </m:accPr>
                          <m:e>
                            <m:r>
                              <a:rPr lang="en-US" sz="2000" b="0" i="1" dirty="0" smtClean="0">
                                <a:solidFill>
                                  <a:srgbClr val="C00000"/>
                                </a:solidFill>
                                <a:latin typeface="Cambria Math" panose="02040503050406030204" pitchFamily="18" charset="0"/>
                              </a:rPr>
                              <m:t>𝑎</m:t>
                            </m:r>
                          </m:e>
                        </m:acc>
                      </m:e>
                      <m:sub>
                        <m:r>
                          <a:rPr lang="en-US" sz="2000" b="0" i="1" dirty="0" smtClean="0">
                            <a:solidFill>
                              <a:srgbClr val="C00000"/>
                            </a:solidFill>
                            <a:latin typeface="Cambria Math" panose="02040503050406030204" pitchFamily="18" charset="0"/>
                          </a:rPr>
                          <m:t>𝑛</m:t>
                        </m:r>
                      </m:sub>
                    </m:sSub>
                  </m:oMath>
                </a14:m>
                <a:r>
                  <a:rPr lang="en-US" sz="2000" dirty="0" smtClean="0">
                    <a:sym typeface="Symbol" panose="05050102010706020507" pitchFamily="18" charset="2"/>
                  </a:rPr>
                  <a:t> s.t</a:t>
                </a:r>
                <a:r>
                  <a:rPr lang="en-US" sz="2000" dirty="0" err="1">
                    <a:sym typeface="Symbol" panose="05050102010706020507" pitchFamily="18" charset="2"/>
                  </a:rPr>
                  <a:t>.</a:t>
                </a:r>
                <a:r>
                  <a:rPr lang="en-US" sz="2000" dirty="0">
                    <a:sym typeface="Symbol" panose="05050102010706020507" pitchFamily="18" charset="2"/>
                  </a:rPr>
                  <a:t> </a:t>
                </a:r>
                <a14:m>
                  <m:oMath xmlns:m="http://schemas.openxmlformats.org/officeDocument/2006/math">
                    <m:r>
                      <a:rPr lang="en-US" sz="2000" i="1" dirty="0" smtClean="0">
                        <a:solidFill>
                          <a:srgbClr val="A50021"/>
                        </a:solidFill>
                        <a:latin typeface="Cambria Math" panose="02040503050406030204" pitchFamily="18" charset="0"/>
                        <a:sym typeface="Symbol" panose="05050102010706020507" pitchFamily="18" charset="2"/>
                      </a:rPr>
                      <m:t>|</m:t>
                    </m:r>
                    <m:sSub>
                      <m:sSubPr>
                        <m:ctrlPr>
                          <a:rPr lang="en-US" sz="2000" b="0" i="1" dirty="0" smtClean="0">
                            <a:solidFill>
                              <a:srgbClr val="A50021"/>
                            </a:solidFill>
                            <a:latin typeface="Cambria Math" panose="02040503050406030204" pitchFamily="18" charset="0"/>
                            <a:sym typeface="Symbol" panose="05050102010706020507" pitchFamily="18" charset="2"/>
                          </a:rPr>
                        </m:ctrlPr>
                      </m:sSubPr>
                      <m:e>
                        <m:r>
                          <a:rPr lang="en-US" sz="2000" i="1" dirty="0" err="1">
                            <a:solidFill>
                              <a:srgbClr val="A50021"/>
                            </a:solidFill>
                            <a:latin typeface="Cambria Math" panose="02040503050406030204" pitchFamily="18" charset="0"/>
                            <a:sym typeface="Symbol" panose="05050102010706020507" pitchFamily="18" charset="2"/>
                          </a:rPr>
                          <m:t>𝑎</m:t>
                        </m:r>
                      </m:e>
                      <m:sub>
                        <m:r>
                          <a:rPr lang="en-US" sz="2000" b="0" i="1" dirty="0" smtClean="0">
                            <a:solidFill>
                              <a:srgbClr val="A50021"/>
                            </a:solidFill>
                            <a:latin typeface="Cambria Math" panose="02040503050406030204" pitchFamily="18" charset="0"/>
                            <a:sym typeface="Symbol" panose="05050102010706020507" pitchFamily="18" charset="2"/>
                          </a:rPr>
                          <m:t>𝑖</m:t>
                        </m:r>
                      </m:sub>
                    </m:sSub>
                    <m:r>
                      <a:rPr lang="en-US" sz="2000" b="0" i="1" dirty="0" smtClean="0">
                        <a:solidFill>
                          <a:srgbClr val="A50021"/>
                        </a:solidFill>
                        <a:latin typeface="Cambria Math" panose="02040503050406030204" pitchFamily="18" charset="0"/>
                        <a:sym typeface="Symbol" panose="05050102010706020507" pitchFamily="18" charset="2"/>
                      </a:rPr>
                      <m:t>−</m:t>
                    </m:r>
                    <m:sSub>
                      <m:sSubPr>
                        <m:ctrlPr>
                          <a:rPr lang="en-US" sz="2000" b="0" i="1" dirty="0" smtClean="0">
                            <a:solidFill>
                              <a:srgbClr val="A50021"/>
                            </a:solidFill>
                            <a:latin typeface="Cambria Math" panose="02040503050406030204" pitchFamily="18" charset="0"/>
                            <a:sym typeface="Symbol" panose="05050102010706020507" pitchFamily="18" charset="2"/>
                          </a:rPr>
                        </m:ctrlPr>
                      </m:sSubPr>
                      <m:e>
                        <m:acc>
                          <m:accPr>
                            <m:chr m:val="̃"/>
                            <m:ctrlPr>
                              <a:rPr lang="en-US" sz="2000" b="0" i="1" dirty="0" smtClean="0">
                                <a:solidFill>
                                  <a:srgbClr val="A50021"/>
                                </a:solidFill>
                                <a:latin typeface="Cambria Math" panose="02040503050406030204" pitchFamily="18" charset="0"/>
                                <a:sym typeface="Symbol" panose="05050102010706020507" pitchFamily="18" charset="2"/>
                              </a:rPr>
                            </m:ctrlPr>
                          </m:accPr>
                          <m:e>
                            <m:r>
                              <a:rPr lang="en-US" sz="2000" b="0" i="1" dirty="0" smtClean="0">
                                <a:solidFill>
                                  <a:srgbClr val="A50021"/>
                                </a:solidFill>
                                <a:latin typeface="Cambria Math" panose="02040503050406030204" pitchFamily="18" charset="0"/>
                                <a:sym typeface="Symbol" panose="05050102010706020507" pitchFamily="18" charset="2"/>
                              </a:rPr>
                              <m:t>𝑎</m:t>
                            </m:r>
                          </m:e>
                        </m:acc>
                      </m:e>
                      <m:sub>
                        <m:r>
                          <a:rPr lang="en-US" sz="2000" b="0" i="1" dirty="0" smtClean="0">
                            <a:solidFill>
                              <a:srgbClr val="A50021"/>
                            </a:solidFill>
                            <a:latin typeface="Cambria Math" panose="02040503050406030204" pitchFamily="18" charset="0"/>
                            <a:sym typeface="Symbol" panose="05050102010706020507" pitchFamily="18" charset="2"/>
                          </a:rPr>
                          <m:t>𝑖</m:t>
                        </m:r>
                      </m:sub>
                    </m:sSub>
                    <m:r>
                      <a:rPr lang="en-US" sz="2000" i="1" dirty="0">
                        <a:solidFill>
                          <a:srgbClr val="A50021"/>
                        </a:solidFill>
                        <a:latin typeface="Cambria Math" panose="02040503050406030204" pitchFamily="18" charset="0"/>
                        <a:sym typeface="Symbol" panose="05050102010706020507" pitchFamily="18" charset="2"/>
                      </a:rPr>
                      <m:t>| &lt; </m:t>
                    </m:r>
                    <m:r>
                      <a:rPr lang="en-US" sz="2000" i="1" dirty="0" err="1">
                        <a:solidFill>
                          <a:srgbClr val="A50021"/>
                        </a:solidFill>
                        <a:latin typeface="Cambria Math" panose="02040503050406030204" pitchFamily="18" charset="0"/>
                        <a:sym typeface="Symbol" panose="05050102010706020507" pitchFamily="18" charset="2"/>
                      </a:rPr>
                      <m:t>𝑢</m:t>
                    </m:r>
                    <m:r>
                      <a:rPr lang="en-US" sz="2000" i="1" baseline="-25000" dirty="0" err="1">
                        <a:solidFill>
                          <a:srgbClr val="A50021"/>
                        </a:solidFill>
                        <a:latin typeface="Cambria Math" panose="02040503050406030204" pitchFamily="18" charset="0"/>
                        <a:sym typeface="Symbol" panose="05050102010706020507" pitchFamily="18" charset="2"/>
                      </a:rPr>
                      <m:t>𝑖</m:t>
                    </m:r>
                  </m:oMath>
                </a14:m>
                <a:endParaRPr lang="en-US" sz="2000" baseline="-25000" dirty="0">
                  <a:solidFill>
                    <a:srgbClr val="A50021"/>
                  </a:solidFill>
                  <a:sym typeface="Symbol" panose="05050102010706020507" pitchFamily="18" charset="2"/>
                </a:endParaRPr>
              </a:p>
            </p:txBody>
          </p:sp>
        </mc:Choice>
        <mc:Fallback xmlns="">
          <p:sp>
            <p:nvSpPr>
              <p:cNvPr id="9" name="TextBox 8"/>
              <p:cNvSpPr txBox="1">
                <a:spLocks noRot="1" noChangeAspect="1" noMove="1" noResize="1" noEditPoints="1" noAdjustHandles="1" noChangeArrowheads="1" noChangeShapeType="1" noTextEdit="1"/>
              </p:cNvSpPr>
              <p:nvPr/>
            </p:nvSpPr>
            <p:spPr bwMode="auto">
              <a:xfrm>
                <a:off x="4876800" y="2667000"/>
                <a:ext cx="4041775" cy="400110"/>
              </a:xfrm>
              <a:prstGeom prst="rect">
                <a:avLst/>
              </a:prstGeom>
              <a:blipFill rotWithShape="0">
                <a:blip r:embed="rId5"/>
                <a:stretch>
                  <a:fillRect l="-1508" t="-7692" b="-2769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a:spLocks noChangeArrowheads="1"/>
              </p:cNvSpPr>
              <p:nvPr/>
            </p:nvSpPr>
            <p:spPr bwMode="auto">
              <a:xfrm>
                <a:off x="650875" y="2971800"/>
                <a:ext cx="3851311" cy="75386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t>3. given </a:t>
                </a:r>
                <a14:m>
                  <m:oMath xmlns:m="http://schemas.openxmlformats.org/officeDocument/2006/math">
                    <m:sSub>
                      <m:sSubPr>
                        <m:ctrlPr>
                          <a:rPr lang="en-US" sz="2000" i="1" dirty="0">
                            <a:solidFill>
                              <a:srgbClr val="C00000"/>
                            </a:solidFill>
                            <a:latin typeface="Cambria Math" panose="02040503050406030204" pitchFamily="18" charset="0"/>
                            <a:sym typeface="Symbol" panose="05050102010706020507" pitchFamily="18" charset="2"/>
                          </a:rPr>
                        </m:ctrlPr>
                      </m:sSubPr>
                      <m:e>
                        <m:acc>
                          <m:accPr>
                            <m:chr m:val="̃"/>
                            <m:ctrlPr>
                              <a:rPr lang="en-US" sz="2000" i="1">
                                <a:solidFill>
                                  <a:srgbClr val="C00000"/>
                                </a:solidFill>
                                <a:latin typeface="Cambria Math" panose="02040503050406030204" pitchFamily="18" charset="0"/>
                                <a:sym typeface="Symbol" panose="05050102010706020507" pitchFamily="18" charset="2"/>
                              </a:rPr>
                            </m:ctrlPr>
                          </m:accPr>
                          <m:e>
                            <m:r>
                              <a:rPr lang="en-US" sz="2000" i="1">
                                <a:solidFill>
                                  <a:srgbClr val="C00000"/>
                                </a:solidFill>
                                <a:latin typeface="Cambria Math" panose="02040503050406030204" pitchFamily="18" charset="0"/>
                                <a:sym typeface="Symbol" panose="05050102010706020507" pitchFamily="18" charset="2"/>
                              </a:rPr>
                              <m:t>𝑎</m:t>
                            </m:r>
                          </m:e>
                        </m:acc>
                      </m:e>
                      <m:sub>
                        <m:r>
                          <a:rPr lang="en-US" sz="2000" i="1" dirty="0">
                            <a:solidFill>
                              <a:srgbClr val="C00000"/>
                            </a:solidFill>
                            <a:latin typeface="Cambria Math" panose="02040503050406030204" pitchFamily="18" charset="0"/>
                          </a:rPr>
                          <m:t>1</m:t>
                        </m:r>
                      </m:sub>
                    </m:sSub>
                    <m:r>
                      <a:rPr lang="en-US" sz="2000" i="1" dirty="0">
                        <a:solidFill>
                          <a:srgbClr val="C00000"/>
                        </a:solidFill>
                        <a:latin typeface="Cambria Math" panose="02040503050406030204" pitchFamily="18" charset="0"/>
                      </a:rPr>
                      <m:t>, </m:t>
                    </m:r>
                    <m:sSub>
                      <m:sSubPr>
                        <m:ctrlPr>
                          <a:rPr lang="en-US" sz="2000" i="1" dirty="0">
                            <a:solidFill>
                              <a:srgbClr val="C00000"/>
                            </a:solidFill>
                            <a:latin typeface="Cambria Math" panose="02040503050406030204" pitchFamily="18" charset="0"/>
                          </a:rPr>
                        </m:ctrlPr>
                      </m:sSubPr>
                      <m:e>
                        <m:acc>
                          <m:accPr>
                            <m:chr m:val="̃"/>
                            <m:ctrlPr>
                              <a:rPr lang="en-US" sz="2000" i="1" dirty="0">
                                <a:solidFill>
                                  <a:srgbClr val="C00000"/>
                                </a:solidFill>
                                <a:latin typeface="Cambria Math" panose="02040503050406030204" pitchFamily="18" charset="0"/>
                              </a:rPr>
                            </m:ctrlPr>
                          </m:accPr>
                          <m:e>
                            <m:r>
                              <a:rPr lang="en-US" sz="2000" i="1" dirty="0">
                                <a:solidFill>
                                  <a:srgbClr val="C00000"/>
                                </a:solidFill>
                                <a:latin typeface="Cambria Math" panose="02040503050406030204" pitchFamily="18" charset="0"/>
                              </a:rPr>
                              <m:t>𝑎</m:t>
                            </m:r>
                          </m:e>
                        </m:acc>
                      </m:e>
                      <m:sub>
                        <m:r>
                          <a:rPr lang="en-US" sz="2000" i="1" dirty="0">
                            <a:solidFill>
                              <a:srgbClr val="C00000"/>
                            </a:solidFill>
                            <a:latin typeface="Cambria Math" panose="02040503050406030204" pitchFamily="18" charset="0"/>
                          </a:rPr>
                          <m:t>2</m:t>
                        </m:r>
                      </m:sub>
                    </m:sSub>
                    <m:r>
                      <a:rPr lang="en-US" sz="2000" i="1" dirty="0">
                        <a:solidFill>
                          <a:srgbClr val="C00000"/>
                        </a:solidFill>
                        <a:latin typeface="Cambria Math" panose="02040503050406030204" pitchFamily="18" charset="0"/>
                      </a:rPr>
                      <m:t>, …</m:t>
                    </m:r>
                    <m:sSub>
                      <m:sSubPr>
                        <m:ctrlPr>
                          <a:rPr lang="en-US" sz="2000" i="1" dirty="0">
                            <a:solidFill>
                              <a:srgbClr val="C00000"/>
                            </a:solidFill>
                            <a:latin typeface="Cambria Math" panose="02040503050406030204" pitchFamily="18" charset="0"/>
                          </a:rPr>
                        </m:ctrlPr>
                      </m:sSubPr>
                      <m:e>
                        <m:acc>
                          <m:accPr>
                            <m:chr m:val="̃"/>
                            <m:ctrlPr>
                              <a:rPr lang="en-US" sz="2000" i="1" dirty="0">
                                <a:solidFill>
                                  <a:srgbClr val="C00000"/>
                                </a:solidFill>
                                <a:latin typeface="Cambria Math" panose="02040503050406030204" pitchFamily="18" charset="0"/>
                              </a:rPr>
                            </m:ctrlPr>
                          </m:accPr>
                          <m:e>
                            <m:r>
                              <a:rPr lang="en-US" sz="2000" i="1" dirty="0">
                                <a:solidFill>
                                  <a:srgbClr val="C00000"/>
                                </a:solidFill>
                                <a:latin typeface="Cambria Math" panose="02040503050406030204" pitchFamily="18" charset="0"/>
                              </a:rPr>
                              <m:t>𝑎</m:t>
                            </m:r>
                          </m:e>
                        </m:acc>
                      </m:e>
                      <m:sub>
                        <m:r>
                          <a:rPr lang="en-US" sz="2000" i="1" dirty="0">
                            <a:solidFill>
                              <a:srgbClr val="C00000"/>
                            </a:solidFill>
                            <a:latin typeface="Cambria Math" panose="02040503050406030204" pitchFamily="18" charset="0"/>
                          </a:rPr>
                          <m:t>𝑛</m:t>
                        </m:r>
                      </m:sub>
                    </m:sSub>
                  </m:oMath>
                </a14:m>
                <a:r>
                  <a:rPr lang="en-US" sz="2000" dirty="0" smtClean="0"/>
                  <a:t>, </a:t>
                </a:r>
                <a:r>
                  <a:rPr lang="en-US" sz="2000" dirty="0"/>
                  <a:t>output </a:t>
                </a:r>
                <a14:m>
                  <m:oMath xmlns:m="http://schemas.openxmlformats.org/officeDocument/2006/math">
                    <m:acc>
                      <m:accPr>
                        <m:chr m:val="̃"/>
                        <m:ctrlPr>
                          <a:rPr lang="en-US" sz="2000" b="0" i="1" smtClean="0">
                            <a:solidFill>
                              <a:srgbClr val="C00000"/>
                            </a:solidFill>
                            <a:latin typeface="Cambria Math" panose="02040503050406030204" pitchFamily="18" charset="0"/>
                          </a:rPr>
                        </m:ctrlPr>
                      </m:accPr>
                      <m:e>
                        <m:r>
                          <a:rPr lang="en-US" sz="2000" b="0" i="1" smtClean="0">
                            <a:solidFill>
                              <a:srgbClr val="C00000"/>
                            </a:solidFill>
                            <a:latin typeface="Cambria Math" panose="02040503050406030204" pitchFamily="18" charset="0"/>
                          </a:rPr>
                          <m:t>𝑆</m:t>
                        </m:r>
                      </m:e>
                    </m:acc>
                  </m:oMath>
                </a14:m>
                <a:r>
                  <a:rPr lang="en-US" sz="2000" dirty="0" smtClean="0"/>
                  <a:t> </a:t>
                </a:r>
                <a:r>
                  <a:rPr lang="en-US" sz="2000" dirty="0" err="1"/>
                  <a:t>s.t.</a:t>
                </a:r>
                <a:endParaRPr lang="en-US" sz="2000" dirty="0"/>
              </a:p>
              <a:p>
                <a:pPr eaLnBrk="1" hangingPunct="1"/>
                <a14:m>
                  <m:oMath xmlns:m="http://schemas.openxmlformats.org/officeDocument/2006/math">
                    <m:d>
                      <m:dPr>
                        <m:begChr m:val="|"/>
                        <m:endChr m:val="|"/>
                        <m:ctrlPr>
                          <a:rPr lang="en-US" sz="2000" b="0" i="1" smtClean="0">
                            <a:solidFill>
                              <a:srgbClr val="C00000"/>
                            </a:solidFill>
                            <a:latin typeface="Cambria Math" panose="02040503050406030204" pitchFamily="18" charset="0"/>
                          </a:rPr>
                        </m:ctrlPr>
                      </m:dPr>
                      <m:e>
                        <m:nary>
                          <m:naryPr>
                            <m:chr m:val="∑"/>
                            <m:supHide m:val="on"/>
                            <m:ctrlPr>
                              <a:rPr lang="en-US" sz="2000" b="0" i="1" smtClean="0">
                                <a:solidFill>
                                  <a:srgbClr val="C00000"/>
                                </a:solidFill>
                                <a:latin typeface="Cambria Math" panose="02040503050406030204" pitchFamily="18" charset="0"/>
                              </a:rPr>
                            </m:ctrlPr>
                          </m:naryPr>
                          <m:sub>
                            <m:r>
                              <a:rPr lang="en-US" sz="2000" b="0" i="1" smtClean="0">
                                <a:solidFill>
                                  <a:srgbClr val="C00000"/>
                                </a:solidFill>
                                <a:latin typeface="Cambria Math" panose="02040503050406030204" pitchFamily="18" charset="0"/>
                              </a:rPr>
                              <m:t>𝑖</m:t>
                            </m:r>
                          </m:sub>
                          <m:sup/>
                          <m:e>
                            <m:sSub>
                              <m:sSubPr>
                                <m:ctrlPr>
                                  <a:rPr lang="en-US" sz="2000" b="0" i="1" smtClean="0">
                                    <a:solidFill>
                                      <a:srgbClr val="C00000"/>
                                    </a:solidFill>
                                    <a:latin typeface="Cambria Math" panose="02040503050406030204" pitchFamily="18" charset="0"/>
                                  </a:rPr>
                                </m:ctrlPr>
                              </m:sSubPr>
                              <m:e>
                                <m:r>
                                  <a:rPr lang="en-US" sz="2000" b="0" i="1" smtClean="0">
                                    <a:solidFill>
                                      <a:srgbClr val="C00000"/>
                                    </a:solidFill>
                                    <a:latin typeface="Cambria Math" panose="02040503050406030204" pitchFamily="18" charset="0"/>
                                  </a:rPr>
                                  <m:t>𝑎</m:t>
                                </m:r>
                              </m:e>
                              <m:sub>
                                <m:r>
                                  <a:rPr lang="en-US" sz="2000" b="0" i="1" smtClean="0">
                                    <a:solidFill>
                                      <a:srgbClr val="C00000"/>
                                    </a:solidFill>
                                    <a:latin typeface="Cambria Math" panose="02040503050406030204" pitchFamily="18" charset="0"/>
                                  </a:rPr>
                                  <m:t>𝑖</m:t>
                                </m:r>
                              </m:sub>
                            </m:sSub>
                          </m:e>
                        </m:nary>
                        <m:r>
                          <a:rPr lang="en-US" sz="2000" b="0" i="1" smtClean="0">
                            <a:solidFill>
                              <a:srgbClr val="C00000"/>
                            </a:solidFill>
                            <a:latin typeface="Cambria Math" panose="02040503050406030204" pitchFamily="18" charset="0"/>
                          </a:rPr>
                          <m:t>−</m:t>
                        </m:r>
                        <m:acc>
                          <m:accPr>
                            <m:chr m:val="̃"/>
                            <m:ctrlPr>
                              <a:rPr lang="en-US" sz="2000" b="0" i="1" smtClean="0">
                                <a:solidFill>
                                  <a:srgbClr val="C00000"/>
                                </a:solidFill>
                                <a:latin typeface="Cambria Math" panose="02040503050406030204" pitchFamily="18" charset="0"/>
                              </a:rPr>
                            </m:ctrlPr>
                          </m:accPr>
                          <m:e>
                            <m:r>
                              <a:rPr lang="en-US" sz="2000" b="0" i="1" smtClean="0">
                                <a:solidFill>
                                  <a:srgbClr val="C00000"/>
                                </a:solidFill>
                                <a:latin typeface="Cambria Math" panose="02040503050406030204" pitchFamily="18" charset="0"/>
                              </a:rPr>
                              <m:t>𝑆</m:t>
                            </m:r>
                          </m:e>
                        </m:acc>
                      </m:e>
                    </m:d>
                    <m:r>
                      <a:rPr lang="en-US" sz="2000" b="0" i="1" smtClean="0">
                        <a:solidFill>
                          <a:srgbClr val="C00000"/>
                        </a:solidFill>
                        <a:latin typeface="Cambria Math" panose="02040503050406030204" pitchFamily="18" charset="0"/>
                      </a:rPr>
                      <m:t>&lt;1</m:t>
                    </m:r>
                  </m:oMath>
                </a14:m>
                <a:r>
                  <a:rPr lang="en-US" sz="2000" dirty="0" smtClean="0"/>
                  <a:t>.</a:t>
                </a:r>
                <a:endParaRPr lang="en-US" sz="2000" dirty="0"/>
              </a:p>
            </p:txBody>
          </p:sp>
        </mc:Choice>
        <mc:Fallback xmlns="">
          <p:sp>
            <p:nvSpPr>
              <p:cNvPr id="10" name="TextBox 9"/>
              <p:cNvSpPr txBox="1">
                <a:spLocks noRot="1" noChangeAspect="1" noMove="1" noResize="1" noEditPoints="1" noAdjustHandles="1" noChangeArrowheads="1" noChangeShapeType="1" noTextEdit="1"/>
              </p:cNvSpPr>
              <p:nvPr/>
            </p:nvSpPr>
            <p:spPr bwMode="auto">
              <a:xfrm>
                <a:off x="650875" y="2971800"/>
                <a:ext cx="3851311" cy="753861"/>
              </a:xfrm>
              <a:prstGeom prst="rect">
                <a:avLst/>
              </a:prstGeom>
              <a:blipFill rotWithShape="0">
                <a:blip r:embed="rId6"/>
                <a:stretch>
                  <a:fillRect l="-7753" t="-21138" r="-791" b="-9512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3"/>
              <p:cNvSpPr>
                <a:spLocks noGrp="1" noChangeArrowheads="1"/>
              </p:cNvSpPr>
              <p:nvPr>
                <p:ph sz="quarter" idx="1"/>
              </p:nvPr>
            </p:nvSpPr>
            <p:spPr>
              <a:xfrm>
                <a:off x="398463" y="3962400"/>
                <a:ext cx="8229600" cy="2362200"/>
              </a:xfrm>
            </p:spPr>
            <p:txBody>
              <a:bodyPr>
                <a:normAutofit/>
              </a:bodyPr>
              <a:lstStyle/>
              <a:p>
                <a:pPr eaLnBrk="1" hangingPunct="1">
                  <a:lnSpc>
                    <a:spcPct val="90000"/>
                  </a:lnSpc>
                </a:pPr>
                <a:r>
                  <a:rPr lang="en-US" sz="2200" dirty="0" smtClean="0">
                    <a:sym typeface="Symbol" panose="05050102010706020507" pitchFamily="18" charset="2"/>
                  </a:rPr>
                  <a:t>What is cost? </a:t>
                </a:r>
              </a:p>
              <a:p>
                <a:pPr lvl="1" eaLnBrk="1" hangingPunct="1">
                  <a:lnSpc>
                    <a:spcPct val="90000"/>
                  </a:lnSpc>
                </a:pPr>
                <a:r>
                  <a:rPr lang="en-US" sz="1900" dirty="0" smtClean="0">
                    <a:sym typeface="Symbol" panose="05050102010706020507" pitchFamily="18" charset="2"/>
                  </a:rPr>
                  <a:t>Here, average cost = </a:t>
                </a:r>
                <a14:m>
                  <m:oMath xmlns:m="http://schemas.openxmlformats.org/officeDocument/2006/math">
                    <m:r>
                      <a:rPr lang="en-US" sz="1900" b="0" i="1" dirty="0" smtClean="0">
                        <a:solidFill>
                          <a:srgbClr val="A50021"/>
                        </a:solidFill>
                        <a:latin typeface="Cambria Math" panose="02040503050406030204" pitchFamily="18" charset="0"/>
                        <a:sym typeface="Symbol" panose="05050102010706020507" pitchFamily="18" charset="2"/>
                      </a:rPr>
                      <m:t>1/</m:t>
                    </m:r>
                    <m:r>
                      <a:rPr lang="en-US" sz="1900" b="0" i="1" dirty="0" smtClean="0">
                        <a:solidFill>
                          <a:srgbClr val="A50021"/>
                        </a:solidFill>
                        <a:latin typeface="Cambria Math" panose="02040503050406030204" pitchFamily="18" charset="0"/>
                        <a:sym typeface="Symbol" panose="05050102010706020507" pitchFamily="18" charset="2"/>
                      </a:rPr>
                      <m:t>𝑛</m:t>
                    </m:r>
                    <m:r>
                      <a:rPr lang="en-US" sz="1900" b="0" i="1" dirty="0" smtClean="0">
                        <a:solidFill>
                          <a:srgbClr val="A50021"/>
                        </a:solidFill>
                        <a:latin typeface="Cambria Math" panose="02040503050406030204" pitchFamily="18" charset="0"/>
                        <a:sym typeface="Symbol" panose="05050102010706020507" pitchFamily="18" charset="2"/>
                      </a:rPr>
                      <m:t>⋅∑ 1/</m:t>
                    </m:r>
                    <m:r>
                      <a:rPr lang="en-US" sz="1900" i="1" dirty="0" err="1" smtClean="0">
                        <a:solidFill>
                          <a:srgbClr val="A50021"/>
                        </a:solidFill>
                        <a:latin typeface="Cambria Math" panose="02040503050406030204" pitchFamily="18" charset="0"/>
                        <a:sym typeface="Symbol" panose="05050102010706020507" pitchFamily="18" charset="2"/>
                      </a:rPr>
                      <m:t>𝑢</m:t>
                    </m:r>
                    <m:r>
                      <a:rPr lang="en-US" sz="1900" i="1" baseline="-25000" dirty="0" err="1" smtClean="0">
                        <a:solidFill>
                          <a:srgbClr val="A50021"/>
                        </a:solidFill>
                        <a:latin typeface="Cambria Math" panose="02040503050406030204" pitchFamily="18" charset="0"/>
                        <a:sym typeface="Symbol" panose="05050102010706020507" pitchFamily="18" charset="2"/>
                      </a:rPr>
                      <m:t>𝑖</m:t>
                    </m:r>
                  </m:oMath>
                </a14:m>
                <a:r>
                  <a:rPr lang="en-US" sz="1900" dirty="0" smtClean="0">
                    <a:solidFill>
                      <a:srgbClr val="A50021"/>
                    </a:solidFill>
                    <a:sym typeface="Symbol" panose="05050102010706020507" pitchFamily="18" charset="2"/>
                  </a:rPr>
                  <a:t> </a:t>
                </a:r>
              </a:p>
              <a:p>
                <a:pPr lvl="1" eaLnBrk="1" hangingPunct="1">
                  <a:lnSpc>
                    <a:spcPct val="90000"/>
                  </a:lnSpc>
                </a:pPr>
                <a:r>
                  <a:rPr lang="en-US" sz="1900" dirty="0" smtClean="0">
                    <a:sym typeface="Symbol" panose="05050102010706020507" pitchFamily="18" charset="2"/>
                  </a:rPr>
                  <a:t>to achieve precision </a:t>
                </a:r>
                <a14:m>
                  <m:oMath xmlns:m="http://schemas.openxmlformats.org/officeDocument/2006/math">
                    <m:r>
                      <a:rPr lang="en-US" sz="1900" i="1" dirty="0" smtClean="0">
                        <a:solidFill>
                          <a:srgbClr val="A50021"/>
                        </a:solidFill>
                        <a:latin typeface="Cambria Math" panose="02040503050406030204" pitchFamily="18" charset="0"/>
                        <a:sym typeface="Symbol" panose="05050102010706020507" pitchFamily="18" charset="2"/>
                      </a:rPr>
                      <m:t>𝑢</m:t>
                    </m:r>
                    <m:r>
                      <a:rPr lang="en-US" sz="1900" i="1" baseline="-25000" dirty="0" err="1" smtClean="0">
                        <a:solidFill>
                          <a:srgbClr val="A50021"/>
                        </a:solidFill>
                        <a:latin typeface="Cambria Math" panose="02040503050406030204" pitchFamily="18" charset="0"/>
                        <a:sym typeface="Symbol" panose="05050102010706020507" pitchFamily="18" charset="2"/>
                      </a:rPr>
                      <m:t>𝑖</m:t>
                    </m:r>
                  </m:oMath>
                </a14:m>
                <a:r>
                  <a:rPr lang="en-US" sz="1900" dirty="0" smtClean="0">
                    <a:sym typeface="Symbol" panose="05050102010706020507" pitchFamily="18" charset="2"/>
                  </a:rPr>
                  <a:t>, use </a:t>
                </a:r>
                <a14:m>
                  <m:oMath xmlns:m="http://schemas.openxmlformats.org/officeDocument/2006/math">
                    <m:r>
                      <a:rPr lang="en-US" sz="1900" i="1" dirty="0" smtClean="0">
                        <a:solidFill>
                          <a:srgbClr val="A50021"/>
                        </a:solidFill>
                        <a:latin typeface="Cambria Math" panose="02040503050406030204" pitchFamily="18" charset="0"/>
                        <a:sym typeface="Symbol" panose="05050102010706020507" pitchFamily="18" charset="2"/>
                      </a:rPr>
                      <m:t>1/</m:t>
                    </m:r>
                    <m:r>
                      <a:rPr lang="en-US" sz="1900" i="1" dirty="0" err="1" smtClean="0">
                        <a:solidFill>
                          <a:srgbClr val="A50021"/>
                        </a:solidFill>
                        <a:latin typeface="Cambria Math" panose="02040503050406030204" pitchFamily="18" charset="0"/>
                        <a:sym typeface="Symbol" panose="05050102010706020507" pitchFamily="18" charset="2"/>
                      </a:rPr>
                      <m:t>𝑢</m:t>
                    </m:r>
                    <m:r>
                      <a:rPr lang="en-US" sz="1900" i="1" baseline="-25000" dirty="0" err="1" smtClean="0">
                        <a:solidFill>
                          <a:srgbClr val="A50021"/>
                        </a:solidFill>
                        <a:latin typeface="Cambria Math" panose="02040503050406030204" pitchFamily="18" charset="0"/>
                        <a:sym typeface="Symbol" panose="05050102010706020507" pitchFamily="18" charset="2"/>
                      </a:rPr>
                      <m:t>𝑖</m:t>
                    </m:r>
                  </m:oMath>
                </a14:m>
                <a:r>
                  <a:rPr lang="en-US" sz="1900" dirty="0" smtClean="0">
                    <a:sym typeface="Symbol" panose="05050102010706020507" pitchFamily="18" charset="2"/>
                  </a:rPr>
                  <a:t> “resources”: e.g., if </a:t>
                </a:r>
                <a14:m>
                  <m:oMath xmlns:m="http://schemas.openxmlformats.org/officeDocument/2006/math">
                    <m:r>
                      <a:rPr lang="en-US" sz="1900" i="1" dirty="0" smtClean="0">
                        <a:solidFill>
                          <a:srgbClr val="A50021"/>
                        </a:solidFill>
                        <a:latin typeface="Cambria Math" panose="02040503050406030204" pitchFamily="18" charset="0"/>
                        <a:sym typeface="Symbol" panose="05050102010706020507" pitchFamily="18" charset="2"/>
                      </a:rPr>
                      <m:t>𝑎</m:t>
                    </m:r>
                    <m:r>
                      <a:rPr lang="en-US" sz="1900" i="1" baseline="-25000" dirty="0" err="1" smtClean="0">
                        <a:solidFill>
                          <a:srgbClr val="A50021"/>
                        </a:solidFill>
                        <a:latin typeface="Cambria Math" panose="02040503050406030204" pitchFamily="18" charset="0"/>
                        <a:sym typeface="Symbol" panose="05050102010706020507" pitchFamily="18" charset="2"/>
                      </a:rPr>
                      <m:t>𝑖</m:t>
                    </m:r>
                  </m:oMath>
                </a14:m>
                <a:r>
                  <a:rPr lang="en-US" sz="1900" dirty="0" smtClean="0">
                    <a:sym typeface="Symbol" panose="05050102010706020507" pitchFamily="18" charset="2"/>
                  </a:rPr>
                  <a:t> is itself a sum </a:t>
                </a:r>
                <a14:m>
                  <m:oMath xmlns:m="http://schemas.openxmlformats.org/officeDocument/2006/math">
                    <m:r>
                      <a:rPr lang="en-US" sz="1900" i="1" dirty="0" smtClean="0">
                        <a:solidFill>
                          <a:srgbClr val="A50021"/>
                        </a:solidFill>
                        <a:latin typeface="Cambria Math" panose="02040503050406030204" pitchFamily="18" charset="0"/>
                        <a:sym typeface="Symbol" panose="05050102010706020507" pitchFamily="18" charset="2"/>
                      </a:rPr>
                      <m:t>𝑎</m:t>
                    </m:r>
                    <m:r>
                      <a:rPr lang="en-US" sz="1900" i="1" baseline="-25000" dirty="0" err="1" smtClean="0">
                        <a:solidFill>
                          <a:srgbClr val="A50021"/>
                        </a:solidFill>
                        <a:latin typeface="Cambria Math" panose="02040503050406030204" pitchFamily="18" charset="0"/>
                        <a:sym typeface="Symbol" panose="05050102010706020507" pitchFamily="18" charset="2"/>
                      </a:rPr>
                      <m:t>𝑖</m:t>
                    </m:r>
                    <m:r>
                      <a:rPr lang="en-US" sz="1900" i="1" dirty="0" smtClean="0">
                        <a:solidFill>
                          <a:srgbClr val="A50021"/>
                        </a:solidFill>
                        <a:latin typeface="Cambria Math" panose="02040503050406030204" pitchFamily="18" charset="0"/>
                        <a:sym typeface="Symbol" panose="05050102010706020507" pitchFamily="18" charset="2"/>
                      </a:rPr>
                      <m:t>=∑</m:t>
                    </m:r>
                    <m:r>
                      <a:rPr lang="en-US" sz="1900" i="1" baseline="-25000" dirty="0" err="1" smtClean="0">
                        <a:solidFill>
                          <a:srgbClr val="A50021"/>
                        </a:solidFill>
                        <a:latin typeface="Cambria Math" panose="02040503050406030204" pitchFamily="18" charset="0"/>
                        <a:sym typeface="Symbol" panose="05050102010706020507" pitchFamily="18" charset="2"/>
                      </a:rPr>
                      <m:t>𝑗</m:t>
                    </m:r>
                    <m:r>
                      <a:rPr lang="en-US" sz="1900" i="1" dirty="0" err="1" smtClean="0">
                        <a:solidFill>
                          <a:srgbClr val="A50021"/>
                        </a:solidFill>
                        <a:latin typeface="Cambria Math" panose="02040503050406030204" pitchFamily="18" charset="0"/>
                        <a:sym typeface="Symbol" panose="05050102010706020507" pitchFamily="18" charset="2"/>
                      </a:rPr>
                      <m:t>𝑎</m:t>
                    </m:r>
                    <m:r>
                      <a:rPr lang="en-US" sz="1900" i="1" baseline="-25000" dirty="0" err="1" smtClean="0">
                        <a:solidFill>
                          <a:srgbClr val="A50021"/>
                        </a:solidFill>
                        <a:latin typeface="Cambria Math" panose="02040503050406030204" pitchFamily="18" charset="0"/>
                        <a:sym typeface="Symbol" panose="05050102010706020507" pitchFamily="18" charset="2"/>
                      </a:rPr>
                      <m:t>𝑖𝑗</m:t>
                    </m:r>
                    <m:r>
                      <a:rPr lang="en-US" sz="1900" i="1" dirty="0" smtClean="0">
                        <a:latin typeface="Cambria Math" panose="02040503050406030204" pitchFamily="18" charset="0"/>
                        <a:sym typeface="Symbol" panose="05050102010706020507" pitchFamily="18" charset="2"/>
                      </a:rPr>
                      <m:t> </m:t>
                    </m:r>
                  </m:oMath>
                </a14:m>
                <a:r>
                  <a:rPr lang="en-US" sz="1900" dirty="0" smtClean="0">
                    <a:sym typeface="Symbol" panose="05050102010706020507" pitchFamily="18" charset="2"/>
                  </a:rPr>
                  <a:t>computed by subsampling, then one needs </a:t>
                </a:r>
                <a14:m>
                  <m:oMath xmlns:m="http://schemas.openxmlformats.org/officeDocument/2006/math">
                    <m:r>
                      <m:rPr>
                        <m:sty m:val="p"/>
                      </m:rPr>
                      <a:rPr lang="el-GR" sz="1900" i="0" dirty="0" smtClean="0">
                        <a:solidFill>
                          <a:srgbClr val="A50021"/>
                        </a:solidFill>
                        <a:latin typeface="Cambria Math" panose="02040503050406030204" pitchFamily="18" charset="0"/>
                        <a:cs typeface="Arial" panose="020B0604020202020204" pitchFamily="34" charset="0"/>
                        <a:sym typeface="Symbol" panose="05050102010706020507" pitchFamily="18" charset="2"/>
                      </a:rPr>
                      <m:t>Θ</m:t>
                    </m:r>
                    <m:r>
                      <a:rPr lang="en-US" sz="1900" i="1" dirty="0" smtClean="0">
                        <a:solidFill>
                          <a:srgbClr val="A50021"/>
                        </a:solidFill>
                        <a:latin typeface="Cambria Math" panose="02040503050406030204" pitchFamily="18" charset="0"/>
                        <a:cs typeface="Arial" panose="020B0604020202020204" pitchFamily="34" charset="0"/>
                        <a:sym typeface="Symbol" panose="05050102010706020507" pitchFamily="18" charset="2"/>
                      </a:rPr>
                      <m:t>(</m:t>
                    </m:r>
                    <m:r>
                      <a:rPr lang="en-US" sz="1900" i="1" dirty="0" smtClean="0">
                        <a:solidFill>
                          <a:srgbClr val="A50021"/>
                        </a:solidFill>
                        <a:latin typeface="Cambria Math" panose="02040503050406030204" pitchFamily="18" charset="0"/>
                        <a:sym typeface="Symbol" panose="05050102010706020507" pitchFamily="18" charset="2"/>
                      </a:rPr>
                      <m:t>1/</m:t>
                    </m:r>
                    <m:r>
                      <a:rPr lang="en-US" sz="1900" i="1" dirty="0" err="1" smtClean="0">
                        <a:solidFill>
                          <a:srgbClr val="A50021"/>
                        </a:solidFill>
                        <a:latin typeface="Cambria Math" panose="02040503050406030204" pitchFamily="18" charset="0"/>
                        <a:sym typeface="Symbol" panose="05050102010706020507" pitchFamily="18" charset="2"/>
                      </a:rPr>
                      <m:t>𝑢</m:t>
                    </m:r>
                    <m:r>
                      <a:rPr lang="en-US" sz="1900" i="1" baseline="-25000" dirty="0" err="1" smtClean="0">
                        <a:solidFill>
                          <a:srgbClr val="A50021"/>
                        </a:solidFill>
                        <a:latin typeface="Cambria Math" panose="02040503050406030204" pitchFamily="18" charset="0"/>
                        <a:sym typeface="Symbol" panose="05050102010706020507" pitchFamily="18" charset="2"/>
                      </a:rPr>
                      <m:t>𝑖</m:t>
                    </m:r>
                    <m:r>
                      <a:rPr lang="en-US" sz="1900" i="1" dirty="0" smtClean="0">
                        <a:solidFill>
                          <a:srgbClr val="A50021"/>
                        </a:solidFill>
                        <a:latin typeface="Cambria Math" panose="02040503050406030204" pitchFamily="18" charset="0"/>
                        <a:sym typeface="Symbol" panose="05050102010706020507" pitchFamily="18" charset="2"/>
                      </a:rPr>
                      <m:t>)</m:t>
                    </m:r>
                  </m:oMath>
                </a14:m>
                <a:r>
                  <a:rPr lang="en-US" sz="1900" dirty="0" smtClean="0">
                    <a:sym typeface="Symbol" panose="05050102010706020507" pitchFamily="18" charset="2"/>
                  </a:rPr>
                  <a:t> samples</a:t>
                </a:r>
              </a:p>
              <a:p>
                <a:pPr eaLnBrk="1" hangingPunct="1">
                  <a:lnSpc>
                    <a:spcPct val="90000"/>
                  </a:lnSpc>
                </a:pPr>
                <a:r>
                  <a:rPr lang="en-US" sz="2200" dirty="0" smtClean="0">
                    <a:sym typeface="Symbol" panose="05050102010706020507" pitchFamily="18" charset="2"/>
                  </a:rPr>
                  <a:t>For example, can choose all </a:t>
                </a:r>
                <a14:m>
                  <m:oMath xmlns:m="http://schemas.openxmlformats.org/officeDocument/2006/math">
                    <m:r>
                      <a:rPr lang="en-US" sz="2200" i="1" dirty="0" smtClean="0">
                        <a:solidFill>
                          <a:srgbClr val="A50021"/>
                        </a:solidFill>
                        <a:latin typeface="Cambria Math" panose="02040503050406030204" pitchFamily="18" charset="0"/>
                        <a:sym typeface="Symbol" panose="05050102010706020507" pitchFamily="18" charset="2"/>
                      </a:rPr>
                      <m:t>𝑢</m:t>
                    </m:r>
                    <m:r>
                      <a:rPr lang="en-US" sz="2200" i="1" baseline="-25000" dirty="0" err="1" smtClean="0">
                        <a:solidFill>
                          <a:srgbClr val="A50021"/>
                        </a:solidFill>
                        <a:latin typeface="Cambria Math" panose="02040503050406030204" pitchFamily="18" charset="0"/>
                        <a:sym typeface="Symbol" panose="05050102010706020507" pitchFamily="18" charset="2"/>
                      </a:rPr>
                      <m:t>𝑖</m:t>
                    </m:r>
                    <m:r>
                      <a:rPr lang="en-US" sz="2200" i="1" dirty="0" smtClean="0">
                        <a:solidFill>
                          <a:srgbClr val="A50021"/>
                        </a:solidFill>
                        <a:latin typeface="Cambria Math" panose="02040503050406030204" pitchFamily="18" charset="0"/>
                        <a:sym typeface="Symbol" panose="05050102010706020507" pitchFamily="18" charset="2"/>
                      </a:rPr>
                      <m:t>=1/</m:t>
                    </m:r>
                    <m:r>
                      <a:rPr lang="en-US" sz="2200" i="1" dirty="0" smtClean="0">
                        <a:solidFill>
                          <a:srgbClr val="A50021"/>
                        </a:solidFill>
                        <a:latin typeface="Cambria Math" panose="02040503050406030204" pitchFamily="18" charset="0"/>
                        <a:sym typeface="Symbol" panose="05050102010706020507" pitchFamily="18" charset="2"/>
                      </a:rPr>
                      <m:t>𝑛</m:t>
                    </m:r>
                  </m:oMath>
                </a14:m>
                <a:endParaRPr lang="en-US" sz="2200" dirty="0" smtClean="0">
                  <a:solidFill>
                    <a:srgbClr val="A50021"/>
                  </a:solidFill>
                  <a:sym typeface="Symbol" panose="05050102010706020507" pitchFamily="18" charset="2"/>
                </a:endParaRPr>
              </a:p>
              <a:p>
                <a:pPr lvl="1" eaLnBrk="1" hangingPunct="1">
                  <a:lnSpc>
                    <a:spcPct val="90000"/>
                  </a:lnSpc>
                </a:pPr>
                <a:r>
                  <a:rPr lang="en-US" sz="1900" dirty="0" smtClean="0">
                    <a:sym typeface="Symbol" panose="05050102010706020507" pitchFamily="18" charset="2"/>
                  </a:rPr>
                  <a:t>Average cost ≈ </a:t>
                </a:r>
                <a14:m>
                  <m:oMath xmlns:m="http://schemas.openxmlformats.org/officeDocument/2006/math">
                    <m:r>
                      <a:rPr lang="en-US" sz="1900" i="1" dirty="0" smtClean="0">
                        <a:solidFill>
                          <a:srgbClr val="A50021"/>
                        </a:solidFill>
                        <a:latin typeface="Cambria Math" panose="02040503050406030204" pitchFamily="18" charset="0"/>
                        <a:sym typeface="Symbol" panose="05050102010706020507" pitchFamily="18" charset="2"/>
                      </a:rPr>
                      <m:t>𝑛</m:t>
                    </m:r>
                  </m:oMath>
                </a14:m>
                <a:endParaRPr lang="en-US" sz="1900" dirty="0" smtClean="0">
                  <a:solidFill>
                    <a:srgbClr val="A50021"/>
                  </a:solidFill>
                  <a:sym typeface="Symbol" panose="05050102010706020507" pitchFamily="18" charset="2"/>
                </a:endParaRPr>
              </a:p>
              <a:p>
                <a:pPr eaLnBrk="1" hangingPunct="1">
                  <a:lnSpc>
                    <a:spcPct val="90000"/>
                  </a:lnSpc>
                </a:pPr>
                <a:endParaRPr lang="en-US" sz="2200" dirty="0" smtClean="0">
                  <a:sym typeface="Symbol" panose="05050102010706020507" pitchFamily="18" charset="2"/>
                </a:endParaRPr>
              </a:p>
            </p:txBody>
          </p:sp>
        </mc:Choice>
        <mc:Fallback xmlns="">
          <p:sp>
            <p:nvSpPr>
              <p:cNvPr id="15" name="Rectangle 3"/>
              <p:cNvSpPr>
                <a:spLocks noGrp="1" noRot="1" noChangeAspect="1" noMove="1" noResize="1" noEditPoints="1" noAdjustHandles="1" noChangeArrowheads="1" noChangeShapeType="1" noTextEdit="1"/>
              </p:cNvSpPr>
              <p:nvPr>
                <p:ph sz="quarter" idx="1"/>
              </p:nvPr>
            </p:nvSpPr>
            <p:spPr>
              <a:xfrm>
                <a:off x="398463" y="3962400"/>
                <a:ext cx="8229600" cy="2362200"/>
              </a:xfrm>
              <a:blipFill rotWithShape="0">
                <a:blip r:embed="rId7"/>
                <a:stretch>
                  <a:fillRect l="-370" t="-3093"/>
                </a:stretch>
              </a:blipFill>
            </p:spPr>
            <p:txBody>
              <a:bodyPr/>
              <a:lstStyle/>
              <a:p>
                <a:r>
                  <a:rPr lang="en-US">
                    <a:noFill/>
                  </a:rPr>
                  <a:t> </a:t>
                </a:r>
              </a:p>
            </p:txBody>
          </p:sp>
        </mc:Fallback>
      </mc:AlternateContent>
      <p:pic>
        <p:nvPicPr>
          <p:cNvPr id="4" name="Picture 3"/>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007225" y="795338"/>
            <a:ext cx="1984375"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C:\Users\aandoni\AppData\Local\Microsoft\Windows\Temporary Internet Files\Content.IE5\FJ52DA8L\MC900432574[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30513" y="1047750"/>
            <a:ext cx="1162050" cy="116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13251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Precision Sampling Lemma</a:t>
            </a:r>
          </a:p>
        </p:txBody>
      </p:sp>
      <p:sp>
        <p:nvSpPr>
          <p:cNvPr id="52227" name="Rectangle 3"/>
          <p:cNvSpPr>
            <a:spLocks noGrp="1" noChangeArrowheads="1"/>
          </p:cNvSpPr>
          <p:nvPr>
            <p:ph sz="quarter" idx="1"/>
          </p:nvPr>
        </p:nvSpPr>
        <p:spPr>
          <a:xfrm>
            <a:off x="457200" y="1387475"/>
            <a:ext cx="8229600" cy="4937125"/>
          </a:xfrm>
        </p:spPr>
        <p:txBody>
          <a:bodyPr/>
          <a:lstStyle/>
          <a:p>
            <a:pPr eaLnBrk="1" hangingPunct="1">
              <a:lnSpc>
                <a:spcPct val="90000"/>
              </a:lnSpc>
              <a:defRPr/>
            </a:pPr>
            <a:r>
              <a:rPr lang="en-US" dirty="0" smtClean="0">
                <a:sym typeface="Symbol" pitchFamily="18" charset="2"/>
              </a:rPr>
              <a:t>Goal: estimate </a:t>
            </a:r>
            <a:r>
              <a:rPr lang="en-US" dirty="0" smtClean="0">
                <a:solidFill>
                  <a:srgbClr val="A50021"/>
                </a:solidFill>
                <a:sym typeface="Symbol" pitchFamily="18" charset="2"/>
              </a:rPr>
              <a:t>∑</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 </a:t>
            </a:r>
            <a:r>
              <a:rPr lang="en-US" dirty="0" smtClean="0">
                <a:sym typeface="Symbol" pitchFamily="18" charset="2"/>
              </a:rPr>
              <a:t>from</a:t>
            </a:r>
            <a:r>
              <a:rPr lang="en-US" dirty="0" smtClean="0">
                <a:solidFill>
                  <a:srgbClr val="A50021"/>
                </a:solidFill>
                <a:sym typeface="Symbol" pitchFamily="18" charset="2"/>
              </a:rPr>
              <a:t> {</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 </a:t>
            </a:r>
            <a:r>
              <a:rPr lang="en-US" dirty="0" smtClean="0">
                <a:sym typeface="Symbol" pitchFamily="18" charset="2"/>
              </a:rPr>
              <a:t>satisfying </a:t>
            </a:r>
            <a:r>
              <a:rPr lang="en-US" dirty="0" smtClean="0">
                <a:solidFill>
                  <a:srgbClr val="A50021"/>
                </a:solidFill>
                <a:sym typeface="Symbol" pitchFamily="18" charset="2"/>
              </a:rPr>
              <a:t>|</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|&lt;</a:t>
            </a:r>
            <a:r>
              <a:rPr lang="en-US" dirty="0" err="1" smtClean="0">
                <a:solidFill>
                  <a:srgbClr val="A50021"/>
                </a:solidFill>
                <a:sym typeface="Symbol" pitchFamily="18" charset="2"/>
              </a:rPr>
              <a:t>u</a:t>
            </a:r>
            <a:r>
              <a:rPr lang="en-US" baseline="-25000" dirty="0" err="1" smtClean="0">
                <a:solidFill>
                  <a:srgbClr val="A50021"/>
                </a:solidFill>
                <a:sym typeface="Symbol" pitchFamily="18" charset="2"/>
              </a:rPr>
              <a:t>i</a:t>
            </a:r>
            <a:r>
              <a:rPr lang="en-US" dirty="0" smtClean="0">
                <a:sym typeface="Symbol" pitchFamily="18" charset="2"/>
              </a:rPr>
              <a:t>.</a:t>
            </a:r>
          </a:p>
          <a:p>
            <a:pPr eaLnBrk="1" hangingPunct="1">
              <a:lnSpc>
                <a:spcPct val="90000"/>
              </a:lnSpc>
              <a:defRPr/>
            </a:pPr>
            <a:r>
              <a:rPr lang="en-US" dirty="0" smtClean="0">
                <a:solidFill>
                  <a:srgbClr val="000066"/>
                </a:solidFill>
                <a:sym typeface="Symbol" pitchFamily="18" charset="2"/>
              </a:rPr>
              <a:t>Precision Sampling Lemma</a:t>
            </a:r>
            <a:r>
              <a:rPr lang="en-US" dirty="0" smtClean="0">
                <a:sym typeface="Symbol" pitchFamily="18" charset="2"/>
              </a:rPr>
              <a:t>: can get, with 90% success:</a:t>
            </a:r>
          </a:p>
          <a:p>
            <a:pPr lvl="1" eaLnBrk="1" hangingPunct="1">
              <a:lnSpc>
                <a:spcPct val="90000"/>
              </a:lnSpc>
              <a:defRPr/>
            </a:pPr>
            <a:r>
              <a:rPr lang="en-US" sz="2200" dirty="0" smtClean="0">
                <a:solidFill>
                  <a:srgbClr val="A50021"/>
                </a:solidFill>
                <a:sym typeface="Symbol" pitchFamily="18" charset="2"/>
              </a:rPr>
              <a:t>O(1)</a:t>
            </a:r>
            <a:r>
              <a:rPr lang="en-US" sz="2200" dirty="0" smtClean="0">
                <a:sym typeface="Symbol" pitchFamily="18" charset="2"/>
              </a:rPr>
              <a:t> additive error and </a:t>
            </a:r>
            <a:r>
              <a:rPr lang="en-US" sz="2200" dirty="0" smtClean="0">
                <a:solidFill>
                  <a:srgbClr val="A50021"/>
                </a:solidFill>
                <a:sym typeface="Symbol" pitchFamily="18" charset="2"/>
              </a:rPr>
              <a:t>1.5</a:t>
            </a:r>
            <a:r>
              <a:rPr lang="en-US" sz="2200" dirty="0" smtClean="0">
                <a:sym typeface="Symbol" pitchFamily="18" charset="2"/>
              </a:rPr>
              <a:t>  multiplicative error: </a:t>
            </a:r>
          </a:p>
          <a:p>
            <a:pPr marL="593725" lvl="2" indent="0" eaLnBrk="1" hangingPunct="1">
              <a:lnSpc>
                <a:spcPct val="90000"/>
              </a:lnSpc>
              <a:buFont typeface="Wingdings 3" panose="05040102010807070707" pitchFamily="18" charset="2"/>
              <a:buNone/>
              <a:defRPr/>
            </a:pPr>
            <a:r>
              <a:rPr lang="en-US" sz="1900" dirty="0" smtClean="0">
                <a:solidFill>
                  <a:srgbClr val="A50021"/>
                </a:solidFill>
                <a:sym typeface="Symbol" pitchFamily="18" charset="2"/>
              </a:rPr>
              <a:t>	S – O(1) &lt; </a:t>
            </a:r>
            <a:r>
              <a:rPr lang="en-US" sz="1800" dirty="0" smtClean="0">
                <a:solidFill>
                  <a:srgbClr val="A50021"/>
                </a:solidFill>
                <a:cs typeface="Arial" charset="0"/>
              </a:rPr>
              <a:t>S̃</a:t>
            </a:r>
            <a:r>
              <a:rPr lang="en-US" sz="1900" dirty="0" smtClean="0">
                <a:solidFill>
                  <a:srgbClr val="A50021"/>
                </a:solidFill>
                <a:sym typeface="Symbol" pitchFamily="18" charset="2"/>
              </a:rPr>
              <a:t> &lt; 1.5*S + O(1)</a:t>
            </a:r>
            <a:endParaRPr lang="en-US" sz="1900" dirty="0" smtClean="0">
              <a:solidFill>
                <a:srgbClr val="C00000"/>
              </a:solidFill>
              <a:sym typeface="Symbol" pitchFamily="18" charset="2"/>
            </a:endParaRPr>
          </a:p>
          <a:p>
            <a:pPr lvl="1" eaLnBrk="1" hangingPunct="1">
              <a:lnSpc>
                <a:spcPct val="90000"/>
              </a:lnSpc>
              <a:defRPr/>
            </a:pPr>
            <a:r>
              <a:rPr lang="en-US" sz="2200" dirty="0" smtClean="0">
                <a:sym typeface="Symbol" pitchFamily="18" charset="2"/>
              </a:rPr>
              <a:t>with average cost equal to </a:t>
            </a:r>
            <a:r>
              <a:rPr lang="en-US" sz="2200" dirty="0" smtClean="0">
                <a:solidFill>
                  <a:srgbClr val="A50021"/>
                </a:solidFill>
                <a:sym typeface="Symbol" pitchFamily="18" charset="2"/>
              </a:rPr>
              <a:t>O(log n) </a:t>
            </a:r>
            <a:endParaRPr lang="en-US" sz="2200" dirty="0" smtClean="0">
              <a:sym typeface="Symbol" pitchFamily="18" charset="2"/>
            </a:endParaRPr>
          </a:p>
          <a:p>
            <a:pPr eaLnBrk="1" hangingPunct="1">
              <a:lnSpc>
                <a:spcPct val="90000"/>
              </a:lnSpc>
              <a:defRPr/>
            </a:pPr>
            <a:endParaRPr lang="en-US" dirty="0" smtClean="0">
              <a:sym typeface="Symbol" pitchFamily="18" charset="2"/>
            </a:endParaRPr>
          </a:p>
          <a:p>
            <a:pPr eaLnBrk="1" hangingPunct="1">
              <a:lnSpc>
                <a:spcPct val="90000"/>
              </a:lnSpc>
              <a:defRPr/>
            </a:pPr>
            <a:r>
              <a:rPr lang="en-US" dirty="0" smtClean="0">
                <a:sym typeface="Symbol" pitchFamily="18" charset="2"/>
              </a:rPr>
              <a:t>Example: distinguish </a:t>
            </a:r>
            <a:r>
              <a:rPr lang="el-GR" dirty="0" smtClean="0">
                <a:solidFill>
                  <a:srgbClr val="A50021"/>
                </a:solidFill>
                <a:cs typeface="Arial" charset="0"/>
                <a:sym typeface="Symbol" pitchFamily="18" charset="2"/>
              </a:rPr>
              <a:t>Σ</a:t>
            </a:r>
            <a:r>
              <a:rPr lang="en-US" dirty="0" err="1" smtClean="0">
                <a:solidFill>
                  <a:srgbClr val="A50021"/>
                </a:solidFill>
                <a:cs typeface="Arial" charset="0"/>
                <a:sym typeface="Symbol" pitchFamily="18" charset="2"/>
              </a:rPr>
              <a:t>a</a:t>
            </a:r>
            <a:r>
              <a:rPr lang="en-US" baseline="-25000" dirty="0" err="1" smtClean="0">
                <a:solidFill>
                  <a:srgbClr val="A50021"/>
                </a:solidFill>
                <a:cs typeface="Arial" charset="0"/>
                <a:sym typeface="Symbol" pitchFamily="18" charset="2"/>
              </a:rPr>
              <a:t>i</a:t>
            </a:r>
            <a:r>
              <a:rPr lang="en-US" dirty="0" smtClean="0">
                <a:solidFill>
                  <a:srgbClr val="A50021"/>
                </a:solidFill>
                <a:sym typeface="Symbol" pitchFamily="18" charset="2"/>
              </a:rPr>
              <a:t>=3 </a:t>
            </a:r>
            <a:r>
              <a:rPr lang="en-US" dirty="0" err="1" smtClean="0">
                <a:sym typeface="Symbol" pitchFamily="18" charset="2"/>
              </a:rPr>
              <a:t>vs</a:t>
            </a:r>
            <a:r>
              <a:rPr lang="en-US" dirty="0" smtClean="0">
                <a:solidFill>
                  <a:srgbClr val="A50021"/>
                </a:solidFill>
                <a:sym typeface="Symbol" pitchFamily="18" charset="2"/>
              </a:rPr>
              <a:t> </a:t>
            </a:r>
            <a:r>
              <a:rPr lang="el-GR" dirty="0" smtClean="0">
                <a:solidFill>
                  <a:srgbClr val="A50021"/>
                </a:solidFill>
                <a:cs typeface="Arial" charset="0"/>
                <a:sym typeface="Symbol" pitchFamily="18" charset="2"/>
              </a:rPr>
              <a:t>Σ</a:t>
            </a:r>
            <a:r>
              <a:rPr lang="en-US" dirty="0" err="1" smtClean="0">
                <a:solidFill>
                  <a:srgbClr val="A50021"/>
                </a:solidFill>
                <a:cs typeface="Arial" charset="0"/>
                <a:sym typeface="Symbol" pitchFamily="18" charset="2"/>
              </a:rPr>
              <a:t>a</a:t>
            </a:r>
            <a:r>
              <a:rPr lang="en-US" baseline="-25000" dirty="0" err="1" smtClean="0">
                <a:solidFill>
                  <a:srgbClr val="A50021"/>
                </a:solidFill>
                <a:cs typeface="Arial" charset="0"/>
                <a:sym typeface="Symbol" pitchFamily="18" charset="2"/>
              </a:rPr>
              <a:t>i</a:t>
            </a:r>
            <a:r>
              <a:rPr lang="en-US" dirty="0" smtClean="0">
                <a:solidFill>
                  <a:srgbClr val="A50021"/>
                </a:solidFill>
                <a:sym typeface="Symbol" pitchFamily="18" charset="2"/>
              </a:rPr>
              <a:t>=0</a:t>
            </a:r>
            <a:endParaRPr lang="en-US" dirty="0" smtClean="0">
              <a:sym typeface="Symbol" pitchFamily="18" charset="2"/>
            </a:endParaRPr>
          </a:p>
          <a:p>
            <a:pPr lvl="1" eaLnBrk="1" hangingPunct="1">
              <a:lnSpc>
                <a:spcPct val="90000"/>
              </a:lnSpc>
              <a:defRPr/>
            </a:pPr>
            <a:r>
              <a:rPr lang="en-US" sz="2200" dirty="0" smtClean="0">
                <a:sym typeface="Symbol" pitchFamily="18" charset="2"/>
              </a:rPr>
              <a:t>Consider two extreme cases:</a:t>
            </a:r>
          </a:p>
          <a:p>
            <a:pPr lvl="2" eaLnBrk="1" hangingPunct="1">
              <a:lnSpc>
                <a:spcPct val="90000"/>
              </a:lnSpc>
              <a:defRPr/>
            </a:pPr>
            <a:r>
              <a:rPr lang="en-US" dirty="0" smtClean="0">
                <a:sym typeface="Symbol" pitchFamily="18" charset="2"/>
              </a:rPr>
              <a:t>if three </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=1</a:t>
            </a:r>
            <a:r>
              <a:rPr lang="en-US" dirty="0" smtClean="0">
                <a:sym typeface="Symbol" pitchFamily="18" charset="2"/>
              </a:rPr>
              <a:t>: enough to have crude </a:t>
            </a:r>
            <a:r>
              <a:rPr lang="en-US" dirty="0" err="1" smtClean="0">
                <a:sym typeface="Symbol" pitchFamily="18" charset="2"/>
              </a:rPr>
              <a:t>approx</a:t>
            </a:r>
            <a:r>
              <a:rPr lang="en-US" dirty="0" smtClean="0">
                <a:sym typeface="Symbol" pitchFamily="18" charset="2"/>
              </a:rPr>
              <a:t> for all </a:t>
            </a:r>
            <a:r>
              <a:rPr lang="en-US" dirty="0" smtClean="0">
                <a:solidFill>
                  <a:srgbClr val="A50021"/>
                </a:solidFill>
                <a:sym typeface="Symbol" pitchFamily="18" charset="2"/>
              </a:rPr>
              <a:t>(</a:t>
            </a:r>
            <a:r>
              <a:rPr lang="en-US" dirty="0" err="1" smtClean="0">
                <a:solidFill>
                  <a:srgbClr val="A50021"/>
                </a:solidFill>
                <a:sym typeface="Symbol" pitchFamily="18" charset="2"/>
              </a:rPr>
              <a:t>u</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=0.1)</a:t>
            </a:r>
            <a:endParaRPr lang="en-US" dirty="0" smtClean="0">
              <a:sym typeface="Symbol" pitchFamily="18" charset="2"/>
            </a:endParaRPr>
          </a:p>
          <a:p>
            <a:pPr lvl="2" eaLnBrk="1" hangingPunct="1">
              <a:lnSpc>
                <a:spcPct val="90000"/>
              </a:lnSpc>
              <a:buFont typeface="Wingdings" pitchFamily="2" charset="2"/>
              <a:buNone/>
              <a:defRPr/>
            </a:pPr>
            <a:r>
              <a:rPr lang="en-US" dirty="0" smtClean="0">
                <a:sym typeface="Symbol" pitchFamily="18" charset="2"/>
              </a:rPr>
              <a:t>	if all </a:t>
            </a:r>
            <a:r>
              <a:rPr lang="en-US" dirty="0" err="1" smtClean="0">
                <a:solidFill>
                  <a:srgbClr val="A50021"/>
                </a:solidFill>
                <a:sym typeface="Symbol" pitchFamily="18" charset="2"/>
              </a:rPr>
              <a:t>a</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=3/n:</a:t>
            </a:r>
            <a:r>
              <a:rPr lang="en-US" dirty="0" smtClean="0">
                <a:sym typeface="Symbol" pitchFamily="18" charset="2"/>
              </a:rPr>
              <a:t> only few with good </a:t>
            </a:r>
            <a:r>
              <a:rPr lang="en-US" dirty="0" err="1" smtClean="0">
                <a:sym typeface="Symbol" pitchFamily="18" charset="2"/>
              </a:rPr>
              <a:t>approx</a:t>
            </a:r>
            <a:r>
              <a:rPr lang="en-US" dirty="0" smtClean="0">
                <a:sym typeface="Symbol" pitchFamily="18" charset="2"/>
              </a:rPr>
              <a:t> </a:t>
            </a:r>
            <a:r>
              <a:rPr lang="en-US" dirty="0" err="1" smtClean="0">
                <a:solidFill>
                  <a:srgbClr val="A50021"/>
                </a:solidFill>
                <a:sym typeface="Symbol" pitchFamily="18" charset="2"/>
              </a:rPr>
              <a:t>u</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=1/n</a:t>
            </a:r>
            <a:r>
              <a:rPr lang="en-US" dirty="0" smtClean="0">
                <a:sym typeface="Symbol" pitchFamily="18" charset="2"/>
              </a:rPr>
              <a:t>, and the rest with </a:t>
            </a:r>
            <a:r>
              <a:rPr lang="en-US" dirty="0" err="1" smtClean="0">
                <a:solidFill>
                  <a:srgbClr val="A50021"/>
                </a:solidFill>
                <a:sym typeface="Symbol" pitchFamily="18" charset="2"/>
              </a:rPr>
              <a:t>u</a:t>
            </a:r>
            <a:r>
              <a:rPr lang="en-US" baseline="-25000" dirty="0" err="1" smtClean="0">
                <a:solidFill>
                  <a:srgbClr val="A50021"/>
                </a:solidFill>
                <a:sym typeface="Symbol" pitchFamily="18" charset="2"/>
              </a:rPr>
              <a:t>i</a:t>
            </a:r>
            <a:r>
              <a:rPr lang="en-US" dirty="0" smtClean="0">
                <a:solidFill>
                  <a:srgbClr val="A50021"/>
                </a:solidFill>
                <a:sym typeface="Symbol" pitchFamily="18" charset="2"/>
              </a:rPr>
              <a:t>=1</a:t>
            </a:r>
            <a:endParaRPr lang="en-US" dirty="0" smtClean="0">
              <a:sym typeface="Symbol" pitchFamily="18" charset="2"/>
            </a:endParaRPr>
          </a:p>
        </p:txBody>
      </p:sp>
      <p:sp>
        <p:nvSpPr>
          <p:cNvPr id="3" name="Rectangle 2"/>
          <p:cNvSpPr/>
          <p:nvPr/>
        </p:nvSpPr>
        <p:spPr>
          <a:xfrm>
            <a:off x="685800" y="1844675"/>
            <a:ext cx="7543800" cy="1447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TextBox 3"/>
          <p:cNvSpPr txBox="1">
            <a:spLocks noChangeArrowheads="1"/>
          </p:cNvSpPr>
          <p:nvPr/>
        </p:nvSpPr>
        <p:spPr bwMode="auto">
          <a:xfrm>
            <a:off x="990600" y="2225675"/>
            <a:ext cx="685800"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l-GR" sz="2200">
                <a:solidFill>
                  <a:srgbClr val="A50021"/>
                </a:solidFill>
              </a:rPr>
              <a:t>ε</a:t>
            </a:r>
            <a:endParaRPr lang="en-US" sz="2200">
              <a:solidFill>
                <a:srgbClr val="A50021"/>
              </a:solidFill>
            </a:endParaRPr>
          </a:p>
        </p:txBody>
      </p:sp>
      <p:sp>
        <p:nvSpPr>
          <p:cNvPr id="7" name="TextBox 6"/>
          <p:cNvSpPr txBox="1">
            <a:spLocks noChangeArrowheads="1"/>
          </p:cNvSpPr>
          <p:nvPr/>
        </p:nvSpPr>
        <p:spPr bwMode="auto">
          <a:xfrm>
            <a:off x="3733800" y="2225675"/>
            <a:ext cx="631825"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solidFill>
                  <a:srgbClr val="A50021"/>
                </a:solidFill>
              </a:rPr>
              <a:t>1+</a:t>
            </a:r>
            <a:r>
              <a:rPr lang="el-GR" sz="2200">
                <a:solidFill>
                  <a:srgbClr val="A50021"/>
                </a:solidFill>
              </a:rPr>
              <a:t>ε</a:t>
            </a:r>
            <a:endParaRPr lang="en-US" sz="2200">
              <a:solidFill>
                <a:srgbClr val="A50021"/>
              </a:solidFill>
            </a:endParaRPr>
          </a:p>
        </p:txBody>
      </p:sp>
      <p:sp>
        <p:nvSpPr>
          <p:cNvPr id="9" name="TextBox 8"/>
          <p:cNvSpPr txBox="1">
            <a:spLocks noChangeArrowheads="1"/>
          </p:cNvSpPr>
          <p:nvPr/>
        </p:nvSpPr>
        <p:spPr bwMode="auto">
          <a:xfrm>
            <a:off x="1447800" y="2568575"/>
            <a:ext cx="2819400" cy="3841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900">
                <a:solidFill>
                  <a:srgbClr val="A50021"/>
                </a:solidFill>
              </a:rPr>
              <a:t>S – </a:t>
            </a:r>
            <a:r>
              <a:rPr lang="el-GR" sz="1900">
                <a:solidFill>
                  <a:srgbClr val="A50021"/>
                </a:solidFill>
              </a:rPr>
              <a:t>ε</a:t>
            </a:r>
            <a:r>
              <a:rPr lang="en-US" sz="1900">
                <a:solidFill>
                  <a:srgbClr val="A50021"/>
                </a:solidFill>
              </a:rPr>
              <a:t> &lt; S̃ &lt; (1+</a:t>
            </a:r>
            <a:r>
              <a:rPr lang="el-GR" sz="1900">
                <a:solidFill>
                  <a:srgbClr val="A50021"/>
                </a:solidFill>
              </a:rPr>
              <a:t> ε</a:t>
            </a:r>
            <a:r>
              <a:rPr lang="en-US" sz="1900">
                <a:solidFill>
                  <a:srgbClr val="A50021"/>
                </a:solidFill>
              </a:rPr>
              <a:t>)S + </a:t>
            </a:r>
            <a:r>
              <a:rPr lang="el-GR" sz="1900">
                <a:solidFill>
                  <a:srgbClr val="A50021"/>
                </a:solidFill>
              </a:rPr>
              <a:t>ε</a:t>
            </a:r>
            <a:endParaRPr lang="en-US" sz="1900">
              <a:solidFill>
                <a:srgbClr val="A50021"/>
              </a:solidFill>
            </a:endParaRPr>
          </a:p>
        </p:txBody>
      </p:sp>
      <p:sp>
        <p:nvSpPr>
          <p:cNvPr id="11" name="TextBox 10"/>
          <p:cNvSpPr txBox="1">
            <a:spLocks noChangeArrowheads="1"/>
          </p:cNvSpPr>
          <p:nvPr/>
        </p:nvSpPr>
        <p:spPr bwMode="auto">
          <a:xfrm>
            <a:off x="4062413" y="2835275"/>
            <a:ext cx="1576387"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solidFill>
                  <a:srgbClr val="A50021"/>
                </a:solidFill>
              </a:rPr>
              <a:t>O(</a:t>
            </a:r>
            <a:r>
              <a:rPr lang="el-GR" sz="2200">
                <a:solidFill>
                  <a:srgbClr val="A50021"/>
                </a:solidFill>
              </a:rPr>
              <a:t>ε</a:t>
            </a:r>
            <a:r>
              <a:rPr lang="en-US" sz="2200" baseline="30000">
                <a:solidFill>
                  <a:srgbClr val="A50021"/>
                </a:solidFill>
              </a:rPr>
              <a:t>-3</a:t>
            </a:r>
            <a:r>
              <a:rPr lang="en-US" sz="2200">
                <a:solidFill>
                  <a:srgbClr val="A50021"/>
                </a:solidFill>
              </a:rPr>
              <a:t> log n)</a:t>
            </a:r>
          </a:p>
        </p:txBody>
      </p:sp>
      <p:sp>
        <p:nvSpPr>
          <p:cNvPr id="10" name="Text Box 102"/>
          <p:cNvSpPr txBox="1">
            <a:spLocks noChangeArrowheads="1"/>
          </p:cNvSpPr>
          <p:nvPr/>
        </p:nvSpPr>
        <p:spPr bwMode="auto">
          <a:xfrm>
            <a:off x="457200" y="1033046"/>
            <a:ext cx="25081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smtClean="0">
                <a:solidFill>
                  <a:srgbClr val="0000CC"/>
                </a:solidFill>
              </a:rPr>
              <a:t>[A-Krauthgamer-Onak’11]</a:t>
            </a:r>
            <a:endParaRPr lang="en-US" sz="1600" dirty="0">
              <a:solidFill>
                <a:srgbClr val="0000CC"/>
              </a:solidFill>
            </a:endParaRPr>
          </a:p>
        </p:txBody>
      </p:sp>
    </p:spTree>
    <p:extLst>
      <p:ext uri="{BB962C8B-B14F-4D97-AF65-F5344CB8AC3E}">
        <p14:creationId xmlns:p14="http://schemas.microsoft.com/office/powerpoint/2010/main" val="1861036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22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22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227">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2227">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2227">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2227">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9"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Precision Sampling Algorithm</a:t>
            </a:r>
          </a:p>
        </p:txBody>
      </p:sp>
      <p:sp>
        <p:nvSpPr>
          <p:cNvPr id="15363" name="Content Placeholder 2"/>
          <p:cNvSpPr>
            <a:spLocks noGrp="1"/>
          </p:cNvSpPr>
          <p:nvPr>
            <p:ph sz="quarter" idx="1"/>
          </p:nvPr>
        </p:nvSpPr>
        <p:spPr>
          <a:xfrm>
            <a:off x="457200" y="1387475"/>
            <a:ext cx="8229600" cy="4937125"/>
          </a:xfrm>
        </p:spPr>
        <p:txBody>
          <a:bodyPr/>
          <a:lstStyle/>
          <a:p>
            <a:pPr eaLnBrk="1" hangingPunct="1">
              <a:lnSpc>
                <a:spcPct val="90000"/>
              </a:lnSpc>
            </a:pPr>
            <a:r>
              <a:rPr lang="en-US" smtClean="0">
                <a:solidFill>
                  <a:srgbClr val="000066"/>
                </a:solidFill>
                <a:sym typeface="Symbol" panose="05050102010706020507" pitchFamily="18" charset="2"/>
              </a:rPr>
              <a:t>Precision Sampling Lemma</a:t>
            </a:r>
            <a:r>
              <a:rPr lang="en-US" smtClean="0">
                <a:sym typeface="Symbol" panose="05050102010706020507" pitchFamily="18" charset="2"/>
              </a:rPr>
              <a:t>: can get, with 90% success:</a:t>
            </a:r>
          </a:p>
          <a:p>
            <a:pPr lvl="1" eaLnBrk="1" hangingPunct="1">
              <a:lnSpc>
                <a:spcPct val="90000"/>
              </a:lnSpc>
            </a:pPr>
            <a:r>
              <a:rPr lang="en-US" sz="2200" smtClean="0">
                <a:solidFill>
                  <a:srgbClr val="A50021"/>
                </a:solidFill>
                <a:sym typeface="Symbol" panose="05050102010706020507" pitchFamily="18" charset="2"/>
              </a:rPr>
              <a:t>O(1)</a:t>
            </a:r>
            <a:r>
              <a:rPr lang="en-US" sz="2200" smtClean="0">
                <a:sym typeface="Symbol" panose="05050102010706020507" pitchFamily="18" charset="2"/>
              </a:rPr>
              <a:t> additive error and </a:t>
            </a:r>
            <a:r>
              <a:rPr lang="en-US" sz="2200" smtClean="0">
                <a:solidFill>
                  <a:srgbClr val="A50021"/>
                </a:solidFill>
                <a:sym typeface="Symbol" panose="05050102010706020507" pitchFamily="18" charset="2"/>
              </a:rPr>
              <a:t>1.5</a:t>
            </a:r>
            <a:r>
              <a:rPr lang="en-US" sz="2200" smtClean="0">
                <a:sym typeface="Symbol" panose="05050102010706020507" pitchFamily="18" charset="2"/>
              </a:rPr>
              <a:t>  multiplicative error: </a:t>
            </a:r>
          </a:p>
          <a:p>
            <a:pPr marL="593725" lvl="2" indent="0" eaLnBrk="1" hangingPunct="1">
              <a:lnSpc>
                <a:spcPct val="90000"/>
              </a:lnSpc>
              <a:buFont typeface="Wingdings 3" panose="05040102010807070707" pitchFamily="18" charset="2"/>
              <a:buNone/>
            </a:pPr>
            <a:r>
              <a:rPr lang="en-US" sz="1900" smtClean="0">
                <a:solidFill>
                  <a:srgbClr val="A50021"/>
                </a:solidFill>
                <a:sym typeface="Symbol" panose="05050102010706020507" pitchFamily="18" charset="2"/>
              </a:rPr>
              <a:t>	S – O(1) &lt; </a:t>
            </a:r>
            <a:r>
              <a:rPr lang="en-US" sz="1800" smtClean="0">
                <a:solidFill>
                  <a:srgbClr val="A50021"/>
                </a:solidFill>
                <a:cs typeface="Arial" panose="020B0604020202020204" pitchFamily="34" charset="0"/>
              </a:rPr>
              <a:t>S̃</a:t>
            </a:r>
            <a:r>
              <a:rPr lang="en-US" sz="1900" smtClean="0">
                <a:solidFill>
                  <a:srgbClr val="A50021"/>
                </a:solidFill>
                <a:sym typeface="Symbol" panose="05050102010706020507" pitchFamily="18" charset="2"/>
              </a:rPr>
              <a:t> &lt; 1.5*S + O(1)</a:t>
            </a:r>
            <a:endParaRPr lang="en-US" sz="1900" smtClean="0">
              <a:solidFill>
                <a:srgbClr val="C00000"/>
              </a:solidFill>
              <a:sym typeface="Symbol" panose="05050102010706020507" pitchFamily="18" charset="2"/>
            </a:endParaRPr>
          </a:p>
          <a:p>
            <a:pPr lvl="1" eaLnBrk="1" hangingPunct="1">
              <a:lnSpc>
                <a:spcPct val="90000"/>
              </a:lnSpc>
            </a:pPr>
            <a:r>
              <a:rPr lang="en-US" sz="2200" smtClean="0">
                <a:sym typeface="Symbol" panose="05050102010706020507" pitchFamily="18" charset="2"/>
              </a:rPr>
              <a:t>with average cost equal to </a:t>
            </a:r>
            <a:r>
              <a:rPr lang="en-US" sz="2200" smtClean="0">
                <a:solidFill>
                  <a:srgbClr val="A50021"/>
                </a:solidFill>
                <a:sym typeface="Symbol" panose="05050102010706020507" pitchFamily="18" charset="2"/>
              </a:rPr>
              <a:t>O(log n) </a:t>
            </a:r>
            <a:endParaRPr lang="en-US" smtClean="0">
              <a:cs typeface="Arial" panose="020B0604020202020204" pitchFamily="34" charset="0"/>
              <a:sym typeface="Symbol" panose="05050102010706020507" pitchFamily="18" charset="2"/>
            </a:endParaRPr>
          </a:p>
          <a:p>
            <a:pPr eaLnBrk="1" hangingPunct="1">
              <a:lnSpc>
                <a:spcPct val="90000"/>
              </a:lnSpc>
            </a:pPr>
            <a:r>
              <a:rPr lang="en-US" smtClean="0">
                <a:cs typeface="Arial" panose="020B0604020202020204" pitchFamily="34" charset="0"/>
                <a:sym typeface="Symbol" panose="05050102010706020507" pitchFamily="18" charset="2"/>
              </a:rPr>
              <a:t>Algorithm:</a:t>
            </a:r>
          </a:p>
          <a:p>
            <a:pPr lvl="1" eaLnBrk="1" hangingPunct="1">
              <a:lnSpc>
                <a:spcPct val="90000"/>
              </a:lnSpc>
            </a:pPr>
            <a:r>
              <a:rPr lang="en-US" sz="2200" smtClean="0">
                <a:cs typeface="Arial" panose="020B0604020202020204" pitchFamily="34" charset="0"/>
                <a:sym typeface="Symbol" panose="05050102010706020507" pitchFamily="18" charset="2"/>
              </a:rPr>
              <a:t>Choose each </a:t>
            </a:r>
            <a:r>
              <a:rPr lang="en-US" sz="2200" smtClean="0">
                <a:solidFill>
                  <a:srgbClr val="A50021"/>
                </a:solidFill>
                <a:cs typeface="Arial" panose="020B0604020202020204" pitchFamily="34" charset="0"/>
                <a:sym typeface="Symbol" panose="05050102010706020507" pitchFamily="18" charset="2"/>
              </a:rPr>
              <a:t>u</a:t>
            </a:r>
            <a:r>
              <a:rPr lang="en-US" sz="2200" baseline="-25000" smtClean="0">
                <a:solidFill>
                  <a:srgbClr val="A50021"/>
                </a:solidFill>
                <a:cs typeface="Arial" panose="020B0604020202020204" pitchFamily="34" charset="0"/>
                <a:sym typeface="Symbol" panose="05050102010706020507" pitchFamily="18" charset="2"/>
              </a:rPr>
              <a:t>i</a:t>
            </a:r>
            <a:r>
              <a:rPr lang="en-US" sz="2200" smtClean="0">
                <a:solidFill>
                  <a:srgbClr val="A50021"/>
                </a:solidFill>
                <a:cs typeface="Arial" panose="020B0604020202020204" pitchFamily="34" charset="0"/>
                <a:sym typeface="Symbol" panose="05050102010706020507" pitchFamily="18" charset="2"/>
              </a:rPr>
              <a:t>[0,1] </a:t>
            </a:r>
            <a:r>
              <a:rPr lang="en-US" sz="2200" smtClean="0">
                <a:cs typeface="Arial" panose="020B0604020202020204" pitchFamily="34" charset="0"/>
                <a:sym typeface="Symbol" panose="05050102010706020507" pitchFamily="18" charset="2"/>
              </a:rPr>
              <a:t>i.i.d.</a:t>
            </a:r>
            <a:endParaRPr lang="en-US" sz="2200" smtClean="0">
              <a:solidFill>
                <a:srgbClr val="A50021"/>
              </a:solidFill>
              <a:cs typeface="Arial" panose="020B0604020202020204" pitchFamily="34" charset="0"/>
              <a:sym typeface="Symbol" panose="05050102010706020507" pitchFamily="18" charset="2"/>
            </a:endParaRPr>
          </a:p>
          <a:p>
            <a:pPr lvl="1" eaLnBrk="1" hangingPunct="1">
              <a:lnSpc>
                <a:spcPct val="90000"/>
              </a:lnSpc>
            </a:pPr>
            <a:r>
              <a:rPr lang="en-US" sz="2200" smtClean="0">
                <a:cs typeface="Arial" panose="020B0604020202020204" pitchFamily="34" charset="0"/>
                <a:sym typeface="Symbol" panose="05050102010706020507" pitchFamily="18" charset="2"/>
              </a:rPr>
              <a:t>Estimator: </a:t>
            </a:r>
            <a:r>
              <a:rPr lang="en-US" sz="2200" smtClean="0">
                <a:solidFill>
                  <a:srgbClr val="A50021"/>
                </a:solidFill>
                <a:cs typeface="Arial" panose="020B0604020202020204" pitchFamily="34" charset="0"/>
                <a:sym typeface="Symbol" panose="05050102010706020507" pitchFamily="18" charset="2"/>
              </a:rPr>
              <a:t>S</a:t>
            </a:r>
            <a:r>
              <a:rPr lang="en-US" sz="2200" smtClean="0">
                <a:solidFill>
                  <a:srgbClr val="A50021"/>
                </a:solidFill>
                <a:latin typeface="Arial" panose="020B0604020202020204" pitchFamily="34" charset="0"/>
                <a:cs typeface="Arial" panose="020B0604020202020204" pitchFamily="34" charset="0"/>
                <a:sym typeface="Symbol" panose="05050102010706020507" pitchFamily="18" charset="2"/>
              </a:rPr>
              <a:t>̃</a:t>
            </a:r>
            <a:r>
              <a:rPr lang="en-US" sz="2200" smtClean="0">
                <a:latin typeface="Arial" panose="020B0604020202020204" pitchFamily="34" charset="0"/>
                <a:cs typeface="Arial" panose="020B0604020202020204" pitchFamily="34" charset="0"/>
                <a:sym typeface="Symbol" panose="05050102010706020507" pitchFamily="18" charset="2"/>
              </a:rPr>
              <a:t> = </a:t>
            </a:r>
            <a:r>
              <a:rPr lang="en-US" sz="2200" smtClean="0">
                <a:cs typeface="Arial" panose="020B0604020202020204" pitchFamily="34" charset="0"/>
                <a:sym typeface="Symbol" panose="05050102010706020507" pitchFamily="18" charset="2"/>
              </a:rPr>
              <a:t>count number of </a:t>
            </a:r>
            <a:r>
              <a:rPr lang="en-US" sz="2200" smtClean="0">
                <a:solidFill>
                  <a:srgbClr val="A50021"/>
                </a:solidFill>
                <a:cs typeface="Arial" panose="020B0604020202020204" pitchFamily="34" charset="0"/>
                <a:sym typeface="Symbol" panose="05050102010706020507" pitchFamily="18" charset="2"/>
              </a:rPr>
              <a:t>i</a:t>
            </a:r>
            <a:r>
              <a:rPr lang="en-US" sz="2200" smtClean="0">
                <a:cs typeface="Arial" panose="020B0604020202020204" pitchFamily="34" charset="0"/>
                <a:sym typeface="Symbol" panose="05050102010706020507" pitchFamily="18" charset="2"/>
              </a:rPr>
              <a:t>‘s s.t. </a:t>
            </a:r>
            <a:r>
              <a:rPr lang="en-US" sz="2200" smtClean="0">
                <a:solidFill>
                  <a:srgbClr val="A50021"/>
                </a:solidFill>
                <a:cs typeface="Arial" panose="020B0604020202020204" pitchFamily="34" charset="0"/>
                <a:sym typeface="Symbol" panose="05050102010706020507" pitchFamily="18" charset="2"/>
              </a:rPr>
              <a:t>ã</a:t>
            </a:r>
            <a:r>
              <a:rPr lang="en-US" sz="2200" baseline="-25000" smtClean="0">
                <a:solidFill>
                  <a:srgbClr val="A50021"/>
                </a:solidFill>
                <a:cs typeface="Arial" panose="020B0604020202020204" pitchFamily="34" charset="0"/>
                <a:sym typeface="Symbol" panose="05050102010706020507" pitchFamily="18" charset="2"/>
              </a:rPr>
              <a:t>i</a:t>
            </a:r>
            <a:r>
              <a:rPr lang="en-US" sz="2200" smtClean="0">
                <a:solidFill>
                  <a:srgbClr val="A50021"/>
                </a:solidFill>
                <a:cs typeface="Arial" panose="020B0604020202020204" pitchFamily="34" charset="0"/>
                <a:sym typeface="Symbol" panose="05050102010706020507" pitchFamily="18" charset="2"/>
              </a:rPr>
              <a:t> / u</a:t>
            </a:r>
            <a:r>
              <a:rPr lang="en-US" sz="2200" baseline="-25000" smtClean="0">
                <a:solidFill>
                  <a:srgbClr val="A50021"/>
                </a:solidFill>
                <a:cs typeface="Arial" panose="020B0604020202020204" pitchFamily="34" charset="0"/>
                <a:sym typeface="Symbol" panose="05050102010706020507" pitchFamily="18" charset="2"/>
              </a:rPr>
              <a:t>i</a:t>
            </a:r>
            <a:r>
              <a:rPr lang="en-US" sz="2200" smtClean="0">
                <a:solidFill>
                  <a:srgbClr val="A50021"/>
                </a:solidFill>
                <a:cs typeface="Arial" panose="020B0604020202020204" pitchFamily="34" charset="0"/>
                <a:sym typeface="Symbol" panose="05050102010706020507" pitchFamily="18" charset="2"/>
              </a:rPr>
              <a:t> &gt; 6</a:t>
            </a:r>
            <a:r>
              <a:rPr lang="en-US" sz="2200" smtClean="0">
                <a:cs typeface="Arial" panose="020B0604020202020204" pitchFamily="34" charset="0"/>
                <a:sym typeface="Symbol" panose="05050102010706020507" pitchFamily="18" charset="2"/>
              </a:rPr>
              <a:t>   (up to a normalization constant)</a:t>
            </a:r>
          </a:p>
          <a:p>
            <a:r>
              <a:rPr lang="en-US" smtClean="0"/>
              <a:t>Proof of correctness:</a:t>
            </a:r>
          </a:p>
          <a:p>
            <a:pPr lvl="1"/>
            <a:r>
              <a:rPr lang="en-US" smtClean="0"/>
              <a:t>we use only </a:t>
            </a:r>
            <a:r>
              <a:rPr lang="en-US" smtClean="0">
                <a:solidFill>
                  <a:srgbClr val="A50021"/>
                </a:solidFill>
                <a:sym typeface="Symbol" panose="05050102010706020507" pitchFamily="18" charset="2"/>
              </a:rPr>
              <a:t>ã</a:t>
            </a:r>
            <a:r>
              <a:rPr lang="en-US" baseline="-25000" smtClean="0">
                <a:solidFill>
                  <a:srgbClr val="A50021"/>
                </a:solidFill>
                <a:sym typeface="Symbol" panose="05050102010706020507" pitchFamily="18" charset="2"/>
              </a:rPr>
              <a:t>i  </a:t>
            </a:r>
            <a:r>
              <a:rPr lang="en-US" smtClean="0"/>
              <a:t>which are </a:t>
            </a:r>
            <a:r>
              <a:rPr lang="en-US" smtClean="0">
                <a:solidFill>
                  <a:srgbClr val="A50021"/>
                </a:solidFill>
              </a:rPr>
              <a:t>1.5</a:t>
            </a:r>
            <a:r>
              <a:rPr lang="en-US" smtClean="0"/>
              <a:t>-approximation to </a:t>
            </a:r>
            <a:r>
              <a:rPr lang="en-US" smtClean="0">
                <a:solidFill>
                  <a:srgbClr val="A50021"/>
                </a:solidFill>
              </a:rPr>
              <a:t>a</a:t>
            </a:r>
            <a:r>
              <a:rPr lang="en-US" baseline="-25000" smtClean="0">
                <a:solidFill>
                  <a:srgbClr val="A50021"/>
                </a:solidFill>
              </a:rPr>
              <a:t>i</a:t>
            </a:r>
            <a:endParaRPr lang="en-US" smtClean="0"/>
          </a:p>
          <a:p>
            <a:pPr lvl="1"/>
            <a:r>
              <a:rPr lang="en-US" smtClean="0">
                <a:solidFill>
                  <a:srgbClr val="A50021"/>
                </a:solidFill>
              </a:rPr>
              <a:t>E[</a:t>
            </a:r>
            <a:r>
              <a:rPr lang="en-US" sz="2400" smtClean="0">
                <a:solidFill>
                  <a:srgbClr val="A50021"/>
                </a:solidFill>
                <a:cs typeface="Arial" panose="020B0604020202020204" pitchFamily="34" charset="0"/>
                <a:sym typeface="Symbol" panose="05050102010706020507" pitchFamily="18" charset="2"/>
              </a:rPr>
              <a:t>S</a:t>
            </a:r>
            <a:r>
              <a:rPr lang="en-US" sz="2400" smtClean="0">
                <a:solidFill>
                  <a:srgbClr val="A50021"/>
                </a:solidFill>
                <a:latin typeface="Arial" panose="020B0604020202020204" pitchFamily="34" charset="0"/>
                <a:cs typeface="Arial" panose="020B0604020202020204" pitchFamily="34" charset="0"/>
                <a:sym typeface="Symbol" panose="05050102010706020507" pitchFamily="18" charset="2"/>
              </a:rPr>
              <a:t>̃</a:t>
            </a:r>
            <a:r>
              <a:rPr lang="en-US" smtClean="0">
                <a:solidFill>
                  <a:srgbClr val="A50021"/>
                </a:solidFill>
              </a:rPr>
              <a:t>] ≈ ∑ Pr[a</a:t>
            </a:r>
            <a:r>
              <a:rPr lang="en-US" baseline="-25000" smtClean="0">
                <a:solidFill>
                  <a:srgbClr val="A50021"/>
                </a:solidFill>
              </a:rPr>
              <a:t>i</a:t>
            </a:r>
            <a:r>
              <a:rPr lang="en-US" smtClean="0">
                <a:solidFill>
                  <a:srgbClr val="A50021"/>
                </a:solidFill>
              </a:rPr>
              <a:t> / u</a:t>
            </a:r>
            <a:r>
              <a:rPr lang="en-US" baseline="-25000" smtClean="0">
                <a:solidFill>
                  <a:srgbClr val="A50021"/>
                </a:solidFill>
              </a:rPr>
              <a:t>i</a:t>
            </a:r>
            <a:r>
              <a:rPr lang="en-US" smtClean="0">
                <a:solidFill>
                  <a:srgbClr val="A50021"/>
                </a:solidFill>
              </a:rPr>
              <a:t> &gt; 6] = ∑ a</a:t>
            </a:r>
            <a:r>
              <a:rPr lang="en-US" baseline="-25000" smtClean="0">
                <a:solidFill>
                  <a:srgbClr val="A50021"/>
                </a:solidFill>
              </a:rPr>
              <a:t>i</a:t>
            </a:r>
            <a:r>
              <a:rPr lang="en-US" smtClean="0">
                <a:solidFill>
                  <a:srgbClr val="A50021"/>
                </a:solidFill>
              </a:rPr>
              <a:t>/6</a:t>
            </a:r>
            <a:r>
              <a:rPr lang="en-US" smtClean="0"/>
              <a:t>.</a:t>
            </a:r>
          </a:p>
          <a:p>
            <a:pPr lvl="1"/>
            <a:r>
              <a:rPr lang="en-US" smtClean="0">
                <a:solidFill>
                  <a:srgbClr val="A50021"/>
                </a:solidFill>
              </a:rPr>
              <a:t>E[1/u</a:t>
            </a:r>
            <a:r>
              <a:rPr lang="en-US" baseline="-25000" smtClean="0">
                <a:solidFill>
                  <a:srgbClr val="A50021"/>
                </a:solidFill>
              </a:rPr>
              <a:t>i</a:t>
            </a:r>
            <a:r>
              <a:rPr lang="en-US" smtClean="0">
                <a:solidFill>
                  <a:srgbClr val="A50021"/>
                </a:solidFill>
              </a:rPr>
              <a:t>] = O(log n)</a:t>
            </a:r>
            <a:r>
              <a:rPr lang="en-US" smtClean="0"/>
              <a:t> w.h.p.</a:t>
            </a:r>
          </a:p>
        </p:txBody>
      </p:sp>
      <p:sp>
        <p:nvSpPr>
          <p:cNvPr id="4" name="TextBox 3"/>
          <p:cNvSpPr txBox="1">
            <a:spLocks noChangeArrowheads="1"/>
          </p:cNvSpPr>
          <p:nvPr/>
        </p:nvSpPr>
        <p:spPr bwMode="auto">
          <a:xfrm>
            <a:off x="2676525" y="3624263"/>
            <a:ext cx="4029075" cy="4302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t>function of </a:t>
            </a:r>
            <a:r>
              <a:rPr lang="en-US" sz="2200">
                <a:solidFill>
                  <a:srgbClr val="A50021"/>
                </a:solidFill>
              </a:rPr>
              <a:t>[</a:t>
            </a:r>
            <a:r>
              <a:rPr lang="en-US" sz="2200">
                <a:solidFill>
                  <a:srgbClr val="A50021"/>
                </a:solidFill>
                <a:sym typeface="Symbol" panose="05050102010706020507" pitchFamily="18" charset="2"/>
              </a:rPr>
              <a:t>ã</a:t>
            </a:r>
            <a:r>
              <a:rPr lang="en-US" sz="2200" baseline="-25000">
                <a:solidFill>
                  <a:srgbClr val="A50021"/>
                </a:solidFill>
                <a:sym typeface="Symbol" panose="05050102010706020507" pitchFamily="18" charset="2"/>
              </a:rPr>
              <a:t>i</a:t>
            </a:r>
            <a:r>
              <a:rPr lang="en-US" sz="2200">
                <a:solidFill>
                  <a:srgbClr val="A50021"/>
                </a:solidFill>
                <a:sym typeface="Symbol" panose="05050102010706020507" pitchFamily="18" charset="2"/>
              </a:rPr>
              <a:t> /u</a:t>
            </a:r>
            <a:r>
              <a:rPr lang="en-US" sz="2200" baseline="-25000">
                <a:solidFill>
                  <a:srgbClr val="A50021"/>
                </a:solidFill>
                <a:sym typeface="Symbol" panose="05050102010706020507" pitchFamily="18" charset="2"/>
              </a:rPr>
              <a:t>i</a:t>
            </a:r>
            <a:r>
              <a:rPr lang="en-US" sz="2200">
                <a:solidFill>
                  <a:srgbClr val="A50021"/>
                </a:solidFill>
                <a:sym typeface="Symbol" panose="05050102010706020507" pitchFamily="18" charset="2"/>
              </a:rPr>
              <a:t> - </a:t>
            </a:r>
            <a:r>
              <a:rPr lang="en-US" sz="2200">
                <a:solidFill>
                  <a:srgbClr val="A50021"/>
                </a:solidFill>
              </a:rPr>
              <a:t>4/</a:t>
            </a:r>
            <a:r>
              <a:rPr lang="el-GR" sz="2200">
                <a:solidFill>
                  <a:srgbClr val="A50021"/>
                </a:solidFill>
              </a:rPr>
              <a:t>ε</a:t>
            </a:r>
            <a:r>
              <a:rPr lang="en-US" sz="2200">
                <a:solidFill>
                  <a:srgbClr val="A50021"/>
                </a:solidFill>
              </a:rPr>
              <a:t>]</a:t>
            </a:r>
            <a:r>
              <a:rPr lang="en-US" sz="2200" baseline="30000">
                <a:solidFill>
                  <a:srgbClr val="A50021"/>
                </a:solidFill>
              </a:rPr>
              <a:t>+</a:t>
            </a:r>
            <a:r>
              <a:rPr lang="en-US" sz="2200">
                <a:solidFill>
                  <a:srgbClr val="A50021"/>
                </a:solidFill>
              </a:rPr>
              <a:t> </a:t>
            </a:r>
            <a:r>
              <a:rPr lang="en-US" sz="2200"/>
              <a:t>and</a:t>
            </a:r>
            <a:r>
              <a:rPr lang="en-US" sz="2200">
                <a:solidFill>
                  <a:srgbClr val="A50021"/>
                </a:solidFill>
              </a:rPr>
              <a:t> u</a:t>
            </a:r>
            <a:r>
              <a:rPr lang="en-US" sz="2200" baseline="-25000">
                <a:solidFill>
                  <a:srgbClr val="A50021"/>
                </a:solidFill>
              </a:rPr>
              <a:t>i</a:t>
            </a:r>
            <a:r>
              <a:rPr lang="en-US" sz="2200"/>
              <a:t>’s</a:t>
            </a:r>
          </a:p>
        </p:txBody>
      </p:sp>
      <p:sp>
        <p:nvSpPr>
          <p:cNvPr id="5" name="TextBox 4"/>
          <p:cNvSpPr txBox="1">
            <a:spLocks noChangeArrowheads="1"/>
          </p:cNvSpPr>
          <p:nvPr/>
        </p:nvSpPr>
        <p:spPr bwMode="auto">
          <a:xfrm>
            <a:off x="3048000" y="3292475"/>
            <a:ext cx="6019800"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t>concrete distrib. = minimum of </a:t>
            </a:r>
            <a:r>
              <a:rPr lang="en-US" sz="2200">
                <a:solidFill>
                  <a:srgbClr val="A50021"/>
                </a:solidFill>
              </a:rPr>
              <a:t>O(</a:t>
            </a:r>
            <a:r>
              <a:rPr lang="el-GR" sz="2200">
                <a:solidFill>
                  <a:srgbClr val="A50021"/>
                </a:solidFill>
              </a:rPr>
              <a:t>ε</a:t>
            </a:r>
            <a:r>
              <a:rPr lang="en-US" sz="2200" baseline="30000">
                <a:solidFill>
                  <a:srgbClr val="A50021"/>
                </a:solidFill>
              </a:rPr>
              <a:t>-3</a:t>
            </a:r>
            <a:r>
              <a:rPr lang="en-US" sz="2200">
                <a:solidFill>
                  <a:srgbClr val="A50021"/>
                </a:solidFill>
              </a:rPr>
              <a:t>)</a:t>
            </a:r>
            <a:r>
              <a:rPr lang="en-US" sz="2200"/>
              <a:t> u.r.v.</a:t>
            </a:r>
          </a:p>
        </p:txBody>
      </p:sp>
      <p:sp>
        <p:nvSpPr>
          <p:cNvPr id="6" name="TextBox 5"/>
          <p:cNvSpPr txBox="1">
            <a:spLocks noChangeArrowheads="1"/>
          </p:cNvSpPr>
          <p:nvPr/>
        </p:nvSpPr>
        <p:spPr bwMode="auto">
          <a:xfrm>
            <a:off x="4062413" y="2454275"/>
            <a:ext cx="1576387"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solidFill>
                  <a:srgbClr val="A50021"/>
                </a:solidFill>
              </a:rPr>
              <a:t>O(</a:t>
            </a:r>
            <a:r>
              <a:rPr lang="el-GR" sz="2200">
                <a:solidFill>
                  <a:srgbClr val="A50021"/>
                </a:solidFill>
              </a:rPr>
              <a:t>ε</a:t>
            </a:r>
            <a:r>
              <a:rPr lang="en-US" sz="2200" baseline="30000">
                <a:solidFill>
                  <a:srgbClr val="A50021"/>
                </a:solidFill>
              </a:rPr>
              <a:t>-3</a:t>
            </a:r>
            <a:r>
              <a:rPr lang="en-US" sz="2200">
                <a:solidFill>
                  <a:srgbClr val="A50021"/>
                </a:solidFill>
              </a:rPr>
              <a:t> log n)</a:t>
            </a:r>
          </a:p>
        </p:txBody>
      </p:sp>
      <p:sp>
        <p:nvSpPr>
          <p:cNvPr id="7" name="TextBox 6"/>
          <p:cNvSpPr txBox="1">
            <a:spLocks noChangeArrowheads="1"/>
          </p:cNvSpPr>
          <p:nvPr/>
        </p:nvSpPr>
        <p:spPr bwMode="auto">
          <a:xfrm>
            <a:off x="990600" y="1768475"/>
            <a:ext cx="685800"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l-GR" sz="2200">
                <a:solidFill>
                  <a:srgbClr val="A50021"/>
                </a:solidFill>
              </a:rPr>
              <a:t>ε</a:t>
            </a:r>
            <a:endParaRPr lang="en-US" sz="2200">
              <a:solidFill>
                <a:srgbClr val="A50021"/>
              </a:solidFill>
            </a:endParaRPr>
          </a:p>
        </p:txBody>
      </p:sp>
      <p:sp>
        <p:nvSpPr>
          <p:cNvPr id="8" name="TextBox 7"/>
          <p:cNvSpPr txBox="1">
            <a:spLocks noChangeArrowheads="1"/>
          </p:cNvSpPr>
          <p:nvPr/>
        </p:nvSpPr>
        <p:spPr bwMode="auto">
          <a:xfrm>
            <a:off x="3733800" y="1768475"/>
            <a:ext cx="631825" cy="4302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a:solidFill>
                  <a:srgbClr val="A50021"/>
                </a:solidFill>
              </a:rPr>
              <a:t>1+</a:t>
            </a:r>
            <a:r>
              <a:rPr lang="el-GR" sz="2200">
                <a:solidFill>
                  <a:srgbClr val="A50021"/>
                </a:solidFill>
              </a:rPr>
              <a:t>ε</a:t>
            </a:r>
            <a:endParaRPr lang="en-US" sz="2200">
              <a:solidFill>
                <a:srgbClr val="A50021"/>
              </a:solidFill>
            </a:endParaRPr>
          </a:p>
        </p:txBody>
      </p:sp>
      <p:sp>
        <p:nvSpPr>
          <p:cNvPr id="9" name="TextBox 8"/>
          <p:cNvSpPr txBox="1">
            <a:spLocks noChangeArrowheads="1"/>
          </p:cNvSpPr>
          <p:nvPr/>
        </p:nvSpPr>
        <p:spPr bwMode="auto">
          <a:xfrm>
            <a:off x="1447800" y="2187575"/>
            <a:ext cx="2819400" cy="3841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1900">
                <a:solidFill>
                  <a:srgbClr val="A50021"/>
                </a:solidFill>
              </a:rPr>
              <a:t>S – </a:t>
            </a:r>
            <a:r>
              <a:rPr lang="el-GR" sz="1900">
                <a:solidFill>
                  <a:srgbClr val="A50021"/>
                </a:solidFill>
              </a:rPr>
              <a:t>ε</a:t>
            </a:r>
            <a:r>
              <a:rPr lang="en-US" sz="1900">
                <a:solidFill>
                  <a:srgbClr val="A50021"/>
                </a:solidFill>
              </a:rPr>
              <a:t> &lt; S̃ &lt; (1+</a:t>
            </a:r>
            <a:r>
              <a:rPr lang="el-GR" sz="1900">
                <a:solidFill>
                  <a:srgbClr val="A50021"/>
                </a:solidFill>
              </a:rPr>
              <a:t> ε</a:t>
            </a:r>
            <a:r>
              <a:rPr lang="en-US" sz="1900">
                <a:solidFill>
                  <a:srgbClr val="A50021"/>
                </a:solidFill>
              </a:rPr>
              <a:t>)S + </a:t>
            </a:r>
            <a:r>
              <a:rPr lang="el-GR" sz="1900">
                <a:solidFill>
                  <a:srgbClr val="A50021"/>
                </a:solidFill>
              </a:rPr>
              <a:t>ε</a:t>
            </a:r>
            <a:endParaRPr lang="en-US" sz="1900">
              <a:solidFill>
                <a:srgbClr val="A50021"/>
              </a:solidFill>
            </a:endParaRPr>
          </a:p>
        </p:txBody>
      </p:sp>
    </p:spTree>
    <p:extLst>
      <p:ext uri="{BB962C8B-B14F-4D97-AF65-F5344CB8AC3E}">
        <p14:creationId xmlns:p14="http://schemas.microsoft.com/office/powerpoint/2010/main" val="3361437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36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10" end="1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3505201" y="2828637"/>
            <a:ext cx="2286000" cy="600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2" name="Title 1"/>
          <p:cNvSpPr>
            <a:spLocks noGrp="1"/>
          </p:cNvSpPr>
          <p:nvPr>
            <p:ph type="title"/>
          </p:nvPr>
        </p:nvSpPr>
        <p:spPr/>
        <p:txBody>
          <a:bodyPr/>
          <a:lstStyle/>
          <a:p>
            <a:pPr eaLnBrk="1" hangingPunct="1"/>
            <a:r>
              <a:rPr lang="en-US" dirty="0" smtClean="0"/>
              <a:t>A scenario</a:t>
            </a:r>
          </a:p>
        </p:txBody>
      </p:sp>
      <p:graphicFrame>
        <p:nvGraphicFramePr>
          <p:cNvPr id="12" name="Content Placeholder 11"/>
          <p:cNvGraphicFramePr>
            <a:graphicFrameLocks noGrp="1"/>
          </p:cNvGraphicFramePr>
          <p:nvPr>
            <p:ph sz="quarter" idx="1"/>
            <p:extLst>
              <p:ext uri="{D42A27DB-BD31-4B8C-83A1-F6EECF244321}">
                <p14:modId xmlns:p14="http://schemas.microsoft.com/office/powerpoint/2010/main" val="3703987769"/>
              </p:ext>
            </p:extLst>
          </p:nvPr>
        </p:nvGraphicFramePr>
        <p:xfrm>
          <a:off x="3048000" y="4257672"/>
          <a:ext cx="3200400" cy="1300164"/>
        </p:xfrm>
        <a:graphic>
          <a:graphicData uri="http://schemas.openxmlformats.org/drawingml/2006/table">
            <a:tbl>
              <a:tblPr firstRow="1" bandRow="1">
                <a:tableStyleId>{5C22544A-7EE6-4342-B048-85BDC9FD1C3A}</a:tableStyleId>
              </a:tblPr>
              <a:tblGrid>
                <a:gridCol w="1600200"/>
                <a:gridCol w="1600200"/>
              </a:tblGrid>
              <a:tr h="325041">
                <a:tc>
                  <a:txBody>
                    <a:bodyPr/>
                    <a:lstStyle/>
                    <a:p>
                      <a:r>
                        <a:rPr lang="en-US" sz="1400" dirty="0" smtClean="0">
                          <a:solidFill>
                            <a:schemeClr val="tx1"/>
                          </a:solidFill>
                        </a:rPr>
                        <a:t>IP</a:t>
                      </a:r>
                      <a:endParaRPr lang="en-US" sz="1400" dirty="0">
                        <a:solidFill>
                          <a:schemeClr val="tx1"/>
                        </a:solidFill>
                      </a:endParaRPr>
                    </a:p>
                  </a:txBody>
                  <a:tcPr marT="34292" marB="34292"/>
                </a:tc>
                <a:tc>
                  <a:txBody>
                    <a:bodyPr/>
                    <a:lstStyle/>
                    <a:p>
                      <a:r>
                        <a:rPr lang="en-US" sz="1400" dirty="0" smtClean="0">
                          <a:solidFill>
                            <a:schemeClr val="tx1"/>
                          </a:solidFill>
                        </a:rPr>
                        <a:t>Frequency</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131.107.65.14</a:t>
                      </a:r>
                    </a:p>
                  </a:txBody>
                  <a:tcPr marT="34292" marB="34292"/>
                </a:tc>
                <a:tc>
                  <a:txBody>
                    <a:bodyPr/>
                    <a:lstStyle/>
                    <a:p>
                      <a:r>
                        <a:rPr lang="en-US" sz="1400" dirty="0" smtClean="0">
                          <a:solidFill>
                            <a:schemeClr val="tx1"/>
                          </a:solidFill>
                        </a:rPr>
                        <a:t>3</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18.9.22.69</a:t>
                      </a:r>
                    </a:p>
                  </a:txBody>
                  <a:tcPr marT="34292" marB="34292"/>
                </a:tc>
                <a:tc>
                  <a:txBody>
                    <a:bodyPr/>
                    <a:lstStyle/>
                    <a:p>
                      <a:r>
                        <a:rPr lang="en-US" sz="1400" dirty="0" smtClean="0">
                          <a:solidFill>
                            <a:schemeClr val="tx1"/>
                          </a:solidFill>
                        </a:rPr>
                        <a:t>2</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80.97.56.20</a:t>
                      </a:r>
                    </a:p>
                  </a:txBody>
                  <a:tcPr marT="34292" marB="34292"/>
                </a:tc>
                <a:tc>
                  <a:txBody>
                    <a:bodyPr/>
                    <a:lstStyle/>
                    <a:p>
                      <a:r>
                        <a:rPr lang="en-US" sz="1400" dirty="0" smtClean="0">
                          <a:solidFill>
                            <a:schemeClr val="tx1"/>
                          </a:solidFill>
                        </a:rPr>
                        <a:t>2</a:t>
                      </a:r>
                      <a:endParaRPr lang="en-US" sz="1400" dirty="0">
                        <a:solidFill>
                          <a:schemeClr val="tx1"/>
                        </a:solidFill>
                      </a:endParaRPr>
                    </a:p>
                  </a:txBody>
                  <a:tcPr marT="34292" marB="34292"/>
                </a:tc>
              </a:tr>
            </a:tbl>
          </a:graphicData>
        </a:graphic>
      </p:graphicFrame>
      <p:sp>
        <p:nvSpPr>
          <p:cNvPr id="4" name="TextBox 3"/>
          <p:cNvSpPr txBox="1">
            <a:spLocks noChangeArrowheads="1"/>
          </p:cNvSpPr>
          <p:nvPr/>
        </p:nvSpPr>
        <p:spPr bwMode="auto">
          <a:xfrm>
            <a:off x="6978651" y="1714501"/>
            <a:ext cx="1659429"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131.107.65.14</a:t>
            </a:r>
          </a:p>
        </p:txBody>
      </p:sp>
      <p:sp>
        <p:nvSpPr>
          <p:cNvPr id="7" name="TextBox 6"/>
          <p:cNvSpPr txBox="1">
            <a:spLocks noChangeArrowheads="1"/>
          </p:cNvSpPr>
          <p:nvPr/>
        </p:nvSpPr>
        <p:spPr bwMode="auto">
          <a:xfrm>
            <a:off x="6953251" y="4457701"/>
            <a:ext cx="1659429"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131.107.65.14</a:t>
            </a:r>
          </a:p>
        </p:txBody>
      </p:sp>
      <p:sp>
        <p:nvSpPr>
          <p:cNvPr id="8" name="TextBox 7"/>
          <p:cNvSpPr txBox="1">
            <a:spLocks noChangeArrowheads="1"/>
          </p:cNvSpPr>
          <p:nvPr/>
        </p:nvSpPr>
        <p:spPr bwMode="auto">
          <a:xfrm>
            <a:off x="7808915" y="2312195"/>
            <a:ext cx="1274708"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18.9.22.69</a:t>
            </a:r>
          </a:p>
        </p:txBody>
      </p:sp>
      <p:sp>
        <p:nvSpPr>
          <p:cNvPr id="9" name="TextBox 8"/>
          <p:cNvSpPr txBox="1">
            <a:spLocks noChangeArrowheads="1"/>
          </p:cNvSpPr>
          <p:nvPr/>
        </p:nvSpPr>
        <p:spPr bwMode="auto">
          <a:xfrm>
            <a:off x="7696201" y="3600451"/>
            <a:ext cx="1274708"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18.9.22.69</a:t>
            </a:r>
          </a:p>
        </p:txBody>
      </p:sp>
      <p:sp>
        <p:nvSpPr>
          <p:cNvPr id="10" name="TextBox 9"/>
          <p:cNvSpPr txBox="1">
            <a:spLocks noChangeArrowheads="1"/>
          </p:cNvSpPr>
          <p:nvPr/>
        </p:nvSpPr>
        <p:spPr bwMode="auto">
          <a:xfrm>
            <a:off x="6781800" y="3200401"/>
            <a:ext cx="1402948"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80.97.56.20</a:t>
            </a:r>
          </a:p>
        </p:txBody>
      </p:sp>
      <p:sp>
        <p:nvSpPr>
          <p:cNvPr id="11" name="TextBox 10"/>
          <p:cNvSpPr txBox="1">
            <a:spLocks noChangeArrowheads="1"/>
          </p:cNvSpPr>
          <p:nvPr/>
        </p:nvSpPr>
        <p:spPr bwMode="auto">
          <a:xfrm>
            <a:off x="6781800" y="4017170"/>
            <a:ext cx="1402948"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80.97.56.20</a:t>
            </a:r>
          </a:p>
        </p:txBody>
      </p:sp>
      <p:graphicFrame>
        <p:nvGraphicFramePr>
          <p:cNvPr id="13" name="Content Placeholder 11"/>
          <p:cNvGraphicFramePr>
            <a:graphicFrameLocks/>
          </p:cNvGraphicFramePr>
          <p:nvPr>
            <p:extLst>
              <p:ext uri="{D42A27DB-BD31-4B8C-83A1-F6EECF244321}">
                <p14:modId xmlns:p14="http://schemas.microsoft.com/office/powerpoint/2010/main" val="2579399446"/>
              </p:ext>
            </p:extLst>
          </p:nvPr>
        </p:nvGraphicFramePr>
        <p:xfrm>
          <a:off x="3048000" y="4257672"/>
          <a:ext cx="3200400" cy="2600328"/>
        </p:xfrm>
        <a:graphic>
          <a:graphicData uri="http://schemas.openxmlformats.org/drawingml/2006/table">
            <a:tbl>
              <a:tblPr firstRow="1" bandRow="1">
                <a:tableStyleId>{5C22544A-7EE6-4342-B048-85BDC9FD1C3A}</a:tableStyleId>
              </a:tblPr>
              <a:tblGrid>
                <a:gridCol w="1600200"/>
                <a:gridCol w="1600200"/>
              </a:tblGrid>
              <a:tr h="325041">
                <a:tc>
                  <a:txBody>
                    <a:bodyPr/>
                    <a:lstStyle/>
                    <a:p>
                      <a:r>
                        <a:rPr lang="en-US" sz="1400" dirty="0" smtClean="0">
                          <a:solidFill>
                            <a:schemeClr val="tx1"/>
                          </a:solidFill>
                        </a:rPr>
                        <a:t>IP</a:t>
                      </a:r>
                      <a:endParaRPr lang="en-US" sz="1400" dirty="0">
                        <a:solidFill>
                          <a:schemeClr val="tx1"/>
                        </a:solidFill>
                      </a:endParaRPr>
                    </a:p>
                  </a:txBody>
                  <a:tcPr marT="34292" marB="34292"/>
                </a:tc>
                <a:tc>
                  <a:txBody>
                    <a:bodyPr/>
                    <a:lstStyle/>
                    <a:p>
                      <a:r>
                        <a:rPr lang="en-US" sz="1400" dirty="0" smtClean="0">
                          <a:solidFill>
                            <a:schemeClr val="tx1"/>
                          </a:solidFill>
                        </a:rPr>
                        <a:t>Frequency</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131.107.65.14</a:t>
                      </a:r>
                    </a:p>
                  </a:txBody>
                  <a:tcPr marT="34292" marB="34292"/>
                </a:tc>
                <a:tc>
                  <a:txBody>
                    <a:bodyPr/>
                    <a:lstStyle/>
                    <a:p>
                      <a:r>
                        <a:rPr lang="en-US" sz="1400" dirty="0" smtClean="0">
                          <a:solidFill>
                            <a:schemeClr val="tx1"/>
                          </a:solidFill>
                        </a:rPr>
                        <a:t>3</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18.9.22.69</a:t>
                      </a:r>
                    </a:p>
                  </a:txBody>
                  <a:tcPr marT="34292" marB="34292"/>
                </a:tc>
                <a:tc>
                  <a:txBody>
                    <a:bodyPr/>
                    <a:lstStyle/>
                    <a:p>
                      <a:r>
                        <a:rPr lang="en-US" sz="1400" dirty="0" smtClean="0">
                          <a:solidFill>
                            <a:schemeClr val="tx1"/>
                          </a:solidFill>
                        </a:rPr>
                        <a:t>2</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80.97.56.20</a:t>
                      </a:r>
                    </a:p>
                  </a:txBody>
                  <a:tcPr marT="34292" marB="34292"/>
                </a:tc>
                <a:tc>
                  <a:txBody>
                    <a:bodyPr/>
                    <a:lstStyle/>
                    <a:p>
                      <a:r>
                        <a:rPr lang="en-US" sz="1400" dirty="0" smtClean="0">
                          <a:solidFill>
                            <a:schemeClr val="tx1"/>
                          </a:solidFill>
                        </a:rPr>
                        <a:t>2</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128.112.128.81</a:t>
                      </a:r>
                    </a:p>
                  </a:txBody>
                  <a:tcPr marT="34292" marB="34292"/>
                </a:tc>
                <a:tc>
                  <a:txBody>
                    <a:bodyPr/>
                    <a:lstStyle/>
                    <a:p>
                      <a:r>
                        <a:rPr lang="en-US" sz="1400" dirty="0" smtClean="0">
                          <a:solidFill>
                            <a:schemeClr val="tx1"/>
                          </a:solidFill>
                        </a:rPr>
                        <a:t>9</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127.0.0.1</a:t>
                      </a:r>
                    </a:p>
                  </a:txBody>
                  <a:tcPr marT="34292" marB="34292"/>
                </a:tc>
                <a:tc>
                  <a:txBody>
                    <a:bodyPr/>
                    <a:lstStyle/>
                    <a:p>
                      <a:r>
                        <a:rPr lang="en-US" sz="1400" dirty="0" smtClean="0">
                          <a:solidFill>
                            <a:schemeClr val="tx1"/>
                          </a:solidFill>
                        </a:rPr>
                        <a:t>8</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257.2.5.7</a:t>
                      </a:r>
                    </a:p>
                  </a:txBody>
                  <a:tcPr marT="34292" marB="34292"/>
                </a:tc>
                <a:tc>
                  <a:txBody>
                    <a:bodyPr/>
                    <a:lstStyle/>
                    <a:p>
                      <a:r>
                        <a:rPr lang="en-US" sz="1400" dirty="0" smtClean="0">
                          <a:solidFill>
                            <a:schemeClr val="tx1"/>
                          </a:solidFill>
                        </a:rPr>
                        <a:t>0</a:t>
                      </a:r>
                      <a:endParaRPr lang="en-US" sz="1400" dirty="0">
                        <a:solidFill>
                          <a:schemeClr val="tx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7.8.20.13</a:t>
                      </a:r>
                    </a:p>
                  </a:txBody>
                  <a:tcPr marT="34292" marB="34292"/>
                </a:tc>
                <a:tc>
                  <a:txBody>
                    <a:bodyPr/>
                    <a:lstStyle/>
                    <a:p>
                      <a:r>
                        <a:rPr lang="en-US" sz="1400" dirty="0" smtClean="0">
                          <a:solidFill>
                            <a:schemeClr val="tx1"/>
                          </a:solidFill>
                        </a:rPr>
                        <a:t>1</a:t>
                      </a:r>
                      <a:endParaRPr lang="en-US" sz="1400" dirty="0">
                        <a:solidFill>
                          <a:schemeClr val="tx1"/>
                        </a:solidFill>
                      </a:endParaRPr>
                    </a:p>
                  </a:txBody>
                  <a:tcPr marT="34292" marB="34292"/>
                </a:tc>
              </a:tr>
            </a:tbl>
          </a:graphicData>
        </a:graphic>
      </p:graphicFrame>
      <p:sp>
        <p:nvSpPr>
          <p:cNvPr id="2" name="TextBox 1"/>
          <p:cNvSpPr txBox="1"/>
          <p:nvPr/>
        </p:nvSpPr>
        <p:spPr>
          <a:xfrm>
            <a:off x="4343400" y="1295401"/>
            <a:ext cx="3810000" cy="1015663"/>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en-US" sz="2000" b="1" dirty="0">
                <a:solidFill>
                  <a:schemeClr val="tx1"/>
                </a:solidFill>
              </a:rPr>
              <a:t>Challenge</a:t>
            </a:r>
            <a:r>
              <a:rPr lang="en-US" sz="2000" dirty="0">
                <a:solidFill>
                  <a:schemeClr val="tx1"/>
                </a:solidFill>
              </a:rPr>
              <a:t>: </a:t>
            </a:r>
          </a:p>
          <a:p>
            <a:pPr algn="ctr"/>
            <a:r>
              <a:rPr lang="en-US" sz="2000" dirty="0">
                <a:solidFill>
                  <a:schemeClr val="tx1"/>
                </a:solidFill>
              </a:rPr>
              <a:t>compute something on the table, </a:t>
            </a:r>
          </a:p>
          <a:p>
            <a:pPr algn="ctr"/>
            <a:r>
              <a:rPr lang="en-US" sz="2000" dirty="0">
                <a:solidFill>
                  <a:schemeClr val="tx1"/>
                </a:solidFill>
              </a:rPr>
              <a:t>using </a:t>
            </a:r>
            <a:r>
              <a:rPr lang="en-US" sz="2000" b="1" dirty="0">
                <a:solidFill>
                  <a:schemeClr val="tx1"/>
                </a:solidFill>
              </a:rPr>
              <a:t>small space</a:t>
            </a:r>
            <a:r>
              <a:rPr lang="en-US" sz="2000" dirty="0">
                <a:solidFill>
                  <a:schemeClr val="tx1"/>
                </a:solidFill>
              </a:rPr>
              <a:t>.</a:t>
            </a:r>
          </a:p>
        </p:txBody>
      </p:sp>
      <p:sp>
        <p:nvSpPr>
          <p:cNvPr id="6" name="TextBox 5"/>
          <p:cNvSpPr txBox="1">
            <a:spLocks noChangeArrowheads="1"/>
          </p:cNvSpPr>
          <p:nvPr/>
        </p:nvSpPr>
        <p:spPr bwMode="auto">
          <a:xfrm>
            <a:off x="6953251" y="2743201"/>
            <a:ext cx="1659429" cy="369332"/>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chemeClr val="bg1"/>
                </a:solidFill>
              </a:rPr>
              <a:t>131.107.65.14</a:t>
            </a:r>
          </a:p>
        </p:txBody>
      </p:sp>
      <p:sp>
        <p:nvSpPr>
          <p:cNvPr id="3" name="TextBox 2"/>
          <p:cNvSpPr txBox="1"/>
          <p:nvPr/>
        </p:nvSpPr>
        <p:spPr>
          <a:xfrm>
            <a:off x="6400801" y="2637472"/>
            <a:ext cx="2506135" cy="1477328"/>
          </a:xfrm>
          <a:prstGeom prst="rect">
            <a:avLst/>
          </a:prstGeom>
          <a:noFill/>
        </p:spPr>
        <p:txBody>
          <a:bodyPr wrap="none" rtlCol="0">
            <a:spAutoFit/>
          </a:bodyPr>
          <a:lstStyle/>
          <a:p>
            <a:r>
              <a:rPr lang="en-US" dirty="0"/>
              <a:t>Example of “something”: </a:t>
            </a:r>
          </a:p>
          <a:p>
            <a:pPr marL="285743" indent="-285743">
              <a:buFont typeface="Arial" pitchFamily="34" charset="0"/>
              <a:buChar char="•"/>
            </a:pPr>
            <a:r>
              <a:rPr lang="en-US" dirty="0"/>
              <a:t># distinct IPs</a:t>
            </a:r>
          </a:p>
          <a:p>
            <a:pPr marL="285743" indent="-285743">
              <a:buFont typeface="Arial" pitchFamily="34" charset="0"/>
              <a:buChar char="•"/>
            </a:pPr>
            <a:r>
              <a:rPr lang="en-US" dirty="0"/>
              <a:t>max frequency</a:t>
            </a:r>
          </a:p>
          <a:p>
            <a:pPr marL="285743" indent="-285743">
              <a:buFont typeface="Arial" pitchFamily="34" charset="0"/>
              <a:buChar char="•"/>
            </a:pPr>
            <a:r>
              <a:rPr lang="en-US" dirty="0"/>
              <a:t>other statistics…</a:t>
            </a:r>
          </a:p>
          <a:p>
            <a:endParaRPr lang="en-US" dirty="0" err="1"/>
          </a:p>
        </p:txBody>
      </p:sp>
    </p:spTree>
    <p:extLst>
      <p:ext uri="{BB962C8B-B14F-4D97-AF65-F5344CB8AC3E}">
        <p14:creationId xmlns:p14="http://schemas.microsoft.com/office/powerpoint/2010/main" val="3250231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0"/>
                            </p:stCondLst>
                            <p:childTnLst>
                              <p:par>
                                <p:cTn id="8" presetID="0" presetClass="path" presetSubtype="0" accel="50000" decel="50000" fill="hold" grpId="0" nodeType="afterEffect">
                                  <p:stCondLst>
                                    <p:cond delay="0"/>
                                  </p:stCondLst>
                                  <p:childTnLst>
                                    <p:animMotion origin="layout" path="M -4.44444E-6 -1.13347E-6 C -0.00382 0.00255 -0.00851 0.00417 -0.01163 0.00787 C -0.01996 0.01758 -0.02639 0.0273 -0.03594 0.03493 C -0.0441 0.04141 -0.05382 0.04627 -0.06215 0.05182 C -0.07031 0.05737 -0.0783 0.06315 -0.08646 0.0687 C -0.08958 0.07102 -0.09618 0.07495 -0.09618 0.07495 C -0.1 0.08235 -0.11441 0.09808 -0.12135 0.10086 C -0.12552 0.10849 -0.13368 0.11751 -0.1408 0.12029 C -0.15017 0.12977 -0.1658 0.14018 -0.17691 0.14481 C -0.18177 0.1499 -0.19392 0.16285 -0.2 0.16563 C -0.21319 0.18321 -0.23229 0.19917 -0.25069 0.20449 C -0.2592 0.21004 -0.26753 0.21328 -0.27673 0.21467 C -0.28628 0.21906 -0.29705 0.21999 -0.30677 0.22115 C -0.32482 0.22045 -0.34219 0.2186 -0.36024 0.21744 C -0.37448 0.21559 -0.38871 0.21351 -0.40295 0.21212 C -0.41753 0.20865 -0.43177 0.20287 -0.44653 0.20056 C -0.45399 0.19709 -0.46632 0.1957 -0.47274 0.19015 C -0.47691 0.18668 -0.48125 0.18645 -0.48541 0.18367 C -0.49375 0.17812 -0.48715 0.1809 -0.49323 0.17858 C -0.5 0.1728 -0.50764 0.17025 -0.51458 0.16563 C -0.5191 0.16262 -0.52326 0.15846 -0.52812 0.15661 C -0.53264 0.15291 -0.5368 0.15013 -0.54184 0.14759 C -0.54809 0.13856 -0.5566 0.13232 -0.56406 0.12561 C -0.56771 0.12237 -0.5717 0.11682 -0.57569 0.1152 C -0.58351 0.10826 -0.59028 0.09947 -0.59896 0.09438 C -0.60382 0.08814 -0.61007 0.0842 -0.61562 0.07888 C -0.62413 0.07079 -0.63246 0.06269 -0.6408 0.05436 C -0.64427 0.05089 -0.64861 0.0428 -0.65347 0.0428 " pathEditMode="relative" ptsTypes="fffffffffffffffffffffffffff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 presetClass="entr" presetSubtype="0" fill="hold" grpId="1" nodeType="after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par>
                          <p:cTn id="13" fill="hold" nodeType="afterGroup">
                            <p:stCondLst>
                              <p:cond delay="1000"/>
                            </p:stCondLst>
                            <p:childTnLst>
                              <p:par>
                                <p:cTn id="14" presetID="0" presetClass="path" presetSubtype="0" accel="50000" decel="50000" fill="hold" grpId="0" nodeType="afterEffect">
                                  <p:stCondLst>
                                    <p:cond delay="0"/>
                                  </p:stCondLst>
                                  <p:childTnLst>
                                    <p:animMotion origin="layout" path="M 4.16667E-6 -0.02058 C -0.02257 -0.01989 -0.04532 -0.02313 -0.06754 -0.01758 C -0.09862 -0.00925 -0.12778 0.0125 -0.15938 0.01643 C -0.1625 0.01828 -0.1658 0.01897 -0.1691 0.02105 C -0.17344 0.02823 -0.17726 0.02522 -0.18247 0.03031 C -0.19098 0.0391 -0.20365 0.03933 -0.21337 0.04095 C -0.21997 0.0421 -0.22622 0.04511 -0.23264 0.04719 C -0.23351 0.04766 -0.23438 0.04835 -0.23542 0.04881 C -0.23698 0.04928 -0.23872 0.04928 -0.24028 0.0502 C -0.24132 0.05066 -0.24219 0.05228 -0.24323 0.05321 C -0.25122 0.05899 -0.26007 0.06362 -0.26841 0.06709 C -0.27396 0.0731 -0.28039 0.07426 -0.28681 0.07611 C -0.29132 0.0775 -0.29427 0.0805 -0.29931 0.08259 C -0.31077 0.08675 -0.32223 0.08999 -0.33403 0.09161 C -0.33993 0.09485 -0.34618 0.09508 -0.35226 0.09623 C -0.3698 0.10387 -0.38837 0.10549 -0.40643 0.10873 C -0.42761 0.10734 -0.42726 0.10873 -0.44115 0.10549 C -0.44931 0.10364 -0.44775 0.10387 -0.4566 0.10086 C -0.45816 0.1004 -0.46146 0.09924 -0.46146 0.09947 C -0.46598 0.09577 -0.46858 0.09461 -0.47396 0.09323 C -0.48299 0.08328 -0.47483 0.09114 -0.49896 0.0886 C -0.50087 0.08837 -0.50296 0.08721 -0.50487 0.08721 C -0.52987 0.08629 -0.55504 0.08606 -0.58021 0.08559 C -0.59237 0.08351 -0.60452 0.08097 -0.61667 0.07958 C -0.62587 0.07657 -0.63455 0.07449 -0.64375 0.0731 C -0.65365 0.06848 -0.66459 0.06639 -0.67466 0.06408 C -0.6849 0.05969 -0.69601 0.05691 -0.70643 0.05483 C -0.71146 0.05205 -0.71667 0.05113 -0.72205 0.0502 C -0.72535 0.04835 -0.7283 0.04673 -0.7316 0.04581 C -0.73698 0.03956 -0.74514 0.03331 -0.75191 0.03331 L -0.75573 0.01805 " pathEditMode="relative" rAng="0" ptsTypes="fffffffffffffffffffffffffffffAA">
                                      <p:cBhvr>
                                        <p:cTn id="15" dur="1000" fill="hold"/>
                                        <p:tgtEl>
                                          <p:spTgt spid="8"/>
                                        </p:tgtEl>
                                        <p:attrNameLst>
                                          <p:attrName>ppt_x</p:attrName>
                                          <p:attrName>ppt_y</p:attrName>
                                        </p:attrNameLst>
                                      </p:cBhvr>
                                      <p:rCtr x="-37795" y="6338"/>
                                    </p:animMotion>
                                  </p:childTnLst>
                                </p:cTn>
                              </p:par>
                            </p:childTnLst>
                          </p:cTn>
                        </p:par>
                        <p:par>
                          <p:cTn id="16" fill="hold" nodeType="afterGroup">
                            <p:stCondLst>
                              <p:cond delay="2000"/>
                            </p:stCondLst>
                            <p:childTnLst>
                              <p:par>
                                <p:cTn id="17" presetID="1" presetClass="entr" presetSubtype="0" fill="hold" grpId="1" nodeType="after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par>
                          <p:cTn id="19" fill="hold" nodeType="afterGroup">
                            <p:stCondLst>
                              <p:cond delay="2000"/>
                            </p:stCondLst>
                            <p:childTnLst>
                              <p:par>
                                <p:cTn id="20" presetID="0" presetClass="path" presetSubtype="0" accel="50000" decel="50000" fill="hold" grpId="0" nodeType="afterEffect">
                                  <p:stCondLst>
                                    <p:cond delay="0"/>
                                  </p:stCondLst>
                                  <p:childTnLst>
                                    <p:animMotion origin="layout" path="M 5.55556E-7 -0.02405 C -0.0217 -0.01596 -0.04722 -0.01735 -0.06997 -0.01503 C -0.12639 -0.00948 -0.18316 -0.0111 -0.23976 -0.00994 C -0.25729 -0.00856 -0.27465 -0.00671 -0.29219 -0.00485 C -0.30642 -0.00139 -0.32344 -0.00624 -0.33785 -0.0074 C -0.35313 -0.0111 -0.36858 -0.0148 -0.38351 -0.02035 C -0.41094 -0.01827 -0.43854 -0.02082 -0.46597 -0.02151 C -0.52309 -0.02683 -0.57934 -0.01827 -0.63594 -0.01249 C -0.65122 -0.01087 -0.66632 -0.00485 -0.6816 -0.00485 " pathEditMode="relative" rAng="0" ptsTypes="ffffffffA">
                                      <p:cBhvr>
                                        <p:cTn id="21" dur="1000" fill="hold"/>
                                        <p:tgtEl>
                                          <p:spTgt spid="6"/>
                                        </p:tgtEl>
                                        <p:attrNameLst>
                                          <p:attrName>ppt_x</p:attrName>
                                          <p:attrName>ppt_y</p:attrName>
                                        </p:attrNameLst>
                                      </p:cBhvr>
                                      <p:rCtr x="-34080" y="995"/>
                                    </p:animMotion>
                                  </p:childTnLst>
                                </p:cTn>
                              </p:par>
                            </p:childTnLst>
                          </p:cTn>
                        </p:par>
                        <p:par>
                          <p:cTn id="22" fill="hold" nodeType="afterGroup">
                            <p:stCondLst>
                              <p:cond delay="3000"/>
                            </p:stCondLst>
                            <p:childTnLst>
                              <p:par>
                                <p:cTn id="23" presetID="1" presetClass="entr" presetSubtype="0" fill="hold" grpId="1"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nodeType="afterGroup">
                            <p:stCondLst>
                              <p:cond delay="3000"/>
                            </p:stCondLst>
                            <p:childTnLst>
                              <p:par>
                                <p:cTn id="26" presetID="0" presetClass="path" presetSubtype="0" accel="50000" decel="50000" fill="hold" grpId="0" nodeType="afterEffect">
                                  <p:stCondLst>
                                    <p:cond delay="0"/>
                                  </p:stCondLst>
                                  <p:childTnLst>
                                    <p:animMotion origin="layout" path="M 2.77778E-7 1.8737E-7 C -0.01805 -0.00278 -0.03611 -0.00625 -0.05434 -0.00763 C -0.06215 -0.00948 -0.06961 -0.01064 -0.0776 -0.01157 C -0.08975 -0.01573 -0.10208 -0.01596 -0.11458 -0.01666 C -0.14618 -0.02059 -0.12934 -0.0192 -0.1651 -0.02059 C -0.1868 -0.02498 -0.20972 -0.02614 -0.23107 -0.03354 C -0.24496 -0.0384 -0.2585 -0.04372 -0.27274 -0.0465 C -0.27934 -0.0495 -0.27222 -0.0465 -0.28437 -0.04904 C -0.28941 -0.04997 -0.29409 -0.05367 -0.29895 -0.05552 C -0.30468 -0.0576 -0.30816 -0.05737 -0.31458 -0.05806 C -0.33697 -0.06616 -0.35954 -0.06778 -0.38246 -0.0724 C -0.40833 -0.07171 -0.42743 -0.06986 -0.45138 -0.06731 C -0.49027 -0.05806 -0.53159 -0.04511 -0.57083 -0.04141 C -0.57916 -0.03747 -0.58923 -0.03655 -0.59809 -0.03493 C -0.60503 -0.03169 -0.5967 -0.03516 -0.60972 -0.03239 C -0.62552 -0.02892 -0.64132 -0.02406 -0.65729 -0.02059 C -0.66406 -0.0192 -0.67291 -0.01411 -0.67968 -0.01411 L -0.68836 -0.01041 " pathEditMode="relative" ptsTypes="ffffffffffffffffAA">
                                      <p:cBhvr>
                                        <p:cTn id="27" dur="1000" fill="hold"/>
                                        <p:tgtEl>
                                          <p:spTgt spid="10"/>
                                        </p:tgtEl>
                                        <p:attrNameLst>
                                          <p:attrName>ppt_x</p:attrName>
                                          <p:attrName>ppt_y</p:attrName>
                                        </p:attrNameLst>
                                      </p:cBhvr>
                                    </p:animMotion>
                                  </p:childTnLst>
                                </p:cTn>
                              </p:par>
                            </p:childTnLst>
                          </p:cTn>
                        </p:par>
                        <p:par>
                          <p:cTn id="28" fill="hold" nodeType="afterGroup">
                            <p:stCondLst>
                              <p:cond delay="4000"/>
                            </p:stCondLst>
                            <p:childTnLst>
                              <p:par>
                                <p:cTn id="29" presetID="1" presetClass="entr" presetSubtype="0" fill="hold" grpId="1" nodeType="after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par>
                          <p:cTn id="31" fill="hold" nodeType="afterGroup">
                            <p:stCondLst>
                              <p:cond delay="4000"/>
                            </p:stCondLst>
                            <p:childTnLst>
                              <p:par>
                                <p:cTn id="32" presetID="0" presetClass="path" presetSubtype="0" accel="50000" decel="50000" fill="hold" grpId="0" nodeType="afterEffect">
                                  <p:stCondLst>
                                    <p:cond delay="0"/>
                                  </p:stCondLst>
                                  <p:childTnLst>
                                    <p:animMotion origin="layout" path="M -3.33333E-6 1.70021E-6 C -0.01892 -0.00601 -0.0375 -0.01619 -0.05625 -0.02336 C -0.09739 -0.03909 -0.03541 -0.01064 -0.10764 -0.04279 C -0.12031 -0.04834 -0.13264 -0.05528 -0.14566 -0.05968 C -0.18298 -0.07217 -0.146 -0.05968 -0.19027 -0.07518 C -0.19409 -0.07657 -0.20191 -0.07911 -0.20191 -0.07911 C -0.21371 -0.0879 -0.23455 -0.09345 -0.24843 -0.09576 C -0.25659 -0.10085 -0.26927 -0.10294 -0.27864 -0.10479 C -0.2934 -0.11103 -0.2868 -0.10941 -0.29809 -0.11126 C -0.30468 -0.1145 -0.31146 -0.11635 -0.3184 -0.11774 C -0.33003 -0.12375 -0.34305 -0.12399 -0.35538 -0.12561 C -0.36215 -0.12653 -0.37569 -0.12815 -0.37569 -0.12815 C -0.38524 -0.13093 -0.39514 -0.13208 -0.40486 -0.13324 C -0.42309 -0.13763 -0.44166 -0.13601 -0.46007 -0.13463 C -0.4743 -0.13185 -0.48871 -0.13046 -0.50295 -0.12954 C -0.51684 -0.12237 -0.5309 -0.11635 -0.54462 -0.10872 C -0.5559 -0.10224 -0.5684 -0.09206 -0.58055 -0.08929 C -0.58455 -0.08536 -0.58732 -0.08304 -0.59218 -0.08165 C -0.59896 -0.07726 -0.60503 -0.07101 -0.6125 -0.0687 C -0.61736 -0.06546 -0.62448 -0.05945 -0.63003 -0.0569 C -0.63767 -0.05343 -0.64739 -0.05251 -0.65538 -0.05066 C -0.66406 -0.04881 -0.6717 -0.04534 -0.68055 -0.04418 C -0.68958 -0.04002 -0.70191 -0.03909 -0.71163 -0.0377 C -0.71857 -0.03516 -0.72465 -0.03354 -0.73194 -0.03238 C -0.73958 -0.02938 -0.74739 -0.02753 -0.75538 -0.02591 C -0.76337 -0.02267 -0.77152 -0.02151 -0.77951 -0.01827 C -0.78055 -0.01735 -0.78142 -0.01642 -0.78246 -0.01573 C -0.78333 -0.01503 -0.78541 -0.01434 -0.78541 -0.01434 L -0.79114 -0.01295 " pathEditMode="relative" ptsTypes="fffffffffffffffffffffffffffAA">
                                      <p:cBhvr>
                                        <p:cTn id="33" dur="1000" fill="hold"/>
                                        <p:tgtEl>
                                          <p:spTgt spid="9"/>
                                        </p:tgtEl>
                                        <p:attrNameLst>
                                          <p:attrName>ppt_x</p:attrName>
                                          <p:attrName>ppt_y</p:attrName>
                                        </p:attrNameLst>
                                      </p:cBhvr>
                                    </p:animMotion>
                                  </p:childTnLst>
                                </p:cTn>
                              </p:par>
                            </p:childTnLst>
                          </p:cTn>
                        </p:par>
                        <p:par>
                          <p:cTn id="34" fill="hold" nodeType="afterGroup">
                            <p:stCondLst>
                              <p:cond delay="5000"/>
                            </p:stCondLst>
                            <p:childTnLst>
                              <p:par>
                                <p:cTn id="35" presetID="1" presetClass="entr" presetSubtype="0" fill="hold" grpId="1" nodeType="after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par>
                          <p:cTn id="37" fill="hold" nodeType="afterGroup">
                            <p:stCondLst>
                              <p:cond delay="5000"/>
                            </p:stCondLst>
                            <p:childTnLst>
                              <p:par>
                                <p:cTn id="38" presetID="0" presetClass="path" presetSubtype="0" accel="50000" decel="50000" fill="hold" grpId="0" nodeType="afterEffect">
                                  <p:stCondLst>
                                    <p:cond delay="0"/>
                                  </p:stCondLst>
                                  <p:childTnLst>
                                    <p:animMotion origin="layout" path="M 4.72222E-6 -7.92505E-6 C -0.00694 -0.00324 -0.00972 -0.01065 -0.01563 -0.01689 C -0.02465 -0.02638 -0.03316 -0.03632 -0.04184 -0.0465 C -0.05087 -0.05691 -0.05955 -0.06825 -0.06892 -0.07773 C -0.0875 -0.0967 -0.075 -0.08328 -0.08941 -0.09439 C -0.10017 -0.10271 -0.0901 -0.09647 -0.10104 -0.10734 C -0.10955 -0.1159 -0.12014 -0.12191 -0.12917 -0.12931 C -0.13785 -0.13649 -0.15069 -0.15245 -0.16024 -0.15522 C -0.17101 -0.16609 -0.15608 -0.15222 -0.16997 -0.16054 C -0.17188 -0.1617 -0.17309 -0.16424 -0.17483 -0.16563 C -0.1816 -0.17049 -0.19184 -0.17604 -0.19913 -0.17859 C -0.2033 -0.18252 -0.20851 -0.18506 -0.21354 -0.18622 C -0.21997 -0.19061 -0.22691 -0.19455 -0.2342 -0.19663 C -0.2401 -0.20287 -0.24531 -0.20287 -0.25174 -0.20704 C -0.2592 -0.21236 -0.26806 -0.21699 -0.27674 -0.2186 C -0.2816 -0.22092 -0.28611 -0.22161 -0.29132 -0.22254 C -0.29861 -0.22508 -0.30503 -0.22554 -0.31267 -0.22647 C -0.32014 -0.22832 -0.32743 -0.22971 -0.3349 -0.23156 C -0.34392 -0.2311 -0.35313 -0.2311 -0.36215 -0.2304 C -0.37986 -0.22901 -0.39774 -0.22092 -0.41458 -0.21467 C -0.4191 -0.21028 -0.42326 -0.20866 -0.42813 -0.20565 C -0.43351 -0.20241 -0.43906 -0.19779 -0.44462 -0.19547 C -0.45521 -0.18553 -0.46788 -0.17789 -0.48056 -0.17327 C -0.4842 -0.16887 -0.49063 -0.16725 -0.49514 -0.16424 C -0.50278 -0.15915 -0.51042 -0.15522 -0.5184 -0.15129 C -0.52292 -0.14898 -0.52535 -0.1462 -0.53021 -0.14481 C -0.53142 -0.14366 -0.53264 -0.14204 -0.53403 -0.14111 C -0.53715 -0.13903 -0.5408 -0.13834 -0.54375 -0.13579 C -0.55104 -0.12955 -0.56615 -0.11775 -0.57483 -0.1152 C -0.58247 -0.10919 -0.59097 -0.1041 -0.59809 -0.09716 C -0.60451 -0.09115 -0.5974 -0.09462 -0.60486 -0.09184 C -0.61059 -0.08721 -0.61684 -0.08305 -0.62326 -0.08027 C -0.62639 -0.0775 -0.62986 -0.07657 -0.63299 -0.0738 C -0.63819 -0.0694 -0.64722 -0.06293 -0.65156 -0.05691 C -0.6526 -0.05552 -0.65503 -0.05182 -0.65642 -0.05043 C -0.66424 -0.0428 -0.67274 -0.03702 -0.68056 -0.02985 C -0.68316 -0.02499 -0.68177 -0.02707 -0.68455 -0.02337 " pathEditMode="relative" ptsTypes="ffffffffffffffffffffffffffffffffffffA">
                                      <p:cBhvr>
                                        <p:cTn id="39" dur="1000" fill="hold"/>
                                        <p:tgtEl>
                                          <p:spTgt spid="11"/>
                                        </p:tgtEl>
                                        <p:attrNameLst>
                                          <p:attrName>ppt_x</p:attrName>
                                          <p:attrName>ppt_y</p:attrName>
                                        </p:attrNameLst>
                                      </p:cBhvr>
                                    </p:animMotion>
                                  </p:childTnLst>
                                </p:cTn>
                              </p:par>
                            </p:childTnLst>
                          </p:cTn>
                        </p:par>
                        <p:par>
                          <p:cTn id="40" fill="hold" nodeType="afterGroup">
                            <p:stCondLst>
                              <p:cond delay="6000"/>
                            </p:stCondLst>
                            <p:childTnLst>
                              <p:par>
                                <p:cTn id="41" presetID="1" presetClass="entr" presetSubtype="0" fill="hold" grpId="1" nodeType="after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par>
                          <p:cTn id="43" fill="hold" nodeType="afterGroup">
                            <p:stCondLst>
                              <p:cond delay="6000"/>
                            </p:stCondLst>
                            <p:childTnLst>
                              <p:par>
                                <p:cTn id="44" presetID="0" presetClass="path" presetSubtype="0" accel="50000" decel="50000" fill="hold" grpId="0" nodeType="afterEffect">
                                  <p:stCondLst>
                                    <p:cond delay="0"/>
                                  </p:stCondLst>
                                  <p:childTnLst>
                                    <p:animMotion origin="layout" path="M -3.05556E-6 8.86653E-6 C -0.01146 -0.00439 -0.025 -0.01087 -0.03489 -0.01943 C -0.04114 -0.02475 -0.0467 -0.03169 -0.0533 -0.03608 C -0.07291 -0.0495 -0.08889 -0.06916 -0.10573 -0.0879 C -0.13142 -0.11658 -0.15677 -0.1455 -0.1835 -0.1721 C -0.1993 -0.18783 -0.21406 -0.20356 -0.23107 -0.21605 C -0.23576 -0.21952 -0.23871 -0.22368 -0.24375 -0.22646 C -0.2493 -0.23386 -0.25659 -0.23849 -0.26319 -0.2445 C -0.27396 -0.25468 -0.28403 -0.26301 -0.29618 -0.27041 C -0.30521 -0.27596 -0.31319 -0.28336 -0.32239 -0.28706 C -0.32534 -0.28961 -0.32812 -0.29308 -0.33125 -0.29493 C -0.33316 -0.29632 -0.33802 -0.29747 -0.33802 -0.29747 C -0.34739 -0.3058 -0.36718 -0.31135 -0.37864 -0.31297 C -0.38871 -0.31251 -0.39878 -0.31297 -0.40868 -0.31181 C -0.41389 -0.31135 -0.4184 -0.3058 -0.42326 -0.30395 C -0.42778 -0.29794 -0.43246 -0.29747 -0.43784 -0.29354 C -0.44444 -0.28868 -0.45087 -0.28221 -0.45729 -0.27689 C -0.46232 -0.27272 -0.46788 -0.26971 -0.47274 -0.26509 C -0.48021 -0.25815 -0.48767 -0.25051 -0.49409 -0.24196 C -0.49531 -0.24034 -0.49583 -0.23802 -0.49705 -0.23664 C -0.49965 -0.23363 -0.50295 -0.23178 -0.50573 -0.229 C -0.51528 -0.21906 -0.5243 -0.2098 -0.53403 -0.20055 C -0.53923 -0.19546 -0.5434 -0.18829 -0.54861 -0.18366 C -0.55139 -0.17788 -0.55521 -0.17348 -0.56024 -0.1721 C -0.56614 -0.16608 -0.57291 -0.16146 -0.57864 -0.15521 C -0.58802 -0.14526 -0.59705 -0.13485 -0.60677 -0.12537 C -0.6151 -0.11727 -0.62135 -0.1064 -0.63003 -0.09946 C -0.63541 -0.09021 -0.63021 -0.09784 -0.63889 -0.09044 C -0.64548 -0.08489 -0.65173 -0.07818 -0.65816 -0.0724 C -0.6625 -0.06847 -0.66528 -0.06176 -0.66996 -0.05829 C -0.675 -0.05459 -0.67899 -0.04973 -0.6835 -0.04533 C -0.68698 -0.04186 -0.69149 -0.03955 -0.69409 -0.03492 C -0.69705 -0.02983 -0.70173 -0.02313 -0.70573 -0.01943 C -0.71771 -0.00832 -0.70416 -0.02313 -0.70972 -0.01688 " pathEditMode="relative" ptsTypes="fffffffffffffffffffffffffffffffffA">
                                      <p:cBhvr>
                                        <p:cTn id="45" dur="1000" fill="hold"/>
                                        <p:tgtEl>
                                          <p:spTgt spid="7"/>
                                        </p:tgtEl>
                                        <p:attrNameLst>
                                          <p:attrName>ppt_x</p:attrName>
                                          <p:attrName>ppt_y</p:attrName>
                                        </p:attrNameLst>
                                      </p:cBhvr>
                                    </p:animMotion>
                                  </p:child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nodeType="clickEffect">
                                  <p:stCondLst>
                                    <p:cond delay="0"/>
                                  </p:stCondLst>
                                  <p:childTnLst>
                                    <p:set>
                                      <p:cBhvr>
                                        <p:cTn id="53" dur="1" fill="hold">
                                          <p:stCondLst>
                                            <p:cond delay="0"/>
                                          </p:stCondLst>
                                        </p:cTn>
                                        <p:tgtEl>
                                          <p:spTgt spid="13"/>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nodeType="clickEffect">
                                  <p:stCondLst>
                                    <p:cond delay="0"/>
                                  </p:stCondLst>
                                  <p:childTnLst>
                                    <p:set>
                                      <p:cBhvr>
                                        <p:cTn id="61" dur="1" fill="hold">
                                          <p:stCondLst>
                                            <p:cond delay="0"/>
                                          </p:stCondLst>
                                        </p:cTn>
                                        <p:tgtEl>
                                          <p:spTgt spid="12"/>
                                        </p:tgtEl>
                                        <p:attrNameLst>
                                          <p:attrName>style.visibility</p:attrName>
                                        </p:attrNameLst>
                                      </p:cBhvr>
                                      <p:to>
                                        <p:strVal val="hidden"/>
                                      </p:to>
                                    </p:set>
                                  </p:childTnLst>
                                </p:cTn>
                              </p:par>
                              <p:par>
                                <p:cTn id="62" presetID="6" presetClass="emph" presetSubtype="0" fill="hold" nodeType="withEffect">
                                  <p:stCondLst>
                                    <p:cond delay="0"/>
                                  </p:stCondLst>
                                  <p:childTnLst>
                                    <p:animScale>
                                      <p:cBhvr>
                                        <p:cTn id="63" dur="1000" fill="hold"/>
                                        <p:tgtEl>
                                          <p:spTgt spid="13"/>
                                        </p:tgtEl>
                                      </p:cBhvr>
                                      <p:by x="15000" y="15000"/>
                                    </p:animScale>
                                  </p:childTnLst>
                                </p:cTn>
                              </p:par>
                            </p:childTnLst>
                          </p:cTn>
                        </p:par>
                        <p:par>
                          <p:cTn id="64" fill="hold" nodeType="afterGroup">
                            <p:stCondLst>
                              <p:cond delay="1000"/>
                            </p:stCondLst>
                            <p:childTnLst>
                              <p:par>
                                <p:cTn id="65" presetID="42" presetClass="path" presetSubtype="0" decel="16000" fill="hold" nodeType="afterEffect">
                                  <p:stCondLst>
                                    <p:cond delay="0"/>
                                  </p:stCondLst>
                                  <p:childTnLst>
                                    <p:animMotion origin="layout" path="M -3.33333E-6 3.33333E-6 L -3.33333E-6 -0.34375 " pathEditMode="relative" rAng="0" ptsTypes="AA">
                                      <p:cBhvr>
                                        <p:cTn id="66" dur="1000" fill="hold"/>
                                        <p:tgtEl>
                                          <p:spTgt spid="13"/>
                                        </p:tgtEl>
                                        <p:attrNameLst>
                                          <p:attrName>ppt_x</p:attrName>
                                          <p:attrName>ppt_y</p:attrName>
                                        </p:attrNameLst>
                                      </p:cBhvr>
                                      <p:rCtr x="0" y="-17199"/>
                                    </p:animMotion>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2" grpId="0" animBg="1"/>
      <p:bldP spid="6" grpId="0" animBg="1"/>
      <p:bldP spid="6" grpId="1" animBg="1"/>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3554" name="Title 1"/>
              <p:cNvSpPr>
                <a:spLocks noGrp="1"/>
              </p:cNvSpPr>
              <p:nvPr>
                <p:ph type="title"/>
              </p:nvPr>
            </p:nvSpPr>
            <p:spPr/>
            <p:txBody>
              <a:bodyPr/>
              <a:lstStyle/>
              <a:p>
                <a:r>
                  <a:rPr lang="en-US" dirty="0" smtClean="0"/>
                  <a:t>Moments (</a:t>
                </a:r>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𝐹</m:t>
                        </m:r>
                      </m:e>
                      <m:sub>
                        <m:r>
                          <a:rPr lang="en-US" i="1" dirty="0" smtClean="0">
                            <a:latin typeface="Cambria Math" panose="02040503050406030204" pitchFamily="18" charset="0"/>
                          </a:rPr>
                          <m:t>𝑘</m:t>
                        </m:r>
                      </m:sub>
                    </m:sSub>
                  </m:oMath>
                </a14:m>
                <a:r>
                  <a:rPr lang="en-US" dirty="0" smtClean="0"/>
                  <a:t>) via precision sampling</a:t>
                </a:r>
              </a:p>
            </p:txBody>
          </p:sp>
        </mc:Choice>
        <mc:Fallback xmlns="">
          <p:sp>
            <p:nvSpPr>
              <p:cNvPr id="23554" name="Title 1"/>
              <p:cNvSpPr>
                <a:spLocks noGrp="1" noRot="1" noChangeAspect="1" noMove="1" noResize="1" noEditPoints="1" noAdjustHandles="1" noChangeArrowheads="1" noChangeShapeType="1" noTextEdit="1"/>
              </p:cNvSpPr>
              <p:nvPr>
                <p:ph type="title"/>
              </p:nvPr>
            </p:nvSpPr>
            <p:spPr>
              <a:blipFill rotWithShape="0">
                <a:blip r:embed="rId2"/>
                <a:stretch>
                  <a:fillRect l="-1852" b="-1963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435" name="Content Placeholder 2"/>
              <p:cNvSpPr>
                <a:spLocks noGrp="1"/>
              </p:cNvSpPr>
              <p:nvPr>
                <p:ph sz="quarter" idx="1"/>
              </p:nvPr>
            </p:nvSpPr>
            <p:spPr>
              <a:xfrm>
                <a:off x="457200" y="1387475"/>
                <a:ext cx="8229600" cy="4937125"/>
              </a:xfrm>
            </p:spPr>
            <p:txBody>
              <a:bodyPr/>
              <a:lstStyle/>
              <a:p>
                <a:r>
                  <a:rPr lang="en-US" dirty="0" smtClean="0">
                    <a:solidFill>
                      <a:srgbClr val="000066"/>
                    </a:solidFill>
                  </a:rPr>
                  <a:t>Theorem:</a:t>
                </a:r>
                <a:r>
                  <a:rPr lang="en-US" dirty="0" smtClean="0"/>
                  <a:t> linear sketch for </a:t>
                </a:r>
                <a14:m>
                  <m:oMath xmlns:m="http://schemas.openxmlformats.org/officeDocument/2006/math">
                    <m:sSub>
                      <m:sSubPr>
                        <m:ctrlPr>
                          <a:rPr lang="en-US" i="1" dirty="0" smtClean="0">
                            <a:latin typeface="Cambria Math" panose="02040503050406030204" pitchFamily="18" charset="0"/>
                          </a:rPr>
                        </m:ctrlPr>
                      </m:sSubPr>
                      <m:e>
                        <m:r>
                          <a:rPr lang="en-US" i="1" dirty="0" smtClean="0">
                            <a:latin typeface="Cambria Math" panose="02040503050406030204" pitchFamily="18" charset="0"/>
                          </a:rPr>
                          <m:t>𝐹</m:t>
                        </m:r>
                      </m:e>
                      <m:sub>
                        <m:r>
                          <a:rPr lang="en-US" i="1" dirty="0" smtClean="0">
                            <a:latin typeface="Cambria Math" panose="02040503050406030204" pitchFamily="18" charset="0"/>
                          </a:rPr>
                          <m:t>𝑘</m:t>
                        </m:r>
                      </m:sub>
                    </m:sSub>
                  </m:oMath>
                </a14:m>
                <a:r>
                  <a:rPr lang="en-US" dirty="0" smtClean="0"/>
                  <a:t> with </a:t>
                </a:r>
                <a14:m>
                  <m:oMath xmlns:m="http://schemas.openxmlformats.org/officeDocument/2006/math">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(1)</m:t>
                    </m:r>
                  </m:oMath>
                </a14:m>
                <a:r>
                  <a:rPr lang="en-US" dirty="0" smtClean="0"/>
                  <a:t> approximation, and </a:t>
                </a:r>
                <a14:m>
                  <m:oMath xmlns:m="http://schemas.openxmlformats.org/officeDocument/2006/math">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m:t>
                    </m:r>
                    <m:sSup>
                      <m:sSupPr>
                        <m:ctrlPr>
                          <a:rPr lang="en-US" b="0" i="1" dirty="0" smtClean="0">
                            <a:solidFill>
                              <a:srgbClr val="A50021"/>
                            </a:solidFill>
                            <a:latin typeface="Cambria Math" panose="02040503050406030204" pitchFamily="18" charset="0"/>
                          </a:rPr>
                        </m:ctrlPr>
                      </m:sSupPr>
                      <m:e>
                        <m:r>
                          <a:rPr lang="en-US" b="0" i="1" dirty="0" smtClean="0">
                            <a:solidFill>
                              <a:srgbClr val="A50021"/>
                            </a:solidFill>
                            <a:latin typeface="Cambria Math" panose="02040503050406030204" pitchFamily="18" charset="0"/>
                          </a:rPr>
                          <m:t>𝑛</m:t>
                        </m:r>
                      </m:e>
                      <m:sup>
                        <m:r>
                          <a:rPr lang="en-US" b="0" i="1" dirty="0" smtClean="0">
                            <a:solidFill>
                              <a:srgbClr val="A50021"/>
                            </a:solidFill>
                            <a:latin typeface="Cambria Math" panose="02040503050406030204" pitchFamily="18" charset="0"/>
                          </a:rPr>
                          <m:t>1−2/</m:t>
                        </m:r>
                        <m:r>
                          <a:rPr lang="en-US" b="0" i="1" dirty="0" smtClean="0">
                            <a:solidFill>
                              <a:srgbClr val="A50021"/>
                            </a:solidFill>
                            <a:latin typeface="Cambria Math" panose="02040503050406030204" pitchFamily="18" charset="0"/>
                          </a:rPr>
                          <m:t>𝑘</m:t>
                        </m:r>
                      </m:sup>
                    </m:sSup>
                    <m:r>
                      <a:rPr lang="en-US" i="1" dirty="0" smtClean="0">
                        <a:solidFill>
                          <a:srgbClr val="A50021"/>
                        </a:solidFill>
                        <a:latin typeface="Cambria Math" panose="02040503050406030204" pitchFamily="18" charset="0"/>
                      </a:rPr>
                      <m:t> </m:t>
                    </m:r>
                    <m:r>
                      <m:rPr>
                        <m:sty m:val="p"/>
                      </m:rPr>
                      <a:rPr lang="en-US" i="1" dirty="0" smtClean="0">
                        <a:solidFill>
                          <a:srgbClr val="A50021"/>
                        </a:solidFill>
                        <a:latin typeface="Cambria Math" panose="02040503050406030204" pitchFamily="18" charset="0"/>
                      </a:rPr>
                      <m:t>log</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𝑛</m:t>
                    </m:r>
                    <m:r>
                      <a:rPr lang="en-US" i="1" dirty="0" smtClean="0">
                        <a:solidFill>
                          <a:srgbClr val="A50021"/>
                        </a:solidFill>
                        <a:latin typeface="Cambria Math" panose="02040503050406030204" pitchFamily="18" charset="0"/>
                      </a:rPr>
                      <m:t>)</m:t>
                    </m:r>
                  </m:oMath>
                </a14:m>
                <a:r>
                  <a:rPr lang="en-US" dirty="0" smtClean="0"/>
                  <a:t> space (90% </a:t>
                </a:r>
                <a:r>
                  <a:rPr lang="en-US" dirty="0" err="1" smtClean="0"/>
                  <a:t>succ</a:t>
                </a:r>
                <a:r>
                  <a:rPr lang="en-US" dirty="0" smtClean="0"/>
                  <a:t>. prob.).</a:t>
                </a:r>
              </a:p>
              <a:p>
                <a:r>
                  <a:rPr lang="en-US" dirty="0" smtClean="0"/>
                  <a:t>Sketch:</a:t>
                </a:r>
              </a:p>
              <a:p>
                <a:pPr lvl="1"/>
                <a:r>
                  <a:rPr lang="en-US" dirty="0" smtClean="0"/>
                  <a:t>Pick random </a:t>
                </a:r>
                <a14:m>
                  <m:oMath xmlns:m="http://schemas.openxmlformats.org/officeDocument/2006/math">
                    <m:r>
                      <a:rPr lang="en-US" i="1" dirty="0" smtClean="0">
                        <a:solidFill>
                          <a:srgbClr val="A50021"/>
                        </a:solidFill>
                        <a:latin typeface="Cambria Math" panose="02040503050406030204" pitchFamily="18" charset="0"/>
                      </a:rPr>
                      <m:t>𝑢</m:t>
                    </m:r>
                    <m:r>
                      <a:rPr lang="en-US" i="1" baseline="-25000" dirty="0" err="1" smtClean="0">
                        <a:solidFill>
                          <a:srgbClr val="A50021"/>
                        </a:solidFill>
                        <a:latin typeface="Cambria Math" panose="02040503050406030204" pitchFamily="18" charset="0"/>
                      </a:rPr>
                      <m:t>𝑖</m:t>
                    </m:r>
                    <m:r>
                      <a:rPr lang="en-US" i="1" dirty="0" smtClean="0">
                        <a:solidFill>
                          <a:srgbClr val="A50021"/>
                        </a:solidFill>
                        <a:latin typeface="Cambria Math" panose="02040503050406030204" pitchFamily="18" charset="0"/>
                        <a:cs typeface="Arial" panose="020B0604020202020204" pitchFamily="34" charset="0"/>
                        <a:sym typeface="Symbol" panose="05050102010706020507" pitchFamily="18" charset="2"/>
                      </a:rPr>
                      <m:t></m:t>
                    </m:r>
                    <m:r>
                      <a:rPr lang="en-US" i="1" dirty="0" smtClean="0">
                        <a:solidFill>
                          <a:srgbClr val="A50021"/>
                        </a:solidFill>
                        <a:latin typeface="Cambria Math" panose="02040503050406030204" pitchFamily="18" charset="0"/>
                      </a:rPr>
                      <m:t>[0,1], </m:t>
                    </m:r>
                    <m:r>
                      <a:rPr lang="en-US" i="1" dirty="0" err="1" smtClean="0">
                        <a:solidFill>
                          <a:srgbClr val="A50021"/>
                        </a:solidFill>
                        <a:latin typeface="Cambria Math" panose="02040503050406030204" pitchFamily="18" charset="0"/>
                      </a:rPr>
                      <m:t>𝑟</m:t>
                    </m:r>
                    <m:r>
                      <a:rPr lang="en-US" i="1" baseline="-25000" dirty="0" err="1" smtClean="0">
                        <a:solidFill>
                          <a:srgbClr val="A50021"/>
                        </a:solidFill>
                        <a:latin typeface="Cambria Math" panose="02040503050406030204" pitchFamily="18" charset="0"/>
                      </a:rPr>
                      <m:t>𝑖</m:t>
                    </m:r>
                    <m:r>
                      <a:rPr lang="en-US" i="1" dirty="0" smtClean="0">
                        <a:solidFill>
                          <a:srgbClr val="A50021"/>
                        </a:solidFill>
                        <a:latin typeface="Cambria Math" panose="02040503050406030204" pitchFamily="18" charset="0"/>
                        <a:cs typeface="Arial" panose="020B0604020202020204" pitchFamily="34" charset="0"/>
                        <a:sym typeface="Symbol" panose="05050102010706020507" pitchFamily="18" charset="2"/>
                      </a:rPr>
                      <m:t></m:t>
                    </m:r>
                    <m:r>
                      <a:rPr lang="en-US" i="1" dirty="0" smtClean="0">
                        <a:solidFill>
                          <a:srgbClr val="A50021"/>
                        </a:solidFill>
                        <a:latin typeface="Cambria Math" panose="02040503050406030204" pitchFamily="18" charset="0"/>
                      </a:rPr>
                      <m:t>{±1}</m:t>
                    </m:r>
                  </m:oMath>
                </a14:m>
                <a:r>
                  <a:rPr lang="en-US" dirty="0" smtClean="0"/>
                  <a:t>, and let </a:t>
                </a:r>
                <a14:m>
                  <m:oMath xmlns:m="http://schemas.openxmlformats.org/officeDocument/2006/math">
                    <m:sSub>
                      <m:sSubPr>
                        <m:ctrlPr>
                          <a:rPr lang="en-US" b="0" i="1" smtClean="0">
                            <a:solidFill>
                              <a:srgbClr val="C00000"/>
                            </a:solidFill>
                            <a:latin typeface="Cambria Math" panose="02040503050406030204" pitchFamily="18" charset="0"/>
                          </a:rPr>
                        </m:ctrlPr>
                      </m:sSubPr>
                      <m:e>
                        <m:r>
                          <a:rPr lang="en-US" b="0" i="1" smtClean="0">
                            <a:solidFill>
                              <a:srgbClr val="C00000"/>
                            </a:solidFill>
                            <a:latin typeface="Cambria Math" panose="02040503050406030204" pitchFamily="18" charset="0"/>
                          </a:rPr>
                          <m:t>𝑦</m:t>
                        </m:r>
                      </m:e>
                      <m:sub>
                        <m:r>
                          <a:rPr lang="en-US" b="0" i="1" smtClean="0">
                            <a:solidFill>
                              <a:srgbClr val="C00000"/>
                            </a:solidFill>
                            <a:latin typeface="Cambria Math" panose="02040503050406030204" pitchFamily="18" charset="0"/>
                          </a:rPr>
                          <m:t>𝑖</m:t>
                        </m:r>
                      </m:sub>
                    </m:sSub>
                    <m:r>
                      <a:rPr lang="en-US" b="0" i="1" smtClean="0">
                        <a:solidFill>
                          <a:srgbClr val="C00000"/>
                        </a:solidFill>
                        <a:latin typeface="Cambria Math" panose="02040503050406030204" pitchFamily="18" charset="0"/>
                      </a:rPr>
                      <m:t>=</m:t>
                    </m:r>
                    <m:sSub>
                      <m:sSubPr>
                        <m:ctrlPr>
                          <a:rPr lang="en-US" b="0" i="1" smtClean="0">
                            <a:solidFill>
                              <a:srgbClr val="C00000"/>
                            </a:solidFill>
                            <a:latin typeface="Cambria Math" panose="02040503050406030204" pitchFamily="18" charset="0"/>
                          </a:rPr>
                        </m:ctrlPr>
                      </m:sSubPr>
                      <m:e>
                        <m:r>
                          <a:rPr lang="en-US" b="0" i="1" smtClean="0">
                            <a:solidFill>
                              <a:srgbClr val="C00000"/>
                            </a:solidFill>
                            <a:latin typeface="Cambria Math" panose="02040503050406030204" pitchFamily="18" charset="0"/>
                          </a:rPr>
                          <m:t>𝑥</m:t>
                        </m:r>
                      </m:e>
                      <m:sub>
                        <m:r>
                          <a:rPr lang="en-US" b="0" i="1" smtClean="0">
                            <a:solidFill>
                              <a:srgbClr val="C00000"/>
                            </a:solidFill>
                            <a:latin typeface="Cambria Math" panose="02040503050406030204" pitchFamily="18" charset="0"/>
                          </a:rPr>
                          <m:t>𝑖</m:t>
                        </m:r>
                      </m:sub>
                    </m:sSub>
                    <m:r>
                      <a:rPr lang="en-US" b="0" i="1" smtClean="0">
                        <a:solidFill>
                          <a:srgbClr val="C00000"/>
                        </a:solidFill>
                        <a:latin typeface="Cambria Math" panose="02040503050406030204" pitchFamily="18" charset="0"/>
                      </a:rPr>
                      <m:t>⋅</m:t>
                    </m:r>
                    <m:sSub>
                      <m:sSubPr>
                        <m:ctrlPr>
                          <a:rPr lang="en-US" b="0" i="1" smtClean="0">
                            <a:solidFill>
                              <a:srgbClr val="C00000"/>
                            </a:solidFill>
                            <a:latin typeface="Cambria Math" panose="02040503050406030204" pitchFamily="18" charset="0"/>
                          </a:rPr>
                        </m:ctrlPr>
                      </m:sSubPr>
                      <m:e>
                        <m:r>
                          <a:rPr lang="en-US" b="0" i="1" smtClean="0">
                            <a:solidFill>
                              <a:srgbClr val="C00000"/>
                            </a:solidFill>
                            <a:latin typeface="Cambria Math" panose="02040503050406030204" pitchFamily="18" charset="0"/>
                          </a:rPr>
                          <m:t>𝑟</m:t>
                        </m:r>
                      </m:e>
                      <m:sub>
                        <m:r>
                          <a:rPr lang="en-US" b="0" i="1" smtClean="0">
                            <a:solidFill>
                              <a:srgbClr val="C00000"/>
                            </a:solidFill>
                            <a:latin typeface="Cambria Math" panose="02040503050406030204" pitchFamily="18" charset="0"/>
                          </a:rPr>
                          <m:t>𝑖</m:t>
                        </m:r>
                      </m:sub>
                    </m:sSub>
                    <m:r>
                      <a:rPr lang="en-US" b="0" i="1" smtClean="0">
                        <a:solidFill>
                          <a:srgbClr val="C00000"/>
                        </a:solidFill>
                        <a:latin typeface="Cambria Math" panose="02040503050406030204" pitchFamily="18" charset="0"/>
                      </a:rPr>
                      <m:t>/</m:t>
                    </m:r>
                    <m:sSubSup>
                      <m:sSubSupPr>
                        <m:ctrlPr>
                          <a:rPr lang="en-US" b="0" i="1" smtClean="0">
                            <a:solidFill>
                              <a:srgbClr val="C00000"/>
                            </a:solidFill>
                            <a:latin typeface="Cambria Math" panose="02040503050406030204" pitchFamily="18" charset="0"/>
                          </a:rPr>
                        </m:ctrlPr>
                      </m:sSubSupPr>
                      <m:e>
                        <m:r>
                          <a:rPr lang="en-US" b="0" i="1" smtClean="0">
                            <a:solidFill>
                              <a:srgbClr val="C00000"/>
                            </a:solidFill>
                            <a:latin typeface="Cambria Math" panose="02040503050406030204" pitchFamily="18" charset="0"/>
                          </a:rPr>
                          <m:t>𝑢</m:t>
                        </m:r>
                      </m:e>
                      <m:sub>
                        <m:r>
                          <a:rPr lang="en-US" b="0" i="1" smtClean="0">
                            <a:solidFill>
                              <a:srgbClr val="C00000"/>
                            </a:solidFill>
                            <a:latin typeface="Cambria Math" panose="02040503050406030204" pitchFamily="18" charset="0"/>
                          </a:rPr>
                          <m:t>𝑖</m:t>
                        </m:r>
                      </m:sub>
                      <m:sup>
                        <m:r>
                          <a:rPr lang="en-US" b="0" i="1" smtClean="0">
                            <a:solidFill>
                              <a:srgbClr val="C00000"/>
                            </a:solidFill>
                            <a:latin typeface="Cambria Math" panose="02040503050406030204" pitchFamily="18" charset="0"/>
                          </a:rPr>
                          <m:t>1/</m:t>
                        </m:r>
                        <m:r>
                          <a:rPr lang="en-US" b="0" i="1" smtClean="0">
                            <a:solidFill>
                              <a:srgbClr val="C00000"/>
                            </a:solidFill>
                            <a:latin typeface="Cambria Math" panose="02040503050406030204" pitchFamily="18" charset="0"/>
                          </a:rPr>
                          <m:t>𝑘</m:t>
                        </m:r>
                      </m:sup>
                    </m:sSubSup>
                  </m:oMath>
                </a14:m>
                <a:endParaRPr lang="en-US" baseline="30000" dirty="0" smtClean="0">
                  <a:solidFill>
                    <a:srgbClr val="C00000"/>
                  </a:solidFill>
                </a:endParaRPr>
              </a:p>
              <a:p>
                <a:pPr lvl="1"/>
                <a:r>
                  <a:rPr lang="en-US" dirty="0" smtClean="0"/>
                  <a:t>throw into one hash table </a:t>
                </a:r>
                <a14:m>
                  <m:oMath xmlns:m="http://schemas.openxmlformats.org/officeDocument/2006/math">
                    <m:r>
                      <a:rPr lang="en-US" i="1" dirty="0" smtClean="0">
                        <a:solidFill>
                          <a:srgbClr val="A50021"/>
                        </a:solidFill>
                        <a:latin typeface="Cambria Math" panose="02040503050406030204" pitchFamily="18" charset="0"/>
                      </a:rPr>
                      <m:t>𝐻</m:t>
                    </m:r>
                  </m:oMath>
                </a14:m>
                <a:r>
                  <a:rPr lang="en-US" dirty="0" smtClean="0"/>
                  <a:t>,</a:t>
                </a:r>
              </a:p>
              <a:p>
                <a:pPr lvl="1"/>
                <a14:m>
                  <m:oMath xmlns:m="http://schemas.openxmlformats.org/officeDocument/2006/math">
                    <m:r>
                      <a:rPr lang="en-US" i="1" dirty="0" smtClean="0">
                        <a:solidFill>
                          <a:srgbClr val="A50021"/>
                        </a:solidFill>
                        <a:latin typeface="Cambria Math" panose="02040503050406030204" pitchFamily="18" charset="0"/>
                      </a:rPr>
                      <m:t>𝑚</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m:t>
                    </m:r>
                    <m:sSup>
                      <m:sSupPr>
                        <m:ctrlPr>
                          <a:rPr lang="en-US" b="0" i="1" dirty="0" smtClean="0">
                            <a:solidFill>
                              <a:srgbClr val="A50021"/>
                            </a:solidFill>
                            <a:latin typeface="Cambria Math" panose="02040503050406030204" pitchFamily="18" charset="0"/>
                          </a:rPr>
                        </m:ctrlPr>
                      </m:sSupPr>
                      <m:e>
                        <m:r>
                          <a:rPr lang="en-US" i="1" dirty="0" smtClean="0">
                            <a:solidFill>
                              <a:srgbClr val="A50021"/>
                            </a:solidFill>
                            <a:latin typeface="Cambria Math" panose="02040503050406030204" pitchFamily="18" charset="0"/>
                          </a:rPr>
                          <m:t>𝑛</m:t>
                        </m:r>
                      </m:e>
                      <m:sup>
                        <m:r>
                          <a:rPr lang="en-US" b="0" i="1" dirty="0" smtClean="0">
                            <a:solidFill>
                              <a:srgbClr val="A50021"/>
                            </a:solidFill>
                            <a:latin typeface="Cambria Math" panose="02040503050406030204" pitchFamily="18" charset="0"/>
                          </a:rPr>
                          <m:t>1−2/</m:t>
                        </m:r>
                        <m:r>
                          <a:rPr lang="en-US" b="0" i="1" dirty="0" smtClean="0">
                            <a:solidFill>
                              <a:srgbClr val="A50021"/>
                            </a:solidFill>
                            <a:latin typeface="Cambria Math" panose="02040503050406030204" pitchFamily="18" charset="0"/>
                          </a:rPr>
                          <m:t>𝑘</m:t>
                        </m:r>
                      </m:sup>
                    </m:sSup>
                    <m:r>
                      <a:rPr lang="en-US" i="1" dirty="0" smtClean="0">
                        <a:solidFill>
                          <a:srgbClr val="A50021"/>
                        </a:solidFill>
                        <a:latin typeface="Cambria Math" panose="02040503050406030204" pitchFamily="18" charset="0"/>
                      </a:rPr>
                      <m:t> </m:t>
                    </m:r>
                    <m:r>
                      <m:rPr>
                        <m:sty m:val="p"/>
                      </m:rPr>
                      <a:rPr lang="en-US" i="1" dirty="0" smtClean="0">
                        <a:solidFill>
                          <a:srgbClr val="A50021"/>
                        </a:solidFill>
                        <a:latin typeface="Cambria Math" panose="02040503050406030204" pitchFamily="18" charset="0"/>
                      </a:rPr>
                      <m:t>log</m:t>
                    </m:r>
                    <m:r>
                      <a:rPr lang="en-US" i="1" dirty="0" smtClean="0">
                        <a:solidFill>
                          <a:srgbClr val="A50021"/>
                        </a:solidFill>
                        <a:latin typeface="Cambria Math" panose="02040503050406030204" pitchFamily="18" charset="0"/>
                      </a:rPr>
                      <m:t>⁡</m:t>
                    </m:r>
                    <m:r>
                      <a:rPr lang="en-US" i="1" dirty="0" smtClean="0">
                        <a:solidFill>
                          <a:srgbClr val="A50021"/>
                        </a:solidFill>
                        <a:latin typeface="Cambria Math" panose="02040503050406030204" pitchFamily="18" charset="0"/>
                      </a:rPr>
                      <m:t>𝑛</m:t>
                    </m:r>
                    <m:r>
                      <a:rPr lang="en-US" i="1" dirty="0" smtClean="0">
                        <a:solidFill>
                          <a:srgbClr val="A50021"/>
                        </a:solidFill>
                        <a:latin typeface="Cambria Math" panose="02040503050406030204" pitchFamily="18" charset="0"/>
                      </a:rPr>
                      <m:t>)</m:t>
                    </m:r>
                  </m:oMath>
                </a14:m>
                <a:r>
                  <a:rPr lang="en-US" dirty="0" smtClean="0"/>
                  <a:t> cells</a:t>
                </a:r>
              </a:p>
              <a:p>
                <a:r>
                  <a:rPr lang="en-US" dirty="0" smtClean="0"/>
                  <a:t>Estimator:</a:t>
                </a:r>
              </a:p>
              <a:p>
                <a:pPr lvl="1"/>
                <a14:m>
                  <m:oMath xmlns:m="http://schemas.openxmlformats.org/officeDocument/2006/math">
                    <m:func>
                      <m:funcPr>
                        <m:ctrlPr>
                          <a:rPr lang="en-US" b="0" i="1" dirty="0" smtClean="0">
                            <a:solidFill>
                              <a:srgbClr val="A50021"/>
                            </a:solidFill>
                            <a:latin typeface="Cambria Math" panose="02040503050406030204" pitchFamily="18" charset="0"/>
                          </a:rPr>
                        </m:ctrlPr>
                      </m:funcPr>
                      <m:fName>
                        <m:limLow>
                          <m:limLowPr>
                            <m:ctrlPr>
                              <a:rPr lang="en-US" b="0" i="1" dirty="0" smtClean="0">
                                <a:solidFill>
                                  <a:srgbClr val="A50021"/>
                                </a:solidFill>
                                <a:latin typeface="Cambria Math" panose="02040503050406030204" pitchFamily="18" charset="0"/>
                              </a:rPr>
                            </m:ctrlPr>
                          </m:limLowPr>
                          <m:e>
                            <m:r>
                              <m:rPr>
                                <m:sty m:val="p"/>
                              </m:rPr>
                              <a:rPr lang="en-US" b="0" i="0" dirty="0" smtClean="0">
                                <a:solidFill>
                                  <a:srgbClr val="A50021"/>
                                </a:solidFill>
                                <a:latin typeface="Cambria Math" panose="02040503050406030204" pitchFamily="18" charset="0"/>
                              </a:rPr>
                              <m:t>max</m:t>
                            </m:r>
                          </m:e>
                          <m:lim>
                            <m:r>
                              <a:rPr lang="en-US" b="0" i="1" dirty="0" smtClean="0">
                                <a:solidFill>
                                  <a:srgbClr val="A50021"/>
                                </a:solidFill>
                                <a:latin typeface="Cambria Math" panose="02040503050406030204" pitchFamily="18" charset="0"/>
                              </a:rPr>
                              <m:t>𝑗</m:t>
                            </m:r>
                          </m:lim>
                        </m:limLow>
                      </m:fName>
                      <m:e>
                        <m:sSup>
                          <m:sSupPr>
                            <m:ctrlPr>
                              <a:rPr lang="en-US" b="0" i="1" dirty="0" smtClean="0">
                                <a:solidFill>
                                  <a:srgbClr val="A50021"/>
                                </a:solidFill>
                                <a:latin typeface="Cambria Math" panose="02040503050406030204" pitchFamily="18" charset="0"/>
                              </a:rPr>
                            </m:ctrlPr>
                          </m:sSupPr>
                          <m:e>
                            <m:d>
                              <m:dPr>
                                <m:begChr m:val="|"/>
                                <m:endChr m:val="|"/>
                                <m:ctrlPr>
                                  <a:rPr lang="en-US" i="1" dirty="0">
                                    <a:solidFill>
                                      <a:srgbClr val="A50021"/>
                                    </a:solidFill>
                                    <a:latin typeface="Cambria Math" panose="02040503050406030204" pitchFamily="18" charset="0"/>
                                  </a:rPr>
                                </m:ctrlPr>
                              </m:dPr>
                              <m:e>
                                <m:r>
                                  <a:rPr lang="en-US" i="1" dirty="0">
                                    <a:solidFill>
                                      <a:srgbClr val="A50021"/>
                                    </a:solidFill>
                                    <a:latin typeface="Cambria Math" panose="02040503050406030204" pitchFamily="18" charset="0"/>
                                  </a:rPr>
                                  <m:t>𝐻</m:t>
                                </m:r>
                                <m:d>
                                  <m:dPr>
                                    <m:begChr m:val="["/>
                                    <m:endChr m:val="]"/>
                                    <m:ctrlPr>
                                      <a:rPr lang="en-US" i="1" dirty="0">
                                        <a:solidFill>
                                          <a:srgbClr val="A50021"/>
                                        </a:solidFill>
                                        <a:latin typeface="Cambria Math" panose="02040503050406030204" pitchFamily="18" charset="0"/>
                                      </a:rPr>
                                    </m:ctrlPr>
                                  </m:dPr>
                                  <m:e>
                                    <m:r>
                                      <a:rPr lang="en-US" i="1" dirty="0">
                                        <a:solidFill>
                                          <a:srgbClr val="A50021"/>
                                        </a:solidFill>
                                        <a:latin typeface="Cambria Math" panose="02040503050406030204" pitchFamily="18" charset="0"/>
                                      </a:rPr>
                                      <m:t>𝑗</m:t>
                                    </m:r>
                                  </m:e>
                                </m:d>
                              </m:e>
                            </m:d>
                          </m:e>
                          <m:sup>
                            <m:r>
                              <a:rPr lang="en-US" b="0" i="1" dirty="0" smtClean="0">
                                <a:solidFill>
                                  <a:srgbClr val="A50021"/>
                                </a:solidFill>
                                <a:latin typeface="Cambria Math" panose="02040503050406030204" pitchFamily="18" charset="0"/>
                              </a:rPr>
                              <m:t>𝑝</m:t>
                            </m:r>
                          </m:sup>
                        </m:sSup>
                      </m:e>
                    </m:func>
                  </m:oMath>
                </a14:m>
                <a:endParaRPr lang="en-US" baseline="30000" dirty="0" smtClean="0">
                  <a:solidFill>
                    <a:srgbClr val="A50021"/>
                  </a:solidFill>
                </a:endParaRPr>
              </a:p>
              <a:p>
                <a:endParaRPr lang="en-US" dirty="0" smtClean="0"/>
              </a:p>
              <a:p>
                <a:r>
                  <a:rPr lang="en-US" dirty="0" smtClean="0"/>
                  <a:t>Randomness: </a:t>
                </a:r>
                <a14:m>
                  <m:oMath xmlns:m="http://schemas.openxmlformats.org/officeDocument/2006/math">
                    <m:r>
                      <a:rPr lang="en-US" i="1" dirty="0" smtClean="0">
                        <a:solidFill>
                          <a:srgbClr val="A50021"/>
                        </a:solidFill>
                        <a:latin typeface="Cambria Math" panose="02040503050406030204" pitchFamily="18" charset="0"/>
                      </a:rPr>
                      <m:t>𝑂</m:t>
                    </m:r>
                    <m:r>
                      <a:rPr lang="en-US" i="1" dirty="0" smtClean="0">
                        <a:solidFill>
                          <a:srgbClr val="A50021"/>
                        </a:solidFill>
                        <a:latin typeface="Cambria Math" panose="02040503050406030204" pitchFamily="18" charset="0"/>
                      </a:rPr>
                      <m:t>(1)</m:t>
                    </m:r>
                  </m:oMath>
                </a14:m>
                <a:r>
                  <a:rPr lang="en-US" dirty="0" smtClean="0"/>
                  <a:t> independence suffices</a:t>
                </a:r>
              </a:p>
            </p:txBody>
          </p:sp>
        </mc:Choice>
        <mc:Fallback xmlns="">
          <p:sp>
            <p:nvSpPr>
              <p:cNvPr id="18435" name="Content Placeholder 2"/>
              <p:cNvSpPr>
                <a:spLocks noGrp="1" noRot="1" noChangeAspect="1" noMove="1" noResize="1" noEditPoints="1" noAdjustHandles="1" noChangeArrowheads="1" noChangeShapeType="1" noTextEdit="1"/>
              </p:cNvSpPr>
              <p:nvPr>
                <p:ph sz="quarter" idx="1"/>
              </p:nvPr>
            </p:nvSpPr>
            <p:spPr>
              <a:xfrm>
                <a:off x="457200" y="1387475"/>
                <a:ext cx="8229600" cy="4937125"/>
              </a:xfrm>
              <a:blipFill rotWithShape="0">
                <a:blip r:embed="rId3"/>
                <a:stretch>
                  <a:fillRect l="-667" t="-1235"/>
                </a:stretch>
              </a:blipFill>
            </p:spPr>
            <p:txBody>
              <a:bodyPr/>
              <a:lstStyle/>
              <a:p>
                <a:r>
                  <a:rPr lang="en-US">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285650357"/>
              </p:ext>
            </p:extLst>
          </p:nvPr>
        </p:nvGraphicFramePr>
        <p:xfrm>
          <a:off x="5181600" y="3419475"/>
          <a:ext cx="3886200" cy="396875"/>
        </p:xfrm>
        <a:graphic>
          <a:graphicData uri="http://schemas.openxmlformats.org/drawingml/2006/table">
            <a:tbl>
              <a:tblPr firstRow="1" bandRow="1">
                <a:tableStyleId>{5C22544A-7EE6-4342-B048-85BDC9FD1C3A}</a:tableStyleId>
              </a:tblPr>
              <a:tblGrid>
                <a:gridCol w="647700"/>
                <a:gridCol w="647700"/>
                <a:gridCol w="647700"/>
                <a:gridCol w="647700"/>
                <a:gridCol w="647700"/>
                <a:gridCol w="647700"/>
              </a:tblGrid>
              <a:tr h="396875">
                <a:tc>
                  <a:txBody>
                    <a:bodyPr/>
                    <a:lstStyle/>
                    <a:p>
                      <a:r>
                        <a:rPr lang="en-US" sz="2000" dirty="0" smtClean="0">
                          <a:solidFill>
                            <a:srgbClr val="A50021"/>
                          </a:solidFill>
                        </a:rPr>
                        <a:t>x</a:t>
                      </a:r>
                      <a:r>
                        <a:rPr lang="en-US" sz="2000" baseline="-25000" dirty="0" smtClean="0">
                          <a:solidFill>
                            <a:srgbClr val="A50021"/>
                          </a:solidFill>
                        </a:rPr>
                        <a:t>1</a:t>
                      </a:r>
                      <a:endParaRPr lang="en-US" sz="2000" baseline="-25000" dirty="0">
                        <a:solidFill>
                          <a:srgbClr val="A50021"/>
                        </a:solidFill>
                      </a:endParaRPr>
                    </a:p>
                  </a:txBody>
                  <a:tcPr marT="45793" marB="45793"/>
                </a:tc>
                <a:tc>
                  <a:txBody>
                    <a:bodyPr/>
                    <a:lstStyle/>
                    <a:p>
                      <a:r>
                        <a:rPr lang="en-US" sz="2000" dirty="0" smtClean="0">
                          <a:solidFill>
                            <a:srgbClr val="A50021"/>
                          </a:solidFill>
                        </a:rPr>
                        <a:t>x</a:t>
                      </a:r>
                      <a:r>
                        <a:rPr lang="en-US" sz="2000" baseline="-25000" dirty="0" smtClean="0">
                          <a:solidFill>
                            <a:srgbClr val="A50021"/>
                          </a:solidFill>
                        </a:rPr>
                        <a:t>2</a:t>
                      </a:r>
                      <a:endParaRPr lang="en-US" sz="2000" baseline="-25000" dirty="0">
                        <a:solidFill>
                          <a:srgbClr val="A50021"/>
                        </a:solidFill>
                      </a:endParaRPr>
                    </a:p>
                  </a:txBody>
                  <a:tcPr marT="45793" marB="45793"/>
                </a:tc>
                <a:tc>
                  <a:txBody>
                    <a:bodyPr/>
                    <a:lstStyle/>
                    <a:p>
                      <a:r>
                        <a:rPr lang="en-US" sz="2000" dirty="0" smtClean="0">
                          <a:solidFill>
                            <a:srgbClr val="A50021"/>
                          </a:solidFill>
                        </a:rPr>
                        <a:t>x</a:t>
                      </a:r>
                      <a:r>
                        <a:rPr lang="en-US" sz="2000" baseline="-25000" dirty="0" smtClean="0">
                          <a:solidFill>
                            <a:srgbClr val="A50021"/>
                          </a:solidFill>
                        </a:rPr>
                        <a:t>3</a:t>
                      </a:r>
                      <a:endParaRPr lang="en-US" sz="2000" baseline="-25000" dirty="0">
                        <a:solidFill>
                          <a:srgbClr val="A50021"/>
                        </a:solidFill>
                      </a:endParaRPr>
                    </a:p>
                  </a:txBody>
                  <a:tcPr marT="45793" marB="45793"/>
                </a:tc>
                <a:tc>
                  <a:txBody>
                    <a:bodyPr/>
                    <a:lstStyle/>
                    <a:p>
                      <a:r>
                        <a:rPr lang="en-US" sz="2000" dirty="0" smtClean="0">
                          <a:solidFill>
                            <a:srgbClr val="A50021"/>
                          </a:solidFill>
                        </a:rPr>
                        <a:t>x</a:t>
                      </a:r>
                      <a:r>
                        <a:rPr lang="en-US" sz="2000" baseline="-25000" dirty="0" smtClean="0">
                          <a:solidFill>
                            <a:srgbClr val="A50021"/>
                          </a:solidFill>
                        </a:rPr>
                        <a:t>4</a:t>
                      </a:r>
                      <a:endParaRPr lang="en-US" sz="2000" baseline="-25000" dirty="0">
                        <a:solidFill>
                          <a:srgbClr val="A50021"/>
                        </a:solidFill>
                      </a:endParaRPr>
                    </a:p>
                  </a:txBody>
                  <a:tcPr marT="45793" marB="45793"/>
                </a:tc>
                <a:tc>
                  <a:txBody>
                    <a:bodyPr/>
                    <a:lstStyle/>
                    <a:p>
                      <a:r>
                        <a:rPr lang="en-US" sz="2000" dirty="0" smtClean="0">
                          <a:solidFill>
                            <a:srgbClr val="A50021"/>
                          </a:solidFill>
                        </a:rPr>
                        <a:t>x</a:t>
                      </a:r>
                      <a:r>
                        <a:rPr lang="en-US" sz="2000" baseline="-25000" dirty="0" smtClean="0">
                          <a:solidFill>
                            <a:srgbClr val="A50021"/>
                          </a:solidFill>
                        </a:rPr>
                        <a:t>5</a:t>
                      </a:r>
                      <a:endParaRPr lang="en-US" sz="2000" baseline="-25000" dirty="0">
                        <a:solidFill>
                          <a:srgbClr val="A50021"/>
                        </a:solidFill>
                      </a:endParaRPr>
                    </a:p>
                  </a:txBody>
                  <a:tcPr marT="45793" marB="45793"/>
                </a:tc>
                <a:tc>
                  <a:txBody>
                    <a:bodyPr/>
                    <a:lstStyle/>
                    <a:p>
                      <a:r>
                        <a:rPr lang="en-US" sz="2000" dirty="0" smtClean="0">
                          <a:solidFill>
                            <a:srgbClr val="A50021"/>
                          </a:solidFill>
                        </a:rPr>
                        <a:t>x</a:t>
                      </a:r>
                      <a:r>
                        <a:rPr lang="en-US" sz="2000" baseline="-25000" dirty="0" smtClean="0">
                          <a:solidFill>
                            <a:srgbClr val="A50021"/>
                          </a:solidFill>
                        </a:rPr>
                        <a:t>6</a:t>
                      </a:r>
                      <a:endParaRPr lang="en-US" sz="2000" baseline="-25000" dirty="0">
                        <a:solidFill>
                          <a:srgbClr val="A50021"/>
                        </a:solidFill>
                      </a:endParaRPr>
                    </a:p>
                  </a:txBody>
                  <a:tcPr marT="45793" marB="45793"/>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019845049"/>
              </p:ext>
            </p:extLst>
          </p:nvPr>
        </p:nvGraphicFramePr>
        <p:xfrm>
          <a:off x="5791200" y="4495800"/>
          <a:ext cx="1828800" cy="1006475"/>
        </p:xfrm>
        <a:graphic>
          <a:graphicData uri="http://schemas.openxmlformats.org/drawingml/2006/table">
            <a:tbl>
              <a:tblPr firstRow="1" bandRow="1">
                <a:tableStyleId>{5C22544A-7EE6-4342-B048-85BDC9FD1C3A}</a:tableStyleId>
              </a:tblPr>
              <a:tblGrid>
                <a:gridCol w="609600"/>
                <a:gridCol w="609600"/>
                <a:gridCol w="609600"/>
              </a:tblGrid>
              <a:tr h="1006475">
                <a:tc>
                  <a:txBody>
                    <a:bodyPr/>
                    <a:lstStyle/>
                    <a:p>
                      <a:r>
                        <a:rPr lang="en-US" sz="2000" dirty="0" smtClean="0">
                          <a:solidFill>
                            <a:srgbClr val="A50021"/>
                          </a:solidFill>
                        </a:rPr>
                        <a:t>y</a:t>
                      </a:r>
                      <a:r>
                        <a:rPr lang="en-US" sz="2000" baseline="-25000" dirty="0" smtClean="0">
                          <a:solidFill>
                            <a:srgbClr val="A50021"/>
                          </a:solidFill>
                        </a:rPr>
                        <a:t>1</a:t>
                      </a:r>
                      <a:r>
                        <a:rPr lang="en-US" sz="2000" dirty="0" smtClean="0">
                          <a:solidFill>
                            <a:srgbClr val="A50021"/>
                          </a:solidFill>
                        </a:rPr>
                        <a:t>+y</a:t>
                      </a:r>
                      <a:r>
                        <a:rPr lang="en-US" sz="2000" baseline="-25000" dirty="0" smtClean="0">
                          <a:solidFill>
                            <a:srgbClr val="A50021"/>
                          </a:solidFill>
                        </a:rPr>
                        <a:t>3</a:t>
                      </a:r>
                      <a:endParaRPr lang="en-US" sz="2000" baseline="-25000" dirty="0">
                        <a:solidFill>
                          <a:srgbClr val="A50021"/>
                        </a:solidFill>
                      </a:endParaRPr>
                    </a:p>
                  </a:txBody>
                  <a:tcPr marT="45749" marB="45749"/>
                </a:tc>
                <a:tc>
                  <a:txBody>
                    <a:bodyPr/>
                    <a:lstStyle/>
                    <a:p>
                      <a:r>
                        <a:rPr lang="en-US" sz="2000" dirty="0" smtClean="0">
                          <a:solidFill>
                            <a:srgbClr val="A50021"/>
                          </a:solidFill>
                        </a:rPr>
                        <a:t>y</a:t>
                      </a:r>
                      <a:r>
                        <a:rPr lang="en-US" sz="2000" baseline="-25000" dirty="0" smtClean="0">
                          <a:solidFill>
                            <a:srgbClr val="A50021"/>
                          </a:solidFill>
                        </a:rPr>
                        <a:t>4</a:t>
                      </a:r>
                      <a:endParaRPr lang="en-US" sz="2000" baseline="-25000" dirty="0">
                        <a:solidFill>
                          <a:srgbClr val="A50021"/>
                        </a:solidFill>
                      </a:endParaRPr>
                    </a:p>
                  </a:txBody>
                  <a:tcPr marT="45749" marB="45749"/>
                </a:tc>
                <a:tc>
                  <a:txBody>
                    <a:bodyPr/>
                    <a:lstStyle/>
                    <a:p>
                      <a:r>
                        <a:rPr lang="en-US" sz="2000" dirty="0" smtClean="0">
                          <a:solidFill>
                            <a:srgbClr val="A50021"/>
                          </a:solidFill>
                        </a:rPr>
                        <a:t>y</a:t>
                      </a:r>
                      <a:r>
                        <a:rPr lang="en-US" sz="2000" baseline="-25000" dirty="0" smtClean="0">
                          <a:solidFill>
                            <a:srgbClr val="A50021"/>
                          </a:solidFill>
                        </a:rPr>
                        <a:t>2</a:t>
                      </a:r>
                      <a:r>
                        <a:rPr lang="en-US" sz="2000" dirty="0" smtClean="0">
                          <a:solidFill>
                            <a:srgbClr val="A50021"/>
                          </a:solidFill>
                        </a:rPr>
                        <a:t>+y</a:t>
                      </a:r>
                      <a:r>
                        <a:rPr lang="en-US" sz="2000" baseline="-25000" dirty="0" smtClean="0">
                          <a:solidFill>
                            <a:srgbClr val="A50021"/>
                          </a:solidFill>
                        </a:rPr>
                        <a:t>5</a:t>
                      </a:r>
                      <a:r>
                        <a:rPr lang="en-US" sz="2000" dirty="0" smtClean="0">
                          <a:solidFill>
                            <a:srgbClr val="A50021"/>
                          </a:solidFill>
                        </a:rPr>
                        <a:t>+y</a:t>
                      </a:r>
                      <a:r>
                        <a:rPr lang="en-US" sz="2000" baseline="-25000" dirty="0" smtClean="0">
                          <a:solidFill>
                            <a:srgbClr val="A50021"/>
                          </a:solidFill>
                        </a:rPr>
                        <a:t>6</a:t>
                      </a:r>
                      <a:endParaRPr lang="en-US" sz="2000" baseline="-25000" dirty="0">
                        <a:solidFill>
                          <a:srgbClr val="A50021"/>
                        </a:solidFill>
                      </a:endParaRPr>
                    </a:p>
                  </a:txBody>
                  <a:tcPr marT="45749" marB="45749"/>
                </a:tc>
              </a:tr>
            </a:tbl>
          </a:graphicData>
        </a:graphic>
      </p:graphicFrame>
      <p:cxnSp>
        <p:nvCxnSpPr>
          <p:cNvPr id="5" name="Straight Arrow Connector 4"/>
          <p:cNvCxnSpPr/>
          <p:nvPr/>
        </p:nvCxnSpPr>
        <p:spPr>
          <a:xfrm>
            <a:off x="5562600" y="3800475"/>
            <a:ext cx="533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6172200" y="3800475"/>
            <a:ext cx="5334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096000" y="3800475"/>
            <a:ext cx="1143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315200" y="3800475"/>
            <a:ext cx="838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7620000" y="3800475"/>
            <a:ext cx="1143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6781800" y="3800475"/>
            <a:ext cx="685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4724400" y="3419475"/>
            <a:ext cx="461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dirty="0" smtClean="0">
                <a:solidFill>
                  <a:srgbClr val="A50021"/>
                </a:solidFill>
              </a:rPr>
              <a:t>x=</a:t>
            </a:r>
            <a:endParaRPr lang="en-US" sz="2000" dirty="0">
              <a:solidFill>
                <a:srgbClr val="A50021"/>
              </a:solidFill>
            </a:endParaRPr>
          </a:p>
        </p:txBody>
      </p:sp>
      <p:sp>
        <p:nvSpPr>
          <p:cNvPr id="18" name="TextBox 17"/>
          <p:cNvSpPr txBox="1">
            <a:spLocks noChangeArrowheads="1"/>
          </p:cNvSpPr>
          <p:nvPr/>
        </p:nvSpPr>
        <p:spPr bwMode="auto">
          <a:xfrm>
            <a:off x="5257800" y="4714875"/>
            <a:ext cx="5191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solidFill>
                  <a:srgbClr val="A50021"/>
                </a:solidFill>
              </a:rPr>
              <a:t>H=</a:t>
            </a:r>
          </a:p>
        </p:txBody>
      </p:sp>
    </p:spTree>
    <p:extLst>
      <p:ext uri="{BB962C8B-B14F-4D97-AF65-F5344CB8AC3E}">
        <p14:creationId xmlns:p14="http://schemas.microsoft.com/office/powerpoint/2010/main" val="3141742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Streaming++</a:t>
            </a:r>
            <a:endParaRPr lang="en-US" dirty="0"/>
          </a:p>
        </p:txBody>
      </p:sp>
      <p:sp>
        <p:nvSpPr>
          <p:cNvPr id="3" name="Content Placeholder 2"/>
          <p:cNvSpPr>
            <a:spLocks noGrp="1"/>
          </p:cNvSpPr>
          <p:nvPr>
            <p:ph sz="quarter" idx="1"/>
          </p:nvPr>
        </p:nvSpPr>
        <p:spPr>
          <a:xfrm>
            <a:off x="457200" y="1386840"/>
            <a:ext cx="8229600" cy="4937760"/>
          </a:xfrm>
        </p:spPr>
        <p:txBody>
          <a:bodyPr>
            <a:normAutofit fontScale="92500" lnSpcReduction="20000"/>
          </a:bodyPr>
          <a:lstStyle/>
          <a:p>
            <a:r>
              <a:rPr lang="en-US" dirty="0" smtClean="0"/>
              <a:t>LOTS of work in the area:</a:t>
            </a:r>
          </a:p>
          <a:p>
            <a:pPr lvl="1"/>
            <a:r>
              <a:rPr lang="en-US" dirty="0" smtClean="0"/>
              <a:t>Surveys</a:t>
            </a:r>
          </a:p>
          <a:p>
            <a:pPr lvl="2"/>
            <a:r>
              <a:rPr lang="en-US" dirty="0" err="1" smtClean="0"/>
              <a:t>Muthukrishnan</a:t>
            </a:r>
            <a:r>
              <a:rPr lang="en-US" dirty="0" smtClean="0"/>
              <a:t>: </a:t>
            </a:r>
            <a:r>
              <a:rPr lang="en-US" dirty="0" smtClean="0">
                <a:hlinkClick r:id="rId2"/>
              </a:rPr>
              <a:t>http</a:t>
            </a:r>
            <a:r>
              <a:rPr lang="en-US" dirty="0">
                <a:hlinkClick r:id="rId2"/>
              </a:rPr>
              <a:t>://</a:t>
            </a:r>
            <a:r>
              <a:rPr lang="en-US" dirty="0" smtClean="0">
                <a:hlinkClick r:id="rId2"/>
              </a:rPr>
              <a:t>algo.research.googlepages.com/eight.ps</a:t>
            </a:r>
            <a:r>
              <a:rPr lang="en-US" dirty="0" smtClean="0"/>
              <a:t> </a:t>
            </a:r>
          </a:p>
          <a:p>
            <a:pPr lvl="2"/>
            <a:r>
              <a:rPr lang="en-US" dirty="0" smtClean="0"/>
              <a:t>McGregor</a:t>
            </a:r>
            <a:r>
              <a:rPr lang="en-US" dirty="0"/>
              <a:t>: </a:t>
            </a:r>
            <a:r>
              <a:rPr lang="en-US" dirty="0">
                <a:hlinkClick r:id="rId3"/>
              </a:rPr>
              <a:t>http://people.cs.umass.edu/~</a:t>
            </a:r>
            <a:r>
              <a:rPr lang="en-US" dirty="0" smtClean="0">
                <a:hlinkClick r:id="rId3"/>
              </a:rPr>
              <a:t>mcgregor/papers/08-graphmining.pdf</a:t>
            </a:r>
            <a:r>
              <a:rPr lang="en-US" dirty="0" smtClean="0"/>
              <a:t> </a:t>
            </a:r>
          </a:p>
          <a:p>
            <a:pPr lvl="2"/>
            <a:r>
              <a:rPr lang="en-US" dirty="0" err="1" smtClean="0"/>
              <a:t>Chakrabarti</a:t>
            </a:r>
            <a:r>
              <a:rPr lang="en-US" dirty="0" smtClean="0"/>
              <a:t>: </a:t>
            </a:r>
            <a:r>
              <a:rPr lang="en-US" dirty="0">
                <a:hlinkClick r:id="rId4"/>
              </a:rPr>
              <a:t>http://www.cs.dartmouth.edu/~ac/Teach/CS49-Fall11/Notes/lecnotes.pdf</a:t>
            </a:r>
            <a:endParaRPr lang="en-US" dirty="0" smtClean="0"/>
          </a:p>
          <a:p>
            <a:pPr lvl="1"/>
            <a:r>
              <a:rPr lang="en-US" dirty="0" smtClean="0"/>
              <a:t>Open problems: </a:t>
            </a:r>
            <a:r>
              <a:rPr lang="en-US" dirty="0" smtClean="0">
                <a:hlinkClick r:id="rId5"/>
              </a:rPr>
              <a:t>http://sublinear.info</a:t>
            </a:r>
            <a:r>
              <a:rPr lang="en-US" dirty="0" smtClean="0"/>
              <a:t> </a:t>
            </a:r>
          </a:p>
          <a:p>
            <a:r>
              <a:rPr lang="en-US" dirty="0" smtClean="0"/>
              <a:t>Examples:</a:t>
            </a:r>
          </a:p>
          <a:p>
            <a:pPr lvl="1"/>
            <a:r>
              <a:rPr lang="en-US" dirty="0" smtClean="0"/>
              <a:t>Moments, sampling</a:t>
            </a:r>
          </a:p>
          <a:p>
            <a:pPr lvl="1"/>
            <a:r>
              <a:rPr lang="en-US" dirty="0" smtClean="0"/>
              <a:t>Median estimation, longest increasing sequence</a:t>
            </a:r>
          </a:p>
          <a:p>
            <a:pPr lvl="1"/>
            <a:r>
              <a:rPr lang="en-US" dirty="0" smtClean="0"/>
              <a:t>Graph algorithms</a:t>
            </a:r>
          </a:p>
          <a:p>
            <a:pPr lvl="2"/>
            <a:r>
              <a:rPr lang="en-US" dirty="0" smtClean="0"/>
              <a:t>E.g., dynamic graph connectivity </a:t>
            </a:r>
            <a:r>
              <a:rPr lang="en-US" dirty="0" smtClean="0">
                <a:solidFill>
                  <a:srgbClr val="0070C0"/>
                </a:solidFill>
              </a:rPr>
              <a:t>[AGG’12, KKM’13,…]</a:t>
            </a:r>
          </a:p>
          <a:p>
            <a:pPr lvl="1"/>
            <a:r>
              <a:rPr lang="en-US" dirty="0" smtClean="0"/>
              <a:t>Numerical algorithms (e.g., regression, SVD approximation)</a:t>
            </a:r>
          </a:p>
          <a:p>
            <a:pPr lvl="2"/>
            <a:r>
              <a:rPr lang="en-US" dirty="0" smtClean="0"/>
              <a:t>Fastest (sparse) regression </a:t>
            </a:r>
            <a:r>
              <a:rPr lang="en-US" dirty="0" smtClean="0">
                <a:solidFill>
                  <a:srgbClr val="0070C0"/>
                </a:solidFill>
              </a:rPr>
              <a:t>[…CW’13,MM’13,KN’13,LMP’13]</a:t>
            </a:r>
          </a:p>
          <a:p>
            <a:pPr lvl="1"/>
            <a:r>
              <a:rPr lang="en-US" dirty="0"/>
              <a:t>r</a:t>
            </a:r>
            <a:r>
              <a:rPr lang="en-US" dirty="0" smtClean="0"/>
              <a:t>elated to Compressed Sensing</a:t>
            </a:r>
          </a:p>
        </p:txBody>
      </p:sp>
    </p:spTree>
    <p:extLst>
      <p:ext uri="{BB962C8B-B14F-4D97-AF65-F5344CB8AC3E}">
        <p14:creationId xmlns:p14="http://schemas.microsoft.com/office/powerpoint/2010/main" val="3873620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269025243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Sublinear</a:t>
            </a:r>
            <a:r>
              <a:rPr lang="en-US" dirty="0" smtClean="0"/>
              <a:t>: a panacea?</a:t>
            </a:r>
            <a:endParaRPr lang="en-US" dirty="0"/>
          </a:p>
        </p:txBody>
      </p:sp>
      <p:sp>
        <p:nvSpPr>
          <p:cNvPr id="3" name="Text Placeholder 2"/>
          <p:cNvSpPr>
            <a:spLocks noGrp="1"/>
          </p:cNvSpPr>
          <p:nvPr>
            <p:ph type="body" sz="quarter" idx="10"/>
          </p:nvPr>
        </p:nvSpPr>
        <p:spPr>
          <a:xfrm>
            <a:off x="381000" y="1447800"/>
            <a:ext cx="7848600" cy="4419600"/>
          </a:xfrm>
        </p:spPr>
        <p:txBody>
          <a:bodyPr>
            <a:normAutofit/>
          </a:bodyPr>
          <a:lstStyle/>
          <a:p>
            <a:r>
              <a:rPr lang="en-US" dirty="0" smtClean="0"/>
              <a:t>Sub-linear space algorithm </a:t>
            </a:r>
            <a:r>
              <a:rPr lang="en-US" dirty="0"/>
              <a:t>for solving Travelling Salesperson </a:t>
            </a:r>
            <a:r>
              <a:rPr lang="en-US" dirty="0" smtClean="0"/>
              <a:t>Problem?</a:t>
            </a:r>
            <a:endParaRPr lang="en-US" dirty="0"/>
          </a:p>
          <a:p>
            <a:pPr lvl="1"/>
            <a:r>
              <a:rPr lang="en-US" dirty="0"/>
              <a:t>Sorry, perhaps a different lecture</a:t>
            </a:r>
          </a:p>
          <a:p>
            <a:r>
              <a:rPr lang="en-US" dirty="0" smtClean="0"/>
              <a:t>Hard to solve </a:t>
            </a:r>
            <a:r>
              <a:rPr lang="en-US" dirty="0" err="1" smtClean="0"/>
              <a:t>sublinearly</a:t>
            </a:r>
            <a:r>
              <a:rPr lang="en-US" dirty="0" smtClean="0"/>
              <a:t> even very simple problems:</a:t>
            </a:r>
          </a:p>
          <a:p>
            <a:pPr lvl="1"/>
            <a:r>
              <a:rPr lang="en-US" dirty="0" smtClean="0"/>
              <a:t>Ex: what is the count of distinct IPs seen</a:t>
            </a:r>
          </a:p>
          <a:p>
            <a:endParaRPr lang="en-US" dirty="0" smtClean="0"/>
          </a:p>
          <a:p>
            <a:r>
              <a:rPr lang="en-US" dirty="0" smtClean="0"/>
              <a:t>Will settle for:</a:t>
            </a:r>
          </a:p>
          <a:p>
            <a:pPr lvl="1"/>
            <a:r>
              <a:rPr lang="en-US" dirty="0" smtClean="0"/>
              <a:t>Approximate algorithms: </a:t>
            </a:r>
            <a:r>
              <a:rPr lang="en-US" dirty="0" smtClean="0">
                <a:solidFill>
                  <a:srgbClr val="C00000"/>
                </a:solidFill>
              </a:rPr>
              <a:t>1+</a:t>
            </a:r>
            <a:r>
              <a:rPr lang="en-US" dirty="0" smtClean="0">
                <a:solidFill>
                  <a:srgbClr val="C00000"/>
                </a:solidFill>
                <a:sym typeface="Symbol"/>
              </a:rPr>
              <a:t></a:t>
            </a:r>
            <a:r>
              <a:rPr lang="en-US" dirty="0" smtClean="0"/>
              <a:t> approximation</a:t>
            </a:r>
          </a:p>
          <a:p>
            <a:pPr marL="854054" lvl="2" indent="0">
              <a:buNone/>
            </a:pPr>
            <a:r>
              <a:rPr lang="en-US" dirty="0" smtClean="0"/>
              <a:t>		</a:t>
            </a:r>
            <a:r>
              <a:rPr lang="en-US" dirty="0" smtClean="0">
                <a:solidFill>
                  <a:schemeClr val="accent6">
                    <a:lumMod val="50000"/>
                  </a:schemeClr>
                </a:solidFill>
              </a:rPr>
              <a:t>true answer  </a:t>
            </a:r>
            <a:r>
              <a:rPr lang="en-US" dirty="0" smtClean="0"/>
              <a:t>≤  </a:t>
            </a:r>
            <a:r>
              <a:rPr lang="en-US" dirty="0" smtClean="0">
                <a:solidFill>
                  <a:schemeClr val="accent2"/>
                </a:solidFill>
              </a:rPr>
              <a:t>output</a:t>
            </a:r>
            <a:r>
              <a:rPr lang="en-US" dirty="0" smtClean="0">
                <a:solidFill>
                  <a:srgbClr val="C00000"/>
                </a:solidFill>
              </a:rPr>
              <a:t>  </a:t>
            </a:r>
            <a:r>
              <a:rPr lang="en-US" dirty="0" smtClean="0"/>
              <a:t>≤ </a:t>
            </a:r>
            <a:r>
              <a:rPr lang="en-US" dirty="0" smtClean="0">
                <a:solidFill>
                  <a:srgbClr val="C00000"/>
                </a:solidFill>
              </a:rPr>
              <a:t>(1</a:t>
            </a:r>
            <a:r>
              <a:rPr lang="en-US" dirty="0">
                <a:solidFill>
                  <a:srgbClr val="C00000"/>
                </a:solidFill>
              </a:rPr>
              <a:t>+</a:t>
            </a:r>
            <a:r>
              <a:rPr lang="en-US" dirty="0" smtClean="0">
                <a:solidFill>
                  <a:srgbClr val="C00000"/>
                </a:solidFill>
                <a:sym typeface="Symbol"/>
              </a:rPr>
              <a:t>) </a:t>
            </a:r>
            <a:r>
              <a:rPr lang="en-US" dirty="0" smtClean="0">
                <a:sym typeface="Symbol"/>
              </a:rPr>
              <a:t>* (</a:t>
            </a:r>
            <a:r>
              <a:rPr lang="en-US" dirty="0" smtClean="0">
                <a:solidFill>
                  <a:schemeClr val="accent6">
                    <a:lumMod val="50000"/>
                  </a:schemeClr>
                </a:solidFill>
              </a:rPr>
              <a:t>true answer</a:t>
            </a:r>
            <a:r>
              <a:rPr lang="en-US" dirty="0" smtClean="0"/>
              <a:t>)</a:t>
            </a:r>
          </a:p>
          <a:p>
            <a:pPr lvl="1"/>
            <a:r>
              <a:rPr lang="en-US" dirty="0" smtClean="0"/>
              <a:t>Randomized: above holds with probability </a:t>
            </a:r>
            <a:r>
              <a:rPr lang="en-US" dirty="0" smtClean="0">
                <a:solidFill>
                  <a:srgbClr val="C00000"/>
                </a:solidFill>
              </a:rPr>
              <a:t>95%</a:t>
            </a:r>
          </a:p>
          <a:p>
            <a:r>
              <a:rPr lang="en-US" dirty="0" smtClean="0"/>
              <a:t>Quick and dirty way to get a sense of the data</a:t>
            </a:r>
            <a:endParaRPr lang="en-US" dirty="0"/>
          </a:p>
        </p:txBody>
      </p:sp>
      <p:graphicFrame>
        <p:nvGraphicFramePr>
          <p:cNvPr id="5" name="Content Placeholder 11"/>
          <p:cNvGraphicFramePr>
            <a:graphicFrameLocks/>
          </p:cNvGraphicFramePr>
          <p:nvPr>
            <p:extLst>
              <p:ext uri="{D42A27DB-BD31-4B8C-83A1-F6EECF244321}">
                <p14:modId xmlns:p14="http://schemas.microsoft.com/office/powerpoint/2010/main" val="2043122075"/>
              </p:ext>
            </p:extLst>
          </p:nvPr>
        </p:nvGraphicFramePr>
        <p:xfrm>
          <a:off x="6858000" y="3093680"/>
          <a:ext cx="2057400" cy="1554520"/>
        </p:xfrm>
        <a:graphic>
          <a:graphicData uri="http://schemas.openxmlformats.org/drawingml/2006/table">
            <a:tbl>
              <a:tblPr firstRow="1" bandRow="1">
                <a:tableStyleId>{5C22544A-7EE6-4342-B048-85BDC9FD1C3A}</a:tableStyleId>
              </a:tblPr>
              <a:tblGrid>
                <a:gridCol w="1028700"/>
                <a:gridCol w="1028700"/>
              </a:tblGrid>
              <a:tr h="194315">
                <a:tc>
                  <a:txBody>
                    <a:bodyPr/>
                    <a:lstStyle/>
                    <a:p>
                      <a:r>
                        <a:rPr lang="en-US" sz="800" dirty="0" smtClean="0">
                          <a:solidFill>
                            <a:schemeClr val="bg1"/>
                          </a:solidFill>
                        </a:rPr>
                        <a:t>IP</a:t>
                      </a:r>
                      <a:endParaRPr lang="en-US" sz="800" dirty="0">
                        <a:solidFill>
                          <a:schemeClr val="bg1"/>
                        </a:solidFill>
                      </a:endParaRPr>
                    </a:p>
                  </a:txBody>
                  <a:tcPr marT="34292" marB="34292"/>
                </a:tc>
                <a:tc>
                  <a:txBody>
                    <a:bodyPr/>
                    <a:lstStyle/>
                    <a:p>
                      <a:r>
                        <a:rPr lang="en-US" sz="800" dirty="0" smtClean="0">
                          <a:solidFill>
                            <a:schemeClr val="bg1"/>
                          </a:solidFill>
                        </a:rPr>
                        <a:t>Frequency</a:t>
                      </a:r>
                      <a:endParaRPr lang="en-US" sz="800" dirty="0">
                        <a:solidFill>
                          <a:schemeClr val="bg1"/>
                        </a:solidFill>
                      </a:endParaRPr>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131.107.65.14</a:t>
                      </a:r>
                    </a:p>
                  </a:txBody>
                  <a:tcPr marT="34292" marB="34292"/>
                </a:tc>
                <a:tc>
                  <a:txBody>
                    <a:bodyPr/>
                    <a:lstStyle/>
                    <a:p>
                      <a:r>
                        <a:rPr lang="en-US" sz="800" dirty="0" smtClean="0"/>
                        <a:t>3</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18.9.22.69</a:t>
                      </a:r>
                    </a:p>
                  </a:txBody>
                  <a:tcPr marT="34292" marB="34292"/>
                </a:tc>
                <a:tc>
                  <a:txBody>
                    <a:bodyPr/>
                    <a:lstStyle/>
                    <a:p>
                      <a:r>
                        <a:rPr lang="en-US" sz="800" dirty="0" smtClean="0"/>
                        <a:t>2</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80.97.56.20</a:t>
                      </a:r>
                    </a:p>
                  </a:txBody>
                  <a:tcPr marT="34292" marB="34292"/>
                </a:tc>
                <a:tc>
                  <a:txBody>
                    <a:bodyPr/>
                    <a:lstStyle/>
                    <a:p>
                      <a:r>
                        <a:rPr lang="en-US" sz="800" dirty="0" smtClean="0"/>
                        <a:t>2</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128.112.128.81</a:t>
                      </a:r>
                    </a:p>
                  </a:txBody>
                  <a:tcPr marT="34292" marB="34292"/>
                </a:tc>
                <a:tc>
                  <a:txBody>
                    <a:bodyPr/>
                    <a:lstStyle/>
                    <a:p>
                      <a:r>
                        <a:rPr lang="en-US" sz="800" dirty="0" smtClean="0"/>
                        <a:t>9</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127.0.0.1</a:t>
                      </a:r>
                    </a:p>
                  </a:txBody>
                  <a:tcPr marT="34292" marB="34292"/>
                </a:tc>
                <a:tc>
                  <a:txBody>
                    <a:bodyPr/>
                    <a:lstStyle/>
                    <a:p>
                      <a:r>
                        <a:rPr lang="en-US" sz="800" dirty="0" smtClean="0"/>
                        <a:t>8</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257.2.5.7</a:t>
                      </a:r>
                    </a:p>
                  </a:txBody>
                  <a:tcPr marT="34292" marB="34292"/>
                </a:tc>
                <a:tc>
                  <a:txBody>
                    <a:bodyPr/>
                    <a:lstStyle/>
                    <a:p>
                      <a:r>
                        <a:rPr lang="en-US" sz="800" dirty="0" smtClean="0"/>
                        <a:t>0</a:t>
                      </a:r>
                      <a:endParaRPr lang="en-US" sz="800" dirty="0"/>
                    </a:p>
                  </a:txBody>
                  <a:tcPr marT="34292" marB="34292"/>
                </a:tc>
              </a:tr>
              <a:tr h="19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dirty="0" smtClean="0"/>
                        <a:t>8.3.20.12</a:t>
                      </a:r>
                    </a:p>
                  </a:txBody>
                  <a:tcPr marT="34292" marB="34292"/>
                </a:tc>
                <a:tc>
                  <a:txBody>
                    <a:bodyPr/>
                    <a:lstStyle/>
                    <a:p>
                      <a:r>
                        <a:rPr lang="en-US" sz="800" dirty="0" smtClean="0"/>
                        <a:t>1</a:t>
                      </a:r>
                      <a:endParaRPr lang="en-US" sz="800" dirty="0"/>
                    </a:p>
                  </a:txBody>
                  <a:tcPr marT="34292" marB="34292"/>
                </a:tc>
              </a:tr>
            </a:tbl>
          </a:graphicData>
        </a:graphic>
      </p:graphicFrame>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artisticPaintBrush/>
                    </a14:imgEffect>
                  </a14:imgLayer>
                </a14:imgProps>
              </a:ext>
              <a:ext uri="{28A0092B-C50C-407E-A947-70E740481C1C}">
                <a14:useLocalDpi xmlns:a14="http://schemas.microsoft.com/office/drawing/2010/main" val="0"/>
              </a:ext>
            </a:extLst>
          </a:blip>
          <a:stretch>
            <a:fillRect/>
          </a:stretch>
        </p:blipFill>
        <p:spPr>
          <a:xfrm>
            <a:off x="3962400" y="4724400"/>
            <a:ext cx="762000" cy="241705"/>
          </a:xfrm>
          <a:prstGeom prst="rect">
            <a:avLst/>
          </a:prstGeom>
          <a:noFill/>
        </p:spPr>
      </p:pic>
    </p:spTree>
    <p:extLst>
      <p:ext uri="{BB962C8B-B14F-4D97-AF65-F5344CB8AC3E}">
        <p14:creationId xmlns:p14="http://schemas.microsoft.com/office/powerpoint/2010/main" val="6906505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762000" y="4611879"/>
            <a:ext cx="2133600" cy="560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09706" y="3439948"/>
            <a:ext cx="3591586" cy="2436293"/>
          </a:xfrm>
          <a:prstGeom prst="rect">
            <a:avLst/>
          </a:prstGeom>
        </p:spPr>
      </p:pic>
      <p:sp>
        <p:nvSpPr>
          <p:cNvPr id="4" name="Title 3"/>
          <p:cNvSpPr>
            <a:spLocks noGrp="1"/>
          </p:cNvSpPr>
          <p:nvPr>
            <p:ph type="title"/>
          </p:nvPr>
        </p:nvSpPr>
        <p:spPr/>
        <p:txBody>
          <a:bodyPr/>
          <a:lstStyle/>
          <a:p>
            <a:r>
              <a:rPr lang="en-US" dirty="0" smtClean="0"/>
              <a:t>Streaming data</a:t>
            </a:r>
            <a:endParaRPr lang="en-US" dirty="0"/>
          </a:p>
        </p:txBody>
      </p:sp>
      <p:sp>
        <p:nvSpPr>
          <p:cNvPr id="5" name="Text Placeholder 4"/>
          <p:cNvSpPr>
            <a:spLocks noGrp="1"/>
          </p:cNvSpPr>
          <p:nvPr>
            <p:ph type="body" sz="quarter" idx="10"/>
          </p:nvPr>
        </p:nvSpPr>
        <p:spPr>
          <a:xfrm>
            <a:off x="381000" y="1915916"/>
            <a:ext cx="8382000" cy="1947581"/>
          </a:xfrm>
        </p:spPr>
        <p:txBody>
          <a:bodyPr>
            <a:normAutofit/>
          </a:bodyPr>
          <a:lstStyle/>
          <a:p>
            <a:r>
              <a:rPr lang="en-US" dirty="0" smtClean="0"/>
              <a:t>Data through a router</a:t>
            </a:r>
          </a:p>
          <a:p>
            <a:r>
              <a:rPr lang="en-US" dirty="0" smtClean="0"/>
              <a:t>Data stored on a hard drive, or streamed remotely</a:t>
            </a:r>
          </a:p>
          <a:p>
            <a:pPr lvl="1"/>
            <a:r>
              <a:rPr lang="en-US" dirty="0" smtClean="0"/>
              <a:t>More efficient to do a linear scan on a hard drive</a:t>
            </a:r>
          </a:p>
          <a:p>
            <a:pPr lvl="1"/>
            <a:r>
              <a:rPr lang="en-US" dirty="0" smtClean="0"/>
              <a:t>Working memory is the (smaller) main memory</a:t>
            </a:r>
          </a:p>
        </p:txBody>
      </p:sp>
      <p:sp>
        <p:nvSpPr>
          <p:cNvPr id="9" name="TextBox 8"/>
          <p:cNvSpPr txBox="1"/>
          <p:nvPr/>
        </p:nvSpPr>
        <p:spPr>
          <a:xfrm>
            <a:off x="2514600" y="3886201"/>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19600" y="4486276"/>
            <a:ext cx="1143000" cy="771525"/>
          </a:xfrm>
          <a:prstGeom prst="rect">
            <a:avLst/>
          </a:prstGeom>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19677" y="4486275"/>
            <a:ext cx="419228" cy="290664"/>
          </a:xfrm>
          <a:prstGeom prst="rect">
            <a:avLst/>
          </a:prstGeom>
        </p:spPr>
      </p:pic>
      <p:sp>
        <p:nvSpPr>
          <p:cNvPr id="10" name="TextBox 9"/>
          <p:cNvSpPr txBox="1"/>
          <p:nvPr/>
        </p:nvSpPr>
        <p:spPr>
          <a:xfrm>
            <a:off x="7162800" y="4114801"/>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spTree>
    <p:extLst>
      <p:ext uri="{BB962C8B-B14F-4D97-AF65-F5344CB8AC3E}">
        <p14:creationId xmlns:p14="http://schemas.microsoft.com/office/powerpoint/2010/main" val="5789345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9.16667E-6 -4.51573E-6 C -0.00885 -0.00401 -0.01649 -0.00061 -0.02447 0.00617 C -0.02864 0.01419 -0.03315 0.01882 -0.03611 0.029 C -0.03923 0.0401 -0.04062 0.05244 -0.04305 0.06416 C -0.04739 0.08483 -0.05972 0.11629 -0.07222 0.124 C -0.07482 0.1311 -0.07638 0.13418 -0.08038 0.1385 C -0.08888 0.16163 -0.09548 0.16904 -0.10711 0.186 C -0.1118 0.19279 -0.11597 0.20297 -0.121 0.20883 C -0.12708 0.21592 -0.13402 0.22425 -0.14079 0.22949 C -0.14409 0.23196 -0.14444 0.23073 -0.14774 0.2335 C -0.15607 0.24091 -0.16145 0.24553 -0.171 0.248 C -0.18211 0.25479 -0.19322 0.26126 -0.20468 0.26651 C -0.21197 0.27576 -0.22743 0.27699 -0.23611 0.27699 " pathEditMode="relative" ptsTypes="ffffffffffffA">
                                      <p:cBhvr>
                                        <p:cTn id="10" dur="1000" fill="hold"/>
                                        <p:tgtEl>
                                          <p:spTgt spid="9"/>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grpId="1" nodeType="clickEffect">
                                  <p:stCondLst>
                                    <p:cond delay="0"/>
                                  </p:stCondLst>
                                  <p:childTnLst>
                                    <p:animMotion origin="layout" path="M 0 0 C -0.0099 0.00433 -0.0191 0.0105 -0.02917 0.01297 C -0.05643 0.02902 -0.08247 0.03149 -0.11146 0.03334 C -0.13125 0.03581 -0.15105 0.03828 -0.17084 0.0426 C -0.17935 0.04753 -0.1882 0.05 -0.19688 0.05371 C -0.20365 0.05649 -0.20973 0.06081 -0.21667 0.06297 C -0.23264 0.07716 -0.24948 0.08828 -0.26459 0.10556 C -0.28386 0.12778 -0.30105 0.15525 -0.32084 0.17593 C -0.33056 0.18612 -0.34271 0.20309 -0.35 0.21852 C -0.35209 0.22315 -0.35452 0.22624 -0.3573 0.22963 C -0.36042 0.23334 -0.36667 0.24074 -0.36667 0.24074 C -0.3691 0.24723 -0.37084 0.24939 -0.375 0.25186 C -0.37761 0.25895 -0.37935 0.25926 -0.38334 0.26297 C -0.38438 0.26389 -0.38646 0.26667 -0.38646 0.26667 " pathEditMode="relative" ptsTypes="fffffffffffffA">
                                      <p:cBhvr>
                                        <p:cTn id="36" dur="1000" fill="hold"/>
                                        <p:tgtEl>
                                          <p:spTgt spid="1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 areas</a:t>
            </a:r>
            <a:endParaRPr lang="en-US" dirty="0"/>
          </a:p>
        </p:txBody>
      </p:sp>
      <p:sp>
        <p:nvSpPr>
          <p:cNvPr id="5" name="Text Placeholder 4"/>
          <p:cNvSpPr>
            <a:spLocks noGrp="1"/>
          </p:cNvSpPr>
          <p:nvPr>
            <p:ph type="body" sz="quarter" idx="10"/>
          </p:nvPr>
        </p:nvSpPr>
        <p:spPr>
          <a:xfrm>
            <a:off x="381000" y="1915915"/>
            <a:ext cx="8382000" cy="3287054"/>
          </a:xfrm>
        </p:spPr>
        <p:txBody>
          <a:bodyPr/>
          <a:lstStyle/>
          <a:p>
            <a:r>
              <a:rPr lang="en-US" dirty="0" smtClean="0"/>
              <a:t>Data can come from:</a:t>
            </a:r>
          </a:p>
          <a:p>
            <a:pPr lvl="1"/>
            <a:r>
              <a:rPr lang="en-US" dirty="0"/>
              <a:t>Network </a:t>
            </a:r>
            <a:r>
              <a:rPr lang="en-US" dirty="0" smtClean="0"/>
              <a:t>logs</a:t>
            </a:r>
            <a:r>
              <a:rPr lang="en-US" smtClean="0"/>
              <a:t>, sensor data</a:t>
            </a:r>
            <a:endParaRPr lang="en-US" dirty="0"/>
          </a:p>
          <a:p>
            <a:pPr lvl="1"/>
            <a:r>
              <a:rPr lang="en-US" dirty="0" smtClean="0"/>
              <a:t>Real </a:t>
            </a:r>
            <a:r>
              <a:rPr lang="en-US" dirty="0"/>
              <a:t>time data</a:t>
            </a:r>
          </a:p>
          <a:p>
            <a:pPr lvl="1"/>
            <a:r>
              <a:rPr lang="en-US" dirty="0" smtClean="0"/>
              <a:t>Search queries, served ads</a:t>
            </a:r>
          </a:p>
          <a:p>
            <a:pPr lvl="1"/>
            <a:r>
              <a:rPr lang="en-US" dirty="0" smtClean="0"/>
              <a:t>Databases (query planning)</a:t>
            </a:r>
          </a:p>
          <a:p>
            <a:pPr lvl="1"/>
            <a:r>
              <a:rPr lang="en-US" dirty="0" smtClean="0"/>
              <a:t>…</a:t>
            </a:r>
          </a:p>
          <a:p>
            <a:pPr lvl="1"/>
            <a:endParaRPr lang="en-US" dirty="0"/>
          </a:p>
        </p:txBody>
      </p:sp>
      <p:pic>
        <p:nvPicPr>
          <p:cNvPr id="6"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5410201" y="2286000"/>
            <a:ext cx="1676399" cy="44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708024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2059852" y="4506873"/>
            <a:ext cx="1676399" cy="44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smtClean="0"/>
              <a:t>Problem 1: # distinct elements</a:t>
            </a:r>
            <a:endParaRPr lang="en-US" dirty="0"/>
          </a:p>
        </p:txBody>
      </p:sp>
      <mc:AlternateContent xmlns:mc="http://schemas.openxmlformats.org/markup-compatibility/2006" xmlns:a14="http://schemas.microsoft.com/office/drawing/2010/main">
        <mc:Choice Requires="a14">
          <p:sp>
            <p:nvSpPr>
              <p:cNvPr id="5" name="Text Placeholder 4"/>
              <p:cNvSpPr>
                <a:spLocks noGrp="1"/>
              </p:cNvSpPr>
              <p:nvPr>
                <p:ph type="body" sz="quarter" idx="10"/>
              </p:nvPr>
            </p:nvSpPr>
            <p:spPr>
              <a:xfrm>
                <a:off x="381000" y="1915914"/>
                <a:ext cx="8382000" cy="3722886"/>
              </a:xfrm>
            </p:spPr>
            <p:txBody>
              <a:bodyPr>
                <a:normAutofit/>
              </a:bodyPr>
              <a:lstStyle/>
              <a:p>
                <a:r>
                  <a:rPr lang="en-US" dirty="0" smtClean="0"/>
                  <a:t>Problem: compute the number of distinct elements in the stream</a:t>
                </a:r>
              </a:p>
              <a:p>
                <a:r>
                  <a:rPr lang="en-US" dirty="0" smtClean="0"/>
                  <a:t>Trivial solution: </a:t>
                </a:r>
                <a14:m>
                  <m:oMath xmlns:m="http://schemas.openxmlformats.org/officeDocument/2006/math">
                    <m:r>
                      <a:rPr lang="en-US" i="1" dirty="0" smtClean="0">
                        <a:solidFill>
                          <a:srgbClr val="C00000"/>
                        </a:solidFill>
                        <a:latin typeface="Cambria Math" panose="02040503050406030204" pitchFamily="18" charset="0"/>
                      </a:rPr>
                      <m:t>𝑂</m:t>
                    </m:r>
                    <m:r>
                      <a:rPr lang="en-US" i="1" dirty="0" smtClean="0">
                        <a:solidFill>
                          <a:srgbClr val="C00000"/>
                        </a:solidFill>
                        <a:latin typeface="Cambria Math" panose="02040503050406030204" pitchFamily="18" charset="0"/>
                      </a:rPr>
                      <m:t>(</m:t>
                    </m:r>
                    <m:r>
                      <a:rPr lang="en-US" i="1" dirty="0" smtClean="0">
                        <a:solidFill>
                          <a:srgbClr val="C00000"/>
                        </a:solidFill>
                        <a:latin typeface="Cambria Math" panose="02040503050406030204" pitchFamily="18" charset="0"/>
                      </a:rPr>
                      <m:t>𝑚</m:t>
                    </m:r>
                    <m:r>
                      <a:rPr lang="en-US" i="1" dirty="0" smtClean="0">
                        <a:solidFill>
                          <a:srgbClr val="C00000"/>
                        </a:solidFill>
                        <a:latin typeface="Cambria Math" panose="02040503050406030204" pitchFamily="18" charset="0"/>
                      </a:rPr>
                      <m:t>) </m:t>
                    </m:r>
                  </m:oMath>
                </a14:m>
                <a:r>
                  <a:rPr lang="en-US" dirty="0" smtClean="0"/>
                  <a:t>space for </a:t>
                </a:r>
                <a14:m>
                  <m:oMath xmlns:m="http://schemas.openxmlformats.org/officeDocument/2006/math">
                    <m:r>
                      <a:rPr lang="en-US" i="1" dirty="0" smtClean="0">
                        <a:solidFill>
                          <a:srgbClr val="C00000"/>
                        </a:solidFill>
                        <a:latin typeface="Cambria Math" panose="02040503050406030204" pitchFamily="18" charset="0"/>
                      </a:rPr>
                      <m:t>𝑚</m:t>
                    </m:r>
                  </m:oMath>
                </a14:m>
                <a:r>
                  <a:rPr lang="en-US" dirty="0" smtClean="0">
                    <a:solidFill>
                      <a:srgbClr val="C00000"/>
                    </a:solidFill>
                  </a:rPr>
                  <a:t> </a:t>
                </a:r>
                <a:r>
                  <a:rPr lang="en-US" dirty="0" smtClean="0"/>
                  <a:t>distinct elements</a:t>
                </a:r>
              </a:p>
              <a:p>
                <a:r>
                  <a:rPr lang="en-US" dirty="0" smtClean="0"/>
                  <a:t>Will see: </a:t>
                </a:r>
                <a14:m>
                  <m:oMath xmlns:m="http://schemas.openxmlformats.org/officeDocument/2006/math">
                    <m:r>
                      <a:rPr lang="en-US" i="1" dirty="0" smtClean="0">
                        <a:solidFill>
                          <a:srgbClr val="C00000"/>
                        </a:solidFill>
                        <a:latin typeface="Cambria Math" panose="02040503050406030204" pitchFamily="18" charset="0"/>
                      </a:rPr>
                      <m:t>𝑂</m:t>
                    </m:r>
                    <m:r>
                      <a:rPr lang="en-US" i="1" dirty="0" smtClean="0">
                        <a:solidFill>
                          <a:srgbClr val="C00000"/>
                        </a:solidFill>
                        <a:latin typeface="Cambria Math" panose="02040503050406030204" pitchFamily="18" charset="0"/>
                      </a:rPr>
                      <m:t>(</m:t>
                    </m:r>
                    <m:r>
                      <m:rPr>
                        <m:sty m:val="p"/>
                      </m:rPr>
                      <a:rPr lang="en-US" i="1" dirty="0" smtClean="0">
                        <a:solidFill>
                          <a:srgbClr val="C00000"/>
                        </a:solidFill>
                        <a:latin typeface="Cambria Math" panose="02040503050406030204" pitchFamily="18" charset="0"/>
                      </a:rPr>
                      <m:t>log</m:t>
                    </m:r>
                    <m:r>
                      <a:rPr lang="en-US" i="1" dirty="0" smtClean="0">
                        <a:solidFill>
                          <a:srgbClr val="C00000"/>
                        </a:solidFill>
                        <a:latin typeface="Cambria Math" panose="02040503050406030204" pitchFamily="18" charset="0"/>
                      </a:rPr>
                      <m:t>⁡</m:t>
                    </m:r>
                    <m:r>
                      <a:rPr lang="en-US" i="1" dirty="0" smtClean="0">
                        <a:solidFill>
                          <a:srgbClr val="C00000"/>
                        </a:solidFill>
                        <a:latin typeface="Cambria Math" panose="02040503050406030204" pitchFamily="18" charset="0"/>
                      </a:rPr>
                      <m:t>𝑚</m:t>
                    </m:r>
                    <m:r>
                      <a:rPr lang="en-US" i="1" dirty="0" smtClean="0">
                        <a:solidFill>
                          <a:srgbClr val="C00000"/>
                        </a:solidFill>
                        <a:latin typeface="Cambria Math" panose="02040503050406030204" pitchFamily="18" charset="0"/>
                      </a:rPr>
                      <m:t>)</m:t>
                    </m:r>
                  </m:oMath>
                </a14:m>
                <a:r>
                  <a:rPr lang="en-US" dirty="0" smtClean="0"/>
                  <a:t> space (approximate)</a:t>
                </a:r>
                <a:endParaRPr lang="en-US" dirty="0"/>
              </a:p>
            </p:txBody>
          </p:sp>
        </mc:Choice>
        <mc:Fallback xmlns="">
          <p:sp>
            <p:nvSpPr>
              <p:cNvPr id="5" name="Text Placeholder 4"/>
              <p:cNvSpPr>
                <a:spLocks noGrp="1" noRot="1" noChangeAspect="1" noMove="1" noResize="1" noEditPoints="1" noAdjustHandles="1" noChangeArrowheads="1" noChangeShapeType="1" noTextEdit="1"/>
              </p:cNvSpPr>
              <p:nvPr>
                <p:ph type="body" sz="quarter" idx="10"/>
              </p:nvPr>
            </p:nvSpPr>
            <p:spPr>
              <a:xfrm>
                <a:off x="381000" y="1915914"/>
                <a:ext cx="8382000" cy="3722886"/>
              </a:xfrm>
              <a:blipFill rotWithShape="0">
                <a:blip r:embed="rId5"/>
                <a:stretch>
                  <a:fillRect l="-655" t="-2455"/>
                </a:stretch>
              </a:blipFill>
            </p:spPr>
            <p:txBody>
              <a:bodyPr/>
              <a:lstStyle/>
              <a:p>
                <a:r>
                  <a:rPr lang="en-US">
                    <a:noFill/>
                  </a:rPr>
                  <a:t> </a:t>
                </a:r>
              </a:p>
            </p:txBody>
          </p:sp>
        </mc:Fallback>
      </mc:AlternateContent>
      <p:sp>
        <p:nvSpPr>
          <p:cNvPr id="3" name="TextBox 2"/>
          <p:cNvSpPr txBox="1"/>
          <p:nvPr/>
        </p:nvSpPr>
        <p:spPr>
          <a:xfrm>
            <a:off x="3119300" y="3810000"/>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sp>
        <p:nvSpPr>
          <p:cNvPr id="7" name="TextBox 6"/>
          <p:cNvSpPr txBox="1"/>
          <p:nvPr/>
        </p:nvSpPr>
        <p:spPr>
          <a:xfrm>
            <a:off x="3343000" y="3810000"/>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8" name="TextBox 7"/>
          <p:cNvSpPr txBox="1"/>
          <p:nvPr/>
        </p:nvSpPr>
        <p:spPr>
          <a:xfrm>
            <a:off x="3581400" y="3817381"/>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7</a:t>
            </a:r>
            <a:endParaRPr lang="en-US" baseline="-25000" dirty="0">
              <a:solidFill>
                <a:schemeClr val="bg1"/>
              </a:solidFill>
            </a:endParaRPr>
          </a:p>
        </p:txBody>
      </p:sp>
      <p:sp>
        <p:nvSpPr>
          <p:cNvPr id="9" name="TextBox 8"/>
          <p:cNvSpPr txBox="1"/>
          <p:nvPr/>
        </p:nvSpPr>
        <p:spPr>
          <a:xfrm>
            <a:off x="3794991" y="3821073"/>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10" name="TextBox 9"/>
          <p:cNvSpPr txBox="1"/>
          <p:nvPr/>
        </p:nvSpPr>
        <p:spPr>
          <a:xfrm>
            <a:off x="4033700" y="3821073"/>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graphicFrame>
        <p:nvGraphicFramePr>
          <p:cNvPr id="14" name="Content Placeholder 11"/>
          <p:cNvGraphicFramePr>
            <a:graphicFrameLocks/>
          </p:cNvGraphicFramePr>
          <p:nvPr>
            <p:extLst/>
          </p:nvPr>
        </p:nvGraphicFramePr>
        <p:xfrm>
          <a:off x="5491300" y="4343400"/>
          <a:ext cx="1747700" cy="1300164"/>
        </p:xfrm>
        <a:graphic>
          <a:graphicData uri="http://schemas.openxmlformats.org/drawingml/2006/table">
            <a:tbl>
              <a:tblPr firstRow="1" bandRow="1">
                <a:tableStyleId>{5C22544A-7EE6-4342-B048-85BDC9FD1C3A}</a:tableStyleId>
              </a:tblPr>
              <a:tblGrid>
                <a:gridCol w="455055"/>
                <a:gridCol w="1292645"/>
              </a:tblGrid>
              <a:tr h="325041">
                <a:tc>
                  <a:txBody>
                    <a:bodyPr/>
                    <a:lstStyle/>
                    <a:p>
                      <a:r>
                        <a:rPr lang="en-US" sz="1400" i="1" dirty="0" err="1" smtClean="0">
                          <a:solidFill>
                            <a:schemeClr val="bg1"/>
                          </a:solidFill>
                          <a:latin typeface="Segoe UI" pitchFamily="34" charset="0"/>
                          <a:ea typeface="Segoe UI" pitchFamily="34" charset="0"/>
                          <a:cs typeface="Segoe UI" pitchFamily="34" charset="0"/>
                        </a:rPr>
                        <a:t>i</a:t>
                      </a:r>
                      <a:endParaRPr lang="en-US" sz="1400" b="1" i="1" dirty="0">
                        <a:solidFill>
                          <a:schemeClr val="bg1"/>
                        </a:solidFill>
                        <a:latin typeface="Segoe UI" pitchFamily="34" charset="0"/>
                        <a:ea typeface="Segoe UI" pitchFamily="34" charset="0"/>
                        <a:cs typeface="Segoe UI" pitchFamily="34" charset="0"/>
                      </a:endParaRPr>
                    </a:p>
                  </a:txBody>
                  <a:tcPr marT="34292" marB="34292"/>
                </a:tc>
                <a:tc>
                  <a:txBody>
                    <a:bodyPr/>
                    <a:lstStyle/>
                    <a:p>
                      <a:r>
                        <a:rPr lang="en-US" sz="1400" dirty="0" smtClean="0">
                          <a:solidFill>
                            <a:schemeClr val="bg1"/>
                          </a:solidFill>
                        </a:rPr>
                        <a:t>Frequency</a:t>
                      </a:r>
                      <a:endParaRPr lang="en-US" sz="1400" dirty="0">
                        <a:solidFill>
                          <a:schemeClr val="bg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p>
                  </a:txBody>
                  <a:tcPr marT="34292" marB="34292">
                    <a:solidFill>
                      <a:schemeClr val="accent6"/>
                    </a:solidFill>
                  </a:tcPr>
                </a:tc>
                <a:tc>
                  <a:txBody>
                    <a:bodyPr/>
                    <a:lstStyle/>
                    <a:p>
                      <a:r>
                        <a:rPr lang="en-US" sz="1400" dirty="0" smtClean="0"/>
                        <a:t>1</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a:t>
                      </a:r>
                    </a:p>
                  </a:txBody>
                  <a:tcPr marT="34292" marB="34292">
                    <a:solidFill>
                      <a:schemeClr val="accent6"/>
                    </a:solidFill>
                  </a:tcPr>
                </a:tc>
                <a:tc>
                  <a:txBody>
                    <a:bodyPr/>
                    <a:lstStyle/>
                    <a:p>
                      <a:r>
                        <a:rPr lang="en-US" sz="1400" dirty="0" smtClean="0"/>
                        <a:t>3</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7</a:t>
                      </a:r>
                    </a:p>
                  </a:txBody>
                  <a:tcPr marT="34292" marB="34292">
                    <a:solidFill>
                      <a:schemeClr val="accent6"/>
                    </a:solidFill>
                  </a:tcPr>
                </a:tc>
                <a:tc>
                  <a:txBody>
                    <a:bodyPr/>
                    <a:lstStyle/>
                    <a:p>
                      <a:r>
                        <a:rPr lang="en-US" sz="1400" dirty="0" smtClean="0"/>
                        <a:t>1</a:t>
                      </a:r>
                      <a:endParaRPr lang="en-US" sz="1400" dirty="0"/>
                    </a:p>
                  </a:txBody>
                  <a:tcPr marT="34292" marB="34292"/>
                </a:tc>
              </a:tr>
            </a:tbl>
          </a:graphicData>
        </a:graphic>
      </p:graphicFrame>
    </p:spTree>
    <p:extLst>
      <p:ext uri="{BB962C8B-B14F-4D97-AF65-F5344CB8AC3E}">
        <p14:creationId xmlns:p14="http://schemas.microsoft.com/office/powerpoint/2010/main" val="214960839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0" presetClass="path" presetSubtype="0" accel="50000" decel="50000" fill="hold" grpId="0" nodeType="withEffect">
                                  <p:stCondLst>
                                    <p:cond delay="0"/>
                                  </p:stCondLst>
                                  <p:childTnLst>
                                    <p:animMotion origin="layout" path="M 9.16667E-6 -4.51573E-6 C -0.00885 -0.00401 -0.01649 -0.00061 -0.02447 0.00617 C -0.02864 0.01419 -0.03315 0.01882 -0.03611 0.029 C -0.03923 0.0401 -0.04062 0.05244 -0.04305 0.06416 C -0.04739 0.08483 -0.05972 0.11629 -0.07222 0.124 C -0.07482 0.1311 -0.07638 0.13418 -0.08038 0.1385 C -0.08888 0.16163 -0.09548 0.16904 -0.10711 0.186 C -0.1118 0.19279 -0.11597 0.20297 -0.121 0.20883 C -0.12708 0.21592 -0.13402 0.22425 -0.14079 0.22949 C -0.14409 0.23196 -0.14444 0.23073 -0.14774 0.2335 C -0.15607 0.24091 -0.16145 0.24553 -0.171 0.248 C -0.18211 0.25479 -0.19322 0.26126 -0.20468 0.26651 C -0.21197 0.27576 -0.22743 0.27699 -0.23611 0.27699 " pathEditMode="relative" ptsTypes="ffffffffffffA">
                                      <p:cBhvr>
                                        <p:cTn id="24" dur="1000" fill="hold"/>
                                        <p:tgtEl>
                                          <p:spTgt spid="3"/>
                                        </p:tgtEl>
                                        <p:attrNameLst>
                                          <p:attrName>ppt_x</p:attrName>
                                          <p:attrName>ppt_y</p:attrName>
                                        </p:attrNameLst>
                                      </p:cBhvr>
                                    </p:animMotion>
                                  </p:childTnLst>
                                </p:cTn>
                              </p:par>
                            </p:childTnLst>
                          </p:cTn>
                        </p:par>
                        <p:par>
                          <p:cTn id="25" fill="hold">
                            <p:stCondLst>
                              <p:cond delay="1000"/>
                            </p:stCondLst>
                            <p:childTnLst>
                              <p:par>
                                <p:cTn id="26" presetID="1" presetClass="entr" presetSubtype="0" fill="hold" grpId="1" nodeType="afterEffect">
                                  <p:stCondLst>
                                    <p:cond delay="0"/>
                                  </p:stCondLst>
                                  <p:childTnLst>
                                    <p:set>
                                      <p:cBhvr>
                                        <p:cTn id="27" dur="1" fill="hold">
                                          <p:stCondLst>
                                            <p:cond delay="0"/>
                                          </p:stCondLst>
                                        </p:cTn>
                                        <p:tgtEl>
                                          <p:spTgt spid="7"/>
                                        </p:tgtEl>
                                        <p:attrNameLst>
                                          <p:attrName>style.visibility</p:attrName>
                                        </p:attrNameLst>
                                      </p:cBhvr>
                                      <p:to>
                                        <p:strVal val="visible"/>
                                      </p:to>
                                    </p:set>
                                  </p:childTnLst>
                                </p:cTn>
                              </p:par>
                              <p:par>
                                <p:cTn id="28" presetID="0" presetClass="path" presetSubtype="0" accel="50000" decel="50000" fill="hold" grpId="0" nodeType="withEffect">
                                  <p:stCondLst>
                                    <p:cond delay="0"/>
                                  </p:stCondLst>
                                  <p:childTnLst>
                                    <p:animMotion origin="layout" path="M 0.00035 0.00093 C -0.00781 0.00278 -0.01614 0.00494 -0.02413 0.00925 C -0.02777 0.01388 -0.03229 0.01635 -0.03576 0.02159 C -0.04392 0.03331 -0.0309 0.01789 -0.04149 0.02992 C -0.05399 0.06262 -0.06666 0.09284 -0.08333 0.11875 C -0.09427 0.13572 -0.08489 0.12431 -0.09271 0.13325 C -0.09635 0.14343 -0.0993 0.14281 -0.10434 0.15176 C -0.11337 0.1678 -0.12048 0.18507 -0.13229 0.19525 C -0.13958 0.20882 -0.14774 0.22023 -0.15659 0.23041 C -0.16146 0.23597 -0.16406 0.24553 -0.16944 0.24892 C -0.17187 0.25355 -0.18107 0.26342 -0.18455 0.26558 C -0.19305 0.28069 -0.20468 0.28007 -0.21597 0.28007 " pathEditMode="relative" ptsTypes="fffffffffffA">
                                      <p:cBhvr>
                                        <p:cTn id="29" dur="1000" fill="hold"/>
                                        <p:tgtEl>
                                          <p:spTgt spid="7"/>
                                        </p:tgtEl>
                                        <p:attrNameLst>
                                          <p:attrName>ppt_x</p:attrName>
                                          <p:attrName>ppt_y</p:attrName>
                                        </p:attrNameLst>
                                      </p:cBhvr>
                                    </p:animMotion>
                                  </p:childTnLst>
                                </p:cTn>
                              </p:par>
                            </p:childTnLst>
                          </p:cTn>
                        </p:par>
                        <p:par>
                          <p:cTn id="30" fill="hold">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0" presetClass="path" presetSubtype="0" accel="50000" decel="50000" fill="hold" grpId="1" nodeType="withEffect">
                                  <p:stCondLst>
                                    <p:cond delay="0"/>
                                  </p:stCondLst>
                                  <p:childTnLst>
                                    <p:animMotion origin="layout" path="M -4.44444E-6 -2.32572E-6 C -0.00312 0.00031 -0.00625 0.00031 -0.00937 0.00185 C -0.01649 0.00525 -0.01996 0.01728 -0.02552 0.02375 C -0.03246 0.03177 -0.03888 0.04133 -0.04652 0.0475 C -0.04965 0.05336 -0.05503 0.05768 -0.05937 0.05953 C -0.06232 0.06478 -0.06371 0.0694 -0.06736 0.07341 C -0.07013 0.08668 -0.08246 0.1132 -0.08958 0.12122 C -0.09097 0.12955 -0.09479 0.13572 -0.09774 0.14312 C -0.1 0.14898 -0.10138 0.15577 -0.10347 0.16101 C -0.1059 0.16718 -0.1092 0.17274 -0.11163 0.1789 C -0.11388 0.18476 -0.11319 0.18939 -0.11631 0.19494 C -0.11753 0.20173 -0.11927 0.20389 -0.12204 0.20882 C -0.1243 0.21993 -0.12187 0.21037 -0.12795 0.2227 C -0.13559 0.23813 -0.14201 0.25047 -0.15347 0.25633 C -0.1592 0.26311 -0.16631 0.26188 -0.17204 0.26836 C -0.17326 0.26959 -0.17413 0.27175 -0.17552 0.27237 C -0.18177 0.27576 -0.19062 0.27452 -0.19652 0.27452 " pathEditMode="relative" rAng="0" ptsTypes="ffffffffffffffffA">
                                      <p:cBhvr>
                                        <p:cTn id="34" dur="1000" fill="hold"/>
                                        <p:tgtEl>
                                          <p:spTgt spid="8"/>
                                        </p:tgtEl>
                                        <p:attrNameLst>
                                          <p:attrName>ppt_x</p:attrName>
                                          <p:attrName>ppt_y</p:attrName>
                                        </p:attrNameLst>
                                      </p:cBhvr>
                                      <p:rCtr x="-9826" y="13788"/>
                                    </p:animMotion>
                                  </p:childTnLst>
                                </p:cTn>
                              </p:par>
                            </p:childTnLst>
                          </p:cTn>
                        </p:par>
                        <p:par>
                          <p:cTn id="35" fill="hold">
                            <p:stCondLst>
                              <p:cond delay="3000"/>
                            </p:stCondLst>
                            <p:childTnLst>
                              <p:par>
                                <p:cTn id="36" presetID="1" presetClass="entr" presetSubtype="0" fill="hold" grpId="0" nodeType="afterEffect">
                                  <p:stCondLst>
                                    <p:cond delay="0"/>
                                  </p:stCondLst>
                                  <p:childTnLst>
                                    <p:set>
                                      <p:cBhvr>
                                        <p:cTn id="37" dur="1" fill="hold">
                                          <p:stCondLst>
                                            <p:cond delay="0"/>
                                          </p:stCondLst>
                                        </p:cTn>
                                        <p:tgtEl>
                                          <p:spTgt spid="9"/>
                                        </p:tgtEl>
                                        <p:attrNameLst>
                                          <p:attrName>style.visibility</p:attrName>
                                        </p:attrNameLst>
                                      </p:cBhvr>
                                      <p:to>
                                        <p:strVal val="visible"/>
                                      </p:to>
                                    </p:set>
                                  </p:childTnLst>
                                </p:cTn>
                              </p:par>
                              <p:par>
                                <p:cTn id="38" presetID="0" presetClass="path" presetSubtype="0" accel="50000" decel="50000" fill="hold" grpId="1" nodeType="withEffect">
                                  <p:stCondLst>
                                    <p:cond delay="0"/>
                                  </p:stCondLst>
                                  <p:childTnLst>
                                    <p:animMotion origin="layout" path="M -1.94444E-6 7.71129E-7 C -0.01788 0.00432 -0.01094 0.00154 -0.021 0.00617 C -0.02864 0.01419 -0.01962 0.00524 -0.03264 0.01388 C -0.03906 0.01789 -0.04357 0.02591 -0.05 0.02961 C -0.05382 0.03547 -0.06041 0.04503 -0.0651 0.0475 C -0.06944 0.05429 -0.07274 0.05984 -0.07673 0.06724 C -0.07899 0.07125 -0.08385 0.07896 -0.08385 0.07927 C -0.08611 0.09161 -0.09166 0.10241 -0.09653 0.11258 C -0.0993 0.12616 -0.09566 0.11042 -0.10121 0.12677 C -0.10295 0.13171 -0.10382 0.13788 -0.1059 0.1425 C -0.11146 0.15515 -0.11701 0.16749 -0.12222 0.18013 C -0.12482 0.18661 -0.12899 0.19093 -0.13142 0.19772 C -0.13472 0.20635 -0.13785 0.21838 -0.1408 0.22764 C -0.14288 0.23411 -0.14496 0.25046 -0.14774 0.25509 C -0.15347 0.26496 -0.16267 0.27514 -0.171 0.27514 " pathEditMode="relative" rAng="0" ptsTypes="ffffffffffffffA">
                                      <p:cBhvr>
                                        <p:cTn id="39" dur="1000" fill="hold"/>
                                        <p:tgtEl>
                                          <p:spTgt spid="9"/>
                                        </p:tgtEl>
                                        <p:attrNameLst>
                                          <p:attrName>ppt_x</p:attrName>
                                          <p:attrName>ppt_y</p:attrName>
                                        </p:attrNameLst>
                                      </p:cBhvr>
                                      <p:rCtr x="-8559" y="13757"/>
                                    </p:animMotion>
                                  </p:childTnLst>
                                </p:cTn>
                              </p:par>
                            </p:childTnLst>
                          </p:cTn>
                        </p:par>
                        <p:par>
                          <p:cTn id="40" fill="hold">
                            <p:stCondLst>
                              <p:cond delay="4000"/>
                            </p:stCondLst>
                            <p:childTnLst>
                              <p:par>
                                <p:cTn id="41" presetID="1" presetClass="entr" presetSubtype="0"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0" presetClass="path" presetSubtype="0" accel="50000" decel="50000" fill="hold" grpId="1" nodeType="withEffect">
                                  <p:stCondLst>
                                    <p:cond delay="0"/>
                                  </p:stCondLst>
                                  <p:childTnLst>
                                    <p:animMotion origin="layout" path="M -3.61111E-6 -0.00031 C -0.00816 -0.00339 -0.01111 -0.00432 -0.01979 -0.00247 C -0.02291 -0.00031 -0.02604 0.00154 -0.02916 0.00339 C -0.03038 0.00401 -0.03264 0.00555 -0.03264 0.00586 C -0.03732 0.01326 -0.04218 0.01789 -0.04774 0.02313 C -0.05312 0.02807 -0.05538 0.03455 -0.06163 0.03701 C -0.06493 0.04071 -0.06892 0.04133 -0.07222 0.04503 C -0.07725 0.05059 -0.08211 0.05614 -0.08732 0.06046 C -0.08802 0.062 -0.08871 0.06385 -0.08958 0.06477 C -0.09062 0.06601 -0.09218 0.06539 -0.09305 0.06662 C -0.09635 0.07094 -0.10034 0.08297 -0.10347 0.08822 C -0.10711 0.09439 -0.11076 0.09932 -0.11406 0.10611 C -0.11753 0.11289 -0.1184 0.12307 -0.11979 0.13171 C -0.12014 0.13418 -0.121 0.13942 -0.121 0.13973 C -0.11805 0.17397 -0.12257 0.18723 -0.12673 0.21653 C -0.12882 0.23103 -0.1309 0.24892 -0.13732 0.26002 C -0.13993 0.27514 -0.14913 0.27175 -0.15694 0.27175 " pathEditMode="relative" rAng="0" ptsTypes="ffffffffffffffffA">
                                      <p:cBhvr>
                                        <p:cTn id="44" dur="1000" fill="hold"/>
                                        <p:tgtEl>
                                          <p:spTgt spid="10"/>
                                        </p:tgtEl>
                                        <p:attrNameLst>
                                          <p:attrName>ppt_x</p:attrName>
                                          <p:attrName>ppt_y</p:attrName>
                                        </p:attrNameLst>
                                      </p:cBhvr>
                                      <p:rCtr x="-7847" y="13572"/>
                                    </p:animMotion>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Distinct Elements: idea 1</a:t>
            </a:r>
            <a:endParaRPr lang="en-US" dirty="0"/>
          </a:p>
        </p:txBody>
      </p:sp>
      <mc:AlternateContent xmlns:mc="http://schemas.openxmlformats.org/markup-compatibility/2006" xmlns:a14="http://schemas.microsoft.com/office/drawing/2010/main">
        <mc:Choice Requires="a14">
          <p:sp>
            <p:nvSpPr>
              <p:cNvPr id="5" name="Text Placeholder 4"/>
              <p:cNvSpPr>
                <a:spLocks noGrp="1"/>
              </p:cNvSpPr>
              <p:nvPr>
                <p:ph type="body" sz="quarter" idx="10"/>
              </p:nvPr>
            </p:nvSpPr>
            <p:spPr>
              <a:xfrm>
                <a:off x="381000" y="1496972"/>
                <a:ext cx="8382000" cy="3391496"/>
              </a:xfrm>
            </p:spPr>
            <p:txBody>
              <a:bodyPr>
                <a:normAutofit fontScale="92500" lnSpcReduction="10000"/>
              </a:bodyPr>
              <a:lstStyle/>
              <a:p>
                <a:r>
                  <a:rPr lang="en-US" dirty="0" smtClean="0"/>
                  <a:t>Algorithm:</a:t>
                </a:r>
              </a:p>
              <a:p>
                <a:pPr lvl="1"/>
                <a:r>
                  <a:rPr lang="en-US" dirty="0" smtClean="0"/>
                  <a:t>Hash function </a:t>
                </a:r>
                <a14:m>
                  <m:oMath xmlns:m="http://schemas.openxmlformats.org/officeDocument/2006/math">
                    <m:r>
                      <a:rPr lang="en-US" b="0" i="1" smtClean="0">
                        <a:solidFill>
                          <a:srgbClr val="C00000"/>
                        </a:solidFill>
                        <a:latin typeface="Cambria Math" panose="02040503050406030204" pitchFamily="18" charset="0"/>
                      </a:rPr>
                      <m:t>h</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𝑈</m:t>
                    </m:r>
                    <m:r>
                      <a:rPr lang="en-US" b="0" i="1" smtClean="0">
                        <a:solidFill>
                          <a:srgbClr val="C00000"/>
                        </a:solidFill>
                        <a:latin typeface="Cambria Math" panose="02040503050406030204" pitchFamily="18" charset="0"/>
                      </a:rPr>
                      <m:t>→</m:t>
                    </m:r>
                    <m:d>
                      <m:dPr>
                        <m:begChr m:val="["/>
                        <m:endChr m:val="]"/>
                        <m:ctrlPr>
                          <a:rPr lang="en-US" b="0" i="1" smtClean="0">
                            <a:solidFill>
                              <a:srgbClr val="C00000"/>
                            </a:solidFill>
                            <a:latin typeface="Cambria Math" panose="02040503050406030204" pitchFamily="18" charset="0"/>
                          </a:rPr>
                        </m:ctrlPr>
                      </m:dPr>
                      <m:e>
                        <m:r>
                          <a:rPr lang="en-US" b="0" i="1" smtClean="0">
                            <a:solidFill>
                              <a:srgbClr val="C00000"/>
                            </a:solidFill>
                            <a:latin typeface="Cambria Math" panose="02040503050406030204" pitchFamily="18" charset="0"/>
                          </a:rPr>
                          <m:t>0,1</m:t>
                        </m:r>
                      </m:e>
                    </m:d>
                  </m:oMath>
                </a14:m>
                <a:endParaRPr lang="en-US" b="0" dirty="0" smtClean="0"/>
              </a:p>
              <a:p>
                <a:pPr lvl="1"/>
                <a:r>
                  <a:rPr lang="en-US" dirty="0" smtClean="0"/>
                  <a:t>Compute </a:t>
                </a:r>
                <a14:m>
                  <m:oMath xmlns:m="http://schemas.openxmlformats.org/officeDocument/2006/math">
                    <m:r>
                      <a:rPr lang="en-US" i="1" smtClean="0">
                        <a:solidFill>
                          <a:srgbClr val="C00000"/>
                        </a:solidFill>
                        <a:latin typeface="Cambria Math"/>
                      </a:rPr>
                      <m:t>𝑚𝑖𝑛𝐻𝑎𝑠h</m:t>
                    </m:r>
                    <m:r>
                      <a:rPr lang="en-US" i="1" smtClean="0">
                        <a:solidFill>
                          <a:srgbClr val="C00000"/>
                        </a:solidFill>
                        <a:latin typeface="Cambria Math"/>
                      </a:rPr>
                      <m:t>=</m:t>
                    </m:r>
                    <m:sSub>
                      <m:sSubPr>
                        <m:ctrlPr>
                          <a:rPr lang="en-US" i="1">
                            <a:solidFill>
                              <a:srgbClr val="C00000"/>
                            </a:solidFill>
                            <a:latin typeface="Cambria Math" panose="02040503050406030204" pitchFamily="18" charset="0"/>
                          </a:rPr>
                        </m:ctrlPr>
                      </m:sSubPr>
                      <m:e>
                        <m:r>
                          <m:rPr>
                            <m:sty m:val="p"/>
                          </m:rPr>
                          <a:rPr lang="en-US">
                            <a:solidFill>
                              <a:srgbClr val="C00000"/>
                            </a:solidFill>
                            <a:latin typeface="Cambria Math"/>
                          </a:rPr>
                          <m:t>min</m:t>
                        </m:r>
                      </m:e>
                      <m:sub>
                        <m:r>
                          <a:rPr lang="en-US" i="1">
                            <a:solidFill>
                              <a:srgbClr val="C00000"/>
                            </a:solidFill>
                            <a:latin typeface="Cambria Math"/>
                          </a:rPr>
                          <m:t>𝑖</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𝑆</m:t>
                        </m:r>
                      </m:sub>
                    </m:sSub>
                    <m:r>
                      <a:rPr lang="en-US" i="1">
                        <a:solidFill>
                          <a:srgbClr val="C00000"/>
                        </a:solidFill>
                        <a:latin typeface="Cambria Math"/>
                      </a:rPr>
                      <m:t> </m:t>
                    </m:r>
                    <m:r>
                      <a:rPr lang="en-US" i="1">
                        <a:solidFill>
                          <a:srgbClr val="C00000"/>
                        </a:solidFill>
                        <a:latin typeface="Cambria Math"/>
                      </a:rPr>
                      <m:t>h</m:t>
                    </m:r>
                    <m:r>
                      <a:rPr lang="en-US" i="1">
                        <a:solidFill>
                          <a:srgbClr val="C00000"/>
                        </a:solidFill>
                        <a:latin typeface="Cambria Math"/>
                      </a:rPr>
                      <m:t>(</m:t>
                    </m:r>
                    <m:r>
                      <a:rPr lang="en-US" i="1">
                        <a:solidFill>
                          <a:srgbClr val="C00000"/>
                        </a:solidFill>
                        <a:latin typeface="Cambria Math"/>
                      </a:rPr>
                      <m:t>𝑖</m:t>
                    </m:r>
                    <m:r>
                      <a:rPr lang="en-US" i="1">
                        <a:solidFill>
                          <a:srgbClr val="C00000"/>
                        </a:solidFill>
                        <a:latin typeface="Cambria Math"/>
                      </a:rPr>
                      <m:t>)</m:t>
                    </m:r>
                  </m:oMath>
                </a14:m>
                <a:endParaRPr lang="en-US" dirty="0" smtClean="0"/>
              </a:p>
              <a:p>
                <a:pPr lvl="1"/>
                <a:r>
                  <a:rPr lang="en-US" dirty="0" smtClean="0"/>
                  <a:t>Output is </a:t>
                </a:r>
                <a14:m>
                  <m:oMath xmlns:m="http://schemas.openxmlformats.org/officeDocument/2006/math">
                    <m:f>
                      <m:fPr>
                        <m:ctrlPr>
                          <a:rPr lang="en-US" i="1" smtClean="0">
                            <a:solidFill>
                              <a:srgbClr val="C00000"/>
                            </a:solidFill>
                            <a:latin typeface="Cambria Math" panose="02040503050406030204" pitchFamily="18" charset="0"/>
                          </a:rPr>
                        </m:ctrlPr>
                      </m:fPr>
                      <m:num>
                        <m:r>
                          <a:rPr lang="en-US" b="0" i="1" smtClean="0">
                            <a:solidFill>
                              <a:srgbClr val="C00000"/>
                            </a:solidFill>
                            <a:latin typeface="Cambria Math"/>
                          </a:rPr>
                          <m:t>1</m:t>
                        </m:r>
                      </m:num>
                      <m:den>
                        <m:r>
                          <a:rPr lang="en-US" b="0" i="1" smtClean="0">
                            <a:solidFill>
                              <a:srgbClr val="C00000"/>
                            </a:solidFill>
                            <a:latin typeface="Cambria Math"/>
                          </a:rPr>
                          <m:t>𝑚𝑖𝑛𝐻𝑎𝑠h</m:t>
                        </m:r>
                      </m:den>
                    </m:f>
                    <m:r>
                      <a:rPr lang="en-US" b="0" i="1" smtClean="0">
                        <a:solidFill>
                          <a:srgbClr val="C00000"/>
                        </a:solidFill>
                        <a:latin typeface="Cambria Math"/>
                      </a:rPr>
                      <m:t>−1</m:t>
                    </m:r>
                  </m:oMath>
                </a14:m>
                <a:r>
                  <a:rPr lang="en-US" dirty="0" smtClean="0">
                    <a:solidFill>
                      <a:srgbClr val="C00000"/>
                    </a:solidFill>
                  </a:rPr>
                  <a:t> </a:t>
                </a:r>
                <a:endParaRPr lang="en-US" dirty="0" smtClean="0"/>
              </a:p>
              <a:p>
                <a:endParaRPr lang="en-US" dirty="0" smtClean="0"/>
              </a:p>
              <a:p>
                <a:endParaRPr lang="en-US" dirty="0" smtClean="0"/>
              </a:p>
              <a:p>
                <a:r>
                  <a:rPr lang="en-US" dirty="0" smtClean="0"/>
                  <a:t>“Analysis”:</a:t>
                </a:r>
              </a:p>
              <a:p>
                <a:pPr lvl="1"/>
                <a:r>
                  <a:rPr lang="en-US" dirty="0" smtClean="0"/>
                  <a:t>repeats of the same element </a:t>
                </a:r>
                <a:r>
                  <a:rPr lang="en-US" i="1" dirty="0" err="1" smtClean="0">
                    <a:solidFill>
                      <a:srgbClr val="C00000"/>
                    </a:solidFill>
                    <a:latin typeface="Segoe UI" pitchFamily="34" charset="0"/>
                    <a:ea typeface="Segoe UI" pitchFamily="34" charset="0"/>
                    <a:cs typeface="Segoe UI" pitchFamily="34" charset="0"/>
                  </a:rPr>
                  <a:t>i</a:t>
                </a:r>
                <a:r>
                  <a:rPr lang="en-US" i="1" dirty="0" smtClean="0">
                    <a:latin typeface="Segoe UI" pitchFamily="34" charset="0"/>
                    <a:ea typeface="Segoe UI" pitchFamily="34" charset="0"/>
                    <a:cs typeface="Segoe UI" pitchFamily="34" charset="0"/>
                  </a:rPr>
                  <a:t> </a:t>
                </a:r>
                <a:r>
                  <a:rPr lang="en-US" dirty="0" smtClean="0"/>
                  <a:t>don’t matter</a:t>
                </a:r>
              </a:p>
              <a:p>
                <a:pPr lvl="1"/>
                <a14:m>
                  <m:oMath xmlns:m="http://schemas.openxmlformats.org/officeDocument/2006/math">
                    <m:r>
                      <a:rPr lang="en-US" i="1" dirty="0" smtClean="0">
                        <a:solidFill>
                          <a:srgbClr val="C00000"/>
                        </a:solidFill>
                        <a:latin typeface="Cambria Math" panose="02040503050406030204" pitchFamily="18" charset="0"/>
                      </a:rPr>
                      <m:t>𝐸</m:t>
                    </m:r>
                    <m:d>
                      <m:dPr>
                        <m:begChr m:val="["/>
                        <m:endChr m:val="]"/>
                        <m:ctrlPr>
                          <a:rPr lang="en-US" i="1" dirty="0" smtClean="0">
                            <a:solidFill>
                              <a:srgbClr val="C00000"/>
                            </a:solidFill>
                            <a:latin typeface="Cambria Math" panose="02040503050406030204" pitchFamily="18" charset="0"/>
                          </a:rPr>
                        </m:ctrlPr>
                      </m:dPr>
                      <m:e>
                        <m:r>
                          <a:rPr lang="en-US" i="1" dirty="0" smtClean="0">
                            <a:solidFill>
                              <a:srgbClr val="C00000"/>
                            </a:solidFill>
                            <a:latin typeface="Cambria Math" panose="02040503050406030204" pitchFamily="18" charset="0"/>
                          </a:rPr>
                          <m:t>𝑠𝑒𝑔𝑚𝑒𝑛𝑡</m:t>
                        </m:r>
                      </m:e>
                    </m:d>
                    <m:r>
                      <a:rPr lang="en-US" i="1" dirty="0" smtClean="0">
                        <a:solidFill>
                          <a:srgbClr val="C00000"/>
                        </a:solidFill>
                        <a:latin typeface="Cambria Math" panose="02040503050406030204" pitchFamily="18" charset="0"/>
                      </a:rPr>
                      <m:t>=</m:t>
                    </m:r>
                    <m:f>
                      <m:fPr>
                        <m:ctrlPr>
                          <a:rPr lang="en-US" i="1" dirty="0" smtClean="0">
                            <a:solidFill>
                              <a:srgbClr val="C00000"/>
                            </a:solidFill>
                            <a:latin typeface="Cambria Math" panose="02040503050406030204" pitchFamily="18" charset="0"/>
                          </a:rPr>
                        </m:ctrlPr>
                      </m:fPr>
                      <m:num>
                        <m:r>
                          <a:rPr lang="en-US" i="1" dirty="0" smtClean="0">
                            <a:solidFill>
                              <a:srgbClr val="C00000"/>
                            </a:solidFill>
                            <a:latin typeface="Cambria Math" panose="02040503050406030204" pitchFamily="18" charset="0"/>
                          </a:rPr>
                          <m:t>1</m:t>
                        </m:r>
                      </m:num>
                      <m:den>
                        <m:r>
                          <a:rPr lang="en-US" i="1" dirty="0" smtClean="0">
                            <a:solidFill>
                              <a:srgbClr val="C00000"/>
                            </a:solidFill>
                            <a:latin typeface="Cambria Math" panose="02040503050406030204" pitchFamily="18" charset="0"/>
                          </a:rPr>
                          <m:t>𝑚</m:t>
                        </m:r>
                        <m:r>
                          <a:rPr lang="en-US" i="1" dirty="0" smtClean="0">
                            <a:solidFill>
                              <a:srgbClr val="C00000"/>
                            </a:solidFill>
                            <a:latin typeface="Cambria Math" panose="02040503050406030204" pitchFamily="18" charset="0"/>
                          </a:rPr>
                          <m:t>+1</m:t>
                        </m:r>
                      </m:den>
                    </m:f>
                  </m:oMath>
                </a14:m>
                <a:r>
                  <a:rPr lang="en-US" dirty="0" smtClean="0"/>
                  <a:t>, for </a:t>
                </a:r>
                <a14:m>
                  <m:oMath xmlns:m="http://schemas.openxmlformats.org/officeDocument/2006/math">
                    <m:r>
                      <a:rPr lang="en-US" i="1" dirty="0" smtClean="0">
                        <a:solidFill>
                          <a:srgbClr val="C00000"/>
                        </a:solidFill>
                        <a:latin typeface="Cambria Math" panose="02040503050406030204" pitchFamily="18" charset="0"/>
                      </a:rPr>
                      <m:t>𝑚</m:t>
                    </m:r>
                  </m:oMath>
                </a14:m>
                <a:r>
                  <a:rPr lang="en-US" dirty="0" smtClean="0">
                    <a:solidFill>
                      <a:srgbClr val="C00000"/>
                    </a:solidFill>
                  </a:rPr>
                  <a:t> </a:t>
                </a:r>
                <a:r>
                  <a:rPr lang="en-US" dirty="0" smtClean="0"/>
                  <a:t>distinct elements</a:t>
                </a:r>
              </a:p>
            </p:txBody>
          </p:sp>
        </mc:Choice>
        <mc:Fallback xmlns="">
          <p:sp>
            <p:nvSpPr>
              <p:cNvPr id="5" name="Text Placeholder 4"/>
              <p:cNvSpPr>
                <a:spLocks noGrp="1" noRot="1" noChangeAspect="1" noMove="1" noResize="1" noEditPoints="1" noAdjustHandles="1" noChangeArrowheads="1" noChangeShapeType="1" noTextEdit="1"/>
              </p:cNvSpPr>
              <p:nvPr>
                <p:ph type="body" sz="quarter" idx="10"/>
              </p:nvPr>
            </p:nvSpPr>
            <p:spPr>
              <a:xfrm>
                <a:off x="381000" y="1496972"/>
                <a:ext cx="8382000" cy="3391496"/>
              </a:xfrm>
              <a:blipFill rotWithShape="0">
                <a:blip r:embed="rId3"/>
                <a:stretch>
                  <a:fillRect l="-509" t="-3597"/>
                </a:stretch>
              </a:blipFill>
            </p:spPr>
            <p:txBody>
              <a:bodyPr/>
              <a:lstStyle/>
              <a:p>
                <a:r>
                  <a:rPr lang="en-US">
                    <a:noFill/>
                  </a:rPr>
                  <a:t> </a:t>
                </a:r>
              </a:p>
            </p:txBody>
          </p:sp>
        </mc:Fallback>
      </mc:AlternateContent>
      <p:sp>
        <p:nvSpPr>
          <p:cNvPr id="6" name="TextBox 5"/>
          <p:cNvSpPr txBox="1"/>
          <p:nvPr/>
        </p:nvSpPr>
        <p:spPr>
          <a:xfrm>
            <a:off x="5130479" y="1040011"/>
            <a:ext cx="3937322" cy="2769989"/>
          </a:xfrm>
          <a:prstGeom prst="rect">
            <a:avLst/>
          </a:prstGeom>
          <a:solidFill>
            <a:schemeClr val="accent2">
              <a:lumMod val="20000"/>
              <a:lumOff val="80000"/>
            </a:schemeClr>
          </a:solidFill>
          <a:ln>
            <a:solidFill>
              <a:schemeClr val="bg2"/>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a:solidFill>
                  <a:schemeClr val="tx1"/>
                </a:solidFill>
                <a:cs typeface="Consolas" pitchFamily="49" charset="0"/>
              </a:rPr>
              <a:t>Algorithm</a:t>
            </a:r>
            <a:r>
              <a:rPr lang="en-US" dirty="0">
                <a:solidFill>
                  <a:schemeClr val="tx1"/>
                </a:solidFill>
                <a:latin typeface="Consolas" pitchFamily="49" charset="0"/>
                <a:cs typeface="Consolas" pitchFamily="49" charset="0"/>
              </a:rPr>
              <a:t> DISTINCT:</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Initialize:</a:t>
            </a:r>
          </a:p>
          <a:p>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=1</a:t>
            </a:r>
          </a:p>
          <a:p>
            <a:r>
              <a:rPr lang="en-US" dirty="0">
                <a:solidFill>
                  <a:schemeClr val="tx1"/>
                </a:solidFill>
                <a:latin typeface="Consolas" pitchFamily="49" charset="0"/>
                <a:cs typeface="Consolas" pitchFamily="49" charset="0"/>
              </a:rPr>
              <a:t>  hash function h into [0,1]</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Process</a:t>
            </a:r>
            <a:r>
              <a:rPr lang="en-US" dirty="0">
                <a:solidFill>
                  <a:schemeClr val="tx1"/>
                </a:solidFill>
                <a:latin typeface="Consolas" pitchFamily="49" charset="0"/>
                <a:cs typeface="Consolas" pitchFamily="49" charset="0"/>
              </a:rPr>
              <a:t>(</a:t>
            </a:r>
            <a:r>
              <a:rPr lang="en-US" dirty="0" err="1">
                <a:solidFill>
                  <a:schemeClr val="tx1"/>
                </a:solidFill>
                <a:latin typeface="Consolas" pitchFamily="49" charset="0"/>
                <a:cs typeface="Consolas" pitchFamily="49" charset="0"/>
              </a:rPr>
              <a:t>int</a:t>
            </a:r>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if (h(</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 &lt;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 = h(index);</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Output: </a:t>
            </a:r>
            <a:r>
              <a:rPr lang="en-US" dirty="0">
                <a:solidFill>
                  <a:schemeClr val="tx1"/>
                </a:solidFill>
                <a:latin typeface="Consolas" pitchFamily="49" charset="0"/>
                <a:cs typeface="Consolas" pitchFamily="49" charset="0"/>
              </a:rPr>
              <a:t>1/minHash-1</a:t>
            </a:r>
          </a:p>
        </p:txBody>
      </p:sp>
      <p:cxnSp>
        <p:nvCxnSpPr>
          <p:cNvPr id="3" name="Straight Connector 2"/>
          <p:cNvCxnSpPr/>
          <p:nvPr/>
        </p:nvCxnSpPr>
        <p:spPr>
          <a:xfrm>
            <a:off x="533400" y="5867399"/>
            <a:ext cx="5301216" cy="0"/>
          </a:xfrm>
          <a:prstGeom prst="line">
            <a:avLst/>
          </a:prstGeom>
          <a:ln w="50800" cmpd="sng"/>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533400" y="5714999"/>
            <a:ext cx="0" cy="30480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834616" y="5726667"/>
            <a:ext cx="0" cy="30480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34340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p:cNvSpPr txBox="1"/>
              <p:nvPr/>
            </p:nvSpPr>
            <p:spPr>
              <a:xfrm>
                <a:off x="4146999" y="5879068"/>
                <a:ext cx="701602" cy="369332"/>
              </a:xfrm>
              <a:prstGeom prst="rect">
                <a:avLst/>
              </a:prstGeom>
              <a:noFill/>
            </p:spPr>
            <p:txBody>
              <a:bodyPr wrap="none" rtlCol="0">
                <a:spAutoFit/>
              </a:bodyPr>
              <a:lstStyle/>
              <a:p>
                <a:pPr marL="0" lvl="1"/>
                <a14:m>
                  <m:oMathPara xmlns:m="http://schemas.openxmlformats.org/officeDocument/2006/math">
                    <m:oMathParaPr>
                      <m:jc m:val="centerGroup"/>
                    </m:oMathParaPr>
                    <m:oMath xmlns:m="http://schemas.openxmlformats.org/officeDocument/2006/math">
                      <m:r>
                        <a:rPr lang="en-US" i="1">
                          <a:latin typeface="Cambria Math"/>
                        </a:rPr>
                        <m:t>h</m:t>
                      </m:r>
                      <m:r>
                        <a:rPr lang="en-US" i="1">
                          <a:latin typeface="Cambria Math"/>
                        </a:rPr>
                        <m:t>(2)</m:t>
                      </m:r>
                    </m:oMath>
                  </m:oMathPara>
                </a14:m>
                <a:endParaRPr lang="en-US" dirty="0"/>
              </a:p>
            </p:txBody>
          </p:sp>
        </mc:Choice>
        <mc:Fallback xmlns="">
          <p:sp>
            <p:nvSpPr>
              <p:cNvPr id="19" name="TextBox 18"/>
              <p:cNvSpPr txBox="1">
                <a:spLocks noRot="1" noChangeAspect="1" noMove="1" noResize="1" noEditPoints="1" noAdjustHandles="1" noChangeArrowheads="1" noChangeShapeType="1" noTextEdit="1"/>
              </p:cNvSpPr>
              <p:nvPr/>
            </p:nvSpPr>
            <p:spPr>
              <a:xfrm>
                <a:off x="4146999" y="5879068"/>
                <a:ext cx="701602" cy="369332"/>
              </a:xfrm>
              <a:prstGeom prst="rect">
                <a:avLst/>
              </a:prstGeom>
              <a:blipFill rotWithShape="0">
                <a:blip r:embed="rId4"/>
                <a:stretch>
                  <a:fillRect b="-14754"/>
                </a:stretch>
              </a:blipFill>
            </p:spPr>
            <p:txBody>
              <a:bodyPr/>
              <a:lstStyle/>
              <a:p>
                <a:r>
                  <a:rPr lang="en-US">
                    <a:noFill/>
                  </a:rPr>
                  <a:t> </a:t>
                </a:r>
              </a:p>
            </p:txBody>
          </p:sp>
        </mc:Fallback>
      </mc:AlternateContent>
      <p:cxnSp>
        <p:nvCxnSpPr>
          <p:cNvPr id="20" name="Straight Arrow Connector 19"/>
          <p:cNvCxnSpPr/>
          <p:nvPr/>
        </p:nvCxnSpPr>
        <p:spPr>
          <a:xfrm>
            <a:off x="167395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66945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25780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207212" y="5460703"/>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03860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200400" y="5486399"/>
            <a:ext cx="0" cy="3810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88550" y="5131688"/>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sp>
        <p:nvSpPr>
          <p:cNvPr id="14" name="TextBox 13"/>
          <p:cNvSpPr txBox="1"/>
          <p:nvPr/>
        </p:nvSpPr>
        <p:spPr>
          <a:xfrm>
            <a:off x="2514600" y="5117068"/>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7</a:t>
            </a:r>
            <a:endParaRPr lang="en-US" baseline="-25000" dirty="0">
              <a:solidFill>
                <a:schemeClr val="bg1"/>
              </a:solidFill>
            </a:endParaRPr>
          </a:p>
        </p:txBody>
      </p:sp>
      <p:sp>
        <p:nvSpPr>
          <p:cNvPr id="16" name="TextBox 15"/>
          <p:cNvSpPr txBox="1"/>
          <p:nvPr/>
        </p:nvSpPr>
        <p:spPr>
          <a:xfrm>
            <a:off x="1519100" y="5144095"/>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mc:AlternateContent xmlns:mc="http://schemas.openxmlformats.org/markup-compatibility/2006" xmlns:a14="http://schemas.microsoft.com/office/drawing/2010/main">
        <mc:Choice Requires="a14">
          <p:sp>
            <p:nvSpPr>
              <p:cNvPr id="28" name="TextBox 27"/>
              <p:cNvSpPr txBox="1"/>
              <p:nvPr/>
            </p:nvSpPr>
            <p:spPr>
              <a:xfrm>
                <a:off x="1385250" y="5879068"/>
                <a:ext cx="701602" cy="369332"/>
              </a:xfrm>
              <a:prstGeom prst="rect">
                <a:avLst/>
              </a:prstGeom>
              <a:noFill/>
            </p:spPr>
            <p:txBody>
              <a:bodyPr wrap="none" rtlCol="0">
                <a:spAutoFit/>
              </a:bodyPr>
              <a:lstStyle/>
              <a:p>
                <a:pPr marL="0" lvl="1"/>
                <a14:m>
                  <m:oMathPara xmlns:m="http://schemas.openxmlformats.org/officeDocument/2006/math">
                    <m:oMathParaPr>
                      <m:jc m:val="centerGroup"/>
                    </m:oMathParaPr>
                    <m:oMath xmlns:m="http://schemas.openxmlformats.org/officeDocument/2006/math">
                      <m:r>
                        <a:rPr lang="en-US" i="1">
                          <a:latin typeface="Cambria Math"/>
                        </a:rPr>
                        <m:t>h</m:t>
                      </m:r>
                      <m:r>
                        <a:rPr lang="en-US" i="1">
                          <a:latin typeface="Cambria Math"/>
                        </a:rPr>
                        <m:t>(5)</m:t>
                      </m:r>
                    </m:oMath>
                  </m:oMathPara>
                </a14:m>
                <a:endParaRPr lang="en-US" dirty="0"/>
              </a:p>
            </p:txBody>
          </p:sp>
        </mc:Choice>
        <mc:Fallback xmlns="">
          <p:sp>
            <p:nvSpPr>
              <p:cNvPr id="28" name="TextBox 27"/>
              <p:cNvSpPr txBox="1">
                <a:spLocks noRot="1" noChangeAspect="1" noMove="1" noResize="1" noEditPoints="1" noAdjustHandles="1" noChangeArrowheads="1" noChangeShapeType="1" noTextEdit="1"/>
              </p:cNvSpPr>
              <p:nvPr/>
            </p:nvSpPr>
            <p:spPr>
              <a:xfrm>
                <a:off x="1385250" y="5879068"/>
                <a:ext cx="701602" cy="369332"/>
              </a:xfrm>
              <a:prstGeom prst="rect">
                <a:avLst/>
              </a:prstGeom>
              <a:blipFill rotWithShape="0">
                <a:blip r:embed="rId5"/>
                <a:stretch>
                  <a:fillRect b="-147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2380750" y="5879068"/>
                <a:ext cx="701602" cy="369332"/>
              </a:xfrm>
              <a:prstGeom prst="rect">
                <a:avLst/>
              </a:prstGeom>
              <a:noFill/>
            </p:spPr>
            <p:txBody>
              <a:bodyPr wrap="none" rtlCol="0">
                <a:spAutoFit/>
              </a:bodyPr>
              <a:lstStyle/>
              <a:p>
                <a:pPr marL="0" lvl="1"/>
                <a14:m>
                  <m:oMathPara xmlns:m="http://schemas.openxmlformats.org/officeDocument/2006/math">
                    <m:oMathParaPr>
                      <m:jc m:val="centerGroup"/>
                    </m:oMathParaPr>
                    <m:oMath xmlns:m="http://schemas.openxmlformats.org/officeDocument/2006/math">
                      <m:r>
                        <a:rPr lang="en-US" i="1">
                          <a:latin typeface="Cambria Math"/>
                        </a:rPr>
                        <m:t>h</m:t>
                      </m:r>
                      <m:r>
                        <a:rPr lang="en-US" i="1">
                          <a:latin typeface="Cambria Math"/>
                        </a:rPr>
                        <m:t>(7)</m:t>
                      </m:r>
                    </m:oMath>
                  </m:oMathPara>
                </a14:m>
                <a:endParaRPr lang="en-US" dirty="0"/>
              </a:p>
            </p:txBody>
          </p:sp>
        </mc:Choice>
        <mc:Fallback xmlns="">
          <p:sp>
            <p:nvSpPr>
              <p:cNvPr id="29" name="TextBox 28"/>
              <p:cNvSpPr txBox="1">
                <a:spLocks noRot="1" noChangeAspect="1" noMove="1" noResize="1" noEditPoints="1" noAdjustHandles="1" noChangeArrowheads="1" noChangeShapeType="1" noTextEdit="1"/>
              </p:cNvSpPr>
              <p:nvPr/>
            </p:nvSpPr>
            <p:spPr>
              <a:xfrm>
                <a:off x="2380750" y="5879068"/>
                <a:ext cx="701602" cy="369332"/>
              </a:xfrm>
              <a:prstGeom prst="rect">
                <a:avLst/>
              </a:prstGeom>
              <a:blipFill rotWithShape="0">
                <a:blip r:embed="rId6"/>
                <a:stretch>
                  <a:fillRect b="-14754"/>
                </a:stretch>
              </a:blipFill>
            </p:spPr>
            <p:txBody>
              <a:bodyPr/>
              <a:lstStyle/>
              <a:p>
                <a:r>
                  <a:rPr lang="en-US">
                    <a:noFill/>
                  </a:rPr>
                  <a:t> </a:t>
                </a:r>
              </a:p>
            </p:txBody>
          </p:sp>
        </mc:Fallback>
      </mc:AlternateContent>
      <p:sp>
        <p:nvSpPr>
          <p:cNvPr id="30" name="Oval 29"/>
          <p:cNvSpPr/>
          <p:nvPr/>
        </p:nvSpPr>
        <p:spPr bwMode="auto">
          <a:xfrm>
            <a:off x="990601" y="5301734"/>
            <a:ext cx="394649" cy="718066"/>
          </a:xfrm>
          <a:prstGeom prst="ellipse">
            <a:avLst/>
          </a:prstGeom>
          <a:noFill/>
          <a:ln>
            <a:solidFill>
              <a:srgbClr val="C0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76"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31" name="Right Brace 30"/>
          <p:cNvSpPr/>
          <p:nvPr/>
        </p:nvSpPr>
        <p:spPr>
          <a:xfrm rot="5400000">
            <a:off x="765573" y="5730562"/>
            <a:ext cx="216934" cy="666345"/>
          </a:xfrm>
          <a:prstGeom prst="rightBrace">
            <a:avLst>
              <a:gd name="adj1" fmla="val 33723"/>
              <a:gd name="adj2" fmla="val 53209"/>
            </a:avLst>
          </a:prstGeom>
          <a:ln w="12700" cmpd="sng">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2" name="TextBox 31"/>
              <p:cNvSpPr txBox="1"/>
              <p:nvPr/>
            </p:nvSpPr>
            <p:spPr>
              <a:xfrm>
                <a:off x="304801" y="6107668"/>
                <a:ext cx="141173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a:latin typeface="Cambria Math"/>
                          <a:sym typeface="Symbol"/>
                        </a:rPr>
                        <m:t>1/(</m:t>
                      </m:r>
                      <m:r>
                        <a:rPr lang="en-US" i="1">
                          <a:latin typeface="Cambria Math"/>
                          <a:sym typeface="Symbol"/>
                        </a:rPr>
                        <m:t>𝑚</m:t>
                      </m:r>
                      <m:r>
                        <a:rPr lang="en-US" i="1">
                          <a:latin typeface="Cambria Math"/>
                          <a:sym typeface="Symbol"/>
                        </a:rPr>
                        <m:t>+1)</m:t>
                      </m:r>
                    </m:oMath>
                  </m:oMathPara>
                </a14:m>
                <a:endParaRPr lang="en-US" dirty="0"/>
              </a:p>
            </p:txBody>
          </p:sp>
        </mc:Choice>
        <mc:Fallback xmlns="">
          <p:sp>
            <p:nvSpPr>
              <p:cNvPr id="32" name="TextBox 31"/>
              <p:cNvSpPr txBox="1">
                <a:spLocks noRot="1" noChangeAspect="1" noMove="1" noResize="1" noEditPoints="1" noAdjustHandles="1" noChangeArrowheads="1" noChangeShapeType="1" noTextEdit="1"/>
              </p:cNvSpPr>
              <p:nvPr/>
            </p:nvSpPr>
            <p:spPr>
              <a:xfrm>
                <a:off x="304801" y="6107668"/>
                <a:ext cx="1411733" cy="369332"/>
              </a:xfrm>
              <a:prstGeom prst="rect">
                <a:avLst/>
              </a:prstGeom>
              <a:blipFill rotWithShape="0">
                <a:blip r:embed="rId7"/>
                <a:stretch>
                  <a:fillRect b="-13115"/>
                </a:stretch>
              </a:blipFill>
            </p:spPr>
            <p:txBody>
              <a:bodyPr/>
              <a:lstStyle/>
              <a:p>
                <a:r>
                  <a:rPr lang="en-US">
                    <a:noFill/>
                  </a:rPr>
                  <a:t> </a:t>
                </a:r>
              </a:p>
            </p:txBody>
          </p:sp>
        </mc:Fallback>
      </mc:AlternateContent>
      <p:cxnSp>
        <p:nvCxnSpPr>
          <p:cNvPr id="10" name="Straight Connector 9"/>
          <p:cNvCxnSpPr/>
          <p:nvPr/>
        </p:nvCxnSpPr>
        <p:spPr>
          <a:xfrm>
            <a:off x="5833833" y="5698034"/>
            <a:ext cx="523" cy="338731"/>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48603" y="5684055"/>
            <a:ext cx="523" cy="338731"/>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p:cNvSpPr txBox="1"/>
              <p:nvPr/>
            </p:nvSpPr>
            <p:spPr>
              <a:xfrm>
                <a:off x="5886476" y="5659548"/>
                <a:ext cx="425116" cy="438582"/>
              </a:xfrm>
              <a:prstGeom prst="rect">
                <a:avLst/>
              </a:prstGeom>
              <a:noFill/>
            </p:spPr>
            <p:txBody>
              <a:bodyPr wrap="none" rtlCol="0">
                <a:spAutoFit/>
              </a:bodyPr>
              <a:lstStyle/>
              <a:p>
                <a:pPr marL="0" lvl="1"/>
                <a14:m>
                  <m:oMathPara xmlns:m="http://schemas.openxmlformats.org/officeDocument/2006/math">
                    <m:oMathParaPr>
                      <m:jc m:val="centerGroup"/>
                    </m:oMathParaPr>
                    <m:oMath xmlns:m="http://schemas.openxmlformats.org/officeDocument/2006/math">
                      <m:r>
                        <a:rPr lang="en-US" sz="2250" i="1">
                          <a:latin typeface="Cambria Math" panose="02040503050406030204" pitchFamily="18" charset="0"/>
                        </a:rPr>
                        <m:t>1</m:t>
                      </m:r>
                    </m:oMath>
                  </m:oMathPara>
                </a14:m>
                <a:endParaRPr lang="en-US" sz="2250" dirty="0"/>
              </a:p>
            </p:txBody>
          </p:sp>
        </mc:Choice>
        <mc:Fallback xmlns="">
          <p:sp>
            <p:nvSpPr>
              <p:cNvPr id="34" name="TextBox 33"/>
              <p:cNvSpPr txBox="1">
                <a:spLocks noRot="1" noChangeAspect="1" noMove="1" noResize="1" noEditPoints="1" noAdjustHandles="1" noChangeArrowheads="1" noChangeShapeType="1" noTextEdit="1"/>
              </p:cNvSpPr>
              <p:nvPr/>
            </p:nvSpPr>
            <p:spPr>
              <a:xfrm>
                <a:off x="5886476" y="5659548"/>
                <a:ext cx="425116" cy="438582"/>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149557" y="5636989"/>
                <a:ext cx="425116" cy="438582"/>
              </a:xfrm>
              <a:prstGeom prst="rect">
                <a:avLst/>
              </a:prstGeom>
              <a:noFill/>
            </p:spPr>
            <p:txBody>
              <a:bodyPr wrap="none" rtlCol="0">
                <a:spAutoFit/>
              </a:bodyPr>
              <a:lstStyle/>
              <a:p>
                <a:pPr marL="0" lvl="1"/>
                <a14:m>
                  <m:oMathPara xmlns:m="http://schemas.openxmlformats.org/officeDocument/2006/math">
                    <m:oMathParaPr>
                      <m:jc m:val="centerGroup"/>
                    </m:oMathParaPr>
                    <m:oMath xmlns:m="http://schemas.openxmlformats.org/officeDocument/2006/math">
                      <m:r>
                        <a:rPr lang="en-US" sz="2250" i="1">
                          <a:latin typeface="Cambria Math" panose="02040503050406030204" pitchFamily="18" charset="0"/>
                        </a:rPr>
                        <m:t>0</m:t>
                      </m:r>
                    </m:oMath>
                  </m:oMathPara>
                </a14:m>
                <a:endParaRPr lang="en-US" sz="2250" dirty="0"/>
              </a:p>
            </p:txBody>
          </p:sp>
        </mc:Choice>
        <mc:Fallback xmlns="">
          <p:sp>
            <p:nvSpPr>
              <p:cNvPr id="35" name="TextBox 34"/>
              <p:cNvSpPr txBox="1">
                <a:spLocks noRot="1" noChangeAspect="1" noMove="1" noResize="1" noEditPoints="1" noAdjustHandles="1" noChangeArrowheads="1" noChangeShapeType="1" noTextEdit="1"/>
              </p:cNvSpPr>
              <p:nvPr/>
            </p:nvSpPr>
            <p:spPr>
              <a:xfrm>
                <a:off x="149557" y="5636989"/>
                <a:ext cx="425116" cy="438582"/>
              </a:xfrm>
              <a:prstGeom prst="rect">
                <a:avLst/>
              </a:prstGeom>
              <a:blipFill rotWithShape="0">
                <a:blip r:embed="rId9"/>
                <a:stretch>
                  <a:fillRect/>
                </a:stretch>
              </a:blipFill>
            </p:spPr>
            <p:txBody>
              <a:bodyPr/>
              <a:lstStyle/>
              <a:p>
                <a:r>
                  <a:rPr lang="en-US">
                    <a:noFill/>
                  </a:rPr>
                  <a:t> </a:t>
                </a:r>
              </a:p>
            </p:txBody>
          </p:sp>
        </mc:Fallback>
      </mc:AlternateContent>
      <p:sp>
        <p:nvSpPr>
          <p:cNvPr id="36" name="Text Box 102"/>
          <p:cNvSpPr txBox="1">
            <a:spLocks noChangeArrowheads="1"/>
          </p:cNvSpPr>
          <p:nvPr/>
        </p:nvSpPr>
        <p:spPr bwMode="auto">
          <a:xfrm>
            <a:off x="457200" y="990600"/>
            <a:ext cx="41952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a:solidFill>
                  <a:srgbClr val="0000CC"/>
                </a:solidFill>
              </a:rPr>
              <a:t>[Flajolet-Martin’85, Alon-Matias-Szegedy’96]</a:t>
            </a:r>
          </a:p>
        </p:txBody>
      </p:sp>
    </p:spTree>
    <p:extLst>
      <p:ext uri="{BB962C8B-B14F-4D97-AF65-F5344CB8AC3E}">
        <p14:creationId xmlns:p14="http://schemas.microsoft.com/office/powerpoint/2010/main" val="39138138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2"/>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5">
                                            <p:txEl>
                                              <p:pRg st="7" end="7"/>
                                            </p:txEl>
                                          </p:spTgt>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2" grpId="0" animBg="1"/>
      <p:bldP spid="14" grpId="0" animBg="1"/>
      <p:bldP spid="16" grpId="0" animBg="1"/>
      <p:bldP spid="28" grpId="0"/>
      <p:bldP spid="29" grpId="0"/>
      <p:bldP spid="30" grpId="0" animBg="1"/>
      <p:bldP spid="31" grpId="0" animBg="1"/>
      <p:bldP spid="32" grpId="0"/>
      <p:bldP spid="34" grpId="0"/>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Distinct Elements: idea 2</a:t>
            </a:r>
            <a:endParaRPr lang="en-US" dirty="0"/>
          </a:p>
        </p:txBody>
      </p:sp>
      <mc:AlternateContent xmlns:mc="http://schemas.openxmlformats.org/markup-compatibility/2006" xmlns:a14="http://schemas.microsoft.com/office/drawing/2010/main">
        <mc:Choice Requires="a14">
          <p:sp>
            <p:nvSpPr>
              <p:cNvPr id="3" name="Text Placeholder 2"/>
              <p:cNvSpPr>
                <a:spLocks noGrp="1"/>
              </p:cNvSpPr>
              <p:nvPr>
                <p:ph type="body" sz="quarter" idx="10"/>
              </p:nvPr>
            </p:nvSpPr>
            <p:spPr>
              <a:xfrm>
                <a:off x="381000" y="1371600"/>
                <a:ext cx="8382000" cy="4648200"/>
              </a:xfrm>
            </p:spPr>
            <p:txBody>
              <a:bodyPr>
                <a:normAutofit/>
              </a:bodyPr>
              <a:lstStyle/>
              <a:p>
                <a:r>
                  <a:rPr lang="en-US" dirty="0" smtClean="0"/>
                  <a:t>Store </a:t>
                </a:r>
                <a14:m>
                  <m:oMath xmlns:m="http://schemas.openxmlformats.org/officeDocument/2006/math">
                    <m:r>
                      <a:rPr lang="en-US" i="1" dirty="0" smtClean="0">
                        <a:latin typeface="Cambria Math" panose="02040503050406030204" pitchFamily="18" charset="0"/>
                      </a:rPr>
                      <m:t>𝑚𝑖𝑛𝐻𝑎𝑠</m:t>
                    </m:r>
                    <m:r>
                      <a:rPr lang="en-US" i="1" dirty="0" smtClean="0">
                        <a:latin typeface="Cambria Math" panose="02040503050406030204" pitchFamily="18" charset="0"/>
                      </a:rPr>
                      <m:t>h</m:t>
                    </m:r>
                    <m:r>
                      <a:rPr lang="en-US" i="1" dirty="0" smtClean="0">
                        <a:latin typeface="Cambria Math" panose="02040503050406030204" pitchFamily="18" charset="0"/>
                      </a:rPr>
                      <m:t> </m:t>
                    </m:r>
                  </m:oMath>
                </a14:m>
                <a:r>
                  <a:rPr lang="en-US" dirty="0" smtClean="0"/>
                  <a:t>approximately</a:t>
                </a:r>
              </a:p>
              <a:p>
                <a:pPr lvl="1"/>
                <a:r>
                  <a:rPr lang="en-US" dirty="0" smtClean="0"/>
                  <a:t>Store just the count of </a:t>
                </a:r>
              </a:p>
              <a:p>
                <a:pPr marL="274320" lvl="1" indent="0">
                  <a:buNone/>
                </a:pPr>
                <a:r>
                  <a:rPr lang="en-US" dirty="0"/>
                  <a:t>	</a:t>
                </a:r>
                <a:r>
                  <a:rPr lang="en-US" dirty="0" smtClean="0"/>
                  <a:t>trailing zeros</a:t>
                </a:r>
              </a:p>
              <a:p>
                <a:pPr lvl="1"/>
                <a:r>
                  <a:rPr lang="en-US" dirty="0" smtClean="0"/>
                  <a:t>Need only </a:t>
                </a:r>
                <a14:m>
                  <m:oMath xmlns:m="http://schemas.openxmlformats.org/officeDocument/2006/math">
                    <m:r>
                      <a:rPr lang="en-US" i="1" dirty="0" smtClean="0">
                        <a:solidFill>
                          <a:srgbClr val="C00000"/>
                        </a:solidFill>
                        <a:latin typeface="Cambria Math" panose="02040503050406030204" pitchFamily="18" charset="0"/>
                      </a:rPr>
                      <m:t>𝑂</m:t>
                    </m:r>
                    <m:r>
                      <a:rPr lang="en-US" i="1" dirty="0" smtClean="0">
                        <a:solidFill>
                          <a:srgbClr val="C00000"/>
                        </a:solidFill>
                        <a:latin typeface="Cambria Math" panose="02040503050406030204" pitchFamily="18" charset="0"/>
                      </a:rPr>
                      <m:t>(</m:t>
                    </m:r>
                    <m:r>
                      <m:rPr>
                        <m:sty m:val="p"/>
                      </m:rPr>
                      <a:rPr lang="en-US" i="1" dirty="0" smtClean="0">
                        <a:solidFill>
                          <a:srgbClr val="C00000"/>
                        </a:solidFill>
                        <a:latin typeface="Cambria Math" panose="02040503050406030204" pitchFamily="18" charset="0"/>
                      </a:rPr>
                      <m:t>log</m:t>
                    </m:r>
                    <m:r>
                      <a:rPr lang="en-US" i="1" dirty="0" smtClean="0">
                        <a:solidFill>
                          <a:srgbClr val="C00000"/>
                        </a:solidFill>
                        <a:latin typeface="Cambria Math" panose="02040503050406030204" pitchFamily="18" charset="0"/>
                      </a:rPr>
                      <m:t>⁡</m:t>
                    </m:r>
                    <m:r>
                      <m:rPr>
                        <m:sty m:val="p"/>
                      </m:rPr>
                      <a:rPr lang="en-US" i="1" dirty="0" err="1" smtClean="0">
                        <a:solidFill>
                          <a:srgbClr val="C00000"/>
                        </a:solidFill>
                        <a:latin typeface="Cambria Math" panose="02040503050406030204" pitchFamily="18" charset="0"/>
                      </a:rPr>
                      <m:t>log</m:t>
                    </m:r>
                    <m:r>
                      <a:rPr lang="en-US" i="1" dirty="0" smtClean="0">
                        <a:solidFill>
                          <a:srgbClr val="C00000"/>
                        </a:solidFill>
                        <a:latin typeface="Cambria Math" panose="02040503050406030204" pitchFamily="18" charset="0"/>
                      </a:rPr>
                      <m:t>⁡</m:t>
                    </m:r>
                    <m:r>
                      <a:rPr lang="en-US" b="0" i="1" dirty="0" smtClean="0">
                        <a:solidFill>
                          <a:srgbClr val="C00000"/>
                        </a:solidFill>
                        <a:latin typeface="Cambria Math" panose="02040503050406030204" pitchFamily="18" charset="0"/>
                      </a:rPr>
                      <m:t>𝑛</m:t>
                    </m:r>
                    <m:r>
                      <a:rPr lang="en-US" i="1" dirty="0" smtClean="0">
                        <a:solidFill>
                          <a:srgbClr val="C00000"/>
                        </a:solidFill>
                        <a:latin typeface="Cambria Math" panose="02040503050406030204" pitchFamily="18" charset="0"/>
                      </a:rPr>
                      <m:t>)</m:t>
                    </m:r>
                  </m:oMath>
                </a14:m>
                <a:r>
                  <a:rPr lang="en-US" dirty="0" smtClean="0">
                    <a:solidFill>
                      <a:srgbClr val="C00000"/>
                    </a:solidFill>
                  </a:rPr>
                  <a:t> </a:t>
                </a:r>
                <a:r>
                  <a:rPr lang="en-US" dirty="0" smtClean="0"/>
                  <a:t>bits</a:t>
                </a:r>
                <a:endParaRPr lang="en-US" dirty="0"/>
              </a:p>
              <a:p>
                <a:endParaRPr lang="en-US" dirty="0" smtClean="0"/>
              </a:p>
              <a:p>
                <a:r>
                  <a:rPr lang="en-US" dirty="0" smtClean="0"/>
                  <a:t>Randomness: 2-wise enough!</a:t>
                </a:r>
              </a:p>
              <a:p>
                <a:pPr lvl="1"/>
                <a14:m>
                  <m:oMath xmlns:m="http://schemas.openxmlformats.org/officeDocument/2006/math">
                    <m:r>
                      <a:rPr lang="en-US" i="1" dirty="0" smtClean="0">
                        <a:solidFill>
                          <a:srgbClr val="C00000"/>
                        </a:solidFill>
                        <a:latin typeface="Cambria Math" panose="02040503050406030204" pitchFamily="18" charset="0"/>
                      </a:rPr>
                      <m:t>𝑂</m:t>
                    </m:r>
                    <m:r>
                      <a:rPr lang="en-US" i="1" dirty="0" smtClean="0">
                        <a:solidFill>
                          <a:srgbClr val="C00000"/>
                        </a:solidFill>
                        <a:latin typeface="Cambria Math" panose="02040503050406030204" pitchFamily="18" charset="0"/>
                      </a:rPr>
                      <m:t>(</m:t>
                    </m:r>
                    <m:r>
                      <m:rPr>
                        <m:sty m:val="p"/>
                      </m:rPr>
                      <a:rPr lang="en-US" i="1" dirty="0" smtClean="0">
                        <a:solidFill>
                          <a:srgbClr val="C00000"/>
                        </a:solidFill>
                        <a:latin typeface="Cambria Math" panose="02040503050406030204" pitchFamily="18" charset="0"/>
                      </a:rPr>
                      <m:t>log</m:t>
                    </m:r>
                    <m:r>
                      <a:rPr lang="en-US" i="1" dirty="0" smtClean="0">
                        <a:solidFill>
                          <a:srgbClr val="C00000"/>
                        </a:solidFill>
                        <a:latin typeface="Cambria Math" panose="02040503050406030204" pitchFamily="18" charset="0"/>
                      </a:rPr>
                      <m:t>⁡</m:t>
                    </m:r>
                    <m:r>
                      <a:rPr lang="en-US" i="1" dirty="0" smtClean="0">
                        <a:solidFill>
                          <a:srgbClr val="C00000"/>
                        </a:solidFill>
                        <a:latin typeface="Cambria Math" panose="02040503050406030204" pitchFamily="18" charset="0"/>
                      </a:rPr>
                      <m:t>𝑛</m:t>
                    </m:r>
                    <m:r>
                      <a:rPr lang="en-US" i="1" dirty="0" smtClean="0">
                        <a:solidFill>
                          <a:srgbClr val="C00000"/>
                        </a:solidFill>
                        <a:latin typeface="Cambria Math" panose="02040503050406030204" pitchFamily="18" charset="0"/>
                      </a:rPr>
                      <m:t>)</m:t>
                    </m:r>
                  </m:oMath>
                </a14:m>
                <a:r>
                  <a:rPr lang="en-US" dirty="0" smtClean="0"/>
                  <a:t> bits</a:t>
                </a:r>
              </a:p>
              <a:p>
                <a:r>
                  <a:rPr lang="en-US" dirty="0" smtClean="0"/>
                  <a:t>Better </a:t>
                </a:r>
                <a:r>
                  <a:rPr lang="en-US" dirty="0"/>
                  <a:t>accuracy using more space:</a:t>
                </a:r>
              </a:p>
              <a:p>
                <a:pPr lvl="1"/>
                <a:r>
                  <a:rPr lang="en-US" dirty="0" smtClean="0"/>
                  <a:t>error </a:t>
                </a:r>
                <a14:m>
                  <m:oMath xmlns:m="http://schemas.openxmlformats.org/officeDocument/2006/math">
                    <m:r>
                      <a:rPr lang="en-US" i="1">
                        <a:solidFill>
                          <a:srgbClr val="C00000"/>
                        </a:solidFill>
                        <a:latin typeface="Cambria Math"/>
                      </a:rPr>
                      <m:t>1</m:t>
                    </m:r>
                    <m:r>
                      <a:rPr lang="en-US" i="1">
                        <a:solidFill>
                          <a:srgbClr val="C00000"/>
                        </a:solidFill>
                        <a:latin typeface="Cambria Math"/>
                      </a:rPr>
                      <m:t>+</m:t>
                    </m:r>
                    <m:r>
                      <a:rPr lang="en-US" b="0" i="1" smtClean="0">
                        <a:solidFill>
                          <a:srgbClr val="C00000"/>
                        </a:solidFill>
                        <a:latin typeface="Cambria Math" panose="02040503050406030204" pitchFamily="18" charset="0"/>
                      </a:rPr>
                      <m:t>𝜖</m:t>
                    </m:r>
                  </m:oMath>
                </a14:m>
                <a:endParaRPr lang="en-US" dirty="0" smtClean="0">
                  <a:solidFill>
                    <a:srgbClr val="C00000"/>
                  </a:solidFill>
                </a:endParaRPr>
              </a:p>
              <a:p>
                <a:pPr lvl="1"/>
                <a:r>
                  <a:rPr lang="en-US" dirty="0">
                    <a:solidFill>
                      <a:schemeClr val="tx1"/>
                    </a:solidFill>
                  </a:rPr>
                  <a:t>r</a:t>
                </a:r>
                <a:r>
                  <a:rPr lang="en-US" dirty="0" smtClean="0">
                    <a:solidFill>
                      <a:schemeClr val="tx1"/>
                    </a:solidFill>
                  </a:rPr>
                  <a:t>epeat </a:t>
                </a:r>
                <a14:m>
                  <m:oMath xmlns:m="http://schemas.openxmlformats.org/officeDocument/2006/math">
                    <m:r>
                      <a:rPr lang="en-US" b="0" i="1" smtClean="0">
                        <a:solidFill>
                          <a:srgbClr val="C00000"/>
                        </a:solidFill>
                        <a:latin typeface="Cambria Math" panose="02040503050406030204" pitchFamily="18" charset="0"/>
                      </a:rPr>
                      <m:t>𝑂</m:t>
                    </m:r>
                    <m:r>
                      <a:rPr lang="en-US" b="0" i="1" smtClean="0">
                        <a:solidFill>
                          <a:srgbClr val="C00000"/>
                        </a:solidFill>
                        <a:latin typeface="Cambria Math" panose="02040503050406030204" pitchFamily="18" charset="0"/>
                      </a:rPr>
                      <m:t>(</m:t>
                    </m:r>
                    <m:r>
                      <a:rPr lang="en-US" b="0" i="1" smtClean="0">
                        <a:solidFill>
                          <a:srgbClr val="C00000"/>
                        </a:solidFill>
                        <a:latin typeface="Cambria Math" panose="02040503050406030204" pitchFamily="18" charset="0"/>
                      </a:rPr>
                      <m:t>1</m:t>
                    </m:r>
                    <m:r>
                      <a:rPr lang="en-US" b="0" i="1" smtClean="0">
                        <a:solidFill>
                          <a:srgbClr val="C00000"/>
                        </a:solidFill>
                        <a:latin typeface="Cambria Math" panose="02040503050406030204" pitchFamily="18" charset="0"/>
                      </a:rPr>
                      <m:t>/</m:t>
                    </m:r>
                    <m:sSup>
                      <m:sSupPr>
                        <m:ctrlPr>
                          <a:rPr lang="en-US" b="0" i="1" smtClean="0">
                            <a:solidFill>
                              <a:srgbClr val="C00000"/>
                            </a:solidFill>
                            <a:latin typeface="Cambria Math" panose="02040503050406030204" pitchFamily="18" charset="0"/>
                          </a:rPr>
                        </m:ctrlPr>
                      </m:sSupPr>
                      <m:e>
                        <m:r>
                          <a:rPr lang="en-US" b="0" i="1" smtClean="0">
                            <a:solidFill>
                              <a:srgbClr val="C00000"/>
                            </a:solidFill>
                            <a:latin typeface="Cambria Math" panose="02040503050406030204" pitchFamily="18" charset="0"/>
                          </a:rPr>
                          <m:t>𝜖</m:t>
                        </m:r>
                      </m:e>
                      <m:sup>
                        <m:r>
                          <a:rPr lang="en-US" b="0" i="1" smtClean="0">
                            <a:solidFill>
                              <a:srgbClr val="C00000"/>
                            </a:solidFill>
                            <a:latin typeface="Cambria Math" panose="02040503050406030204" pitchFamily="18" charset="0"/>
                          </a:rPr>
                          <m:t>2</m:t>
                        </m:r>
                      </m:sup>
                    </m:sSup>
                    <m:r>
                      <a:rPr lang="en-US" b="0" i="1" smtClean="0">
                        <a:solidFill>
                          <a:srgbClr val="C00000"/>
                        </a:solidFill>
                        <a:latin typeface="Cambria Math" panose="02040503050406030204" pitchFamily="18" charset="0"/>
                      </a:rPr>
                      <m:t>)</m:t>
                    </m:r>
                  </m:oMath>
                </a14:m>
                <a:r>
                  <a:rPr lang="en-US" dirty="0" smtClean="0">
                    <a:solidFill>
                      <a:srgbClr val="C00000"/>
                    </a:solidFill>
                  </a:rPr>
                  <a:t> </a:t>
                </a:r>
                <a:r>
                  <a:rPr lang="en-US" dirty="0" smtClean="0">
                    <a:solidFill>
                      <a:schemeClr val="tx1"/>
                    </a:solidFill>
                  </a:rPr>
                  <a:t>times with different hash functions</a:t>
                </a:r>
              </a:p>
              <a:p>
                <a:pPr lvl="1"/>
                <a:r>
                  <a:rPr lang="en-US" dirty="0" err="1" smtClean="0">
                    <a:solidFill>
                      <a:schemeClr val="tx1"/>
                    </a:solidFill>
                  </a:rPr>
                  <a:t>HyperLogLog</a:t>
                </a:r>
                <a:r>
                  <a:rPr lang="en-US" dirty="0" smtClean="0">
                    <a:solidFill>
                      <a:schemeClr val="tx1"/>
                    </a:solidFill>
                  </a:rPr>
                  <a:t>: can also with just one hash function</a:t>
                </a:r>
                <a:r>
                  <a:rPr lang="en-US" dirty="0" smtClean="0"/>
                  <a:t> </a:t>
                </a:r>
                <a:r>
                  <a:rPr lang="en-US" dirty="0" smtClean="0">
                    <a:solidFill>
                      <a:srgbClr val="0070C0"/>
                    </a:solidFill>
                  </a:rPr>
                  <a:t>[FFGM’07]</a:t>
                </a:r>
                <a:endParaRPr lang="en-US" dirty="0">
                  <a:solidFill>
                    <a:srgbClr val="0070C0"/>
                  </a:solidFill>
                </a:endParaRPr>
              </a:p>
            </p:txBody>
          </p:sp>
        </mc:Choice>
        <mc:Fallback xmlns="">
          <p:sp>
            <p:nvSpPr>
              <p:cNvPr id="3" name="Text Placeholder 2"/>
              <p:cNvSpPr>
                <a:spLocks noGrp="1" noRot="1" noChangeAspect="1" noMove="1" noResize="1" noEditPoints="1" noAdjustHandles="1" noChangeArrowheads="1" noChangeShapeType="1" noTextEdit="1"/>
              </p:cNvSpPr>
              <p:nvPr>
                <p:ph type="body" sz="quarter" idx="10"/>
              </p:nvPr>
            </p:nvSpPr>
            <p:spPr>
              <a:xfrm>
                <a:off x="381000" y="1371600"/>
                <a:ext cx="8382000" cy="4648200"/>
              </a:xfrm>
              <a:blipFill rotWithShape="0">
                <a:blip r:embed="rId2"/>
                <a:stretch>
                  <a:fillRect l="-655" t="-1966"/>
                </a:stretch>
              </a:blipFill>
            </p:spPr>
            <p:txBody>
              <a:bodyPr/>
              <a:lstStyle/>
              <a:p>
                <a:r>
                  <a:rPr lang="en-US">
                    <a:noFill/>
                  </a:rPr>
                  <a:t> </a:t>
                </a:r>
              </a:p>
            </p:txBody>
          </p:sp>
        </mc:Fallback>
      </mc:AlternateContent>
      <p:sp>
        <p:nvSpPr>
          <p:cNvPr id="9" name="TextBox 8"/>
          <p:cNvSpPr txBox="1"/>
          <p:nvPr/>
        </p:nvSpPr>
        <p:spPr>
          <a:xfrm>
            <a:off x="6736143" y="4439388"/>
            <a:ext cx="1137427" cy="369332"/>
          </a:xfrm>
          <a:prstGeom prst="rect">
            <a:avLst/>
          </a:prstGeom>
          <a:noFill/>
        </p:spPr>
        <p:txBody>
          <a:bodyPr wrap="none" rtlCol="0">
            <a:spAutoFit/>
          </a:bodyPr>
          <a:lstStyle/>
          <a:p>
            <a:r>
              <a:rPr lang="en-US" dirty="0"/>
              <a:t>ZEROS(x)</a:t>
            </a:r>
          </a:p>
        </p:txBody>
      </p:sp>
      <p:sp>
        <p:nvSpPr>
          <p:cNvPr id="10" name="TextBox 9"/>
          <p:cNvSpPr txBox="1"/>
          <p:nvPr/>
        </p:nvSpPr>
        <p:spPr>
          <a:xfrm>
            <a:off x="6442755" y="3962400"/>
            <a:ext cx="2101857" cy="369332"/>
          </a:xfrm>
          <a:prstGeom prst="rect">
            <a:avLst/>
          </a:prstGeom>
          <a:noFill/>
        </p:spPr>
        <p:txBody>
          <a:bodyPr wrap="none" rtlCol="0">
            <a:spAutoFit/>
          </a:bodyPr>
          <a:lstStyle/>
          <a:p>
            <a:r>
              <a:rPr lang="en-US" dirty="0"/>
              <a:t>x=0.0000001100101</a:t>
            </a:r>
          </a:p>
        </p:txBody>
      </p:sp>
      <p:sp>
        <p:nvSpPr>
          <p:cNvPr id="11" name="Right Brace 10"/>
          <p:cNvSpPr/>
          <p:nvPr/>
        </p:nvSpPr>
        <p:spPr>
          <a:xfrm rot="5400000">
            <a:off x="7162626" y="4009666"/>
            <a:ext cx="216934" cy="666345"/>
          </a:xfrm>
          <a:prstGeom prst="rightBrace">
            <a:avLst>
              <a:gd name="adj1" fmla="val 33723"/>
              <a:gd name="adj2" fmla="val 53209"/>
            </a:avLst>
          </a:prstGeom>
          <a:ln w="12700" cmpd="sng">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5130479" y="1040011"/>
            <a:ext cx="3937322" cy="2769989"/>
          </a:xfrm>
          <a:prstGeom prst="rect">
            <a:avLst/>
          </a:prstGeom>
          <a:solidFill>
            <a:schemeClr val="accent2">
              <a:lumMod val="20000"/>
              <a:lumOff val="80000"/>
            </a:schemeClr>
          </a:solidFill>
          <a:ln>
            <a:solidFill>
              <a:schemeClr val="bg2"/>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a:solidFill>
                  <a:schemeClr val="tx1"/>
                </a:solidFill>
                <a:cs typeface="Consolas" pitchFamily="49" charset="0"/>
              </a:rPr>
              <a:t>Algorithm</a:t>
            </a:r>
            <a:r>
              <a:rPr lang="en-US" dirty="0">
                <a:solidFill>
                  <a:schemeClr val="tx1"/>
                </a:solidFill>
                <a:latin typeface="Consolas" pitchFamily="49" charset="0"/>
                <a:cs typeface="Consolas" pitchFamily="49" charset="0"/>
              </a:rPr>
              <a:t> DISTINCT:</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Initialize:</a:t>
            </a:r>
          </a:p>
          <a:p>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=1</a:t>
            </a:r>
          </a:p>
          <a:p>
            <a:r>
              <a:rPr lang="en-US" dirty="0">
                <a:solidFill>
                  <a:schemeClr val="tx1"/>
                </a:solidFill>
                <a:latin typeface="Consolas" pitchFamily="49" charset="0"/>
                <a:cs typeface="Consolas" pitchFamily="49" charset="0"/>
              </a:rPr>
              <a:t>  hash function h into [0,1]</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Process</a:t>
            </a:r>
            <a:r>
              <a:rPr lang="en-US" dirty="0">
                <a:solidFill>
                  <a:schemeClr val="tx1"/>
                </a:solidFill>
                <a:latin typeface="Consolas" pitchFamily="49" charset="0"/>
                <a:cs typeface="Consolas" pitchFamily="49" charset="0"/>
              </a:rPr>
              <a:t>(</a:t>
            </a:r>
            <a:r>
              <a:rPr lang="en-US" dirty="0" err="1">
                <a:solidFill>
                  <a:schemeClr val="tx1"/>
                </a:solidFill>
                <a:latin typeface="Consolas" pitchFamily="49" charset="0"/>
                <a:cs typeface="Consolas" pitchFamily="49" charset="0"/>
              </a:rPr>
              <a:t>int</a:t>
            </a:r>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if (h(</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 &lt;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minHash</a:t>
            </a:r>
            <a:r>
              <a:rPr lang="en-US" dirty="0">
                <a:solidFill>
                  <a:schemeClr val="tx1"/>
                </a:solidFill>
                <a:latin typeface="Consolas" pitchFamily="49" charset="0"/>
                <a:cs typeface="Consolas" pitchFamily="49" charset="0"/>
              </a:rPr>
              <a:t> = h(index);</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Output: </a:t>
            </a:r>
            <a:r>
              <a:rPr lang="en-US" dirty="0">
                <a:solidFill>
                  <a:schemeClr val="tx1"/>
                </a:solidFill>
                <a:latin typeface="Consolas" pitchFamily="49" charset="0"/>
                <a:cs typeface="Consolas" pitchFamily="49" charset="0"/>
              </a:rPr>
              <a:t>1/minHash-1</a:t>
            </a:r>
          </a:p>
        </p:txBody>
      </p:sp>
      <p:sp>
        <p:nvSpPr>
          <p:cNvPr id="8" name="TextBox 7"/>
          <p:cNvSpPr txBox="1"/>
          <p:nvPr/>
        </p:nvSpPr>
        <p:spPr>
          <a:xfrm>
            <a:off x="5029200" y="1040011"/>
            <a:ext cx="4135057" cy="2769989"/>
          </a:xfrm>
          <a:prstGeom prst="rect">
            <a:avLst/>
          </a:prstGeom>
          <a:solidFill>
            <a:schemeClr val="accent2">
              <a:lumMod val="20000"/>
              <a:lumOff val="80000"/>
            </a:schemeClr>
          </a:solidFill>
          <a:ln>
            <a:solidFill>
              <a:schemeClr val="bg2"/>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a:solidFill>
                  <a:schemeClr val="tx1"/>
                </a:solidFill>
                <a:cs typeface="Consolas" pitchFamily="49" charset="0"/>
              </a:rPr>
              <a:t>Algorithm</a:t>
            </a:r>
            <a:r>
              <a:rPr lang="en-US" dirty="0">
                <a:solidFill>
                  <a:schemeClr val="tx1"/>
                </a:solidFill>
                <a:latin typeface="Consolas" pitchFamily="49" charset="0"/>
                <a:cs typeface="Consolas" pitchFamily="49" charset="0"/>
              </a:rPr>
              <a:t> DISTINCT:</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Initialize:</a:t>
            </a:r>
          </a:p>
          <a:p>
            <a:r>
              <a:rPr lang="en-US" dirty="0">
                <a:solidFill>
                  <a:schemeClr val="tx1"/>
                </a:solidFill>
                <a:latin typeface="Consolas" pitchFamily="49" charset="0"/>
                <a:cs typeface="Consolas" pitchFamily="49" charset="0"/>
              </a:rPr>
              <a:t>  </a:t>
            </a:r>
            <a:r>
              <a:rPr lang="en-US" dirty="0" smtClean="0">
                <a:solidFill>
                  <a:schemeClr val="tx1"/>
                </a:solidFill>
                <a:latin typeface="Consolas" pitchFamily="49" charset="0"/>
                <a:cs typeface="Consolas" pitchFamily="49" charset="0"/>
              </a:rPr>
              <a:t>minHash2=0</a:t>
            </a:r>
            <a:endParaRPr lang="en-US" dirty="0">
              <a:solidFill>
                <a:schemeClr val="tx1"/>
              </a:solidFill>
              <a:latin typeface="Consolas" pitchFamily="49" charset="0"/>
              <a:cs typeface="Consolas" pitchFamily="49" charset="0"/>
            </a:endParaRPr>
          </a:p>
          <a:p>
            <a:r>
              <a:rPr lang="en-US" dirty="0">
                <a:solidFill>
                  <a:schemeClr val="tx1"/>
                </a:solidFill>
                <a:latin typeface="Consolas" pitchFamily="49" charset="0"/>
                <a:cs typeface="Consolas" pitchFamily="49" charset="0"/>
              </a:rPr>
              <a:t>  hash function h into [0,1]</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Process</a:t>
            </a:r>
            <a:r>
              <a:rPr lang="en-US" dirty="0">
                <a:solidFill>
                  <a:schemeClr val="tx1"/>
                </a:solidFill>
                <a:latin typeface="Consolas" pitchFamily="49" charset="0"/>
                <a:cs typeface="Consolas" pitchFamily="49" charset="0"/>
              </a:rPr>
              <a:t>(</a:t>
            </a:r>
            <a:r>
              <a:rPr lang="en-US" dirty="0" err="1">
                <a:solidFill>
                  <a:schemeClr val="tx1"/>
                </a:solidFill>
                <a:latin typeface="Consolas" pitchFamily="49" charset="0"/>
                <a:cs typeface="Consolas" pitchFamily="49" charset="0"/>
              </a:rPr>
              <a:t>int</a:t>
            </a:r>
            <a:r>
              <a:rPr lang="en-US" dirty="0">
                <a:solidFill>
                  <a:schemeClr val="tx1"/>
                </a:solidFill>
                <a:latin typeface="Consolas" pitchFamily="49" charset="0"/>
                <a:cs typeface="Consolas" pitchFamily="49" charset="0"/>
              </a:rPr>
              <a:t> </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if (h(</a:t>
            </a:r>
            <a:r>
              <a:rPr lang="en-US" dirty="0" err="1">
                <a:solidFill>
                  <a:schemeClr val="tx1"/>
                </a:solidFill>
                <a:latin typeface="Consolas" pitchFamily="49" charset="0"/>
                <a:cs typeface="Consolas" pitchFamily="49" charset="0"/>
              </a:rPr>
              <a:t>i</a:t>
            </a:r>
            <a:r>
              <a:rPr lang="en-US" dirty="0">
                <a:solidFill>
                  <a:schemeClr val="tx1"/>
                </a:solidFill>
                <a:latin typeface="Consolas" pitchFamily="49" charset="0"/>
                <a:cs typeface="Consolas" pitchFamily="49" charset="0"/>
              </a:rPr>
              <a:t>) &lt; 1/2^minHash2)</a:t>
            </a:r>
          </a:p>
          <a:p>
            <a:r>
              <a:rPr lang="en-US" dirty="0">
                <a:solidFill>
                  <a:schemeClr val="tx1"/>
                </a:solidFill>
                <a:latin typeface="Consolas" pitchFamily="49" charset="0"/>
                <a:cs typeface="Consolas" pitchFamily="49" charset="0"/>
              </a:rPr>
              <a:t>    minHash2 = ZEROS(h(index));</a:t>
            </a:r>
          </a:p>
          <a:p>
            <a:endParaRPr lang="en-US" sz="1000" dirty="0">
              <a:solidFill>
                <a:schemeClr val="tx1"/>
              </a:solidFill>
              <a:latin typeface="Consolas" pitchFamily="49" charset="0"/>
              <a:cs typeface="Consolas" pitchFamily="49" charset="0"/>
            </a:endParaRPr>
          </a:p>
          <a:p>
            <a:r>
              <a:rPr lang="en-US" dirty="0">
                <a:solidFill>
                  <a:schemeClr val="tx1"/>
                </a:solidFill>
                <a:cs typeface="Consolas" pitchFamily="49" charset="0"/>
              </a:rPr>
              <a:t>Output: </a:t>
            </a:r>
            <a:r>
              <a:rPr lang="en-US" dirty="0">
                <a:solidFill>
                  <a:schemeClr val="tx1"/>
                </a:solidFill>
                <a:latin typeface="Consolas" pitchFamily="49" charset="0"/>
                <a:cs typeface="Consolas" pitchFamily="49" charset="0"/>
              </a:rPr>
              <a:t>2^minHash2</a:t>
            </a:r>
          </a:p>
        </p:txBody>
      </p:sp>
    </p:spTree>
    <p:extLst>
      <p:ext uri="{BB962C8B-B14F-4D97-AF65-F5344CB8AC3E}">
        <p14:creationId xmlns:p14="http://schemas.microsoft.com/office/powerpoint/2010/main" val="24942363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Problem 2: </a:t>
            </a:r>
            <a:r>
              <a:rPr lang="en-US" dirty="0"/>
              <a:t>m</a:t>
            </a:r>
            <a:r>
              <a:rPr lang="en-US" dirty="0" smtClean="0"/>
              <a:t>ax count</a:t>
            </a:r>
            <a:endParaRPr lang="en-US" dirty="0"/>
          </a:p>
        </p:txBody>
      </p:sp>
      <p:sp>
        <p:nvSpPr>
          <p:cNvPr id="5" name="Text Placeholder 4"/>
          <p:cNvSpPr>
            <a:spLocks noGrp="1"/>
          </p:cNvSpPr>
          <p:nvPr>
            <p:ph type="body" sz="quarter" idx="10"/>
          </p:nvPr>
        </p:nvSpPr>
        <p:spPr>
          <a:xfrm>
            <a:off x="381000" y="1382514"/>
            <a:ext cx="8382000" cy="3722886"/>
          </a:xfrm>
        </p:spPr>
        <p:txBody>
          <a:bodyPr>
            <a:normAutofit/>
          </a:bodyPr>
          <a:lstStyle/>
          <a:p>
            <a:r>
              <a:rPr lang="en-US" dirty="0" smtClean="0"/>
              <a:t>Problem: compute the maximum frequency of an element in the stream</a:t>
            </a:r>
          </a:p>
          <a:p>
            <a:endParaRPr lang="en-US" dirty="0"/>
          </a:p>
          <a:p>
            <a:r>
              <a:rPr lang="en-US" dirty="0" smtClean="0"/>
              <a:t>Bad news:</a:t>
            </a:r>
          </a:p>
          <a:p>
            <a:pPr lvl="1"/>
            <a:r>
              <a:rPr lang="en-US" dirty="0" smtClean="0"/>
              <a:t>Hard to distinguish whether an element repeated (max = 1 </a:t>
            </a:r>
            <a:r>
              <a:rPr lang="en-US" dirty="0" err="1" smtClean="0"/>
              <a:t>vs</a:t>
            </a:r>
            <a:r>
              <a:rPr lang="en-US" dirty="0" smtClean="0"/>
              <a:t> 2)</a:t>
            </a:r>
          </a:p>
          <a:p>
            <a:r>
              <a:rPr lang="en-US" dirty="0" smtClean="0"/>
              <a:t>Good news:</a:t>
            </a:r>
          </a:p>
          <a:p>
            <a:pPr lvl="1"/>
            <a:r>
              <a:rPr lang="en-US" dirty="0" smtClean="0"/>
              <a:t>Can find “heavy hitters”</a:t>
            </a:r>
          </a:p>
          <a:p>
            <a:pPr lvl="2"/>
            <a:r>
              <a:rPr lang="en-US" dirty="0" smtClean="0"/>
              <a:t>elements with frequency &gt; total frequency / </a:t>
            </a:r>
            <a:r>
              <a:rPr lang="en-US" dirty="0" smtClean="0">
                <a:solidFill>
                  <a:srgbClr val="C00000"/>
                </a:solidFill>
              </a:rPr>
              <a:t>s</a:t>
            </a:r>
          </a:p>
          <a:p>
            <a:pPr lvl="2"/>
            <a:r>
              <a:rPr lang="en-US" dirty="0" smtClean="0"/>
              <a:t>using space proportional to </a:t>
            </a:r>
            <a:r>
              <a:rPr lang="en-US" i="1" dirty="0" smtClean="0">
                <a:solidFill>
                  <a:srgbClr val="C00000"/>
                </a:solidFill>
              </a:rPr>
              <a:t>s</a:t>
            </a:r>
            <a:endParaRPr lang="en-US" i="1" dirty="0">
              <a:solidFill>
                <a:srgbClr val="C00000"/>
              </a:solidFill>
            </a:endParaRPr>
          </a:p>
        </p:txBody>
      </p:sp>
      <p:graphicFrame>
        <p:nvGraphicFramePr>
          <p:cNvPr id="12" name="Content Placeholder 11"/>
          <p:cNvGraphicFramePr>
            <a:graphicFrameLocks/>
          </p:cNvGraphicFramePr>
          <p:nvPr>
            <p:extLst/>
          </p:nvPr>
        </p:nvGraphicFramePr>
        <p:xfrm>
          <a:off x="6642982" y="4254161"/>
          <a:ext cx="1747700" cy="1300164"/>
        </p:xfrm>
        <a:graphic>
          <a:graphicData uri="http://schemas.openxmlformats.org/drawingml/2006/table">
            <a:tbl>
              <a:tblPr firstRow="1" bandRow="1">
                <a:tableStyleId>{5C22544A-7EE6-4342-B048-85BDC9FD1C3A}</a:tableStyleId>
              </a:tblPr>
              <a:tblGrid>
                <a:gridCol w="455055"/>
                <a:gridCol w="1292645"/>
              </a:tblGrid>
              <a:tr h="325041">
                <a:tc>
                  <a:txBody>
                    <a:bodyPr/>
                    <a:lstStyle/>
                    <a:p>
                      <a:r>
                        <a:rPr lang="en-US" sz="1400" dirty="0" smtClean="0">
                          <a:solidFill>
                            <a:schemeClr val="bg1"/>
                          </a:solidFill>
                        </a:rPr>
                        <a:t>IP</a:t>
                      </a:r>
                      <a:endParaRPr lang="en-US" sz="1400" dirty="0">
                        <a:solidFill>
                          <a:schemeClr val="bg1"/>
                        </a:solidFill>
                      </a:endParaRPr>
                    </a:p>
                  </a:txBody>
                  <a:tcPr marT="34292" marB="34292"/>
                </a:tc>
                <a:tc>
                  <a:txBody>
                    <a:bodyPr/>
                    <a:lstStyle/>
                    <a:p>
                      <a:r>
                        <a:rPr lang="en-US" sz="1400" dirty="0" smtClean="0">
                          <a:solidFill>
                            <a:schemeClr val="bg1"/>
                          </a:solidFill>
                        </a:rPr>
                        <a:t>Frequency</a:t>
                      </a:r>
                      <a:endParaRPr lang="en-US" sz="1400" dirty="0">
                        <a:solidFill>
                          <a:schemeClr val="bg1"/>
                        </a:solidFill>
                      </a:endParaRPr>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2</a:t>
                      </a:r>
                    </a:p>
                  </a:txBody>
                  <a:tcPr marT="34292" marB="34292">
                    <a:solidFill>
                      <a:schemeClr val="accent6"/>
                    </a:solidFill>
                  </a:tcPr>
                </a:tc>
                <a:tc>
                  <a:txBody>
                    <a:bodyPr/>
                    <a:lstStyle/>
                    <a:p>
                      <a:r>
                        <a:rPr lang="en-US" sz="1400" dirty="0" smtClean="0"/>
                        <a:t>1</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a:t>
                      </a:r>
                    </a:p>
                  </a:txBody>
                  <a:tcPr marT="34292" marB="34292">
                    <a:solidFill>
                      <a:schemeClr val="accent6"/>
                    </a:solidFill>
                  </a:tcPr>
                </a:tc>
                <a:tc>
                  <a:txBody>
                    <a:bodyPr/>
                    <a:lstStyle/>
                    <a:p>
                      <a:r>
                        <a:rPr lang="en-US" sz="1400" dirty="0" smtClean="0"/>
                        <a:t>3</a:t>
                      </a:r>
                      <a:endParaRPr lang="en-US" sz="1400" dirty="0"/>
                    </a:p>
                  </a:txBody>
                  <a:tcPr marT="34292" marB="34292"/>
                </a:tc>
              </a:tr>
              <a:tr h="325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7</a:t>
                      </a:r>
                    </a:p>
                  </a:txBody>
                  <a:tcPr marT="34292" marB="34292">
                    <a:solidFill>
                      <a:schemeClr val="accent6"/>
                    </a:solidFill>
                  </a:tcPr>
                </a:tc>
                <a:tc>
                  <a:txBody>
                    <a:bodyPr/>
                    <a:lstStyle/>
                    <a:p>
                      <a:r>
                        <a:rPr lang="en-US" sz="1400" dirty="0" smtClean="0"/>
                        <a:t>1</a:t>
                      </a:r>
                      <a:endParaRPr lang="en-US" sz="1400" dirty="0"/>
                    </a:p>
                  </a:txBody>
                  <a:tcPr marT="34292" marB="34292"/>
                </a:tc>
              </a:tr>
            </a:tbl>
          </a:graphicData>
        </a:graphic>
      </p:graphicFrame>
      <p:sp>
        <p:nvSpPr>
          <p:cNvPr id="2" name="Oval 1"/>
          <p:cNvSpPr/>
          <p:nvPr/>
        </p:nvSpPr>
        <p:spPr bwMode="auto">
          <a:xfrm>
            <a:off x="7077252" y="4928888"/>
            <a:ext cx="322831" cy="228600"/>
          </a:xfrm>
          <a:prstGeom prst="ellipse">
            <a:avLst/>
          </a:prstGeom>
          <a:noFill/>
          <a:ln w="12700">
            <a:solidFill>
              <a:srgbClr val="C00000"/>
            </a:solidFill>
            <a:prstDash val="solid"/>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76"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14" name="TextBox 13"/>
          <p:cNvSpPr txBox="1"/>
          <p:nvPr/>
        </p:nvSpPr>
        <p:spPr>
          <a:xfrm>
            <a:off x="7605793" y="2362200"/>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2</a:t>
            </a:r>
            <a:endParaRPr lang="en-US" baseline="-25000" dirty="0">
              <a:solidFill>
                <a:schemeClr val="bg1"/>
              </a:solidFill>
            </a:endParaRPr>
          </a:p>
        </p:txBody>
      </p:sp>
      <p:sp>
        <p:nvSpPr>
          <p:cNvPr id="15" name="TextBox 14"/>
          <p:cNvSpPr txBox="1"/>
          <p:nvPr/>
        </p:nvSpPr>
        <p:spPr>
          <a:xfrm>
            <a:off x="7829493" y="2362200"/>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16" name="TextBox 15"/>
          <p:cNvSpPr txBox="1"/>
          <p:nvPr/>
        </p:nvSpPr>
        <p:spPr>
          <a:xfrm>
            <a:off x="8067893" y="2369581"/>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7</a:t>
            </a:r>
            <a:endParaRPr lang="en-US" baseline="-25000" dirty="0">
              <a:solidFill>
                <a:schemeClr val="bg1"/>
              </a:solidFill>
            </a:endParaRPr>
          </a:p>
        </p:txBody>
      </p:sp>
      <p:sp>
        <p:nvSpPr>
          <p:cNvPr id="17" name="TextBox 16"/>
          <p:cNvSpPr txBox="1"/>
          <p:nvPr/>
        </p:nvSpPr>
        <p:spPr>
          <a:xfrm>
            <a:off x="8281484" y="2373273"/>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sp>
        <p:nvSpPr>
          <p:cNvPr id="18" name="TextBox 17"/>
          <p:cNvSpPr txBox="1"/>
          <p:nvPr/>
        </p:nvSpPr>
        <p:spPr>
          <a:xfrm>
            <a:off x="8520193" y="2373273"/>
            <a:ext cx="300082" cy="369332"/>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en-US" dirty="0">
                <a:solidFill>
                  <a:schemeClr val="bg1"/>
                </a:solidFill>
              </a:rPr>
              <a:t>5</a:t>
            </a:r>
            <a:endParaRPr lang="en-US" baseline="-25000" dirty="0">
              <a:solidFill>
                <a:schemeClr val="bg1"/>
              </a:solidFill>
            </a:endParaRPr>
          </a:p>
        </p:txBody>
      </p:sp>
      <p:pic>
        <p:nvPicPr>
          <p:cNvPr id="19"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1000"/>
                    </a14:imgEffect>
                    <a14:imgEffect>
                      <a14:brightnessContrast bright="-11000"/>
                    </a14:imgEffect>
                  </a14:imgLayer>
                </a14:imgProps>
              </a:ext>
              <a:ext uri="{28A0092B-C50C-407E-A947-70E740481C1C}">
                <a14:useLocalDpi xmlns:a14="http://schemas.microsoft.com/office/drawing/2010/main" val="0"/>
              </a:ext>
            </a:extLst>
          </a:blip>
          <a:srcRect/>
          <a:stretch>
            <a:fillRect/>
          </a:stretch>
        </p:blipFill>
        <p:spPr bwMode="auto">
          <a:xfrm>
            <a:off x="5562600" y="2362201"/>
            <a:ext cx="1676400" cy="440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Straight Connector 12"/>
          <p:cNvCxnSpPr/>
          <p:nvPr/>
        </p:nvCxnSpPr>
        <p:spPr>
          <a:xfrm flipH="1">
            <a:off x="2743200" y="762000"/>
            <a:ext cx="2319061" cy="30480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062260" y="558225"/>
            <a:ext cx="2786340" cy="584775"/>
          </a:xfrm>
          <a:prstGeom prst="rect">
            <a:avLst/>
          </a:prstGeom>
          <a:noFill/>
        </p:spPr>
        <p:txBody>
          <a:bodyPr wrap="none" rtlCol="0">
            <a:spAutoFit/>
          </a:bodyPr>
          <a:lstStyle/>
          <a:p>
            <a:r>
              <a:rPr lang="en-US" sz="3200" dirty="0">
                <a:latin typeface="+mj-lt"/>
              </a:rPr>
              <a:t>heavy hitters</a:t>
            </a:r>
          </a:p>
        </p:txBody>
      </p:sp>
    </p:spTree>
    <p:extLst>
      <p:ext uri="{BB962C8B-B14F-4D97-AF65-F5344CB8AC3E}">
        <p14:creationId xmlns:p14="http://schemas.microsoft.com/office/powerpoint/2010/main" val="9293639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iangle-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extLst>
    <a:ext uri="{05A4C25C-085E-4340-85A3-A5531E510DB2}">
      <thm15:themeFamily xmlns:thm15="http://schemas.microsoft.com/office/thememl/2012/main" name="triangle-theme" id="{7C713AE3-E9A5-44E8-B7F2-39D55F020488}" vid="{475CF4C0-B35F-4163-BD8A-C463419BE3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3921</TotalTime>
  <Words>2117</Words>
  <Application>Microsoft Office PowerPoint</Application>
  <PresentationFormat>On-screen Show (4:3)</PresentationFormat>
  <Paragraphs>508</Paragraphs>
  <Slides>22</Slides>
  <Notes>10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22</vt:i4>
      </vt:variant>
    </vt:vector>
  </HeadingPairs>
  <TitlesOfParts>
    <vt:vector size="34" baseType="lpstr">
      <vt:lpstr>Arial</vt:lpstr>
      <vt:lpstr>Bookman Old Style</vt:lpstr>
      <vt:lpstr>Calibri</vt:lpstr>
      <vt:lpstr>Cambria Math</vt:lpstr>
      <vt:lpstr>Consolas</vt:lpstr>
      <vt:lpstr>Gill Sans MT</vt:lpstr>
      <vt:lpstr>Segoe</vt:lpstr>
      <vt:lpstr>Segoe UI</vt:lpstr>
      <vt:lpstr>Symbol</vt:lpstr>
      <vt:lpstr>Wingdings</vt:lpstr>
      <vt:lpstr>Wingdings 3</vt:lpstr>
      <vt:lpstr>triangle-theme</vt:lpstr>
      <vt:lpstr>Sketching, Sampling and other Sublinear Algorithms:  Streaming</vt:lpstr>
      <vt:lpstr>A scenario</vt:lpstr>
      <vt:lpstr>Sublinear: a panacea?</vt:lpstr>
      <vt:lpstr>Streaming data</vt:lpstr>
      <vt:lpstr>Application areas</vt:lpstr>
      <vt:lpstr>Problem 1: # distinct elements</vt:lpstr>
      <vt:lpstr>Distinct Elements: idea 1</vt:lpstr>
      <vt:lpstr>Distinct Elements: idea 2</vt:lpstr>
      <vt:lpstr>Problem 2: max count</vt:lpstr>
      <vt:lpstr>Heavy Hitters: CountMin</vt:lpstr>
      <vt:lpstr>Heavy Hitters: analysis</vt:lpstr>
      <vt:lpstr>Problem 3: Moments</vt:lpstr>
      <vt:lpstr>F_2 moment</vt:lpstr>
      <vt:lpstr>Scenario 2: distributed traffic</vt:lpstr>
      <vt:lpstr>Common primitive: estimate sum</vt:lpstr>
      <vt:lpstr>Precision Sampling Framework</vt:lpstr>
      <vt:lpstr>Formalization </vt:lpstr>
      <vt:lpstr>Precision Sampling Lemma</vt:lpstr>
      <vt:lpstr>Precision Sampling Algorithm</vt:lpstr>
      <vt:lpstr>Moments (F_k) via precision sampling</vt:lpstr>
      <vt:lpstr>Streaming++</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Sketching: Lecture 1</dc:title>
  <dc:creator>Alexandr Andoni</dc:creator>
  <cp:lastModifiedBy>Alexandr Andoni</cp:lastModifiedBy>
  <cp:revision>240</cp:revision>
  <dcterms:created xsi:type="dcterms:W3CDTF">2011-08-05T18:23:10Z</dcterms:created>
  <dcterms:modified xsi:type="dcterms:W3CDTF">2013-08-07T09:00:36Z</dcterms:modified>
</cp:coreProperties>
</file>