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300" r:id="rId2"/>
    <p:sldId id="317" r:id="rId3"/>
    <p:sldId id="318" r:id="rId4"/>
    <p:sldId id="319" r:id="rId5"/>
    <p:sldId id="320" r:id="rId6"/>
    <p:sldId id="263" r:id="rId7"/>
    <p:sldId id="309" r:id="rId8"/>
    <p:sldId id="312" r:id="rId9"/>
    <p:sldId id="313" r:id="rId10"/>
    <p:sldId id="310" r:id="rId11"/>
    <p:sldId id="311" r:id="rId12"/>
    <p:sldId id="314" r:id="rId13"/>
    <p:sldId id="301" r:id="rId14"/>
    <p:sldId id="302" r:id="rId15"/>
    <p:sldId id="305" r:id="rId16"/>
    <p:sldId id="307" r:id="rId17"/>
    <p:sldId id="315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1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98BE6-EFE1-4B0D-995D-454571F5F58C}" type="datetimeFigureOut">
              <a:rPr lang="en-US" smtClean="0"/>
              <a:t>8/2/2013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D37AF-A49A-4C30-8A25-47CB4523D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12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D37AF-A49A-4C30-8A25-47CB4523DF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53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AF9047-ABEA-4749-94CF-4EE88175ACC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178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11901BA-D2B7-4F1C-8374-CD7FF6C1BEB4}" type="datetimeFigureOut">
              <a:rPr lang="en-US" smtClean="0"/>
              <a:t>8/2/2013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5004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4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2679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0993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11901BA-D2B7-4F1C-8374-CD7FF6C1BEB4}" type="datetimeFigureOut">
              <a:rPr lang="en-US" smtClean="0"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86813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t>8/2/2013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6742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t>8/2/2013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844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t>8/2/2013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9366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t>8/2/2013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7511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t>8/2/2013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3601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1BA-D2B7-4F1C-8374-CD7FF6C1BEB4}" type="datetimeFigureOut">
              <a:rPr lang="en-US" smtClean="0"/>
              <a:t>8/2/2013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05595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1901BA-D2B7-4F1C-8374-CD7FF6C1BEB4}" type="datetimeFigureOut">
              <a:rPr lang="en-US" smtClean="0"/>
              <a:t>8/2/2013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6B8C01F-7B87-40E8-8DFD-9A7DB1B44970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7256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8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02245"/>
            <a:ext cx="8110538" cy="19335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000" dirty="0" smtClean="0"/>
              <a:t>Sketching, Sampling and other </a:t>
            </a:r>
            <a:r>
              <a:rPr lang="en-US" sz="3000" dirty="0" err="1" smtClean="0"/>
              <a:t>Sublinear</a:t>
            </a:r>
            <a:r>
              <a:rPr lang="en-US" sz="3000" dirty="0" smtClean="0"/>
              <a:t> Algorithms:</a:t>
            </a:r>
            <a:br>
              <a:rPr lang="en-US" sz="30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Euclidean space: </a:t>
            </a:r>
            <a:br>
              <a:rPr lang="en-US" sz="4400" dirty="0" smtClean="0"/>
            </a:br>
            <a:r>
              <a:rPr lang="en-US" sz="4400" dirty="0" smtClean="0"/>
              <a:t>dimension reduction and NNS</a:t>
            </a:r>
            <a:endParaRPr lang="en-US" sz="4400" i="1" dirty="0" smtClean="0"/>
          </a:p>
        </p:txBody>
      </p:sp>
      <p:sp>
        <p:nvSpPr>
          <p:cNvPr id="1433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929063"/>
            <a:ext cx="8229600" cy="2419350"/>
          </a:xfrm>
          <a:noFill/>
        </p:spPr>
        <p:txBody>
          <a:bodyPr/>
          <a:lstStyle/>
          <a:p>
            <a:pPr algn="ctr" eaLnBrk="1" hangingPunct="1"/>
            <a:r>
              <a:rPr lang="en-US" sz="4000" dirty="0" smtClean="0"/>
              <a:t>Alex Andoni</a:t>
            </a:r>
            <a:endParaRPr lang="en-US" sz="2800" dirty="0" smtClean="0"/>
          </a:p>
          <a:p>
            <a:pPr algn="ctr" eaLnBrk="1" hangingPunct="1"/>
            <a:r>
              <a:rPr lang="en-US" sz="2600" dirty="0" smtClean="0"/>
              <a:t>(MSR SVC)</a:t>
            </a:r>
          </a:p>
        </p:txBody>
      </p:sp>
    </p:spTree>
    <p:extLst>
      <p:ext uri="{BB962C8B-B14F-4D97-AF65-F5344CB8AC3E}">
        <p14:creationId xmlns:p14="http://schemas.microsoft.com/office/powerpoint/2010/main" val="26520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002110"/>
          </a:xfrm>
        </p:spPr>
        <p:txBody>
          <a:bodyPr/>
          <a:lstStyle/>
          <a:p>
            <a:r>
              <a:rPr lang="en-US" dirty="0" smtClean="0"/>
              <a:t>Full Dimension Reduction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173162"/>
                <a:ext cx="7772400" cy="4237038"/>
              </a:xfrm>
            </p:spPr>
            <p:txBody>
              <a:bodyPr>
                <a:normAutofit/>
              </a:bodyPr>
              <a:lstStyle/>
              <a:p>
                <a:pPr marL="274320" lvl="1" indent="-274320">
                  <a:spcBef>
                    <a:spcPts val="580"/>
                  </a:spcBef>
                  <a:buClr>
                    <a:schemeClr val="accent1"/>
                  </a:buClr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Just repeat the 1D embedding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times!</a:t>
                </a:r>
              </a:p>
              <a:p>
                <a:pPr marL="548640" lvl="2" indent="-274320">
                  <a:spcBef>
                    <a:spcPts val="580"/>
                  </a:spcBef>
                  <a:buClr>
                    <a:schemeClr val="accent1"/>
                  </a:buClr>
                </a:pP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= (</m:t>
                    </m:r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100" i="1" baseline="-25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</m:t>
                    </m:r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100" i="1" baseline="-25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</m:t>
                    </m:r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 … </m:t>
                    </m:r>
                    <m:r>
                      <a:rPr lang="en-US" sz="21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100" i="1" baseline="-25000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1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</m:t>
                    </m:r>
                    <m:r>
                      <a:rPr lang="en-US" sz="21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/ </m:t>
                    </m:r>
                    <m:r>
                      <a:rPr lang="en-US" sz="21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√</m:t>
                    </m:r>
                    <m:r>
                      <a:rPr lang="en-US" sz="21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1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1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𝐺𝑥</m:t>
                    </m:r>
                  </m:oMath>
                </a14:m>
                <a:endParaRPr lang="en-US" sz="2100" dirty="0" smtClean="0">
                  <a:solidFill>
                    <a:srgbClr val="C00000"/>
                  </a:solidFill>
                </a:endParaRPr>
              </a:p>
              <a:p>
                <a:pPr marL="548640" lvl="2">
                  <a:spcBef>
                    <a:spcPts val="580"/>
                  </a:spcBef>
                  <a:buClr>
                    <a:schemeClr val="accent1"/>
                  </a:buClr>
                </a:pPr>
                <a:r>
                  <a:rPr lang="en-US" sz="2100" dirty="0" smtClean="0"/>
                  <a:t>w</a:t>
                </a:r>
                <a:r>
                  <a:rPr lang="en-US" sz="2100" dirty="0" smtClean="0">
                    <a:solidFill>
                      <a:schemeClr val="tx1"/>
                    </a:solidFill>
                  </a:rPr>
                  <a:t>here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100" dirty="0" smtClean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1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1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100" dirty="0" smtClean="0">
                    <a:solidFill>
                      <a:schemeClr val="tx1"/>
                    </a:solidFill>
                  </a:rPr>
                  <a:t> matrix of Gaussian random variables</a:t>
                </a:r>
              </a:p>
              <a:p>
                <a:pPr marL="274320" lvl="1">
                  <a:spcBef>
                    <a:spcPts val="580"/>
                  </a:spcBef>
                  <a:buClr>
                    <a:schemeClr val="accent1"/>
                  </a:buClr>
                </a:pP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274320" lvl="1">
                  <a:spcBef>
                    <a:spcPts val="580"/>
                  </a:spcBef>
                  <a:buClr>
                    <a:schemeClr val="accent1"/>
                  </a:buClr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Want </a:t>
                </a:r>
                <a:r>
                  <a:rPr lang="en-US" sz="2400" dirty="0">
                    <a:solidFill>
                      <a:schemeClr val="tx1"/>
                    </a:solidFill>
                  </a:rPr>
                  <a:t>to prove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:</a:t>
                </a:r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548640" lvl="2">
                  <a:spcBef>
                    <a:spcPts val="580"/>
                  </a:spcBef>
                  <a:buClr>
                    <a:schemeClr val="accent1"/>
                  </a:buClr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‖</m:t>
                    </m:r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)‖ = (1±</m:t>
                    </m:r>
                    <m:r>
                      <a:rPr lang="en-US" sz="2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∗ ‖</m:t>
                    </m:r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‖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GillSans"/>
                  </a:rPr>
                  <a:t> </a:t>
                </a:r>
                <a:endParaRPr lang="en-US" sz="2200" dirty="0" smtClean="0">
                  <a:solidFill>
                    <a:srgbClr val="C00000"/>
                  </a:solidFill>
                  <a:latin typeface="GillSans"/>
                </a:endParaRPr>
              </a:p>
              <a:p>
                <a:pPr marL="548640" lvl="2">
                  <a:spcBef>
                    <a:spcPts val="580"/>
                  </a:spcBef>
                  <a:buClr>
                    <a:schemeClr val="accent1"/>
                  </a:buClr>
                </a:pPr>
                <a:r>
                  <a:rPr lang="en-US" sz="2200" dirty="0">
                    <a:latin typeface="GillSans"/>
                  </a:rPr>
                  <a:t>w</a:t>
                </a:r>
                <a:r>
                  <a:rPr lang="en-US" sz="2200" dirty="0" smtClean="0">
                    <a:latin typeface="GillSans"/>
                  </a:rPr>
                  <a:t>ith probability</a:t>
                </a:r>
                <a:r>
                  <a:rPr lang="en-US" sz="2200" dirty="0" smtClean="0">
                    <a:solidFill>
                      <a:srgbClr val="C00000"/>
                    </a:solidFill>
                    <a:latin typeface="GillSan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200" dirty="0"/>
              </a:p>
              <a:p>
                <a:pPr marL="274320" lvl="1">
                  <a:spcBef>
                    <a:spcPts val="580"/>
                  </a:spcBef>
                  <a:buClr>
                    <a:schemeClr val="accent1"/>
                  </a:buClr>
                </a:pPr>
                <a:r>
                  <a:rPr lang="en-US" sz="2700" dirty="0" smtClean="0"/>
                  <a:t>OK to prove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7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27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sz="27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27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1±</m:t>
                        </m:r>
                        <m:r>
                          <a:rPr lang="en-US" sz="27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</m:t>
                        </m:r>
                      </m:e>
                    </m:d>
                    <m:r>
                      <a:rPr lang="en-US" sz="27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sz="2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‖</m:t>
                    </m:r>
                    <m:r>
                      <a:rPr lang="en-US" sz="2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‖</m:t>
                    </m:r>
                  </m:oMath>
                </a14:m>
                <a:r>
                  <a:rPr lang="en-US" sz="2700" dirty="0" smtClean="0">
                    <a:solidFill>
                      <a:srgbClr val="C00000"/>
                    </a:solidFill>
                    <a:latin typeface="GillSans"/>
                  </a:rPr>
                  <a:t> </a:t>
                </a:r>
                <a:r>
                  <a:rPr lang="en-US" sz="2700" dirty="0" smtClean="0"/>
                  <a:t>for fixed </a:t>
                </a:r>
                <a14:m>
                  <m:oMath xmlns:m="http://schemas.openxmlformats.org/officeDocument/2006/math">
                    <m:r>
                      <a:rPr lang="en-US" sz="2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7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7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173162"/>
                <a:ext cx="7772400" cy="4237038"/>
              </a:xfrm>
              <a:blipFill rotWithShape="0">
                <a:blip r:embed="rId2"/>
                <a:stretch>
                  <a:fillRect l="-784" t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30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Concentration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173162"/>
                <a:ext cx="7772400" cy="4572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dirty="0" smtClean="0"/>
                  <a:t>is distributed as 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en-US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d>
                      <m:dPr>
                        <m:ctrlPr>
                          <a:rPr lang="en-US" sz="25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5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5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5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  <m:sSub>
                          <m:sSubPr>
                            <m:ctrlPr>
                              <a:rPr lang="en-US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5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5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5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5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5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  <m:r>
                          <a:rPr lang="en-US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5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…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5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5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5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  <m:r>
                          <a:rPr lang="en-US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2500" dirty="0" smtClean="0">
                  <a:solidFill>
                    <a:srgbClr val="C00000"/>
                  </a:solidFill>
                  <a:latin typeface="GillSans"/>
                </a:endParaRPr>
              </a:p>
              <a:p>
                <a:pPr lvl="1"/>
                <a:r>
                  <a:rPr lang="en-US" sz="2500" dirty="0">
                    <a:latin typeface="GillSans"/>
                  </a:rPr>
                  <a:t>w</a:t>
                </a:r>
                <a:r>
                  <a:rPr lang="en-US" sz="2500" dirty="0" smtClean="0">
                    <a:latin typeface="GillSans"/>
                  </a:rPr>
                  <a:t>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500" dirty="0" smtClean="0">
                    <a:solidFill>
                      <a:srgbClr val="C00000"/>
                    </a:solidFill>
                    <a:latin typeface="GillSans"/>
                  </a:rPr>
                  <a:t> </a:t>
                </a:r>
                <a:r>
                  <a:rPr lang="en-US" sz="2500" dirty="0" smtClean="0">
                    <a:latin typeface="GillSans"/>
                  </a:rPr>
                  <a:t>is distributed as Gaussian</a:t>
                </a:r>
                <a:endParaRPr lang="en-US" sz="2500" dirty="0">
                  <a:latin typeface="GillSans"/>
                </a:endParaRPr>
              </a:p>
              <a:p>
                <a:r>
                  <a:rPr lang="en-US" dirty="0" smtClean="0"/>
                  <a:t>Norm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 is called chi-squared distribution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degrees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Fact:</a:t>
                </a:r>
                <a:r>
                  <a:rPr lang="en-US" dirty="0" smtClean="0"/>
                  <a:t> chi-squared very well concentrated: </a:t>
                </a:r>
                <a:endParaRPr lang="en-US" dirty="0"/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Equal to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  <m:t>Ω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Akin to central limit theorem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173162"/>
                <a:ext cx="7772400" cy="4572000"/>
              </a:xfrm>
              <a:blipFill rotWithShape="0">
                <a:blip r:embed="rId2"/>
                <a:stretch>
                  <a:fillRect l="-706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955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 Reduction: wrap-up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= (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 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/√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𝐺𝑥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b="0" dirty="0" smtClean="0"/>
                  <a:t> with high probability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Extra:</a:t>
                </a:r>
              </a:p>
              <a:p>
                <a:pPr lvl="1"/>
                <a:r>
                  <a:rPr lang="en-US" dirty="0" smtClean="0"/>
                  <a:t>Linear: can update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changes</a:t>
                </a:r>
              </a:p>
              <a:p>
                <a:pPr lvl="1"/>
                <a:r>
                  <a:rPr lang="en-US" dirty="0" smtClean="0"/>
                  <a:t>Can use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±1</m:t>
                    </m:r>
                  </m:oMath>
                </a14:m>
                <a:r>
                  <a:rPr lang="en-US" dirty="0" smtClean="0"/>
                  <a:t> instead of Gaussians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[AMS’96, Ach’01, TZ’04…]</a:t>
                </a:r>
              </a:p>
              <a:p>
                <a:pPr lvl="1"/>
                <a:r>
                  <a:rPr lang="en-US" dirty="0" smtClean="0"/>
                  <a:t>Fast JL: can compute faster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𝑘𝑑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[AC’06, AL’07’09, DKS’10, KN’10’12…]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2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NNS for </a:t>
            </a:r>
            <a:r>
              <a:rPr lang="en-US" dirty="0" smtClean="0"/>
              <a:t>Euclidean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Can use dimensionality reduction to get LSH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LSH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pick a random line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, and quantize</a:t>
                </a:r>
              </a:p>
              <a:p>
                <a:pPr lvl="1"/>
                <a:r>
                  <a:rPr lang="en-US" dirty="0" smtClean="0"/>
                  <a:t>project point into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ℓ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⋅ℓ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𝑤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 is a random Gaussian vector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random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[0,1]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 is a parameter (e.g., 4)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𝜌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=1/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69"/>
          <p:cNvSpPr>
            <a:spLocks/>
          </p:cNvSpPr>
          <p:nvPr/>
        </p:nvSpPr>
        <p:spPr bwMode="auto">
          <a:xfrm>
            <a:off x="5464450" y="3914292"/>
            <a:ext cx="3140075" cy="2052637"/>
          </a:xfrm>
          <a:custGeom>
            <a:avLst/>
            <a:gdLst>
              <a:gd name="T0" fmla="*/ 0 w 1978"/>
              <a:gd name="T1" fmla="*/ 2147483647 h 1293"/>
              <a:gd name="T2" fmla="*/ 2147483647 w 1978"/>
              <a:gd name="T3" fmla="*/ 2147483647 h 1293"/>
              <a:gd name="T4" fmla="*/ 2147483647 w 1978"/>
              <a:gd name="T5" fmla="*/ 2147483647 h 1293"/>
              <a:gd name="T6" fmla="*/ 2147483647 w 1978"/>
              <a:gd name="T7" fmla="*/ 2147483647 h 1293"/>
              <a:gd name="T8" fmla="*/ 2147483647 w 1978"/>
              <a:gd name="T9" fmla="*/ 2147483647 h 1293"/>
              <a:gd name="T10" fmla="*/ 2147483647 w 1978"/>
              <a:gd name="T11" fmla="*/ 2147483647 h 1293"/>
              <a:gd name="T12" fmla="*/ 2147483647 w 1978"/>
              <a:gd name="T13" fmla="*/ 2147483647 h 1293"/>
              <a:gd name="T14" fmla="*/ 2147483647 w 1978"/>
              <a:gd name="T15" fmla="*/ 2147483647 h 1293"/>
              <a:gd name="T16" fmla="*/ 2147483647 w 1978"/>
              <a:gd name="T17" fmla="*/ 2147483647 h 1293"/>
              <a:gd name="T18" fmla="*/ 2147483647 w 1978"/>
              <a:gd name="T19" fmla="*/ 2147483647 h 1293"/>
              <a:gd name="T20" fmla="*/ 2147483647 w 1978"/>
              <a:gd name="T21" fmla="*/ 2147483647 h 1293"/>
              <a:gd name="T22" fmla="*/ 2147483647 w 1978"/>
              <a:gd name="T23" fmla="*/ 2147483647 h 1293"/>
              <a:gd name="T24" fmla="*/ 2147483647 w 1978"/>
              <a:gd name="T25" fmla="*/ 2147483647 h 1293"/>
              <a:gd name="T26" fmla="*/ 2147483647 w 1978"/>
              <a:gd name="T27" fmla="*/ 2147483647 h 1293"/>
              <a:gd name="T28" fmla="*/ 2147483647 w 1978"/>
              <a:gd name="T29" fmla="*/ 2147483647 h 1293"/>
              <a:gd name="T30" fmla="*/ 2147483647 w 1978"/>
              <a:gd name="T31" fmla="*/ 2147483647 h 1293"/>
              <a:gd name="T32" fmla="*/ 2147483647 w 1978"/>
              <a:gd name="T33" fmla="*/ 2147483647 h 1293"/>
              <a:gd name="T34" fmla="*/ 2147483647 w 1978"/>
              <a:gd name="T35" fmla="*/ 2147483647 h 1293"/>
              <a:gd name="T36" fmla="*/ 2147483647 w 1978"/>
              <a:gd name="T37" fmla="*/ 2147483647 h 1293"/>
              <a:gd name="T38" fmla="*/ 2147483647 w 1978"/>
              <a:gd name="T39" fmla="*/ 2147483647 h 1293"/>
              <a:gd name="T40" fmla="*/ 2147483647 w 1978"/>
              <a:gd name="T41" fmla="*/ 2147483647 h 1293"/>
              <a:gd name="T42" fmla="*/ 2147483647 w 1978"/>
              <a:gd name="T43" fmla="*/ 2147483647 h 1293"/>
              <a:gd name="T44" fmla="*/ 2147483647 w 1978"/>
              <a:gd name="T45" fmla="*/ 2147483647 h 1293"/>
              <a:gd name="T46" fmla="*/ 2147483647 w 1978"/>
              <a:gd name="T47" fmla="*/ 2147483647 h 1293"/>
              <a:gd name="T48" fmla="*/ 2147483647 w 1978"/>
              <a:gd name="T49" fmla="*/ 2147483647 h 1293"/>
              <a:gd name="T50" fmla="*/ 2147483647 w 1978"/>
              <a:gd name="T51" fmla="*/ 2147483647 h 1293"/>
              <a:gd name="T52" fmla="*/ 2147483647 w 1978"/>
              <a:gd name="T53" fmla="*/ 2147483647 h 1293"/>
              <a:gd name="T54" fmla="*/ 2147483647 w 1978"/>
              <a:gd name="T55" fmla="*/ 2147483647 h 1293"/>
              <a:gd name="T56" fmla="*/ 2147483647 w 1978"/>
              <a:gd name="T57" fmla="*/ 2147483647 h 1293"/>
              <a:gd name="T58" fmla="*/ 2147483647 w 1978"/>
              <a:gd name="T59" fmla="*/ 2147483647 h 1293"/>
              <a:gd name="T60" fmla="*/ 2147483647 w 1978"/>
              <a:gd name="T61" fmla="*/ 2147483647 h 1293"/>
              <a:gd name="T62" fmla="*/ 2147483647 w 1978"/>
              <a:gd name="T63" fmla="*/ 2147483647 h 1293"/>
              <a:gd name="T64" fmla="*/ 2147483647 w 1978"/>
              <a:gd name="T65" fmla="*/ 2147483647 h 1293"/>
              <a:gd name="T66" fmla="*/ 2147483647 w 1978"/>
              <a:gd name="T67" fmla="*/ 2147483647 h 1293"/>
              <a:gd name="T68" fmla="*/ 0 w 1978"/>
              <a:gd name="T69" fmla="*/ 2147483647 h 1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78" h="1293">
                <a:moveTo>
                  <a:pt x="0" y="669"/>
                </a:moveTo>
                <a:cubicBezTo>
                  <a:pt x="33" y="636"/>
                  <a:pt x="52" y="599"/>
                  <a:pt x="84" y="567"/>
                </a:cubicBezTo>
                <a:cubicBezTo>
                  <a:pt x="176" y="475"/>
                  <a:pt x="256" y="376"/>
                  <a:pt x="366" y="303"/>
                </a:cubicBezTo>
                <a:cubicBezTo>
                  <a:pt x="395" y="259"/>
                  <a:pt x="356" y="311"/>
                  <a:pt x="402" y="273"/>
                </a:cubicBezTo>
                <a:cubicBezTo>
                  <a:pt x="453" y="231"/>
                  <a:pt x="365" y="279"/>
                  <a:pt x="438" y="243"/>
                </a:cubicBezTo>
                <a:cubicBezTo>
                  <a:pt x="455" y="218"/>
                  <a:pt x="474" y="224"/>
                  <a:pt x="498" y="207"/>
                </a:cubicBezTo>
                <a:cubicBezTo>
                  <a:pt x="554" y="167"/>
                  <a:pt x="621" y="140"/>
                  <a:pt x="690" y="129"/>
                </a:cubicBezTo>
                <a:cubicBezTo>
                  <a:pt x="723" y="107"/>
                  <a:pt x="753" y="109"/>
                  <a:pt x="792" y="99"/>
                </a:cubicBezTo>
                <a:cubicBezTo>
                  <a:pt x="876" y="77"/>
                  <a:pt x="950" y="48"/>
                  <a:pt x="1038" y="39"/>
                </a:cubicBezTo>
                <a:cubicBezTo>
                  <a:pt x="1194" y="0"/>
                  <a:pt x="1359" y="29"/>
                  <a:pt x="1518" y="45"/>
                </a:cubicBezTo>
                <a:cubicBezTo>
                  <a:pt x="1565" y="92"/>
                  <a:pt x="1505" y="36"/>
                  <a:pt x="1560" y="75"/>
                </a:cubicBezTo>
                <a:cubicBezTo>
                  <a:pt x="1601" y="104"/>
                  <a:pt x="1638" y="143"/>
                  <a:pt x="1686" y="159"/>
                </a:cubicBezTo>
                <a:cubicBezTo>
                  <a:pt x="1715" y="188"/>
                  <a:pt x="1751" y="193"/>
                  <a:pt x="1782" y="219"/>
                </a:cubicBezTo>
                <a:cubicBezTo>
                  <a:pt x="1797" y="232"/>
                  <a:pt x="1807" y="251"/>
                  <a:pt x="1824" y="261"/>
                </a:cubicBezTo>
                <a:cubicBezTo>
                  <a:pt x="1834" y="267"/>
                  <a:pt x="1844" y="273"/>
                  <a:pt x="1854" y="279"/>
                </a:cubicBezTo>
                <a:cubicBezTo>
                  <a:pt x="1866" y="287"/>
                  <a:pt x="1890" y="303"/>
                  <a:pt x="1890" y="303"/>
                </a:cubicBezTo>
                <a:cubicBezTo>
                  <a:pt x="1915" y="341"/>
                  <a:pt x="1914" y="344"/>
                  <a:pt x="1926" y="387"/>
                </a:cubicBezTo>
                <a:cubicBezTo>
                  <a:pt x="1929" y="399"/>
                  <a:pt x="1938" y="423"/>
                  <a:pt x="1938" y="423"/>
                </a:cubicBezTo>
                <a:cubicBezTo>
                  <a:pt x="1935" y="577"/>
                  <a:pt x="1978" y="858"/>
                  <a:pt x="1812" y="969"/>
                </a:cubicBezTo>
                <a:cubicBezTo>
                  <a:pt x="1791" y="1000"/>
                  <a:pt x="1763" y="1008"/>
                  <a:pt x="1734" y="1029"/>
                </a:cubicBezTo>
                <a:cubicBezTo>
                  <a:pt x="1694" y="1058"/>
                  <a:pt x="1659" y="1091"/>
                  <a:pt x="1614" y="1113"/>
                </a:cubicBezTo>
                <a:cubicBezTo>
                  <a:pt x="1593" y="1144"/>
                  <a:pt x="1550" y="1168"/>
                  <a:pt x="1518" y="1191"/>
                </a:cubicBezTo>
                <a:cubicBezTo>
                  <a:pt x="1428" y="1255"/>
                  <a:pt x="1315" y="1277"/>
                  <a:pt x="1206" y="1293"/>
                </a:cubicBezTo>
                <a:cubicBezTo>
                  <a:pt x="1112" y="1291"/>
                  <a:pt x="1018" y="1291"/>
                  <a:pt x="924" y="1287"/>
                </a:cubicBezTo>
                <a:cubicBezTo>
                  <a:pt x="867" y="1285"/>
                  <a:pt x="806" y="1265"/>
                  <a:pt x="750" y="1251"/>
                </a:cubicBezTo>
                <a:cubicBezTo>
                  <a:pt x="715" y="1242"/>
                  <a:pt x="678" y="1247"/>
                  <a:pt x="642" y="1245"/>
                </a:cubicBezTo>
                <a:cubicBezTo>
                  <a:pt x="604" y="1232"/>
                  <a:pt x="567" y="1217"/>
                  <a:pt x="528" y="1209"/>
                </a:cubicBezTo>
                <a:cubicBezTo>
                  <a:pt x="482" y="1186"/>
                  <a:pt x="436" y="1166"/>
                  <a:pt x="390" y="1143"/>
                </a:cubicBezTo>
                <a:cubicBezTo>
                  <a:pt x="366" y="1131"/>
                  <a:pt x="336" y="1126"/>
                  <a:pt x="312" y="1113"/>
                </a:cubicBezTo>
                <a:cubicBezTo>
                  <a:pt x="303" y="1108"/>
                  <a:pt x="296" y="1102"/>
                  <a:pt x="288" y="1095"/>
                </a:cubicBezTo>
                <a:cubicBezTo>
                  <a:pt x="282" y="1089"/>
                  <a:pt x="277" y="1081"/>
                  <a:pt x="270" y="1077"/>
                </a:cubicBezTo>
                <a:cubicBezTo>
                  <a:pt x="257" y="1070"/>
                  <a:pt x="241" y="1072"/>
                  <a:pt x="228" y="1065"/>
                </a:cubicBezTo>
                <a:cubicBezTo>
                  <a:pt x="211" y="1056"/>
                  <a:pt x="141" y="1020"/>
                  <a:pt x="126" y="1005"/>
                </a:cubicBezTo>
                <a:cubicBezTo>
                  <a:pt x="79" y="958"/>
                  <a:pt x="51" y="900"/>
                  <a:pt x="30" y="837"/>
                </a:cubicBezTo>
                <a:cubicBezTo>
                  <a:pt x="22" y="728"/>
                  <a:pt x="31" y="784"/>
                  <a:pt x="0" y="669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Parallelogram 18"/>
          <p:cNvSpPr/>
          <p:nvPr/>
        </p:nvSpPr>
        <p:spPr bwMode="auto">
          <a:xfrm rot="7848557">
            <a:off x="6773494" y="4461198"/>
            <a:ext cx="821347" cy="713197"/>
          </a:xfrm>
          <a:prstGeom prst="parallelogram">
            <a:avLst>
              <a:gd name="adj" fmla="val 19682"/>
            </a:avLst>
          </a:prstGeom>
          <a:solidFill>
            <a:srgbClr val="FF000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 Box 74"/>
          <p:cNvSpPr txBox="1">
            <a:spLocks noChangeArrowheads="1"/>
          </p:cNvSpPr>
          <p:nvPr/>
        </p:nvSpPr>
        <p:spPr bwMode="auto">
          <a:xfrm>
            <a:off x="693738" y="1047750"/>
            <a:ext cx="375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0000CC"/>
                </a:solidFill>
              </a:rPr>
              <a:t>[Datar-Immorlica-Indyk-Mirrokni</a:t>
            </a:r>
            <a:r>
              <a:rPr lang="en-US" i="1" dirty="0">
                <a:solidFill>
                  <a:srgbClr val="0000CC"/>
                </a:solidFill>
                <a:cs typeface="Arial" charset="0"/>
              </a:rPr>
              <a:t>’</a:t>
            </a:r>
            <a:r>
              <a:rPr lang="en-US" dirty="0">
                <a:solidFill>
                  <a:srgbClr val="0000CC"/>
                </a:solidFill>
                <a:cs typeface="Arial" charset="0"/>
              </a:rPr>
              <a:t>04</a:t>
            </a:r>
            <a:r>
              <a:rPr lang="en-US" dirty="0">
                <a:solidFill>
                  <a:srgbClr val="0000CC"/>
                </a:solidFill>
              </a:rPr>
              <a:t>]</a:t>
            </a:r>
          </a:p>
        </p:txBody>
      </p:sp>
      <p:sp>
        <p:nvSpPr>
          <p:cNvPr id="7" name="Oval 70"/>
          <p:cNvSpPr>
            <a:spLocks noChangeArrowheads="1"/>
          </p:cNvSpPr>
          <p:nvPr/>
        </p:nvSpPr>
        <p:spPr bwMode="auto">
          <a:xfrm>
            <a:off x="6963050" y="4721524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73"/>
              <p:cNvSpPr txBox="1">
                <a:spLocks noChangeArrowheads="1"/>
              </p:cNvSpPr>
              <p:nvPr/>
            </p:nvSpPr>
            <p:spPr bwMode="auto">
              <a:xfrm>
                <a:off x="7077350" y="4298467"/>
                <a:ext cx="4010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8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77350" y="4298467"/>
                <a:ext cx="401007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0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 bwMode="auto">
          <a:xfrm flipV="1">
            <a:off x="6308562" y="3975665"/>
            <a:ext cx="2641608" cy="210328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7077350" y="4835042"/>
            <a:ext cx="306552" cy="38452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7076662" y="5257974"/>
            <a:ext cx="192025" cy="23043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7629366" y="4825395"/>
            <a:ext cx="192025" cy="23043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8152002" y="4413064"/>
            <a:ext cx="192025" cy="23043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6562363" y="5680429"/>
            <a:ext cx="192025" cy="23043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7193868" y="4950734"/>
            <a:ext cx="535679" cy="432579"/>
          </a:xfrm>
          <a:prstGeom prst="line">
            <a:avLst/>
          </a:prstGeom>
          <a:solidFill>
            <a:schemeClr val="accent1"/>
          </a:solidFill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" name="Group 31"/>
          <p:cNvGrpSpPr/>
          <p:nvPr/>
        </p:nvGrpSpPr>
        <p:grpSpPr>
          <a:xfrm>
            <a:off x="5570530" y="3198570"/>
            <a:ext cx="3226020" cy="3264425"/>
            <a:chOff x="5570530" y="3198570"/>
            <a:chExt cx="3226020" cy="3264425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6084829" y="4043480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5570530" y="4465935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6660166" y="3646959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7160169" y="3198570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582389" y="3697835"/>
                <a:ext cx="428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389" y="3697835"/>
                <a:ext cx="428322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 rot="4811458">
            <a:off x="5492413" y="3280239"/>
            <a:ext cx="3226020" cy="3264425"/>
            <a:chOff x="5722930" y="3350970"/>
            <a:chExt cx="3226020" cy="3264425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6237229" y="4195880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5722930" y="4618335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6812566" y="3799359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7312569" y="3350970"/>
              <a:ext cx="1636381" cy="19970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5484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7" grpId="0" animBg="1"/>
      <p:bldP spid="8" grpId="0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66863"/>
            <a:ext cx="5778500" cy="514985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Regular grid </a:t>
            </a:r>
            <a:r>
              <a:rPr lang="en-US" sz="2800" dirty="0" smtClean="0">
                <a:cs typeface="Arial" charset="0"/>
              </a:rPr>
              <a:t>→ grid of balls</a:t>
            </a:r>
            <a:endParaRPr lang="en-US" sz="2800" baseline="30000" dirty="0" smtClean="0">
              <a:solidFill>
                <a:srgbClr val="A5002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A50021"/>
                </a:solidFill>
                <a:cs typeface="Arial" charset="0"/>
              </a:rPr>
              <a:t>p</a:t>
            </a:r>
            <a:r>
              <a:rPr lang="en-US" sz="2500" dirty="0" smtClean="0">
                <a:cs typeface="Arial" charset="0"/>
              </a:rPr>
              <a:t> can hit empty space, so take more such grids until </a:t>
            </a:r>
            <a:r>
              <a:rPr lang="en-US" sz="2500" dirty="0" smtClean="0">
                <a:solidFill>
                  <a:srgbClr val="A50021"/>
                </a:solidFill>
                <a:cs typeface="Arial" charset="0"/>
              </a:rPr>
              <a:t>p</a:t>
            </a:r>
            <a:r>
              <a:rPr lang="en-US" sz="2500" dirty="0" smtClean="0">
                <a:cs typeface="Arial" charset="0"/>
              </a:rPr>
              <a:t> is in a ball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cs typeface="Arial" charset="0"/>
              </a:rPr>
              <a:t>Need (too) many grids of balls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500" dirty="0" smtClean="0">
                <a:cs typeface="Arial" charset="0"/>
              </a:rPr>
              <a:t>Start by projecting in dimension </a:t>
            </a:r>
            <a:r>
              <a:rPr lang="en-US" sz="2500" dirty="0" smtClean="0">
                <a:solidFill>
                  <a:srgbClr val="A50021"/>
                </a:solidFill>
                <a:cs typeface="Arial" charset="0"/>
              </a:rPr>
              <a:t>t</a:t>
            </a:r>
          </a:p>
          <a:p>
            <a:pPr lvl="1" eaLnBrk="1" hangingPunct="1">
              <a:lnSpc>
                <a:spcPct val="80000"/>
              </a:lnSpc>
            </a:pPr>
            <a:endParaRPr lang="en-US" sz="2500" dirty="0" smtClean="0">
              <a:solidFill>
                <a:srgbClr val="A50021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cs typeface="Arial" charset="0"/>
              </a:rPr>
              <a:t>Analysis gives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cs typeface="Arial" charset="0"/>
              </a:rPr>
              <a:t>Choice of reduced dimension </a:t>
            </a:r>
            <a:r>
              <a:rPr lang="en-US" sz="2800" dirty="0" smtClean="0">
                <a:solidFill>
                  <a:srgbClr val="A50021"/>
                </a:solidFill>
                <a:cs typeface="Arial" charset="0"/>
              </a:rPr>
              <a:t>t</a:t>
            </a:r>
            <a:r>
              <a:rPr lang="en-US" sz="2800" dirty="0" smtClean="0">
                <a:cs typeface="Arial" charset="0"/>
              </a:rPr>
              <a:t>?</a:t>
            </a:r>
            <a:endParaRPr lang="en-US" sz="2800" dirty="0" smtClean="0">
              <a:solidFill>
                <a:schemeClr val="hlink"/>
              </a:solidFill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500" dirty="0" smtClean="0">
                <a:cs typeface="Arial" charset="0"/>
              </a:rPr>
              <a:t>Tradeoff between</a:t>
            </a:r>
            <a:r>
              <a:rPr lang="en-US" sz="2500" baseline="30000" dirty="0" smtClean="0">
                <a:cs typeface="Arial" charset="0"/>
              </a:rPr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sym typeface="Symbol" pitchFamily="18" charset="2"/>
              </a:rPr>
              <a:t># hash tables, </a:t>
            </a:r>
            <a:r>
              <a:rPr lang="en-US" dirty="0" smtClean="0">
                <a:solidFill>
                  <a:srgbClr val="A50021"/>
                </a:solidFill>
              </a:rPr>
              <a:t>n</a:t>
            </a:r>
            <a:r>
              <a:rPr lang="en-US" baseline="30000" dirty="0" smtClean="0">
                <a:solidFill>
                  <a:srgbClr val="A50021"/>
                </a:solidFill>
                <a:sym typeface="Symbol" pitchFamily="18" charset="2"/>
              </a:rPr>
              <a:t></a:t>
            </a:r>
            <a:r>
              <a:rPr lang="en-US" dirty="0" smtClean="0">
                <a:solidFill>
                  <a:srgbClr val="A50021"/>
                </a:solidFill>
                <a:sym typeface="Symbol" pitchFamily="18" charset="2"/>
              </a:rPr>
              <a:t>,</a:t>
            </a:r>
            <a:r>
              <a:rPr lang="en-US" dirty="0" smtClean="0">
                <a:sym typeface="Symbol" pitchFamily="18" charset="2"/>
              </a:rPr>
              <a:t> and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Time to hash, </a:t>
            </a:r>
            <a:r>
              <a:rPr lang="en-US" dirty="0" err="1" smtClean="0">
                <a:solidFill>
                  <a:srgbClr val="A50021"/>
                </a:solidFill>
                <a:cs typeface="Arial" charset="0"/>
              </a:rPr>
              <a:t>t</a:t>
            </a:r>
            <a:r>
              <a:rPr lang="en-US" baseline="30000" dirty="0" err="1" smtClean="0">
                <a:solidFill>
                  <a:srgbClr val="A50021"/>
                </a:solidFill>
                <a:cs typeface="Arial" charset="0"/>
              </a:rPr>
              <a:t>O</a:t>
            </a:r>
            <a:r>
              <a:rPr lang="en-US" baseline="30000" dirty="0" smtClean="0">
                <a:solidFill>
                  <a:srgbClr val="A50021"/>
                </a:solidFill>
                <a:cs typeface="Arial" charset="0"/>
              </a:rPr>
              <a:t>(t)</a:t>
            </a:r>
            <a:endParaRPr lang="en-US" dirty="0" smtClean="0">
              <a:solidFill>
                <a:srgbClr val="A50021"/>
              </a:solidFill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500" dirty="0" smtClean="0">
                <a:cs typeface="Arial" charset="0"/>
              </a:rPr>
              <a:t>Total query time: </a:t>
            </a:r>
            <a:r>
              <a:rPr lang="en-US" sz="2500" dirty="0" smtClean="0">
                <a:solidFill>
                  <a:srgbClr val="A50021"/>
                </a:solidFill>
                <a:cs typeface="Arial" charset="0"/>
              </a:rPr>
              <a:t>dn</a:t>
            </a:r>
            <a:r>
              <a:rPr lang="en-US" sz="2500" baseline="30000" dirty="0" smtClean="0">
                <a:solidFill>
                  <a:srgbClr val="A50021"/>
                </a:solidFill>
                <a:cs typeface="Arial" charset="0"/>
              </a:rPr>
              <a:t>1/c</a:t>
            </a:r>
            <a:r>
              <a:rPr lang="en-US" sz="2000" baseline="56000" dirty="0" smtClean="0">
                <a:solidFill>
                  <a:srgbClr val="A50021"/>
                </a:solidFill>
                <a:cs typeface="Arial" charset="0"/>
              </a:rPr>
              <a:t>2</a:t>
            </a:r>
            <a:r>
              <a:rPr lang="en-US" sz="2500" baseline="30000" dirty="0" smtClean="0">
                <a:solidFill>
                  <a:srgbClr val="A50021"/>
                </a:solidFill>
                <a:cs typeface="Arial" charset="0"/>
              </a:rPr>
              <a:t>+o(1)</a:t>
            </a:r>
          </a:p>
        </p:txBody>
      </p:sp>
      <p:sp>
        <p:nvSpPr>
          <p:cNvPr id="181350" name="Oval 102"/>
          <p:cNvSpPr>
            <a:spLocks noChangeArrowheads="1"/>
          </p:cNvSpPr>
          <p:nvPr/>
        </p:nvSpPr>
        <p:spPr bwMode="auto">
          <a:xfrm rot="2490117">
            <a:off x="7634288" y="534035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Near-Optimal LSH</a:t>
            </a:r>
            <a:endParaRPr lang="en-US" sz="2100" dirty="0" smtClean="0">
              <a:solidFill>
                <a:srgbClr val="990000"/>
              </a:solidFill>
            </a:endParaRPr>
          </a:p>
        </p:txBody>
      </p:sp>
      <p:sp>
        <p:nvSpPr>
          <p:cNvPr id="181294" name="Text Box 46"/>
          <p:cNvSpPr txBox="1">
            <a:spLocks noChangeArrowheads="1"/>
          </p:cNvSpPr>
          <p:nvPr/>
        </p:nvSpPr>
        <p:spPr bwMode="auto">
          <a:xfrm>
            <a:off x="409575" y="4319588"/>
            <a:ext cx="6699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000">
                <a:solidFill>
                  <a:srgbClr val="A50021"/>
                </a:solidFill>
              </a:rPr>
              <a:t>2D</a:t>
            </a:r>
          </a:p>
        </p:txBody>
      </p:sp>
      <p:grpSp>
        <p:nvGrpSpPr>
          <p:cNvPr id="181301" name="Group 53"/>
          <p:cNvGrpSpPr>
            <a:grpSpLocks/>
          </p:cNvGrpSpPr>
          <p:nvPr/>
        </p:nvGrpSpPr>
        <p:grpSpPr bwMode="auto">
          <a:xfrm>
            <a:off x="6223000" y="1587500"/>
            <a:ext cx="2497138" cy="1765300"/>
            <a:chOff x="2420" y="1313"/>
            <a:chExt cx="3243" cy="2370"/>
          </a:xfrm>
        </p:grpSpPr>
        <p:sp>
          <p:nvSpPr>
            <p:cNvPr id="27702" name="Line 54"/>
            <p:cNvSpPr>
              <a:spLocks noChangeShapeType="1"/>
            </p:cNvSpPr>
            <p:nvPr/>
          </p:nvSpPr>
          <p:spPr bwMode="auto">
            <a:xfrm flipH="1">
              <a:off x="2420" y="1579"/>
              <a:ext cx="32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3" name="Line 55"/>
            <p:cNvSpPr>
              <a:spLocks noChangeShapeType="1"/>
            </p:cNvSpPr>
            <p:nvPr/>
          </p:nvSpPr>
          <p:spPr bwMode="auto">
            <a:xfrm>
              <a:off x="4622" y="1313"/>
              <a:ext cx="0" cy="23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Line 56"/>
            <p:cNvSpPr>
              <a:spLocks noChangeShapeType="1"/>
            </p:cNvSpPr>
            <p:nvPr/>
          </p:nvSpPr>
          <p:spPr bwMode="auto">
            <a:xfrm>
              <a:off x="4041" y="1313"/>
              <a:ext cx="0" cy="23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Line 57"/>
            <p:cNvSpPr>
              <a:spLocks noChangeShapeType="1"/>
            </p:cNvSpPr>
            <p:nvPr/>
          </p:nvSpPr>
          <p:spPr bwMode="auto">
            <a:xfrm>
              <a:off x="3461" y="1313"/>
              <a:ext cx="0" cy="23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Line 58"/>
            <p:cNvSpPr>
              <a:spLocks noChangeShapeType="1"/>
            </p:cNvSpPr>
            <p:nvPr/>
          </p:nvSpPr>
          <p:spPr bwMode="auto">
            <a:xfrm>
              <a:off x="5202" y="1313"/>
              <a:ext cx="0" cy="23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Line 59"/>
            <p:cNvSpPr>
              <a:spLocks noChangeShapeType="1"/>
            </p:cNvSpPr>
            <p:nvPr/>
          </p:nvSpPr>
          <p:spPr bwMode="auto">
            <a:xfrm>
              <a:off x="2880" y="1313"/>
              <a:ext cx="0" cy="23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Line 60"/>
            <p:cNvSpPr>
              <a:spLocks noChangeShapeType="1"/>
            </p:cNvSpPr>
            <p:nvPr/>
          </p:nvSpPr>
          <p:spPr bwMode="auto">
            <a:xfrm flipH="1">
              <a:off x="2420" y="2160"/>
              <a:ext cx="32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Line 61"/>
            <p:cNvSpPr>
              <a:spLocks noChangeShapeType="1"/>
            </p:cNvSpPr>
            <p:nvPr/>
          </p:nvSpPr>
          <p:spPr bwMode="auto">
            <a:xfrm flipH="1">
              <a:off x="2420" y="2741"/>
              <a:ext cx="32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0" name="Line 62"/>
            <p:cNvSpPr>
              <a:spLocks noChangeShapeType="1"/>
            </p:cNvSpPr>
            <p:nvPr/>
          </p:nvSpPr>
          <p:spPr bwMode="auto">
            <a:xfrm flipH="1">
              <a:off x="2420" y="3321"/>
              <a:ext cx="32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1311" name="Oval 63"/>
          <p:cNvSpPr>
            <a:spLocks noChangeArrowheads="1"/>
          </p:cNvSpPr>
          <p:nvPr/>
        </p:nvSpPr>
        <p:spPr bwMode="auto">
          <a:xfrm>
            <a:off x="6645275" y="185420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17" name="Oval 69"/>
          <p:cNvSpPr>
            <a:spLocks noChangeArrowheads="1"/>
          </p:cNvSpPr>
          <p:nvPr/>
        </p:nvSpPr>
        <p:spPr bwMode="auto">
          <a:xfrm>
            <a:off x="7105650" y="185420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18" name="Oval 70"/>
          <p:cNvSpPr>
            <a:spLocks noChangeArrowheads="1"/>
          </p:cNvSpPr>
          <p:nvPr/>
        </p:nvSpPr>
        <p:spPr bwMode="auto">
          <a:xfrm>
            <a:off x="7529513" y="185420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19" name="Oval 71"/>
          <p:cNvSpPr>
            <a:spLocks noChangeArrowheads="1"/>
          </p:cNvSpPr>
          <p:nvPr/>
        </p:nvSpPr>
        <p:spPr bwMode="auto">
          <a:xfrm>
            <a:off x="7989888" y="269875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0" name="Oval 72"/>
          <p:cNvSpPr>
            <a:spLocks noChangeArrowheads="1"/>
          </p:cNvSpPr>
          <p:nvPr/>
        </p:nvSpPr>
        <p:spPr bwMode="auto">
          <a:xfrm>
            <a:off x="7529513" y="269875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1" name="Oval 73"/>
          <p:cNvSpPr>
            <a:spLocks noChangeArrowheads="1"/>
          </p:cNvSpPr>
          <p:nvPr/>
        </p:nvSpPr>
        <p:spPr bwMode="auto">
          <a:xfrm>
            <a:off x="7107238" y="269875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2" name="Oval 74"/>
          <p:cNvSpPr>
            <a:spLocks noChangeArrowheads="1"/>
          </p:cNvSpPr>
          <p:nvPr/>
        </p:nvSpPr>
        <p:spPr bwMode="auto">
          <a:xfrm>
            <a:off x="6645275" y="269875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3" name="Oval 75"/>
          <p:cNvSpPr>
            <a:spLocks noChangeArrowheads="1"/>
          </p:cNvSpPr>
          <p:nvPr/>
        </p:nvSpPr>
        <p:spPr bwMode="auto">
          <a:xfrm>
            <a:off x="7529513" y="2276475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4" name="Oval 76"/>
          <p:cNvSpPr>
            <a:spLocks noChangeArrowheads="1"/>
          </p:cNvSpPr>
          <p:nvPr/>
        </p:nvSpPr>
        <p:spPr bwMode="auto">
          <a:xfrm>
            <a:off x="7989888" y="2276475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5" name="Oval 77"/>
          <p:cNvSpPr>
            <a:spLocks noChangeArrowheads="1"/>
          </p:cNvSpPr>
          <p:nvPr/>
        </p:nvSpPr>
        <p:spPr bwMode="auto">
          <a:xfrm>
            <a:off x="7989888" y="185420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6" name="Oval 78"/>
          <p:cNvSpPr>
            <a:spLocks noChangeArrowheads="1"/>
          </p:cNvSpPr>
          <p:nvPr/>
        </p:nvSpPr>
        <p:spPr bwMode="auto">
          <a:xfrm>
            <a:off x="6645275" y="2276475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7" name="Oval 79"/>
          <p:cNvSpPr>
            <a:spLocks noChangeArrowheads="1"/>
          </p:cNvSpPr>
          <p:nvPr/>
        </p:nvSpPr>
        <p:spPr bwMode="auto">
          <a:xfrm>
            <a:off x="7107238" y="2276475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328" name="Group 80"/>
          <p:cNvGrpSpPr>
            <a:grpSpLocks/>
          </p:cNvGrpSpPr>
          <p:nvPr/>
        </p:nvGrpSpPr>
        <p:grpSpPr bwMode="auto">
          <a:xfrm>
            <a:off x="6223000" y="1585913"/>
            <a:ext cx="2497138" cy="1765300"/>
            <a:chOff x="2420" y="1313"/>
            <a:chExt cx="3243" cy="2370"/>
          </a:xfrm>
        </p:grpSpPr>
        <p:sp>
          <p:nvSpPr>
            <p:cNvPr id="27693" name="Line 81"/>
            <p:cNvSpPr>
              <a:spLocks noChangeShapeType="1"/>
            </p:cNvSpPr>
            <p:nvPr/>
          </p:nvSpPr>
          <p:spPr bwMode="auto">
            <a:xfrm flipH="1">
              <a:off x="2420" y="1579"/>
              <a:ext cx="3243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4" name="Line 82"/>
            <p:cNvSpPr>
              <a:spLocks noChangeShapeType="1"/>
            </p:cNvSpPr>
            <p:nvPr/>
          </p:nvSpPr>
          <p:spPr bwMode="auto">
            <a:xfrm>
              <a:off x="4622" y="1313"/>
              <a:ext cx="0" cy="237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Line 83"/>
            <p:cNvSpPr>
              <a:spLocks noChangeShapeType="1"/>
            </p:cNvSpPr>
            <p:nvPr/>
          </p:nvSpPr>
          <p:spPr bwMode="auto">
            <a:xfrm>
              <a:off x="4041" y="1313"/>
              <a:ext cx="0" cy="237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Line 84"/>
            <p:cNvSpPr>
              <a:spLocks noChangeShapeType="1"/>
            </p:cNvSpPr>
            <p:nvPr/>
          </p:nvSpPr>
          <p:spPr bwMode="auto">
            <a:xfrm>
              <a:off x="3461" y="1313"/>
              <a:ext cx="0" cy="237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Line 85"/>
            <p:cNvSpPr>
              <a:spLocks noChangeShapeType="1"/>
            </p:cNvSpPr>
            <p:nvPr/>
          </p:nvSpPr>
          <p:spPr bwMode="auto">
            <a:xfrm>
              <a:off x="5202" y="1313"/>
              <a:ext cx="0" cy="237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8" name="Line 86"/>
            <p:cNvSpPr>
              <a:spLocks noChangeShapeType="1"/>
            </p:cNvSpPr>
            <p:nvPr/>
          </p:nvSpPr>
          <p:spPr bwMode="auto">
            <a:xfrm>
              <a:off x="2880" y="1313"/>
              <a:ext cx="0" cy="237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Line 87"/>
            <p:cNvSpPr>
              <a:spLocks noChangeShapeType="1"/>
            </p:cNvSpPr>
            <p:nvPr/>
          </p:nvSpPr>
          <p:spPr bwMode="auto">
            <a:xfrm flipH="1">
              <a:off x="2420" y="2160"/>
              <a:ext cx="3243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0" name="Line 88"/>
            <p:cNvSpPr>
              <a:spLocks noChangeShapeType="1"/>
            </p:cNvSpPr>
            <p:nvPr/>
          </p:nvSpPr>
          <p:spPr bwMode="auto">
            <a:xfrm flipH="1">
              <a:off x="2420" y="2741"/>
              <a:ext cx="3243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Line 89"/>
            <p:cNvSpPr>
              <a:spLocks noChangeShapeType="1"/>
            </p:cNvSpPr>
            <p:nvPr/>
          </p:nvSpPr>
          <p:spPr bwMode="auto">
            <a:xfrm flipH="1">
              <a:off x="2420" y="3321"/>
              <a:ext cx="3243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1340" name="Oval 92"/>
          <p:cNvSpPr>
            <a:spLocks noChangeArrowheads="1"/>
          </p:cNvSpPr>
          <p:nvPr/>
        </p:nvSpPr>
        <p:spPr bwMode="auto">
          <a:xfrm>
            <a:off x="7989888" y="1854200"/>
            <a:ext cx="307975" cy="306388"/>
          </a:xfrm>
          <a:prstGeom prst="ellipse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39" name="Text Box 91"/>
          <p:cNvSpPr txBox="1">
            <a:spLocks noChangeArrowheads="1"/>
          </p:cNvSpPr>
          <p:nvPr/>
        </p:nvSpPr>
        <p:spPr bwMode="auto">
          <a:xfrm>
            <a:off x="8143875" y="15081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A50021"/>
                </a:solidFill>
              </a:rPr>
              <a:t>p</a:t>
            </a:r>
          </a:p>
        </p:txBody>
      </p:sp>
      <p:sp>
        <p:nvSpPr>
          <p:cNvPr id="181338" name="Oval 90"/>
          <p:cNvSpPr>
            <a:spLocks noChangeArrowheads="1"/>
          </p:cNvSpPr>
          <p:nvPr/>
        </p:nvSpPr>
        <p:spPr bwMode="auto">
          <a:xfrm>
            <a:off x="8143875" y="1911350"/>
            <a:ext cx="92075" cy="968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41" name="Oval 93"/>
          <p:cNvSpPr>
            <a:spLocks noChangeArrowheads="1"/>
          </p:cNvSpPr>
          <p:nvPr/>
        </p:nvSpPr>
        <p:spPr bwMode="auto">
          <a:xfrm rot="2490117">
            <a:off x="7634288" y="5341938"/>
            <a:ext cx="263525" cy="3524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42" name="Oval 94"/>
          <p:cNvSpPr>
            <a:spLocks noChangeArrowheads="1"/>
          </p:cNvSpPr>
          <p:nvPr/>
        </p:nvSpPr>
        <p:spPr bwMode="auto">
          <a:xfrm>
            <a:off x="6700838" y="465772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43" name="Line 95"/>
          <p:cNvSpPr>
            <a:spLocks noChangeShapeType="1"/>
          </p:cNvSpPr>
          <p:nvPr/>
        </p:nvSpPr>
        <p:spPr bwMode="auto">
          <a:xfrm>
            <a:off x="6861175" y="4810125"/>
            <a:ext cx="838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344" name="Text Box 96"/>
          <p:cNvSpPr txBox="1">
            <a:spLocks noChangeArrowheads="1"/>
          </p:cNvSpPr>
          <p:nvPr/>
        </p:nvSpPr>
        <p:spPr bwMode="auto">
          <a:xfrm>
            <a:off x="6761163" y="431165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A50021"/>
                </a:solidFill>
              </a:rPr>
              <a:t>p</a:t>
            </a:r>
          </a:p>
        </p:txBody>
      </p:sp>
      <p:sp>
        <p:nvSpPr>
          <p:cNvPr id="181345" name="Freeform 97"/>
          <p:cNvSpPr>
            <a:spLocks/>
          </p:cNvSpPr>
          <p:nvPr/>
        </p:nvSpPr>
        <p:spPr bwMode="auto">
          <a:xfrm>
            <a:off x="6515100" y="4910138"/>
            <a:ext cx="2495550" cy="1147762"/>
          </a:xfrm>
          <a:custGeom>
            <a:avLst/>
            <a:gdLst>
              <a:gd name="T0" fmla="*/ 2147483647 w 1332"/>
              <a:gd name="T1" fmla="*/ 0 h 719"/>
              <a:gd name="T2" fmla="*/ 2147483647 w 1332"/>
              <a:gd name="T3" fmla="*/ 0 h 719"/>
              <a:gd name="T4" fmla="*/ 0 w 1332"/>
              <a:gd name="T5" fmla="*/ 2147483647 h 719"/>
              <a:gd name="T6" fmla="*/ 2147483647 w 1332"/>
              <a:gd name="T7" fmla="*/ 2147483647 h 719"/>
              <a:gd name="T8" fmla="*/ 2147483647 w 1332"/>
              <a:gd name="T9" fmla="*/ 0 h 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2" h="719">
                <a:moveTo>
                  <a:pt x="1332" y="0"/>
                </a:moveTo>
                <a:lnTo>
                  <a:pt x="632" y="0"/>
                </a:lnTo>
                <a:lnTo>
                  <a:pt x="0" y="719"/>
                </a:lnTo>
                <a:lnTo>
                  <a:pt x="765" y="719"/>
                </a:lnTo>
                <a:lnTo>
                  <a:pt x="1332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346" name="Oval 98"/>
          <p:cNvSpPr>
            <a:spLocks noChangeArrowheads="1"/>
          </p:cNvSpPr>
          <p:nvPr/>
        </p:nvSpPr>
        <p:spPr bwMode="auto">
          <a:xfrm rot="2490117">
            <a:off x="6815138" y="5699125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47" name="Oval 99"/>
          <p:cNvSpPr>
            <a:spLocks noChangeArrowheads="1"/>
          </p:cNvSpPr>
          <p:nvPr/>
        </p:nvSpPr>
        <p:spPr bwMode="auto">
          <a:xfrm rot="2490117">
            <a:off x="7197725" y="534035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48" name="Oval 100"/>
          <p:cNvSpPr>
            <a:spLocks noChangeArrowheads="1"/>
          </p:cNvSpPr>
          <p:nvPr/>
        </p:nvSpPr>
        <p:spPr bwMode="auto">
          <a:xfrm rot="2490117">
            <a:off x="7534275" y="501015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49" name="Oval 101"/>
          <p:cNvSpPr>
            <a:spLocks noChangeArrowheads="1"/>
          </p:cNvSpPr>
          <p:nvPr/>
        </p:nvSpPr>
        <p:spPr bwMode="auto">
          <a:xfrm rot="2490117">
            <a:off x="7280275" y="5673725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51" name="Oval 103"/>
          <p:cNvSpPr>
            <a:spLocks noChangeArrowheads="1"/>
          </p:cNvSpPr>
          <p:nvPr/>
        </p:nvSpPr>
        <p:spPr bwMode="auto">
          <a:xfrm rot="2490117">
            <a:off x="7918450" y="501015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52" name="Oval 104"/>
          <p:cNvSpPr>
            <a:spLocks noChangeArrowheads="1"/>
          </p:cNvSpPr>
          <p:nvPr/>
        </p:nvSpPr>
        <p:spPr bwMode="auto">
          <a:xfrm rot="2490117">
            <a:off x="8340725" y="500380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53" name="Oval 105"/>
          <p:cNvSpPr>
            <a:spLocks noChangeArrowheads="1"/>
          </p:cNvSpPr>
          <p:nvPr/>
        </p:nvSpPr>
        <p:spPr bwMode="auto">
          <a:xfrm rot="2490117">
            <a:off x="7734300" y="5661025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54" name="Oval 106"/>
          <p:cNvSpPr>
            <a:spLocks noChangeArrowheads="1"/>
          </p:cNvSpPr>
          <p:nvPr/>
        </p:nvSpPr>
        <p:spPr bwMode="auto">
          <a:xfrm rot="2490117">
            <a:off x="8067675" y="5341938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56" name="Text Box 108"/>
          <p:cNvSpPr txBox="1">
            <a:spLocks noChangeArrowheads="1"/>
          </p:cNvSpPr>
          <p:nvPr/>
        </p:nvSpPr>
        <p:spPr bwMode="auto">
          <a:xfrm>
            <a:off x="8412163" y="4543425"/>
            <a:ext cx="461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solidFill>
                  <a:srgbClr val="A50021"/>
                </a:solidFill>
              </a:rPr>
              <a:t>R</a:t>
            </a:r>
            <a:r>
              <a:rPr lang="en-US" sz="2400" baseline="30000">
                <a:solidFill>
                  <a:srgbClr val="A50021"/>
                </a:solidFill>
              </a:rPr>
              <a:t>t</a:t>
            </a:r>
          </a:p>
        </p:txBody>
      </p:sp>
      <p:pic>
        <p:nvPicPr>
          <p:cNvPr id="181357" name="Picture 109" descr="plan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678238"/>
            <a:ext cx="3303588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359" name="Picture 111" descr="plan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678238"/>
            <a:ext cx="3302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361" name="Picture 113" descr="plane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678238"/>
            <a:ext cx="3302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363" name="Picture 115" descr="plane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678238"/>
            <a:ext cx="3302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365" name="Picture 117" descr="plane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678238"/>
            <a:ext cx="3302000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99" name="Picture 5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3865563"/>
            <a:ext cx="13033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1295" name="Picture 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3865563"/>
            <a:ext cx="260508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92" name="Text Box 119"/>
          <p:cNvSpPr txBox="1">
            <a:spLocks noChangeArrowheads="1"/>
          </p:cNvSpPr>
          <p:nvPr/>
        </p:nvSpPr>
        <p:spPr bwMode="auto">
          <a:xfrm>
            <a:off x="693738" y="1047750"/>
            <a:ext cx="139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CC"/>
                </a:solidFill>
              </a:rPr>
              <a:t>[A-Indyk</a:t>
            </a:r>
            <a:r>
              <a:rPr lang="en-US" i="1">
                <a:solidFill>
                  <a:srgbClr val="0000CC"/>
                </a:solidFill>
                <a:cs typeface="Arial" charset="0"/>
              </a:rPr>
              <a:t>’</a:t>
            </a:r>
            <a:r>
              <a:rPr lang="en-US">
                <a:solidFill>
                  <a:srgbClr val="0000CC"/>
                </a:solidFill>
                <a:cs typeface="Arial" charset="0"/>
              </a:rPr>
              <a:t>06</a:t>
            </a:r>
            <a:r>
              <a:rPr lang="en-US">
                <a:solidFill>
                  <a:srgbClr val="0000CC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7744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350" grpId="0" animBg="1"/>
      <p:bldP spid="181294" grpId="0" build="allAtOnce"/>
      <p:bldP spid="181311" grpId="0" animBg="1"/>
      <p:bldP spid="181317" grpId="0" animBg="1"/>
      <p:bldP spid="181318" grpId="0" animBg="1"/>
      <p:bldP spid="181319" grpId="0" animBg="1"/>
      <p:bldP spid="181320" grpId="0" animBg="1"/>
      <p:bldP spid="181321" grpId="0" animBg="1"/>
      <p:bldP spid="181322" grpId="0" animBg="1"/>
      <p:bldP spid="181323" grpId="0" animBg="1"/>
      <p:bldP spid="181324" grpId="0" animBg="1"/>
      <p:bldP spid="181325" grpId="0" animBg="1"/>
      <p:bldP spid="181326" grpId="0" animBg="1"/>
      <p:bldP spid="181327" grpId="0" animBg="1"/>
      <p:bldP spid="181340" grpId="0" animBg="1"/>
      <p:bldP spid="181339" grpId="0"/>
      <p:bldP spid="181338" grpId="0" animBg="1"/>
      <p:bldP spid="181341" grpId="0" animBg="1"/>
      <p:bldP spid="181342" grpId="0" animBg="1"/>
      <p:bldP spid="181343" grpId="0" animBg="1"/>
      <p:bldP spid="181344" grpId="0"/>
      <p:bldP spid="181345" grpId="0" animBg="1"/>
      <p:bldP spid="181346" grpId="0" animBg="1"/>
      <p:bldP spid="181347" grpId="0" animBg="1"/>
      <p:bldP spid="181348" grpId="0" animBg="1"/>
      <p:bldP spid="181349" grpId="0" animBg="1"/>
      <p:bldP spid="181351" grpId="0" animBg="1"/>
      <p:bldP spid="181352" grpId="0" animBg="1"/>
      <p:bldP spid="181353" grpId="0" animBg="1"/>
      <p:bldP spid="1813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Open question: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1"/>
                <a:ext cx="8229600" cy="2097880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US" dirty="0" smtClean="0"/>
                  <a:t>More practical variant of above hashing?</a:t>
                </a:r>
              </a:p>
              <a:p>
                <a:pPr eaLnBrk="1" hangingPunct="1"/>
                <a:r>
                  <a:rPr lang="en-US" dirty="0" smtClean="0"/>
                  <a:t>Design space partitioning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ℜ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 that is</a:t>
                </a:r>
              </a:p>
              <a:p>
                <a:pPr lvl="1" eaLnBrk="1" hangingPunct="1"/>
                <a:r>
                  <a:rPr lang="en-US" dirty="0" smtClean="0"/>
                  <a:t>efficient: point location in </a:t>
                </a:r>
                <a:r>
                  <a:rPr lang="en-US" dirty="0" smtClean="0">
                    <a:solidFill>
                      <a:srgbClr val="A50021"/>
                    </a:solidFill>
                  </a:rPr>
                  <a:t>poly(t)</a:t>
                </a:r>
                <a:r>
                  <a:rPr lang="en-US" dirty="0" smtClean="0"/>
                  <a:t> time</a:t>
                </a:r>
              </a:p>
              <a:p>
                <a:pPr lvl="1" eaLnBrk="1" hangingPunct="1"/>
                <a:r>
                  <a:rPr lang="en-US" dirty="0" smtClean="0"/>
                  <a:t>qualitative: regions are “sphere-like”</a:t>
                </a:r>
              </a:p>
            </p:txBody>
          </p:sp>
        </mc:Choice>
        <mc:Fallback xmlns="">
          <p:sp>
            <p:nvSpPr>
              <p:cNvPr id="30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1"/>
                <a:ext cx="8229600" cy="2097880"/>
              </a:xfrm>
              <a:blipFill rotWithShape="0">
                <a:blip r:embed="rId2"/>
                <a:stretch>
                  <a:fillRect l="-667" t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3721" name="Picture 9" descr="plan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885" y="4064000"/>
            <a:ext cx="4724400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24" name="Line 12"/>
          <p:cNvSpPr>
            <a:spLocks noChangeShapeType="1"/>
          </p:cNvSpPr>
          <p:nvPr/>
        </p:nvSpPr>
        <p:spPr bwMode="auto">
          <a:xfrm flipV="1">
            <a:off x="7529513" y="5426075"/>
            <a:ext cx="728662" cy="3460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3725" name="Line 13"/>
          <p:cNvSpPr>
            <a:spLocks noChangeShapeType="1"/>
          </p:cNvSpPr>
          <p:nvPr/>
        </p:nvSpPr>
        <p:spPr bwMode="auto">
          <a:xfrm>
            <a:off x="7951788" y="4811713"/>
            <a:ext cx="344487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3726" name="Text Box 14"/>
          <p:cNvSpPr txBox="1">
            <a:spLocks noChangeArrowheads="1"/>
          </p:cNvSpPr>
          <p:nvPr/>
        </p:nvSpPr>
        <p:spPr bwMode="auto">
          <a:xfrm>
            <a:off x="406400" y="3850408"/>
            <a:ext cx="4732386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00" dirty="0">
                <a:sym typeface="Symbol" pitchFamily="18" charset="2"/>
              </a:rPr>
              <a:t>[Prob. needle of length </a:t>
            </a:r>
            <a:r>
              <a:rPr lang="en-US" sz="2300" dirty="0">
                <a:solidFill>
                  <a:srgbClr val="A50021"/>
                </a:solidFill>
                <a:sym typeface="Symbol" pitchFamily="18" charset="2"/>
              </a:rPr>
              <a:t>1</a:t>
            </a:r>
            <a:r>
              <a:rPr lang="en-US" sz="2300" dirty="0">
                <a:sym typeface="Symbol" pitchFamily="18" charset="2"/>
              </a:rPr>
              <a:t> is </a:t>
            </a:r>
            <a:r>
              <a:rPr lang="en-US" sz="2300" dirty="0" smtClean="0">
                <a:sym typeface="Symbol" pitchFamily="18" charset="2"/>
              </a:rPr>
              <a:t>not cut</a:t>
            </a:r>
            <a:r>
              <a:rPr lang="en-US" sz="2300" dirty="0">
                <a:sym typeface="Symbol" pitchFamily="18" charset="2"/>
              </a:rPr>
              <a:t>]</a:t>
            </a:r>
          </a:p>
        </p:txBody>
      </p:sp>
      <p:sp>
        <p:nvSpPr>
          <p:cNvPr id="243727" name="Text Box 15"/>
          <p:cNvSpPr txBox="1">
            <a:spLocks noChangeArrowheads="1"/>
          </p:cNvSpPr>
          <p:nvPr/>
        </p:nvSpPr>
        <p:spPr bwMode="auto">
          <a:xfrm>
            <a:off x="406400" y="4675908"/>
            <a:ext cx="4634602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00" dirty="0">
                <a:sym typeface="Symbol" pitchFamily="18" charset="2"/>
              </a:rPr>
              <a:t>[</a:t>
            </a:r>
            <a:r>
              <a:rPr lang="en-US" sz="2300" dirty="0" err="1">
                <a:sym typeface="Symbol" pitchFamily="18" charset="2"/>
              </a:rPr>
              <a:t>Prob</a:t>
            </a:r>
            <a:r>
              <a:rPr lang="en-US" sz="2300" dirty="0">
                <a:sym typeface="Symbol" pitchFamily="18" charset="2"/>
              </a:rPr>
              <a:t> needle of length </a:t>
            </a:r>
            <a:r>
              <a:rPr lang="en-US" sz="2300" dirty="0">
                <a:solidFill>
                  <a:srgbClr val="A50021"/>
                </a:solidFill>
                <a:sym typeface="Symbol" pitchFamily="18" charset="2"/>
              </a:rPr>
              <a:t>c</a:t>
            </a:r>
            <a:r>
              <a:rPr lang="en-US" sz="2300" dirty="0">
                <a:sym typeface="Symbol" pitchFamily="18" charset="2"/>
              </a:rPr>
              <a:t> is </a:t>
            </a:r>
            <a:r>
              <a:rPr lang="en-US" sz="2300" dirty="0" smtClean="0">
                <a:sym typeface="Symbol" pitchFamily="18" charset="2"/>
              </a:rPr>
              <a:t>not cut</a:t>
            </a:r>
            <a:r>
              <a:rPr lang="en-US" sz="2300" dirty="0">
                <a:sym typeface="Symbol" pitchFamily="18" charset="2"/>
              </a:rPr>
              <a:t>]</a:t>
            </a:r>
            <a:endParaRPr lang="en-US" sz="2300" baseline="30000" dirty="0">
              <a:solidFill>
                <a:srgbClr val="A50021"/>
              </a:solidFill>
            </a:endParaRPr>
          </a:p>
        </p:txBody>
      </p:sp>
      <p:sp>
        <p:nvSpPr>
          <p:cNvPr id="243728" name="Text Box 16"/>
          <p:cNvSpPr txBox="1">
            <a:spLocks noChangeArrowheads="1"/>
          </p:cNvSpPr>
          <p:nvPr/>
        </p:nvSpPr>
        <p:spPr bwMode="auto">
          <a:xfrm>
            <a:off x="2211388" y="4252045"/>
            <a:ext cx="3524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solidFill>
                  <a:srgbClr val="A50021"/>
                </a:solidFill>
                <a:cs typeface="Arial" charset="0"/>
                <a:sym typeface="Symbol" pitchFamily="18" charset="2"/>
              </a:rPr>
              <a:t>≥</a:t>
            </a:r>
          </a:p>
        </p:txBody>
      </p:sp>
      <p:sp>
        <p:nvSpPr>
          <p:cNvPr id="243729" name="Text Box 17"/>
          <p:cNvSpPr txBox="1">
            <a:spLocks noChangeArrowheads="1"/>
          </p:cNvSpPr>
          <p:nvPr/>
        </p:nvSpPr>
        <p:spPr bwMode="auto">
          <a:xfrm>
            <a:off x="4908605" y="3696420"/>
            <a:ext cx="469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>
                <a:solidFill>
                  <a:srgbClr val="A50021"/>
                </a:solidFill>
              </a:rPr>
              <a:t>c</a:t>
            </a:r>
            <a:r>
              <a:rPr lang="en-US" sz="2400" b="1" baseline="30000" dirty="0">
                <a:solidFill>
                  <a:srgbClr val="A50021"/>
                </a:solidFill>
              </a:rPr>
              <a:t>2</a:t>
            </a:r>
            <a:endParaRPr lang="en-US" sz="2400" b="1" dirty="0">
              <a:solidFill>
                <a:srgbClr val="A50021"/>
              </a:solidFill>
            </a:endParaRPr>
          </a:p>
        </p:txBody>
      </p:sp>
      <p:sp>
        <p:nvSpPr>
          <p:cNvPr id="11" name="Freeform 69"/>
          <p:cNvSpPr>
            <a:spLocks/>
          </p:cNvSpPr>
          <p:nvPr/>
        </p:nvSpPr>
        <p:spPr bwMode="auto">
          <a:xfrm>
            <a:off x="6035323" y="1590218"/>
            <a:ext cx="3140075" cy="2052637"/>
          </a:xfrm>
          <a:custGeom>
            <a:avLst/>
            <a:gdLst>
              <a:gd name="T0" fmla="*/ 0 w 1978"/>
              <a:gd name="T1" fmla="*/ 2147483647 h 1293"/>
              <a:gd name="T2" fmla="*/ 2147483647 w 1978"/>
              <a:gd name="T3" fmla="*/ 2147483647 h 1293"/>
              <a:gd name="T4" fmla="*/ 2147483647 w 1978"/>
              <a:gd name="T5" fmla="*/ 2147483647 h 1293"/>
              <a:gd name="T6" fmla="*/ 2147483647 w 1978"/>
              <a:gd name="T7" fmla="*/ 2147483647 h 1293"/>
              <a:gd name="T8" fmla="*/ 2147483647 w 1978"/>
              <a:gd name="T9" fmla="*/ 2147483647 h 1293"/>
              <a:gd name="T10" fmla="*/ 2147483647 w 1978"/>
              <a:gd name="T11" fmla="*/ 2147483647 h 1293"/>
              <a:gd name="T12" fmla="*/ 2147483647 w 1978"/>
              <a:gd name="T13" fmla="*/ 2147483647 h 1293"/>
              <a:gd name="T14" fmla="*/ 2147483647 w 1978"/>
              <a:gd name="T15" fmla="*/ 2147483647 h 1293"/>
              <a:gd name="T16" fmla="*/ 2147483647 w 1978"/>
              <a:gd name="T17" fmla="*/ 2147483647 h 1293"/>
              <a:gd name="T18" fmla="*/ 2147483647 w 1978"/>
              <a:gd name="T19" fmla="*/ 2147483647 h 1293"/>
              <a:gd name="T20" fmla="*/ 2147483647 w 1978"/>
              <a:gd name="T21" fmla="*/ 2147483647 h 1293"/>
              <a:gd name="T22" fmla="*/ 2147483647 w 1978"/>
              <a:gd name="T23" fmla="*/ 2147483647 h 1293"/>
              <a:gd name="T24" fmla="*/ 2147483647 w 1978"/>
              <a:gd name="T25" fmla="*/ 2147483647 h 1293"/>
              <a:gd name="T26" fmla="*/ 2147483647 w 1978"/>
              <a:gd name="T27" fmla="*/ 2147483647 h 1293"/>
              <a:gd name="T28" fmla="*/ 2147483647 w 1978"/>
              <a:gd name="T29" fmla="*/ 2147483647 h 1293"/>
              <a:gd name="T30" fmla="*/ 2147483647 w 1978"/>
              <a:gd name="T31" fmla="*/ 2147483647 h 1293"/>
              <a:gd name="T32" fmla="*/ 2147483647 w 1978"/>
              <a:gd name="T33" fmla="*/ 2147483647 h 1293"/>
              <a:gd name="T34" fmla="*/ 2147483647 w 1978"/>
              <a:gd name="T35" fmla="*/ 2147483647 h 1293"/>
              <a:gd name="T36" fmla="*/ 2147483647 w 1978"/>
              <a:gd name="T37" fmla="*/ 2147483647 h 1293"/>
              <a:gd name="T38" fmla="*/ 2147483647 w 1978"/>
              <a:gd name="T39" fmla="*/ 2147483647 h 1293"/>
              <a:gd name="T40" fmla="*/ 2147483647 w 1978"/>
              <a:gd name="T41" fmla="*/ 2147483647 h 1293"/>
              <a:gd name="T42" fmla="*/ 2147483647 w 1978"/>
              <a:gd name="T43" fmla="*/ 2147483647 h 1293"/>
              <a:gd name="T44" fmla="*/ 2147483647 w 1978"/>
              <a:gd name="T45" fmla="*/ 2147483647 h 1293"/>
              <a:gd name="T46" fmla="*/ 2147483647 w 1978"/>
              <a:gd name="T47" fmla="*/ 2147483647 h 1293"/>
              <a:gd name="T48" fmla="*/ 2147483647 w 1978"/>
              <a:gd name="T49" fmla="*/ 2147483647 h 1293"/>
              <a:gd name="T50" fmla="*/ 2147483647 w 1978"/>
              <a:gd name="T51" fmla="*/ 2147483647 h 1293"/>
              <a:gd name="T52" fmla="*/ 2147483647 w 1978"/>
              <a:gd name="T53" fmla="*/ 2147483647 h 1293"/>
              <a:gd name="T54" fmla="*/ 2147483647 w 1978"/>
              <a:gd name="T55" fmla="*/ 2147483647 h 1293"/>
              <a:gd name="T56" fmla="*/ 2147483647 w 1978"/>
              <a:gd name="T57" fmla="*/ 2147483647 h 1293"/>
              <a:gd name="T58" fmla="*/ 2147483647 w 1978"/>
              <a:gd name="T59" fmla="*/ 2147483647 h 1293"/>
              <a:gd name="T60" fmla="*/ 2147483647 w 1978"/>
              <a:gd name="T61" fmla="*/ 2147483647 h 1293"/>
              <a:gd name="T62" fmla="*/ 2147483647 w 1978"/>
              <a:gd name="T63" fmla="*/ 2147483647 h 1293"/>
              <a:gd name="T64" fmla="*/ 2147483647 w 1978"/>
              <a:gd name="T65" fmla="*/ 2147483647 h 1293"/>
              <a:gd name="T66" fmla="*/ 2147483647 w 1978"/>
              <a:gd name="T67" fmla="*/ 2147483647 h 1293"/>
              <a:gd name="T68" fmla="*/ 0 w 1978"/>
              <a:gd name="T69" fmla="*/ 2147483647 h 1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78" h="1293">
                <a:moveTo>
                  <a:pt x="0" y="669"/>
                </a:moveTo>
                <a:cubicBezTo>
                  <a:pt x="33" y="636"/>
                  <a:pt x="52" y="599"/>
                  <a:pt x="84" y="567"/>
                </a:cubicBezTo>
                <a:cubicBezTo>
                  <a:pt x="176" y="475"/>
                  <a:pt x="256" y="376"/>
                  <a:pt x="366" y="303"/>
                </a:cubicBezTo>
                <a:cubicBezTo>
                  <a:pt x="395" y="259"/>
                  <a:pt x="356" y="311"/>
                  <a:pt x="402" y="273"/>
                </a:cubicBezTo>
                <a:cubicBezTo>
                  <a:pt x="453" y="231"/>
                  <a:pt x="365" y="279"/>
                  <a:pt x="438" y="243"/>
                </a:cubicBezTo>
                <a:cubicBezTo>
                  <a:pt x="455" y="218"/>
                  <a:pt x="474" y="224"/>
                  <a:pt x="498" y="207"/>
                </a:cubicBezTo>
                <a:cubicBezTo>
                  <a:pt x="554" y="167"/>
                  <a:pt x="621" y="140"/>
                  <a:pt x="690" y="129"/>
                </a:cubicBezTo>
                <a:cubicBezTo>
                  <a:pt x="723" y="107"/>
                  <a:pt x="753" y="109"/>
                  <a:pt x="792" y="99"/>
                </a:cubicBezTo>
                <a:cubicBezTo>
                  <a:pt x="876" y="77"/>
                  <a:pt x="950" y="48"/>
                  <a:pt x="1038" y="39"/>
                </a:cubicBezTo>
                <a:cubicBezTo>
                  <a:pt x="1194" y="0"/>
                  <a:pt x="1359" y="29"/>
                  <a:pt x="1518" y="45"/>
                </a:cubicBezTo>
                <a:cubicBezTo>
                  <a:pt x="1565" y="92"/>
                  <a:pt x="1505" y="36"/>
                  <a:pt x="1560" y="75"/>
                </a:cubicBezTo>
                <a:cubicBezTo>
                  <a:pt x="1601" y="104"/>
                  <a:pt x="1638" y="143"/>
                  <a:pt x="1686" y="159"/>
                </a:cubicBezTo>
                <a:cubicBezTo>
                  <a:pt x="1715" y="188"/>
                  <a:pt x="1751" y="193"/>
                  <a:pt x="1782" y="219"/>
                </a:cubicBezTo>
                <a:cubicBezTo>
                  <a:pt x="1797" y="232"/>
                  <a:pt x="1807" y="251"/>
                  <a:pt x="1824" y="261"/>
                </a:cubicBezTo>
                <a:cubicBezTo>
                  <a:pt x="1834" y="267"/>
                  <a:pt x="1844" y="273"/>
                  <a:pt x="1854" y="279"/>
                </a:cubicBezTo>
                <a:cubicBezTo>
                  <a:pt x="1866" y="287"/>
                  <a:pt x="1890" y="303"/>
                  <a:pt x="1890" y="303"/>
                </a:cubicBezTo>
                <a:cubicBezTo>
                  <a:pt x="1915" y="341"/>
                  <a:pt x="1914" y="344"/>
                  <a:pt x="1926" y="387"/>
                </a:cubicBezTo>
                <a:cubicBezTo>
                  <a:pt x="1929" y="399"/>
                  <a:pt x="1938" y="423"/>
                  <a:pt x="1938" y="423"/>
                </a:cubicBezTo>
                <a:cubicBezTo>
                  <a:pt x="1935" y="577"/>
                  <a:pt x="1978" y="858"/>
                  <a:pt x="1812" y="969"/>
                </a:cubicBezTo>
                <a:cubicBezTo>
                  <a:pt x="1791" y="1000"/>
                  <a:pt x="1763" y="1008"/>
                  <a:pt x="1734" y="1029"/>
                </a:cubicBezTo>
                <a:cubicBezTo>
                  <a:pt x="1694" y="1058"/>
                  <a:pt x="1659" y="1091"/>
                  <a:pt x="1614" y="1113"/>
                </a:cubicBezTo>
                <a:cubicBezTo>
                  <a:pt x="1593" y="1144"/>
                  <a:pt x="1550" y="1168"/>
                  <a:pt x="1518" y="1191"/>
                </a:cubicBezTo>
                <a:cubicBezTo>
                  <a:pt x="1428" y="1255"/>
                  <a:pt x="1315" y="1277"/>
                  <a:pt x="1206" y="1293"/>
                </a:cubicBezTo>
                <a:cubicBezTo>
                  <a:pt x="1112" y="1291"/>
                  <a:pt x="1018" y="1291"/>
                  <a:pt x="924" y="1287"/>
                </a:cubicBezTo>
                <a:cubicBezTo>
                  <a:pt x="867" y="1285"/>
                  <a:pt x="806" y="1265"/>
                  <a:pt x="750" y="1251"/>
                </a:cubicBezTo>
                <a:cubicBezTo>
                  <a:pt x="715" y="1242"/>
                  <a:pt x="678" y="1247"/>
                  <a:pt x="642" y="1245"/>
                </a:cubicBezTo>
                <a:cubicBezTo>
                  <a:pt x="604" y="1232"/>
                  <a:pt x="567" y="1217"/>
                  <a:pt x="528" y="1209"/>
                </a:cubicBezTo>
                <a:cubicBezTo>
                  <a:pt x="482" y="1186"/>
                  <a:pt x="436" y="1166"/>
                  <a:pt x="390" y="1143"/>
                </a:cubicBezTo>
                <a:cubicBezTo>
                  <a:pt x="366" y="1131"/>
                  <a:pt x="336" y="1126"/>
                  <a:pt x="312" y="1113"/>
                </a:cubicBezTo>
                <a:cubicBezTo>
                  <a:pt x="303" y="1108"/>
                  <a:pt x="296" y="1102"/>
                  <a:pt x="288" y="1095"/>
                </a:cubicBezTo>
                <a:cubicBezTo>
                  <a:pt x="282" y="1089"/>
                  <a:pt x="277" y="1081"/>
                  <a:pt x="270" y="1077"/>
                </a:cubicBezTo>
                <a:cubicBezTo>
                  <a:pt x="257" y="1070"/>
                  <a:pt x="241" y="1072"/>
                  <a:pt x="228" y="1065"/>
                </a:cubicBezTo>
                <a:cubicBezTo>
                  <a:pt x="211" y="1056"/>
                  <a:pt x="141" y="1020"/>
                  <a:pt x="126" y="1005"/>
                </a:cubicBezTo>
                <a:cubicBezTo>
                  <a:pt x="79" y="958"/>
                  <a:pt x="51" y="900"/>
                  <a:pt x="30" y="837"/>
                </a:cubicBezTo>
                <a:cubicBezTo>
                  <a:pt x="22" y="728"/>
                  <a:pt x="31" y="784"/>
                  <a:pt x="0" y="669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Hexagon 11"/>
          <p:cNvSpPr/>
          <p:nvPr/>
        </p:nvSpPr>
        <p:spPr bwMode="auto">
          <a:xfrm>
            <a:off x="7523983" y="1965342"/>
            <a:ext cx="691290" cy="585793"/>
          </a:xfrm>
          <a:prstGeom prst="hexagon">
            <a:avLst/>
          </a:prstGeom>
          <a:solidFill>
            <a:srgbClr val="FF0000">
              <a:alpha val="31000"/>
            </a:srgbClr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99070" y="1386066"/>
            <a:ext cx="3382080" cy="2640695"/>
            <a:chOff x="1230765" y="4187382"/>
            <a:chExt cx="3382080" cy="2640695"/>
          </a:xfrm>
        </p:grpSpPr>
        <p:sp>
          <p:nvSpPr>
            <p:cNvPr id="14" name="Hexagon 13"/>
            <p:cNvSpPr/>
            <p:nvPr/>
          </p:nvSpPr>
          <p:spPr bwMode="auto">
            <a:xfrm>
              <a:off x="2308545" y="5066073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Hexagon 14"/>
            <p:cNvSpPr/>
            <p:nvPr/>
          </p:nvSpPr>
          <p:spPr bwMode="auto">
            <a:xfrm>
              <a:off x="1769655" y="5358969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Hexagon 15"/>
            <p:cNvSpPr/>
            <p:nvPr/>
          </p:nvSpPr>
          <p:spPr bwMode="auto">
            <a:xfrm>
              <a:off x="1770875" y="4773176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Hexagon 16"/>
            <p:cNvSpPr/>
            <p:nvPr/>
          </p:nvSpPr>
          <p:spPr bwMode="auto">
            <a:xfrm>
              <a:off x="2308545" y="4481793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Hexagon 17"/>
            <p:cNvSpPr/>
            <p:nvPr/>
          </p:nvSpPr>
          <p:spPr bwMode="auto">
            <a:xfrm>
              <a:off x="2308545" y="5651866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Hexagon 18"/>
            <p:cNvSpPr/>
            <p:nvPr/>
          </p:nvSpPr>
          <p:spPr bwMode="auto">
            <a:xfrm>
              <a:off x="2846215" y="4773175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Hexagon 19"/>
            <p:cNvSpPr/>
            <p:nvPr/>
          </p:nvSpPr>
          <p:spPr bwMode="auto">
            <a:xfrm>
              <a:off x="2846215" y="5358969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Hexagon 20"/>
            <p:cNvSpPr/>
            <p:nvPr/>
          </p:nvSpPr>
          <p:spPr bwMode="auto">
            <a:xfrm>
              <a:off x="3383885" y="5056355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Hexagon 21"/>
            <p:cNvSpPr/>
            <p:nvPr/>
          </p:nvSpPr>
          <p:spPr bwMode="auto">
            <a:xfrm>
              <a:off x="3383885" y="4472075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Hexagon 22"/>
            <p:cNvSpPr/>
            <p:nvPr/>
          </p:nvSpPr>
          <p:spPr bwMode="auto">
            <a:xfrm>
              <a:off x="3383885" y="5642148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Hexagon 23"/>
            <p:cNvSpPr/>
            <p:nvPr/>
          </p:nvSpPr>
          <p:spPr bwMode="auto">
            <a:xfrm>
              <a:off x="3921555" y="4754636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Hexagon 24"/>
            <p:cNvSpPr/>
            <p:nvPr/>
          </p:nvSpPr>
          <p:spPr bwMode="auto">
            <a:xfrm>
              <a:off x="3921555" y="5340430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Hexagon 25"/>
            <p:cNvSpPr/>
            <p:nvPr/>
          </p:nvSpPr>
          <p:spPr bwMode="auto">
            <a:xfrm>
              <a:off x="2846215" y="5949388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Hexagon 26"/>
            <p:cNvSpPr/>
            <p:nvPr/>
          </p:nvSpPr>
          <p:spPr bwMode="auto">
            <a:xfrm>
              <a:off x="2846215" y="4187382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Hexagon 27"/>
            <p:cNvSpPr/>
            <p:nvPr/>
          </p:nvSpPr>
          <p:spPr bwMode="auto">
            <a:xfrm>
              <a:off x="2308545" y="6242284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Hexagon 28"/>
            <p:cNvSpPr/>
            <p:nvPr/>
          </p:nvSpPr>
          <p:spPr bwMode="auto">
            <a:xfrm>
              <a:off x="1769655" y="5949387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Hexagon 29"/>
            <p:cNvSpPr/>
            <p:nvPr/>
          </p:nvSpPr>
          <p:spPr bwMode="auto">
            <a:xfrm>
              <a:off x="1230765" y="5064558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Hexagon 30"/>
            <p:cNvSpPr/>
            <p:nvPr/>
          </p:nvSpPr>
          <p:spPr bwMode="auto">
            <a:xfrm>
              <a:off x="1230765" y="5650352"/>
              <a:ext cx="691290" cy="585793"/>
            </a:xfrm>
            <a:prstGeom prst="hexagon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2" name="Oval 70"/>
          <p:cNvSpPr>
            <a:spLocks noChangeArrowheads="1"/>
          </p:cNvSpPr>
          <p:nvPr/>
        </p:nvSpPr>
        <p:spPr bwMode="auto">
          <a:xfrm>
            <a:off x="7699966" y="2305801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73"/>
              <p:cNvSpPr txBox="1">
                <a:spLocks noChangeArrowheads="1"/>
              </p:cNvSpPr>
              <p:nvPr/>
            </p:nvSpPr>
            <p:spPr bwMode="auto">
              <a:xfrm>
                <a:off x="7775861" y="2173924"/>
                <a:ext cx="4010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33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5861" y="2173924"/>
                <a:ext cx="401007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43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8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08 0.01067  0.017 0.02135  0.021 0.03469  C 0.025 0.04937  0.027 0.06671  0.029 0.08406  C 0.031 0.1014  0.029 0.11608  0.027 0.13209  C 0.025 0.14677  0.022 0.16278  0.015 0.17612  C 0.009 0.18946  -0.001 0.20014  -0.012 0.20814  C -0.022 0.21615  -0.034 0.22149  -0.046 0.22416  C -0.058 0.22682  -0.07 0.22682  -0.081 0.22416  C -0.093 0.22149  -0.104 0.21482  -0.113 0.20414  C -0.122 0.1948  -0.13 0.18279  -0.134 0.16812  C -0.139 0.15477  -0.141 0.13609  -0.141 0.12142  C -0.142 0.10674  -0.141 0.0894  -0.136 0.07472  C -0.131 0.06138  -0.122 0.0507  -0.11 0.04536  C -0.098 0.04136  -0.086 0.0467  -0.078 0.05604  C -0.071 0.06538  -0.066 0.08006  -0.065 0.0974  C -0.065 0.11475  -0.066 0.13076  -0.071 0.1441  C -0.076 0.15744  -0.075 0.16011  -0.095 0.17746  C -0.113 0.19614  -0.131 0.1908  -0.142 0.19213  C -0.153 0.19213  -0.162 0.1868  -0.173 0.18146  C -0.185 0.17479  -0.195 0.16278  -0.202 0.15211  C -0.209 0.14143  -0.212 0.12809  -0.216 0.10674  C -0.219 0.08539  -0.219 0.07472  -0.219 0.05871  C -0.219 0.0427  -0.219 0.02669  -0.219 0.01067  E" pathEditMode="relative" ptsTypes="">
                                      <p:cBhvr>
                                        <p:cTn id="28" dur="1000" fill="hold"/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31" dur="500" fill="hold"/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24" grpId="0" animBg="1"/>
      <p:bldP spid="243725" grpId="0" animBg="1"/>
      <p:bldP spid="243725" grpId="1" animBg="1"/>
      <p:bldP spid="243725" grpId="2" animBg="1"/>
      <p:bldP spid="243726" grpId="0"/>
      <p:bldP spid="243727" grpId="0"/>
      <p:bldP spid="243728" grpId="0"/>
      <p:bldP spid="243729" grpId="0"/>
      <p:bldP spid="11" grpId="0" animBg="1"/>
      <p:bldP spid="12" grpId="0" animBg="1"/>
      <p:bldP spid="32" grpId="0" animBg="1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Time-Space Trade-offs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345" name="Group 36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5278429"/>
                  </p:ext>
                </p:extLst>
              </p:nvPr>
            </p:nvGraphicFramePr>
            <p:xfrm>
              <a:off x="2267700" y="2662057"/>
              <a:ext cx="6643687" cy="396875"/>
            </p:xfrm>
            <a:graphic>
              <a:graphicData uri="http://schemas.openxmlformats.org/drawingml/2006/table">
                <a:tbl>
                  <a:tblPr/>
                  <a:tblGrid>
                    <a:gridCol w="1084262"/>
                    <a:gridCol w="1382713"/>
                    <a:gridCol w="1642360"/>
                    <a:gridCol w="2534352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𝜎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𝑂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(1/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[AI’06]</a:t>
                          </a: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7345" name="Group 36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5278429"/>
                  </p:ext>
                </p:extLst>
              </p:nvPr>
            </p:nvGraphicFramePr>
            <p:xfrm>
              <a:off x="2267700" y="2662057"/>
              <a:ext cx="6643687" cy="396875"/>
            </p:xfrm>
            <a:graphic>
              <a:graphicData uri="http://schemas.openxmlformats.org/drawingml/2006/table">
                <a:tbl>
                  <a:tblPr/>
                  <a:tblGrid>
                    <a:gridCol w="1084262"/>
                    <a:gridCol w="1382713"/>
                    <a:gridCol w="1642360"/>
                    <a:gridCol w="2534352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50741" t="-7576" r="-155926" b="-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[AI’06]</a:t>
                          </a: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339" name="Group 36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0934471"/>
                  </p:ext>
                </p:extLst>
              </p:nvPr>
            </p:nvGraphicFramePr>
            <p:xfrm>
              <a:off x="2256546" y="5241925"/>
              <a:ext cx="6719888" cy="396875"/>
            </p:xfrm>
            <a:graphic>
              <a:graphicData uri="http://schemas.openxmlformats.org/drawingml/2006/table">
                <a:tbl>
                  <a:tblPr/>
                  <a:tblGrid>
                    <a:gridCol w="1096960"/>
                    <a:gridCol w="1360360"/>
                    <a:gridCol w="1593243"/>
                    <a:gridCol w="2669325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𝜎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𝑂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(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𝑑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log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 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) 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𝜎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𝜎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(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𝑐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[KOR’98, IM’98, Pan’06]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7339" name="Group 36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0934471"/>
                  </p:ext>
                </p:extLst>
              </p:nvPr>
            </p:nvGraphicFramePr>
            <p:xfrm>
              <a:off x="2256546" y="5241925"/>
              <a:ext cx="6719888" cy="396875"/>
            </p:xfrm>
            <a:graphic>
              <a:graphicData uri="http://schemas.openxmlformats.org/drawingml/2006/table">
                <a:tbl>
                  <a:tblPr/>
                  <a:tblGrid>
                    <a:gridCol w="1096960"/>
                    <a:gridCol w="1360360"/>
                    <a:gridCol w="1593243"/>
                    <a:gridCol w="2669325"/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667" t="-7576" r="-515556" b="-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82063" t="-7576" r="-316143" b="-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54962" t="-7576" r="-169084" b="-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[KOR’98, IM’98, Pan’06]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341" name="Group 36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8962751"/>
                  </p:ext>
                </p:extLst>
              </p:nvPr>
            </p:nvGraphicFramePr>
            <p:xfrm>
              <a:off x="2267700" y="2286000"/>
              <a:ext cx="6643687" cy="396875"/>
            </p:xfrm>
            <a:graphic>
              <a:graphicData uri="http://schemas.openxmlformats.org/drawingml/2006/table">
                <a:tbl>
                  <a:tblPr/>
                  <a:tblGrid>
                    <a:gridCol w="1084262"/>
                    <a:gridCol w="1382713"/>
                    <a:gridCol w="1642360"/>
                    <a:gridCol w="2534352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≈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l-GR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𝜎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=2.09/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[Ind’01, Pan’06]</a:t>
                          </a: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7341" name="Group 36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8962751"/>
                  </p:ext>
                </p:extLst>
              </p:nvPr>
            </p:nvGraphicFramePr>
            <p:xfrm>
              <a:off x="2267700" y="2286000"/>
              <a:ext cx="6643687" cy="396875"/>
            </p:xfrm>
            <a:graphic>
              <a:graphicData uri="http://schemas.openxmlformats.org/drawingml/2006/table">
                <a:tbl>
                  <a:tblPr/>
                  <a:tblGrid>
                    <a:gridCol w="1084262"/>
                    <a:gridCol w="1382713"/>
                    <a:gridCol w="1642360"/>
                    <a:gridCol w="2534352"/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124" t="-7576" r="-515730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79295" t="-7576" r="-304405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4"/>
                          <a:stretch>
                            <a:fillRect l="-150741" t="-7576" r="-155926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[Ind’01, Pan’06]</a:t>
                          </a:r>
                        </a:p>
                      </a:txBody>
                      <a:tcPr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27338" name="Group 362"/>
          <p:cNvGraphicFramePr>
            <a:graphicFrameLocks noGrp="1"/>
          </p:cNvGraphicFramePr>
          <p:nvPr>
            <p:extLst/>
          </p:nvPr>
        </p:nvGraphicFramePr>
        <p:xfrm>
          <a:off x="2266950" y="1649545"/>
          <a:ext cx="6719888" cy="396875"/>
        </p:xfrm>
        <a:graphic>
          <a:graphicData uri="http://schemas.openxmlformats.org/drawingml/2006/table">
            <a:tbl>
              <a:tblPr/>
              <a:tblGrid>
                <a:gridCol w="1096960"/>
                <a:gridCol w="1360360"/>
                <a:gridCol w="1593243"/>
                <a:gridCol w="2669325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Space</a:t>
                      </a:r>
                    </a:p>
                  </a:txBody>
                  <a:tcPr marL="91450" marR="91450"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</a:t>
                      </a:r>
                    </a:p>
                  </a:txBody>
                  <a:tcPr marL="91450" marR="91450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Comment</a:t>
                      </a:r>
                    </a:p>
                  </a:txBody>
                  <a:tcPr marL="91450" marR="91450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Reference</a:t>
                      </a:r>
                    </a:p>
                  </a:txBody>
                  <a:tcPr marL="91450" marR="91450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362" name="Group 38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7091471"/>
                  </p:ext>
                </p:extLst>
              </p:nvPr>
            </p:nvGraphicFramePr>
            <p:xfrm>
              <a:off x="2262561" y="3852675"/>
              <a:ext cx="6721475" cy="396875"/>
            </p:xfrm>
            <a:graphic>
              <a:graphicData uri="http://schemas.openxmlformats.org/drawingml/2006/table">
                <a:tbl>
                  <a:tblPr/>
                  <a:tblGrid>
                    <a:gridCol w="1080479"/>
                    <a:gridCol w="1416126"/>
                    <a:gridCol w="1599565"/>
                    <a:gridCol w="2625305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≈1/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[DIIM’04, AI’06]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7362" name="Group 38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7091471"/>
                  </p:ext>
                </p:extLst>
              </p:nvPr>
            </p:nvGraphicFramePr>
            <p:xfrm>
              <a:off x="2262561" y="3852675"/>
              <a:ext cx="6721475" cy="396875"/>
            </p:xfrm>
            <a:graphic>
              <a:graphicData uri="http://schemas.openxmlformats.org/drawingml/2006/table">
                <a:tbl>
                  <a:tblPr/>
                  <a:tblGrid>
                    <a:gridCol w="1080479"/>
                    <a:gridCol w="1416126"/>
                    <a:gridCol w="1599565"/>
                    <a:gridCol w="2625305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hlink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5"/>
                          <a:stretch>
                            <a:fillRect l="-157634" t="-7576" r="-166412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[DIIM’04, AI’06]</a:t>
                          </a:r>
                        </a:p>
                      </a:txBody>
                      <a:tcPr marL="91450" marR="9145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7363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5682837"/>
                  </p:ext>
                </p:extLst>
              </p:nvPr>
            </p:nvGraphicFramePr>
            <p:xfrm>
              <a:off x="2264086" y="3429000"/>
              <a:ext cx="6731000" cy="396875"/>
            </p:xfrm>
            <a:graphic>
              <a:graphicData uri="http://schemas.openxmlformats.org/drawingml/2006/table">
                <a:tbl>
                  <a:tblPr/>
                  <a:tblGrid>
                    <a:gridCol w="1078954"/>
                    <a:gridCol w="1417649"/>
                    <a:gridCol w="1590915"/>
                    <a:gridCol w="2643482"/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A5002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1/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[IM’98]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7363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5682837"/>
                  </p:ext>
                </p:extLst>
              </p:nvPr>
            </p:nvGraphicFramePr>
            <p:xfrm>
              <a:off x="2264086" y="3429000"/>
              <a:ext cx="6731000" cy="396875"/>
            </p:xfrm>
            <a:graphic>
              <a:graphicData uri="http://schemas.openxmlformats.org/drawingml/2006/table">
                <a:tbl>
                  <a:tblPr/>
                  <a:tblGrid>
                    <a:gridCol w="1078954"/>
                    <a:gridCol w="1417649"/>
                    <a:gridCol w="1590915"/>
                    <a:gridCol w="2643482"/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6"/>
                          <a:stretch>
                            <a:fillRect l="-1130" t="-7576" r="-527119" b="-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6"/>
                          <a:stretch>
                            <a:fillRect l="-76824" t="-7576" r="-300429" b="-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6"/>
                          <a:stretch>
                            <a:fillRect l="-157854" t="-7576" r="-168199" b="-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Arial" charset="0"/>
                            </a:rPr>
                            <a:t>[IM’98]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Up-Down Arrow 1"/>
          <p:cNvSpPr/>
          <p:nvPr/>
        </p:nvSpPr>
        <p:spPr bwMode="auto">
          <a:xfrm>
            <a:off x="1036248" y="1031964"/>
            <a:ext cx="230430" cy="476222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5980" y="1163105"/>
            <a:ext cx="883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query</a:t>
            </a:r>
          </a:p>
          <a:p>
            <a:r>
              <a:rPr lang="en-US" sz="2000" b="1" dirty="0"/>
              <a:t>t</a:t>
            </a:r>
            <a:r>
              <a:rPr lang="en-US" sz="2000" b="1" dirty="0" smtClean="0"/>
              <a:t>ime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247930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space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210" y="3642760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medium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159771" y="3636206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medium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422663" y="5195202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low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026" y="5173662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high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45980" y="2363441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high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0719" y="2362200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low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4023" y="4648200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hash </a:t>
            </a:r>
          </a:p>
          <a:p>
            <a:r>
              <a:rPr lang="en-US" dirty="0" smtClean="0"/>
              <a:t>table lookup!</a:t>
            </a:r>
            <a:endParaRPr lang="en-US" dirty="0"/>
          </a:p>
        </p:txBody>
      </p:sp>
      <p:graphicFrame>
        <p:nvGraphicFramePr>
          <p:cNvPr id="23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824018"/>
              </p:ext>
            </p:extLst>
          </p:nvPr>
        </p:nvGraphicFramePr>
        <p:xfrm>
          <a:off x="2273300" y="5622925"/>
          <a:ext cx="6718300" cy="396875"/>
        </p:xfrm>
        <a:graphic>
          <a:graphicData uri="http://schemas.openxmlformats.org/drawingml/2006/table">
            <a:tbl>
              <a:tblPr/>
              <a:tblGrid>
                <a:gridCol w="1096701"/>
                <a:gridCol w="2954599"/>
                <a:gridCol w="26670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o(1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l-GR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ε</a:t>
                      </a:r>
                      <a:r>
                        <a:rPr kumimoji="0" lang="en-US" sz="2000" b="0" i="0" u="none" strike="noStrike" cap="none" normalizeH="0" baseline="5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ω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(1) memory lookups</a:t>
                      </a:r>
                      <a:endParaRPr kumimoji="0" lang="en-US" sz="20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[AIP’06]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Group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733262"/>
              </p:ext>
            </p:extLst>
          </p:nvPr>
        </p:nvGraphicFramePr>
        <p:xfrm>
          <a:off x="2266950" y="4251325"/>
          <a:ext cx="6731000" cy="396875"/>
        </p:xfrm>
        <a:graphic>
          <a:graphicData uri="http://schemas.openxmlformats.org/drawingml/2006/table">
            <a:tbl>
              <a:tblPr/>
              <a:tblGrid>
                <a:gridCol w="1113869"/>
                <a:gridCol w="2943781"/>
                <a:gridCol w="267335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1+o(1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5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91450" marR="91450" marT="45849" marB="458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ω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(1) memory lookups</a:t>
                      </a:r>
                    </a:p>
                  </a:txBody>
                  <a:tcPr marL="91450" marR="91450" marT="45849" marB="458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[PTW’08, PTW’10]</a:t>
                      </a:r>
                    </a:p>
                  </a:txBody>
                  <a:tcPr marL="91450" marR="91450" marT="45849" marB="458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E3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3581400" y="5296367"/>
            <a:ext cx="990600" cy="2286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91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NNS beyond LSH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5995847" cy="453072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i="1" dirty="0" smtClean="0"/>
                  <a:t>Data-dependent </a:t>
                </a:r>
                <a:r>
                  <a:rPr lang="en-US" dirty="0" smtClean="0"/>
                  <a:t>partitions…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Practice:</a:t>
                </a:r>
              </a:p>
              <a:p>
                <a:pPr lvl="1"/>
                <a:r>
                  <a:rPr lang="en-US" dirty="0" smtClean="0"/>
                  <a:t>Trees: </a:t>
                </a:r>
                <a:r>
                  <a:rPr lang="en-US" dirty="0" err="1" smtClean="0"/>
                  <a:t>kd</a:t>
                </a:r>
                <a:r>
                  <a:rPr lang="en-US" dirty="0" smtClean="0"/>
                  <a:t>-trees, quad-trees, ball-trees, </a:t>
                </a:r>
                <a:r>
                  <a:rPr lang="en-US" dirty="0" err="1" smtClean="0"/>
                  <a:t>rp</a:t>
                </a:r>
                <a:r>
                  <a:rPr lang="en-US" dirty="0" smtClean="0"/>
                  <a:t>-trees, PCA-trees, </a:t>
                </a:r>
                <a:r>
                  <a:rPr lang="en-US" dirty="0" err="1" smtClean="0"/>
                  <a:t>sp</a:t>
                </a:r>
                <a:r>
                  <a:rPr lang="en-US" dirty="0" smtClean="0"/>
                  <a:t>-trees…</a:t>
                </a:r>
              </a:p>
              <a:p>
                <a:pPr lvl="1"/>
                <a:r>
                  <a:rPr lang="en-US" dirty="0" smtClean="0"/>
                  <a:t>often no guarantees</a:t>
                </a:r>
              </a:p>
              <a:p>
                <a:r>
                  <a:rPr lang="en-US" dirty="0" smtClean="0"/>
                  <a:t>Theory: </a:t>
                </a:r>
              </a:p>
              <a:p>
                <a:pPr lvl="1"/>
                <a:r>
                  <a:rPr lang="en-US" dirty="0" smtClean="0"/>
                  <a:t>can improve standard LSH by random data-dependent space partitions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[A-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Indyk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-Nguyen-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Razenshteyn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’??]</a:t>
                </a:r>
              </a:p>
              <a:p>
                <a:pPr lvl="1"/>
                <a:r>
                  <a:rPr lang="en-US" dirty="0" smtClean="0"/>
                  <a:t>tree-based approach to max-norm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5995847" cy="4530725"/>
              </a:xfrm>
              <a:blipFill rotWithShape="0">
                <a:blip r:embed="rId2"/>
                <a:stretch>
                  <a:fillRect l="-915"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69"/>
          <p:cNvSpPr>
            <a:spLocks/>
          </p:cNvSpPr>
          <p:nvPr/>
        </p:nvSpPr>
        <p:spPr bwMode="auto">
          <a:xfrm>
            <a:off x="5608935" y="1110727"/>
            <a:ext cx="3140075" cy="2052637"/>
          </a:xfrm>
          <a:custGeom>
            <a:avLst/>
            <a:gdLst>
              <a:gd name="T0" fmla="*/ 0 w 1978"/>
              <a:gd name="T1" fmla="*/ 2147483647 h 1293"/>
              <a:gd name="T2" fmla="*/ 2147483647 w 1978"/>
              <a:gd name="T3" fmla="*/ 2147483647 h 1293"/>
              <a:gd name="T4" fmla="*/ 2147483647 w 1978"/>
              <a:gd name="T5" fmla="*/ 2147483647 h 1293"/>
              <a:gd name="T6" fmla="*/ 2147483647 w 1978"/>
              <a:gd name="T7" fmla="*/ 2147483647 h 1293"/>
              <a:gd name="T8" fmla="*/ 2147483647 w 1978"/>
              <a:gd name="T9" fmla="*/ 2147483647 h 1293"/>
              <a:gd name="T10" fmla="*/ 2147483647 w 1978"/>
              <a:gd name="T11" fmla="*/ 2147483647 h 1293"/>
              <a:gd name="T12" fmla="*/ 2147483647 w 1978"/>
              <a:gd name="T13" fmla="*/ 2147483647 h 1293"/>
              <a:gd name="T14" fmla="*/ 2147483647 w 1978"/>
              <a:gd name="T15" fmla="*/ 2147483647 h 1293"/>
              <a:gd name="T16" fmla="*/ 2147483647 w 1978"/>
              <a:gd name="T17" fmla="*/ 2147483647 h 1293"/>
              <a:gd name="T18" fmla="*/ 2147483647 w 1978"/>
              <a:gd name="T19" fmla="*/ 2147483647 h 1293"/>
              <a:gd name="T20" fmla="*/ 2147483647 w 1978"/>
              <a:gd name="T21" fmla="*/ 2147483647 h 1293"/>
              <a:gd name="T22" fmla="*/ 2147483647 w 1978"/>
              <a:gd name="T23" fmla="*/ 2147483647 h 1293"/>
              <a:gd name="T24" fmla="*/ 2147483647 w 1978"/>
              <a:gd name="T25" fmla="*/ 2147483647 h 1293"/>
              <a:gd name="T26" fmla="*/ 2147483647 w 1978"/>
              <a:gd name="T27" fmla="*/ 2147483647 h 1293"/>
              <a:gd name="T28" fmla="*/ 2147483647 w 1978"/>
              <a:gd name="T29" fmla="*/ 2147483647 h 1293"/>
              <a:gd name="T30" fmla="*/ 2147483647 w 1978"/>
              <a:gd name="T31" fmla="*/ 2147483647 h 1293"/>
              <a:gd name="T32" fmla="*/ 2147483647 w 1978"/>
              <a:gd name="T33" fmla="*/ 2147483647 h 1293"/>
              <a:gd name="T34" fmla="*/ 2147483647 w 1978"/>
              <a:gd name="T35" fmla="*/ 2147483647 h 1293"/>
              <a:gd name="T36" fmla="*/ 2147483647 w 1978"/>
              <a:gd name="T37" fmla="*/ 2147483647 h 1293"/>
              <a:gd name="T38" fmla="*/ 2147483647 w 1978"/>
              <a:gd name="T39" fmla="*/ 2147483647 h 1293"/>
              <a:gd name="T40" fmla="*/ 2147483647 w 1978"/>
              <a:gd name="T41" fmla="*/ 2147483647 h 1293"/>
              <a:gd name="T42" fmla="*/ 2147483647 w 1978"/>
              <a:gd name="T43" fmla="*/ 2147483647 h 1293"/>
              <a:gd name="T44" fmla="*/ 2147483647 w 1978"/>
              <a:gd name="T45" fmla="*/ 2147483647 h 1293"/>
              <a:gd name="T46" fmla="*/ 2147483647 w 1978"/>
              <a:gd name="T47" fmla="*/ 2147483647 h 1293"/>
              <a:gd name="T48" fmla="*/ 2147483647 w 1978"/>
              <a:gd name="T49" fmla="*/ 2147483647 h 1293"/>
              <a:gd name="T50" fmla="*/ 2147483647 w 1978"/>
              <a:gd name="T51" fmla="*/ 2147483647 h 1293"/>
              <a:gd name="T52" fmla="*/ 2147483647 w 1978"/>
              <a:gd name="T53" fmla="*/ 2147483647 h 1293"/>
              <a:gd name="T54" fmla="*/ 2147483647 w 1978"/>
              <a:gd name="T55" fmla="*/ 2147483647 h 1293"/>
              <a:gd name="T56" fmla="*/ 2147483647 w 1978"/>
              <a:gd name="T57" fmla="*/ 2147483647 h 1293"/>
              <a:gd name="T58" fmla="*/ 2147483647 w 1978"/>
              <a:gd name="T59" fmla="*/ 2147483647 h 1293"/>
              <a:gd name="T60" fmla="*/ 2147483647 w 1978"/>
              <a:gd name="T61" fmla="*/ 2147483647 h 1293"/>
              <a:gd name="T62" fmla="*/ 2147483647 w 1978"/>
              <a:gd name="T63" fmla="*/ 2147483647 h 1293"/>
              <a:gd name="T64" fmla="*/ 2147483647 w 1978"/>
              <a:gd name="T65" fmla="*/ 2147483647 h 1293"/>
              <a:gd name="T66" fmla="*/ 2147483647 w 1978"/>
              <a:gd name="T67" fmla="*/ 2147483647 h 1293"/>
              <a:gd name="T68" fmla="*/ 0 w 1978"/>
              <a:gd name="T69" fmla="*/ 2147483647 h 1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78" h="1293">
                <a:moveTo>
                  <a:pt x="0" y="669"/>
                </a:moveTo>
                <a:cubicBezTo>
                  <a:pt x="33" y="636"/>
                  <a:pt x="52" y="599"/>
                  <a:pt x="84" y="567"/>
                </a:cubicBezTo>
                <a:cubicBezTo>
                  <a:pt x="176" y="475"/>
                  <a:pt x="256" y="376"/>
                  <a:pt x="366" y="303"/>
                </a:cubicBezTo>
                <a:cubicBezTo>
                  <a:pt x="395" y="259"/>
                  <a:pt x="356" y="311"/>
                  <a:pt x="402" y="273"/>
                </a:cubicBezTo>
                <a:cubicBezTo>
                  <a:pt x="453" y="231"/>
                  <a:pt x="365" y="279"/>
                  <a:pt x="438" y="243"/>
                </a:cubicBezTo>
                <a:cubicBezTo>
                  <a:pt x="455" y="218"/>
                  <a:pt x="474" y="224"/>
                  <a:pt x="498" y="207"/>
                </a:cubicBezTo>
                <a:cubicBezTo>
                  <a:pt x="554" y="167"/>
                  <a:pt x="621" y="140"/>
                  <a:pt x="690" y="129"/>
                </a:cubicBezTo>
                <a:cubicBezTo>
                  <a:pt x="723" y="107"/>
                  <a:pt x="753" y="109"/>
                  <a:pt x="792" y="99"/>
                </a:cubicBezTo>
                <a:cubicBezTo>
                  <a:pt x="876" y="77"/>
                  <a:pt x="950" y="48"/>
                  <a:pt x="1038" y="39"/>
                </a:cubicBezTo>
                <a:cubicBezTo>
                  <a:pt x="1194" y="0"/>
                  <a:pt x="1359" y="29"/>
                  <a:pt x="1518" y="45"/>
                </a:cubicBezTo>
                <a:cubicBezTo>
                  <a:pt x="1565" y="92"/>
                  <a:pt x="1505" y="36"/>
                  <a:pt x="1560" y="75"/>
                </a:cubicBezTo>
                <a:cubicBezTo>
                  <a:pt x="1601" y="104"/>
                  <a:pt x="1638" y="143"/>
                  <a:pt x="1686" y="159"/>
                </a:cubicBezTo>
                <a:cubicBezTo>
                  <a:pt x="1715" y="188"/>
                  <a:pt x="1751" y="193"/>
                  <a:pt x="1782" y="219"/>
                </a:cubicBezTo>
                <a:cubicBezTo>
                  <a:pt x="1797" y="232"/>
                  <a:pt x="1807" y="251"/>
                  <a:pt x="1824" y="261"/>
                </a:cubicBezTo>
                <a:cubicBezTo>
                  <a:pt x="1834" y="267"/>
                  <a:pt x="1844" y="273"/>
                  <a:pt x="1854" y="279"/>
                </a:cubicBezTo>
                <a:cubicBezTo>
                  <a:pt x="1866" y="287"/>
                  <a:pt x="1890" y="303"/>
                  <a:pt x="1890" y="303"/>
                </a:cubicBezTo>
                <a:cubicBezTo>
                  <a:pt x="1915" y="341"/>
                  <a:pt x="1914" y="344"/>
                  <a:pt x="1926" y="387"/>
                </a:cubicBezTo>
                <a:cubicBezTo>
                  <a:pt x="1929" y="399"/>
                  <a:pt x="1938" y="423"/>
                  <a:pt x="1938" y="423"/>
                </a:cubicBezTo>
                <a:cubicBezTo>
                  <a:pt x="1935" y="577"/>
                  <a:pt x="1978" y="858"/>
                  <a:pt x="1812" y="969"/>
                </a:cubicBezTo>
                <a:cubicBezTo>
                  <a:pt x="1791" y="1000"/>
                  <a:pt x="1763" y="1008"/>
                  <a:pt x="1734" y="1029"/>
                </a:cubicBezTo>
                <a:cubicBezTo>
                  <a:pt x="1694" y="1058"/>
                  <a:pt x="1659" y="1091"/>
                  <a:pt x="1614" y="1113"/>
                </a:cubicBezTo>
                <a:cubicBezTo>
                  <a:pt x="1593" y="1144"/>
                  <a:pt x="1550" y="1168"/>
                  <a:pt x="1518" y="1191"/>
                </a:cubicBezTo>
                <a:cubicBezTo>
                  <a:pt x="1428" y="1255"/>
                  <a:pt x="1315" y="1277"/>
                  <a:pt x="1206" y="1293"/>
                </a:cubicBezTo>
                <a:cubicBezTo>
                  <a:pt x="1112" y="1291"/>
                  <a:pt x="1018" y="1291"/>
                  <a:pt x="924" y="1287"/>
                </a:cubicBezTo>
                <a:cubicBezTo>
                  <a:pt x="867" y="1285"/>
                  <a:pt x="806" y="1265"/>
                  <a:pt x="750" y="1251"/>
                </a:cubicBezTo>
                <a:cubicBezTo>
                  <a:pt x="715" y="1242"/>
                  <a:pt x="678" y="1247"/>
                  <a:pt x="642" y="1245"/>
                </a:cubicBezTo>
                <a:cubicBezTo>
                  <a:pt x="604" y="1232"/>
                  <a:pt x="567" y="1217"/>
                  <a:pt x="528" y="1209"/>
                </a:cubicBezTo>
                <a:cubicBezTo>
                  <a:pt x="482" y="1186"/>
                  <a:pt x="436" y="1166"/>
                  <a:pt x="390" y="1143"/>
                </a:cubicBezTo>
                <a:cubicBezTo>
                  <a:pt x="366" y="1131"/>
                  <a:pt x="336" y="1126"/>
                  <a:pt x="312" y="1113"/>
                </a:cubicBezTo>
                <a:cubicBezTo>
                  <a:pt x="303" y="1108"/>
                  <a:pt x="296" y="1102"/>
                  <a:pt x="288" y="1095"/>
                </a:cubicBezTo>
                <a:cubicBezTo>
                  <a:pt x="282" y="1089"/>
                  <a:pt x="277" y="1081"/>
                  <a:pt x="270" y="1077"/>
                </a:cubicBezTo>
                <a:cubicBezTo>
                  <a:pt x="257" y="1070"/>
                  <a:pt x="241" y="1072"/>
                  <a:pt x="228" y="1065"/>
                </a:cubicBezTo>
                <a:cubicBezTo>
                  <a:pt x="211" y="1056"/>
                  <a:pt x="141" y="1020"/>
                  <a:pt x="126" y="1005"/>
                </a:cubicBezTo>
                <a:cubicBezTo>
                  <a:pt x="79" y="958"/>
                  <a:pt x="51" y="900"/>
                  <a:pt x="30" y="837"/>
                </a:cubicBezTo>
                <a:cubicBezTo>
                  <a:pt x="22" y="728"/>
                  <a:pt x="31" y="784"/>
                  <a:pt x="0" y="669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6453047" y="1172100"/>
            <a:ext cx="2641608" cy="210328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726874" y="894270"/>
                <a:ext cx="428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874" y="894270"/>
                <a:ext cx="428322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 bwMode="auto">
          <a:xfrm>
            <a:off x="6569060" y="1009485"/>
            <a:ext cx="729695" cy="1613011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6721460" y="2223740"/>
            <a:ext cx="2219575" cy="82121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Oval 32"/>
          <p:cNvSpPr>
            <a:spLocks noChangeArrowheads="1"/>
          </p:cNvSpPr>
          <p:nvPr/>
        </p:nvSpPr>
        <p:spPr bwMode="auto">
          <a:xfrm>
            <a:off x="7102772" y="1355935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32"/>
          <p:cNvSpPr>
            <a:spLocks noChangeArrowheads="1"/>
          </p:cNvSpPr>
          <p:nvPr/>
        </p:nvSpPr>
        <p:spPr bwMode="auto">
          <a:xfrm>
            <a:off x="6300647" y="1666918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32"/>
          <p:cNvSpPr>
            <a:spLocks noChangeArrowheads="1"/>
          </p:cNvSpPr>
          <p:nvPr/>
        </p:nvSpPr>
        <p:spPr bwMode="auto">
          <a:xfrm>
            <a:off x="7356964" y="1971157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32"/>
          <p:cNvSpPr>
            <a:spLocks noChangeArrowheads="1"/>
          </p:cNvSpPr>
          <p:nvPr/>
        </p:nvSpPr>
        <p:spPr bwMode="auto">
          <a:xfrm>
            <a:off x="6645260" y="233499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32"/>
          <p:cNvSpPr>
            <a:spLocks noChangeArrowheads="1"/>
          </p:cNvSpPr>
          <p:nvPr/>
        </p:nvSpPr>
        <p:spPr bwMode="auto">
          <a:xfrm>
            <a:off x="7745414" y="2348595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32"/>
          <p:cNvSpPr>
            <a:spLocks noChangeArrowheads="1"/>
          </p:cNvSpPr>
          <p:nvPr/>
        </p:nvSpPr>
        <p:spPr bwMode="auto">
          <a:xfrm>
            <a:off x="8364009" y="1984645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7500938" y="2886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32"/>
          <p:cNvSpPr>
            <a:spLocks noChangeArrowheads="1"/>
          </p:cNvSpPr>
          <p:nvPr/>
        </p:nvSpPr>
        <p:spPr bwMode="auto">
          <a:xfrm>
            <a:off x="7897814" y="2740096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1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Dimension Reduction in Euclidean space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𝐺𝑥</m:t>
                    </m:r>
                  </m:oMath>
                </a14:m>
                <a:r>
                  <a:rPr lang="en-US" dirty="0" smtClean="0"/>
                  <a:t>, random projection </a:t>
                </a:r>
                <a:r>
                  <a:rPr lang="en-US" smtClean="0"/>
                  <a:t>preserves distances</a:t>
                </a:r>
                <a:endParaRPr lang="en-US" dirty="0" smtClean="0"/>
              </a:p>
              <a:p>
                <a:pPr lvl="1"/>
                <a:r>
                  <a:rPr lang="en-US" dirty="0"/>
                  <a:t>o</a:t>
                </a:r>
                <a:r>
                  <a:rPr lang="en-US" dirty="0" smtClean="0"/>
                  <a:t>nly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func>
                      <m:func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dimensions for distance among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points!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NNS for Euclidean space</a:t>
                </a:r>
              </a:p>
              <a:p>
                <a:pPr lvl="1"/>
                <a:r>
                  <a:rPr lang="en-US" dirty="0" smtClean="0"/>
                  <a:t>Random projections gives LSH</a:t>
                </a:r>
              </a:p>
              <a:p>
                <a:pPr lvl="1"/>
                <a:r>
                  <a:rPr lang="en-US" dirty="0" smtClean="0"/>
                  <a:t>Even better with ball partitioning</a:t>
                </a:r>
              </a:p>
              <a:p>
                <a:pPr lvl="2"/>
                <a:r>
                  <a:rPr lang="en-US" dirty="0" smtClean="0"/>
                  <a:t>Or better with cool lattices?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027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Sketching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68099" y="1296854"/>
                <a:ext cx="8229600" cy="251619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0" dirty="0" smtClean="0"/>
                  <a:t>Sketching: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:objects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short bit-strings</a:t>
                </a:r>
              </a:p>
              <a:p>
                <a:pPr lvl="1"/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should be able to deduce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are “similar”</a:t>
                </a:r>
              </a:p>
              <a:p>
                <a:r>
                  <a:rPr lang="en-US" dirty="0" smtClean="0"/>
                  <a:t>Why?</a:t>
                </a:r>
              </a:p>
              <a:p>
                <a:pPr lvl="1"/>
                <a:r>
                  <a:rPr lang="en-US" dirty="0" smtClean="0"/>
                  <a:t>reduce space and time to compute similarity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68099" y="1296854"/>
                <a:ext cx="8229600" cy="2516195"/>
              </a:xfrm>
              <a:blipFill rotWithShape="0">
                <a:blip r:embed="rId2"/>
                <a:stretch>
                  <a:fillRect l="-667" t="-3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19" descr="tw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63" y="4144055"/>
            <a:ext cx="344487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1" descr="tw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837" y="4123348"/>
            <a:ext cx="411163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 bwMode="auto">
          <a:xfrm>
            <a:off x="1451423" y="4665665"/>
            <a:ext cx="251827" cy="65288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25"/>
              <p:cNvSpPr txBox="1">
                <a:spLocks noChangeArrowheads="1"/>
              </p:cNvSpPr>
              <p:nvPr/>
            </p:nvSpPr>
            <p:spPr bwMode="auto">
              <a:xfrm>
                <a:off x="1009328" y="4683672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9328" y="4683672"/>
                <a:ext cx="400815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own Arrow 13"/>
          <p:cNvSpPr/>
          <p:nvPr/>
        </p:nvSpPr>
        <p:spPr bwMode="auto">
          <a:xfrm>
            <a:off x="3170655" y="4651909"/>
            <a:ext cx="251827" cy="65288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25"/>
              <p:cNvSpPr txBox="1">
                <a:spLocks noChangeArrowheads="1"/>
              </p:cNvSpPr>
              <p:nvPr/>
            </p:nvSpPr>
            <p:spPr bwMode="auto">
              <a:xfrm>
                <a:off x="2728560" y="4669916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5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8560" y="4669916"/>
                <a:ext cx="400815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100282" y="5272440"/>
            <a:ext cx="936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010110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14247" y="527244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010101</a:t>
            </a:r>
            <a:endParaRPr lang="en-US" dirty="0"/>
          </a:p>
        </p:txBody>
      </p:sp>
      <p:sp>
        <p:nvSpPr>
          <p:cNvPr id="18" name="Down Arrow 17"/>
          <p:cNvSpPr/>
          <p:nvPr/>
        </p:nvSpPr>
        <p:spPr bwMode="auto">
          <a:xfrm rot="18593169">
            <a:off x="1758572" y="5521522"/>
            <a:ext cx="241372" cy="6144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 rot="2758499">
            <a:off x="2758002" y="5503636"/>
            <a:ext cx="241372" cy="6144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77794" y="6048245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similar?</a:t>
            </a:r>
            <a:endParaRPr lang="en-US" dirty="0"/>
          </a:p>
        </p:txBody>
      </p:sp>
      <p:sp>
        <p:nvSpPr>
          <p:cNvPr id="21" name="Document"/>
          <p:cNvSpPr>
            <a:spLocks noEditPoints="1" noChangeArrowheads="1"/>
          </p:cNvSpPr>
          <p:nvPr/>
        </p:nvSpPr>
        <p:spPr bwMode="auto">
          <a:xfrm rot="16200000">
            <a:off x="4929764" y="3521597"/>
            <a:ext cx="1166317" cy="165141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915814" y="3946653"/>
            <a:ext cx="1269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be or not to be</a:t>
            </a:r>
            <a:endParaRPr lang="en-US" sz="2000" dirty="0"/>
          </a:p>
        </p:txBody>
      </p:sp>
      <p:sp>
        <p:nvSpPr>
          <p:cNvPr id="23" name="Document"/>
          <p:cNvSpPr>
            <a:spLocks noEditPoints="1" noChangeArrowheads="1"/>
          </p:cNvSpPr>
          <p:nvPr/>
        </p:nvSpPr>
        <p:spPr bwMode="auto">
          <a:xfrm rot="16200000">
            <a:off x="7305725" y="3516449"/>
            <a:ext cx="1176613" cy="165141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68324" y="3914802"/>
            <a:ext cx="1651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sketch or not to sketch</a:t>
            </a:r>
            <a:endParaRPr lang="en-US" sz="2000" dirty="0"/>
          </a:p>
        </p:txBody>
      </p:sp>
      <p:sp>
        <p:nvSpPr>
          <p:cNvPr id="25" name="Down Arrow 24"/>
          <p:cNvSpPr/>
          <p:nvPr/>
        </p:nvSpPr>
        <p:spPr bwMode="auto">
          <a:xfrm>
            <a:off x="5563202" y="4980414"/>
            <a:ext cx="251827" cy="55872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25"/>
              <p:cNvSpPr txBox="1">
                <a:spLocks noChangeArrowheads="1"/>
              </p:cNvSpPr>
              <p:nvPr/>
            </p:nvSpPr>
            <p:spPr bwMode="auto">
              <a:xfrm>
                <a:off x="5121107" y="4998421"/>
                <a:ext cx="40376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6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1107" y="4998421"/>
                <a:ext cx="403765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Down Arrow 26"/>
          <p:cNvSpPr/>
          <p:nvPr/>
        </p:nvSpPr>
        <p:spPr bwMode="auto">
          <a:xfrm>
            <a:off x="7282434" y="4966658"/>
            <a:ext cx="251827" cy="57247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25"/>
              <p:cNvSpPr txBox="1">
                <a:spLocks noChangeArrowheads="1"/>
              </p:cNvSpPr>
              <p:nvPr/>
            </p:nvSpPr>
            <p:spPr bwMode="auto">
              <a:xfrm>
                <a:off x="6840339" y="4984665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8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0339" y="4984665"/>
                <a:ext cx="400815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84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5436624" y="550287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190564" y="550287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</a:t>
            </a:r>
            <a:endParaRPr lang="en-US" dirty="0"/>
          </a:p>
        </p:txBody>
      </p:sp>
      <p:sp>
        <p:nvSpPr>
          <p:cNvPr id="31" name="Down Arrow 30"/>
          <p:cNvSpPr/>
          <p:nvPr/>
        </p:nvSpPr>
        <p:spPr bwMode="auto">
          <a:xfrm rot="18593169">
            <a:off x="5870351" y="5836271"/>
            <a:ext cx="241372" cy="6144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Down Arrow 31"/>
          <p:cNvSpPr/>
          <p:nvPr/>
        </p:nvSpPr>
        <p:spPr bwMode="auto">
          <a:xfrm rot="2758499">
            <a:off x="6869781" y="5818385"/>
            <a:ext cx="241372" cy="6144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89573" y="636299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07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/>
      <p:bldP spid="17" grpId="0"/>
      <p:bldP spid="18" grpId="0" animBg="1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/>
      <p:bldP spid="30" grpId="0"/>
      <p:bldP spid="31" grpId="0" animBg="1"/>
      <p:bldP spid="32" grpId="0" animBg="1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from LSH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LSH often has property: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𝑠𝑖𝑚𝑖𝑙𝑎𝑟𝑖𝑡𝑦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d>
                  </m:oMath>
                </a14:m>
                <a:endParaRPr lang="en-US" b="0" dirty="0" smtClean="0">
                  <a:solidFill>
                    <a:srgbClr val="C00000"/>
                  </a:solidFill>
                  <a:ea typeface="Cambria Math"/>
                </a:endParaRPr>
              </a:p>
              <a:p>
                <a:endParaRPr lang="en-US" dirty="0" smtClean="0">
                  <a:ea typeface="Cambria Math"/>
                </a:endParaRPr>
              </a:p>
              <a:p>
                <a:r>
                  <a:rPr lang="en-US" dirty="0" smtClean="0">
                    <a:ea typeface="Cambria Math"/>
                  </a:rPr>
                  <a:t>Sketching from LSH: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</m:d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,…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C00000"/>
                  </a:solidFill>
                  <a:ea typeface="Cambria Math"/>
                </a:endParaRPr>
              </a:p>
              <a:p>
                <a:pPr lvl="1"/>
                <a:r>
                  <a:rPr lang="en-US" dirty="0" smtClean="0">
                    <a:ea typeface="Cambria Math"/>
                  </a:rPr>
                  <a:t>Estimate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𝑠𝑖𝑚𝑖𝑙𝑎𝑟𝑖𝑡𝑦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>
                    <a:ea typeface="Cambria Math"/>
                  </a:rPr>
                  <a:t> by the fraction of collisions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ea typeface="Cambria Math"/>
                  </a:rPr>
                  <a:t> controls the variance of the estimate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71"/>
          <p:cNvSpPr>
            <a:spLocks noChangeShapeType="1"/>
          </p:cNvSpPr>
          <p:nvPr/>
        </p:nvSpPr>
        <p:spPr bwMode="auto">
          <a:xfrm flipV="1">
            <a:off x="6198936" y="228990"/>
            <a:ext cx="0" cy="1857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2"/>
          <p:cNvSpPr>
            <a:spLocks noChangeShapeType="1"/>
          </p:cNvSpPr>
          <p:nvPr/>
        </p:nvSpPr>
        <p:spPr bwMode="auto">
          <a:xfrm>
            <a:off x="6198936" y="2076840"/>
            <a:ext cx="2695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73"/>
              <p:cNvSpPr txBox="1">
                <a:spLocks noChangeArrowheads="1"/>
              </p:cNvSpPr>
              <p:nvPr/>
            </p:nvSpPr>
            <p:spPr bwMode="auto">
              <a:xfrm>
                <a:off x="7913235" y="1497365"/>
                <a:ext cx="1310615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𝑖𝑠𝑡</m:t>
                      </m:r>
                      <m:r>
                        <a:rPr lang="en-US" sz="2000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7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13235" y="1497365"/>
                <a:ext cx="1310615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8462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74"/>
              <p:cNvSpPr txBox="1">
                <a:spLocks noChangeArrowheads="1"/>
              </p:cNvSpPr>
              <p:nvPr/>
            </p:nvSpPr>
            <p:spPr bwMode="auto">
              <a:xfrm>
                <a:off x="6167186" y="279790"/>
                <a:ext cx="205876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Pr</m:t>
                      </m:r>
                      <m:r>
                        <a:rPr lang="en-US" sz="2000" i="1" dirty="0">
                          <a:solidFill>
                            <a:srgbClr val="A50021"/>
                          </a:solidFill>
                          <a:latin typeface="Cambria Math"/>
                        </a:rPr>
                        <m:t>⁡[</m:t>
                      </m:r>
                      <m:r>
                        <a:rPr lang="en-US" sz="2000" i="1" dirty="0">
                          <a:solidFill>
                            <a:srgbClr val="A5002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000" i="1" dirty="0">
                          <a:solidFill>
                            <a:srgbClr val="A5002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i="1" dirty="0">
                          <a:solidFill>
                            <a:srgbClr val="A50021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>
                          <a:solidFill>
                            <a:srgbClr val="A50021"/>
                          </a:solidFill>
                          <a:latin typeface="Cambria Math"/>
                        </a:rPr>
                        <m:t>)=</m:t>
                      </m:r>
                      <m:r>
                        <a:rPr lang="en-US" sz="2000" i="1" dirty="0">
                          <a:solidFill>
                            <a:srgbClr val="A50021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000" i="1" dirty="0">
                          <a:solidFill>
                            <a:srgbClr val="A5002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i="1" dirty="0">
                          <a:solidFill>
                            <a:srgbClr val="A50021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sz="2000" i="1" dirty="0">
                          <a:solidFill>
                            <a:srgbClr val="A50021"/>
                          </a:solidFill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8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7186" y="279790"/>
                <a:ext cx="2058769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75"/>
          <p:cNvSpPr>
            <a:spLocks/>
          </p:cNvSpPr>
          <p:nvPr/>
        </p:nvSpPr>
        <p:spPr bwMode="auto">
          <a:xfrm>
            <a:off x="6189411" y="943365"/>
            <a:ext cx="2257425" cy="1057275"/>
          </a:xfrm>
          <a:custGeom>
            <a:avLst/>
            <a:gdLst>
              <a:gd name="T0" fmla="*/ 0 w 1422"/>
              <a:gd name="T1" fmla="*/ 0 h 666"/>
              <a:gd name="T2" fmla="*/ 2147483647 w 1422"/>
              <a:gd name="T3" fmla="*/ 2147483647 h 666"/>
              <a:gd name="T4" fmla="*/ 2147483647 w 1422"/>
              <a:gd name="T5" fmla="*/ 2147483647 h 666"/>
              <a:gd name="T6" fmla="*/ 2147483647 w 1422"/>
              <a:gd name="T7" fmla="*/ 2147483647 h 666"/>
              <a:gd name="T8" fmla="*/ 2147483647 w 1422"/>
              <a:gd name="T9" fmla="*/ 2147483647 h 666"/>
              <a:gd name="T10" fmla="*/ 2147483647 w 1422"/>
              <a:gd name="T11" fmla="*/ 2147483647 h 666"/>
              <a:gd name="T12" fmla="*/ 2147483647 w 1422"/>
              <a:gd name="T13" fmla="*/ 2147483647 h 666"/>
              <a:gd name="T14" fmla="*/ 2147483647 w 1422"/>
              <a:gd name="T15" fmla="*/ 2147483647 h 666"/>
              <a:gd name="T16" fmla="*/ 2147483647 w 1422"/>
              <a:gd name="T17" fmla="*/ 2147483647 h 666"/>
              <a:gd name="T18" fmla="*/ 2147483647 w 1422"/>
              <a:gd name="T19" fmla="*/ 2147483647 h 666"/>
              <a:gd name="T20" fmla="*/ 2147483647 w 1422"/>
              <a:gd name="T21" fmla="*/ 2147483647 h 6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22" h="666">
                <a:moveTo>
                  <a:pt x="0" y="0"/>
                </a:moveTo>
                <a:cubicBezTo>
                  <a:pt x="93" y="19"/>
                  <a:pt x="187" y="38"/>
                  <a:pt x="240" y="60"/>
                </a:cubicBezTo>
                <a:cubicBezTo>
                  <a:pt x="293" y="82"/>
                  <a:pt x="284" y="102"/>
                  <a:pt x="318" y="132"/>
                </a:cubicBezTo>
                <a:cubicBezTo>
                  <a:pt x="352" y="162"/>
                  <a:pt x="405" y="202"/>
                  <a:pt x="444" y="240"/>
                </a:cubicBezTo>
                <a:cubicBezTo>
                  <a:pt x="483" y="278"/>
                  <a:pt x="517" y="324"/>
                  <a:pt x="552" y="360"/>
                </a:cubicBezTo>
                <a:cubicBezTo>
                  <a:pt x="587" y="396"/>
                  <a:pt x="621" y="433"/>
                  <a:pt x="654" y="456"/>
                </a:cubicBezTo>
                <a:cubicBezTo>
                  <a:pt x="687" y="479"/>
                  <a:pt x="704" y="480"/>
                  <a:pt x="750" y="498"/>
                </a:cubicBezTo>
                <a:cubicBezTo>
                  <a:pt x="796" y="516"/>
                  <a:pt x="878" y="543"/>
                  <a:pt x="930" y="564"/>
                </a:cubicBezTo>
                <a:cubicBezTo>
                  <a:pt x="982" y="585"/>
                  <a:pt x="996" y="609"/>
                  <a:pt x="1062" y="624"/>
                </a:cubicBezTo>
                <a:cubicBezTo>
                  <a:pt x="1128" y="639"/>
                  <a:pt x="1266" y="647"/>
                  <a:pt x="1326" y="654"/>
                </a:cubicBezTo>
                <a:cubicBezTo>
                  <a:pt x="1386" y="661"/>
                  <a:pt x="1404" y="663"/>
                  <a:pt x="1422" y="666"/>
                </a:cubicBezTo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84"/>
          <p:cNvSpPr txBox="1">
            <a:spLocks noChangeArrowheads="1"/>
          </p:cNvSpPr>
          <p:nvPr/>
        </p:nvSpPr>
        <p:spPr bwMode="auto">
          <a:xfrm>
            <a:off x="5925886" y="72270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9" name="Text Box 74"/>
          <p:cNvSpPr txBox="1">
            <a:spLocks noChangeArrowheads="1"/>
          </p:cNvSpPr>
          <p:nvPr/>
        </p:nvSpPr>
        <p:spPr bwMode="auto">
          <a:xfrm>
            <a:off x="5850794" y="2349830"/>
            <a:ext cx="2833468" cy="86177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effectLst/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500" dirty="0" smtClean="0">
                <a:solidFill>
                  <a:srgbClr val="0000CC"/>
                </a:solidFill>
              </a:rPr>
              <a:t>[Broder’97]: </a:t>
            </a:r>
            <a:r>
              <a:rPr lang="en-US" sz="2500" dirty="0" smtClean="0"/>
              <a:t>for </a:t>
            </a:r>
          </a:p>
          <a:p>
            <a:r>
              <a:rPr lang="en-US" sz="2500" dirty="0" err="1" smtClean="0"/>
              <a:t>Jaccard</a:t>
            </a:r>
            <a:r>
              <a:rPr lang="en-US" sz="2500" dirty="0" smtClean="0"/>
              <a:t> coefficient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48310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  <p:bldP spid="14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 smtClean="0"/>
              <a:t>General Theory: </a:t>
            </a:r>
            <a:r>
              <a:rPr lang="en-US" dirty="0" err="1" smtClean="0"/>
              <a:t>embeddings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173162"/>
                <a:ext cx="7772400" cy="4572000"/>
              </a:xfrm>
            </p:spPr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dirty="0" smtClean="0"/>
                  <a:t>above map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</a:t>
                </a:r>
                <a:r>
                  <a:rPr lang="en-US" dirty="0"/>
                  <a:t>an </a:t>
                </a:r>
                <a:r>
                  <a:rPr lang="en-US" dirty="0" smtClean="0"/>
                  <a:t>embedding</a:t>
                </a:r>
                <a:endParaRPr lang="en-US" dirty="0">
                  <a:sym typeface="Symbol"/>
                </a:endParaRPr>
              </a:p>
              <a:p>
                <a:r>
                  <a:rPr lang="en-US" dirty="0" smtClean="0"/>
                  <a:t>General motivation: given distance (metric)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, solve a computational problem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under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173162"/>
                <a:ext cx="7772400" cy="4572000"/>
              </a:xfrm>
              <a:blipFill rotWithShape="0">
                <a:blip r:embed="rId2"/>
                <a:stretch>
                  <a:fillRect l="-706" t="-1200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0" descr="maze-ha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548"/>
            <a:ext cx="2895600" cy="193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0225" y="3133634"/>
            <a:ext cx="254909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Euclidean distance (</a:t>
            </a:r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ℓ</a:t>
            </a:r>
            <a:r>
              <a:rPr lang="en-US" sz="2000" baseline="-25000" dirty="0" smtClean="0">
                <a:solidFill>
                  <a:srgbClr val="C00000"/>
                </a:solidFill>
                <a:latin typeface="+mn-lt"/>
                <a:sym typeface="Symbol"/>
              </a:rPr>
              <a:t>2</a:t>
            </a:r>
            <a:r>
              <a:rPr lang="en-US" sz="2000" dirty="0" smtClean="0">
                <a:latin typeface="+mn-lt"/>
                <a:sym typeface="Symbol"/>
              </a:rPr>
              <a:t>)</a:t>
            </a: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665069"/>
            <a:ext cx="2084225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  <a:sym typeface="Symbol"/>
              </a:rPr>
              <a:t>Hamming distance</a:t>
            </a:r>
            <a:endParaRPr lang="en-US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683000"/>
            <a:ext cx="3771899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Edit distance between two strings</a:t>
            </a:r>
            <a:endParaRPr lang="en-US" sz="2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4171890"/>
            <a:ext cx="42672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Earth-Mover (transportation) Distance</a:t>
            </a:r>
            <a:endParaRPr lang="en-US" sz="2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2753053"/>
            <a:ext cx="419652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Compute distance between two points</a:t>
            </a:r>
            <a:endParaRPr lang="en-US" sz="2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9927" y="3665330"/>
            <a:ext cx="320307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Diameter/Close-pair of set S</a:t>
            </a:r>
            <a:endParaRPr lang="en-US" sz="2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4171890"/>
            <a:ext cx="31242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Clustering, MST, </a:t>
            </a:r>
            <a:r>
              <a:rPr lang="en-US" sz="2000" dirty="0" err="1" smtClean="0">
                <a:latin typeface="+mn-lt"/>
              </a:rPr>
              <a:t>etc</a:t>
            </a:r>
            <a:endParaRPr lang="en-US" sz="20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3198663"/>
            <a:ext cx="28194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Nearest Neighbor Search</a:t>
            </a:r>
            <a:endParaRPr lang="en-US" sz="2000" dirty="0">
              <a:latin typeface="+mn-lt"/>
            </a:endParaRPr>
          </a:p>
        </p:txBody>
      </p:sp>
      <p:pic>
        <p:nvPicPr>
          <p:cNvPr id="13" name="Picture 33" descr="Midtown-Manhattan-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317" y="4613478"/>
            <a:ext cx="284321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9" descr="mo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4587875"/>
            <a:ext cx="2841625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3505200" y="4953000"/>
            <a:ext cx="2209799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343400" y="4572000"/>
            <a:ext cx="264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f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0399" y="5334000"/>
            <a:ext cx="3048001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Reduce problem </a:t>
            </a:r>
          </a:p>
          <a:p>
            <a:r>
              <a:rPr lang="en-US" sz="2000" dirty="0" smtClean="0"/>
              <a:t>&lt;</a:t>
            </a:r>
            <a:r>
              <a:rPr lang="en-US" sz="2000" dirty="0" smtClean="0">
                <a:solidFill>
                  <a:srgbClr val="C00000"/>
                </a:solidFill>
              </a:rPr>
              <a:t>P</a:t>
            </a:r>
            <a:r>
              <a:rPr lang="en-US" sz="2000" dirty="0" smtClean="0"/>
              <a:t> under hard metric&gt; </a:t>
            </a:r>
          </a:p>
          <a:p>
            <a:r>
              <a:rPr lang="en-US" sz="2000" dirty="0" smtClean="0"/>
              <a:t>to </a:t>
            </a:r>
          </a:p>
          <a:p>
            <a:r>
              <a:rPr lang="en-US" sz="2000" dirty="0" smtClean="0"/>
              <a:t>&lt;</a:t>
            </a:r>
            <a:r>
              <a:rPr lang="en-US" sz="2000" dirty="0" smtClean="0">
                <a:solidFill>
                  <a:srgbClr val="C00000"/>
                </a:solidFill>
              </a:rPr>
              <a:t>P</a:t>
            </a:r>
            <a:r>
              <a:rPr lang="en-US" sz="2000" dirty="0" smtClean="0"/>
              <a:t> under simpler metric&gt;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292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 err="1" smtClean="0"/>
              <a:t>Embeddings</a:t>
            </a:r>
            <a:r>
              <a:rPr lang="en-US" dirty="0" smtClean="0"/>
              <a:t>: landscape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81000" y="1173162"/>
                <a:ext cx="7772400" cy="50292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Definition</a:t>
                </a:r>
                <a:r>
                  <a:rPr lang="en-US" dirty="0" smtClean="0"/>
                  <a:t>: an embedding </a:t>
                </a:r>
                <a:r>
                  <a:rPr lang="en-US" dirty="0"/>
                  <a:t>is a map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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of a metric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into a host metric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such that for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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274320" lvl="1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baseline="-25000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≤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</m:t>
                    </m:r>
                    <m:r>
                      <a:rPr lang="en-US" i="1" baseline="-25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𝐻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),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)) ≤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𝐷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 ∗ 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  <m:r>
                      <a:rPr lang="en-US" i="1" baseline="-25000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𝑀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  <a:sym typeface="Symbol"/>
                </a:endParaRPr>
              </a:p>
              <a:p>
                <a:pPr marL="274320" lvl="1" indent="0">
                  <a:buNone/>
                </a:pPr>
                <a:r>
                  <a:rPr lang="en-US" dirty="0">
                    <a:sym typeface="Symbol"/>
                  </a:rPr>
                  <a:t>w</a:t>
                </a:r>
                <a:r>
                  <a:rPr lang="en-US" dirty="0" smtClean="0">
                    <a:sym typeface="Symbol"/>
                  </a:rPr>
                  <a:t>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𝐷</m:t>
                    </m:r>
                  </m:oMath>
                </a14:m>
                <a:r>
                  <a:rPr lang="en-US" dirty="0" smtClean="0">
                    <a:sym typeface="Symbol"/>
                  </a:rPr>
                  <a:t> is the distortion (approximation) of the embedding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</m:oMath>
                </a14:m>
                <a:r>
                  <a:rPr lang="en-US" dirty="0" smtClean="0">
                    <a:sym typeface="Symbol"/>
                  </a:rPr>
                  <a:t>.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err="1" smtClean="0"/>
                  <a:t>Embeddings</a:t>
                </a:r>
                <a:r>
                  <a:rPr lang="en-US" dirty="0" smtClean="0"/>
                  <a:t> come in all shapes and colors:</a:t>
                </a:r>
                <a:endParaRPr lang="en-US" dirty="0"/>
              </a:p>
              <a:p>
                <a:pPr lvl="1"/>
                <a:r>
                  <a:rPr lang="en-US" dirty="0"/>
                  <a:t>Source/host </a:t>
                </a:r>
                <a:r>
                  <a:rPr lang="en-US" dirty="0" smtClean="0"/>
                  <a:t>spaces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 smtClean="0"/>
                  <a:t>Distortion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/>
                  <a:t>Can be randomized: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</m:t>
                    </m:r>
                    <m:r>
                      <a:rPr lang="en-US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𝐻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), 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)) ≈ 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  <m:r>
                      <a:rPr lang="en-US" i="1" baseline="-25000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𝑀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dirty="0">
                    <a:sym typeface="Symbol"/>
                  </a:rPr>
                  <a:t>with</a:t>
                </a:r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1−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probability</a:t>
                </a:r>
                <a:endParaRPr lang="en-US" dirty="0"/>
              </a:p>
              <a:p>
                <a:pPr lvl="1"/>
                <a:r>
                  <a:rPr lang="en-US" dirty="0" smtClean="0"/>
                  <a:t>Time </a:t>
                </a:r>
                <a:r>
                  <a:rPr lang="en-US" dirty="0"/>
                  <a:t>to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Types of </a:t>
                </a:r>
                <a:r>
                  <a:rPr lang="en-US" dirty="0" err="1" smtClean="0"/>
                  <a:t>embeddings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lvl="1"/>
                <a:r>
                  <a:rPr lang="en-US" dirty="0" smtClean="0"/>
                  <a:t>From </a:t>
                </a:r>
                <a:r>
                  <a:rPr lang="en-US" dirty="0"/>
                  <a:t>norm </a:t>
                </a:r>
                <a:r>
                  <a:rPr lang="en-US" dirty="0" smtClean="0"/>
                  <a:t>to the </a:t>
                </a:r>
                <a:r>
                  <a:rPr lang="en-US" dirty="0"/>
                  <a:t>same norm but of </a:t>
                </a:r>
                <a:r>
                  <a:rPr lang="en-US" i="1" dirty="0"/>
                  <a:t>lower </a:t>
                </a:r>
                <a:r>
                  <a:rPr lang="en-US" i="1" dirty="0" smtClean="0"/>
                  <a:t>dimension </a:t>
                </a:r>
                <a:r>
                  <a:rPr lang="en-US" dirty="0" smtClean="0"/>
                  <a:t>(dimension reduction)</a:t>
                </a:r>
                <a:endParaRPr lang="en-US" dirty="0"/>
              </a:p>
              <a:p>
                <a:pPr lvl="1"/>
                <a:r>
                  <a:rPr lang="en-US" dirty="0"/>
                  <a:t>From </a:t>
                </a:r>
                <a:r>
                  <a:rPr lang="en-US" dirty="0" smtClean="0"/>
                  <a:t>non-norms </a:t>
                </a:r>
                <a:r>
                  <a:rPr lang="en-US" dirty="0"/>
                  <a:t>(edit distance, Earth-Mover Distance) into a norm (</a:t>
                </a:r>
                <a:r>
                  <a:rPr lang="en-US" dirty="0">
                    <a:solidFill>
                      <a:srgbClr val="A50021"/>
                    </a:solidFill>
                  </a:rPr>
                  <a:t>ℓ</a:t>
                </a:r>
                <a:r>
                  <a:rPr lang="en-US" baseline="-25000" dirty="0">
                    <a:solidFill>
                      <a:srgbClr val="C00000"/>
                    </a:solidFill>
                    <a:sym typeface="Symbol"/>
                  </a:rPr>
                  <a:t>1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From given finite metric (shortest path on a planar graph) into a norm 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A50021"/>
                    </a:solidFill>
                  </a:rPr>
                  <a:t>ℓ</a:t>
                </a:r>
                <a:r>
                  <a:rPr lang="en-US" baseline="-25000" dirty="0">
                    <a:solidFill>
                      <a:srgbClr val="C00000"/>
                    </a:solidFill>
                    <a:sym typeface="Symbol"/>
                  </a:rPr>
                  <a:t>1</a:t>
                </a:r>
                <a:r>
                  <a:rPr lang="en-US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not a metric but a computational procedure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 smtClean="0"/>
                  <a:t> sketches</a:t>
                </a:r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81000" y="1173162"/>
                <a:ext cx="7772400" cy="5029200"/>
              </a:xfrm>
              <a:blipFill rotWithShape="0">
                <a:blip r:embed="rId3"/>
                <a:stretch>
                  <a:fillRect l="-314" t="-1818" r="-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4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/>
          <p:cNvCxnSpPr/>
          <p:nvPr/>
        </p:nvCxnSpPr>
        <p:spPr>
          <a:xfrm flipV="1">
            <a:off x="4847447" y="5762129"/>
            <a:ext cx="3534553" cy="53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 smtClean="0"/>
              <a:t>Dimension Reduction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173162"/>
                <a:ext cx="7772400" cy="408463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Johnson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Lindenstrauss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Lemma</a:t>
                </a:r>
                <a:r>
                  <a:rPr lang="en-US" dirty="0" smtClean="0"/>
                  <a:t>: </a:t>
                </a:r>
                <a:r>
                  <a:rPr lang="en-US" dirty="0" smtClean="0">
                    <a:sym typeface="Symbol"/>
                  </a:rPr>
                  <a:t>there is a linear map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𝐹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: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𝑑</m:t>
                        </m:r>
                      </m:sup>
                    </m:sSub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→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 smtClean="0">
                    <a:sym typeface="Symbol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≪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</m:oMath>
                </a14:m>
                <a:r>
                  <a:rPr lang="en-US" dirty="0" smtClean="0">
                    <a:sym typeface="Symbol"/>
                  </a:rPr>
                  <a:t>, that preserves distance between two vectors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</m:oMath>
                </a14:m>
                <a:r>
                  <a:rPr lang="en-US" dirty="0" smtClean="0">
                    <a:sym typeface="Symbol"/>
                  </a:rPr>
                  <a:t> 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>up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1+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𝜖</m:t>
                    </m:r>
                  </m:oMath>
                </a14:m>
                <a:r>
                  <a:rPr lang="en-US" dirty="0">
                    <a:sym typeface="Symbol"/>
                  </a:rPr>
                  <a:t> distortion </a:t>
                </a:r>
                <a:endParaRPr lang="en-US" dirty="0" smtClean="0">
                  <a:sym typeface="Symbol"/>
                </a:endParaRPr>
              </a:p>
              <a:p>
                <a:pPr lvl="1"/>
                <a:r>
                  <a:rPr lang="en-US" dirty="0">
                    <a:sym typeface="Symbol"/>
                  </a:rPr>
                  <a:t>w</a:t>
                </a:r>
                <a:r>
                  <a:rPr lang="en-US" dirty="0" smtClean="0">
                    <a:sym typeface="Symbol"/>
                  </a:rPr>
                  <a:t>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1−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𝐶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>
                    <a:sym typeface="Symbol"/>
                  </a:rPr>
                  <a:t> probability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</m:oMath>
                </a14:m>
                <a:r>
                  <a:rPr lang="en-US" dirty="0" smtClean="0">
                    <a:sym typeface="Symbol"/>
                  </a:rPr>
                  <a:t> some constant)</a:t>
                </a:r>
              </a:p>
              <a:p>
                <a:r>
                  <a:rPr lang="en-US" dirty="0" smtClean="0">
                    <a:sym typeface="Symbol"/>
                  </a:rPr>
                  <a:t>Preserves distances among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</m:oMath>
                </a14:m>
                <a:r>
                  <a:rPr lang="en-US" dirty="0" smtClean="0">
                    <a:sym typeface="Symbol"/>
                  </a:rPr>
                  <a:t> points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 smtClean="0">
                  <a:sym typeface="Symbol"/>
                </a:endParaRPr>
              </a:p>
              <a:p>
                <a:r>
                  <a:rPr lang="en-US" dirty="0" smtClean="0">
                    <a:sym typeface="Symbol"/>
                  </a:rPr>
                  <a:t>Motivation: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>E.g.: diameter of a </a:t>
                </a:r>
                <a:r>
                  <a:rPr lang="en-US" dirty="0" err="1" smtClean="0">
                    <a:sym typeface="Symbol"/>
                  </a:rPr>
                  <a:t>pointset</a:t>
                </a:r>
                <a:r>
                  <a:rPr lang="en-US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𝑆</m:t>
                    </m:r>
                  </m:oMath>
                </a14:m>
                <a:r>
                  <a:rPr lang="en-US" dirty="0" smtClean="0">
                    <a:sym typeface="Symbol"/>
                  </a:rPr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</m:oMath>
                </a14:m>
                <a:r>
                  <a:rPr lang="en-US" dirty="0" smtClean="0">
                    <a:sym typeface="Symbol"/>
                  </a:rPr>
                  <a:t>-dimensional Euclidean space</a:t>
                </a:r>
                <a:endParaRPr lang="en-US" baseline="30000" dirty="0" smtClean="0">
                  <a:sym typeface="Symbol"/>
                </a:endParaRPr>
              </a:p>
              <a:p>
                <a:pPr lvl="1"/>
                <a:r>
                  <a:rPr lang="en-US" dirty="0" smtClean="0">
                    <a:sym typeface="Symbol"/>
                  </a:rPr>
                  <a:t>Trivially: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 smtClean="0">
                    <a:sym typeface="Symbol"/>
                  </a:rPr>
                  <a:t> time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>Using lemma: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𝑛𝑑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𝜖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</m:t>
                    </m:r>
                  </m:oMath>
                </a14:m>
                <a:r>
                  <a:rPr lang="en-US" dirty="0" smtClean="0">
                    <a:sym typeface="Symbol"/>
                  </a:rPr>
                  <a:t> approximation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>MANY applications: nearest neighbor search, streaming, pattern matching, approximation algorithms (clustering)…</a:t>
                </a:r>
                <a:endParaRPr lang="en-US" dirty="0">
                  <a:sym typeface="Symbo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173162"/>
                <a:ext cx="7772400" cy="4084638"/>
              </a:xfrm>
              <a:blipFill rotWithShape="0">
                <a:blip r:embed="rId2"/>
                <a:stretch>
                  <a:fillRect l="-392" t="-1341" r="-706" b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838200" y="4876800"/>
            <a:ext cx="0" cy="17706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838200" y="6647458"/>
            <a:ext cx="2349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838200" y="5872758"/>
            <a:ext cx="2133600" cy="77470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945997" y="5688608"/>
            <a:ext cx="152400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91400" y="5694661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185912" y="570736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10400" y="5691287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28800" y="5257800"/>
            <a:ext cx="152400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19400" y="6188274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371600" y="5791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86000" y="6035874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5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intuition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map can be simply a projection onto a random subspace of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4847447" y="5762129"/>
            <a:ext cx="3534553" cy="53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838200" y="4876800"/>
            <a:ext cx="0" cy="17706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38200" y="6647458"/>
            <a:ext cx="2349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838200" y="5872758"/>
            <a:ext cx="2133600" cy="77470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945997" y="5688608"/>
            <a:ext cx="152400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391400" y="5694661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185912" y="570736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010400" y="5691287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828800" y="5257800"/>
            <a:ext cx="152400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19400" y="6188274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71600" y="5791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86000" y="6035874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 smtClean="0"/>
              <a:t>1D embedding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199" y="1173162"/>
                <a:ext cx="7827821" cy="375185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How about one dimension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) ?</a:t>
                </a:r>
              </a:p>
              <a:p>
                <a:r>
                  <a:rPr lang="en-US" dirty="0" smtClean="0"/>
                  <a:t>Map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</m:t>
                    </m:r>
                  </m:oMath>
                </a14:m>
                <a:endParaRPr lang="en-US" dirty="0" smtClean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= ∑</m:t>
                    </m:r>
                    <m:r>
                      <a:rPr lang="en-US" i="1" baseline="-25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𝑖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ym typeface="Symbol"/>
                  </a:rPr>
                  <a:t> , </a:t>
                </a:r>
              </a:p>
              <a:p>
                <a:pPr lvl="2"/>
                <a:r>
                  <a:rPr lang="en-US" dirty="0" smtClean="0">
                    <a:sym typeface="Symbol"/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𝑔</m:t>
                    </m:r>
                    <m:r>
                      <a:rPr lang="en-US" i="1" baseline="-25000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𝑖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dirty="0" smtClean="0">
                    <a:sym typeface="Symbol"/>
                  </a:rPr>
                  <a:t>are </a:t>
                </a:r>
                <a:r>
                  <a:rPr lang="en-US" dirty="0" err="1" smtClean="0">
                    <a:sym typeface="Symbol"/>
                  </a:rPr>
                  <a:t>iid</a:t>
                </a:r>
                <a:r>
                  <a:rPr lang="en-US" dirty="0" smtClean="0">
                    <a:sym typeface="Symbol"/>
                  </a:rPr>
                  <a:t> normal (Gaussian) random variable</a:t>
                </a:r>
              </a:p>
              <a:p>
                <a:r>
                  <a:rPr lang="en-US" dirty="0" smtClean="0">
                    <a:sym typeface="Symbol"/>
                  </a:rPr>
                  <a:t>Why Gaussian?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>Stability property: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∑</m:t>
                    </m:r>
                    <m:r>
                      <a:rPr lang="en-US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𝑔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is distributed as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𝑔</m:t>
                    </m:r>
                  </m:oMath>
                </a14:m>
                <a:r>
                  <a:rPr lang="en-US" dirty="0" smtClean="0">
                    <a:sym typeface="Symbol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𝑔</m:t>
                    </m:r>
                  </m:oMath>
                </a14:m>
                <a:r>
                  <a:rPr lang="en-US" dirty="0" smtClean="0">
                    <a:sym typeface="Symbol"/>
                  </a:rPr>
                  <a:t> is also Gaussian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>Equivalently: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〈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〉</m:t>
                    </m:r>
                  </m:oMath>
                </a14:m>
                <a:r>
                  <a:rPr lang="en-US" dirty="0" smtClean="0">
                    <a:sym typeface="Symbol"/>
                  </a:rPr>
                  <a:t> is centrally distributed, i.e., has random direction, and projection on random direction depends only on length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</m:oMath>
                </a14:m>
                <a:endParaRPr lang="en-US" dirty="0"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199" y="1173162"/>
                <a:ext cx="7827821" cy="3751857"/>
              </a:xfrm>
              <a:blipFill rotWithShape="0">
                <a:blip r:embed="rId2"/>
                <a:stretch>
                  <a:fillRect l="-701" t="-2435" r="-1402"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23525" y="1981200"/>
                <a:ext cx="1714124" cy="1055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p</a:t>
                </a:r>
                <a:r>
                  <a:rPr lang="en-US" b="0" dirty="0" err="1" smtClean="0">
                    <a:solidFill>
                      <a:srgbClr val="C00000"/>
                    </a:solidFill>
                  </a:rPr>
                  <a:t>df</a:t>
                </a:r>
                <a:r>
                  <a:rPr lang="en-US" b="0" dirty="0" smtClean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r>
                  <a:rPr lang="en-US" b="0" dirty="0" smtClean="0">
                    <a:solidFill>
                      <a:srgbClr val="C00000"/>
                    </a:solidFill>
                  </a:rPr>
                  <a:t>E[g]=0</a:t>
                </a:r>
              </a:p>
              <a:p>
                <a:r>
                  <a:rPr lang="en-US" b="0" dirty="0" smtClean="0">
                    <a:solidFill>
                      <a:srgbClr val="C00000"/>
                    </a:solidFill>
                  </a:rPr>
                  <a:t>E[g</a:t>
                </a:r>
                <a:r>
                  <a:rPr lang="en-US" b="0" baseline="30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b="0" dirty="0" smtClean="0">
                    <a:solidFill>
                      <a:srgbClr val="C00000"/>
                    </a:solidFill>
                  </a:rPr>
                  <a:t>]=1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525" y="1981200"/>
                <a:ext cx="1714124" cy="1055097"/>
              </a:xfrm>
              <a:prstGeom prst="rect">
                <a:avLst/>
              </a:prstGeom>
              <a:blipFill rotWithShape="0">
                <a:blip r:embed="rId3"/>
                <a:stretch>
                  <a:fillRect l="-3203" b="-8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"/>
            <a:ext cx="29908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357" y="4744638"/>
            <a:ext cx="2031206" cy="203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6034963" y="51816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501563" y="5153619"/>
            <a:ext cx="5334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14408" y="5200002"/>
                <a:ext cx="2854243" cy="1462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/2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)/2</m:t>
                          </m:r>
                        </m:sup>
                      </m:sSup>
                    </m:oMath>
                  </m:oMathPara>
                </a14:m>
                <a:endParaRPr lang="en-US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408" y="5200002"/>
                <a:ext cx="2854243" cy="146206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99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 smtClean="0"/>
              <a:t>1D embedding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199" y="1173162"/>
                <a:ext cx="7827821" cy="50752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Map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= ∑</m:t>
                    </m:r>
                    <m:r>
                      <a:rPr lang="en-US" i="1" baseline="-25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𝑖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ym typeface="Symbol"/>
                  </a:rPr>
                  <a:t> , </a:t>
                </a:r>
              </a:p>
              <a:p>
                <a:pPr lvl="1"/>
                <a:r>
                  <a:rPr lang="en-US" dirty="0">
                    <a:sym typeface="Symbol"/>
                  </a:rPr>
                  <a:t>f</a:t>
                </a:r>
                <a:r>
                  <a:rPr lang="en-US" dirty="0" smtClean="0">
                    <a:sym typeface="Symbol"/>
                  </a:rPr>
                  <a:t>or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~ 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𝑔</m:t>
                    </m:r>
                  </m:oMath>
                </a14:m>
                <a:endParaRPr lang="en-US" dirty="0" smtClean="0">
                  <a:sym typeface="Symbol"/>
                </a:endParaRPr>
              </a:p>
              <a:p>
                <a:pPr lvl="1"/>
                <a:r>
                  <a:rPr lang="en-US" dirty="0" smtClean="0"/>
                  <a:t>Linear: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>
                    <a:sym typeface="Symbol"/>
                  </a:rPr>
                  <a:t>Want: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)−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)|  ≈ 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‖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Claim</a:t>
                </a:r>
                <a:r>
                  <a:rPr lang="en-US" dirty="0" smtClean="0"/>
                  <a:t>: for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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ℜ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ym typeface="Symbol"/>
                  </a:rPr>
                  <a:t>, we have 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>Expectation: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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−</m:t>
                                </m:r>
                                <m: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 =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aseline="30000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 smtClean="0">
                    <a:sym typeface="Symbol"/>
                  </a:rPr>
                  <a:t>Standard deviation:  </a:t>
                </a:r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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[|(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 =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Proof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Prove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since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linear</a:t>
                </a:r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 smtClean="0"/>
                  <a:t>Expectation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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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320040" lvl="1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		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aseline="30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199" y="1173162"/>
                <a:ext cx="7827821" cy="5075238"/>
              </a:xfrm>
              <a:blipFill rotWithShape="0">
                <a:blip r:embed="rId2"/>
                <a:stretch>
                  <a:fillRect l="-701" t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23525" y="1981200"/>
                <a:ext cx="1714124" cy="1055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p</a:t>
                </a:r>
                <a:r>
                  <a:rPr lang="en-US" b="0" dirty="0" err="1" smtClean="0">
                    <a:solidFill>
                      <a:srgbClr val="C00000"/>
                    </a:solidFill>
                  </a:rPr>
                  <a:t>df</a:t>
                </a:r>
                <a:r>
                  <a:rPr lang="en-US" b="0" dirty="0" smtClean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r>
                  <a:rPr lang="en-US" b="0" dirty="0" smtClean="0">
                    <a:solidFill>
                      <a:srgbClr val="C00000"/>
                    </a:solidFill>
                  </a:rPr>
                  <a:t>E[g]=0</a:t>
                </a:r>
              </a:p>
              <a:p>
                <a:r>
                  <a:rPr lang="en-US" b="0" dirty="0" smtClean="0">
                    <a:solidFill>
                      <a:srgbClr val="C00000"/>
                    </a:solidFill>
                  </a:rPr>
                  <a:t>E[g</a:t>
                </a:r>
                <a:r>
                  <a:rPr lang="en-US" b="0" baseline="30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b="0" dirty="0" smtClean="0">
                    <a:solidFill>
                      <a:srgbClr val="C00000"/>
                    </a:solidFill>
                  </a:rPr>
                  <a:t>]=1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525" y="1981200"/>
                <a:ext cx="1714124" cy="1055097"/>
              </a:xfrm>
              <a:prstGeom prst="rect">
                <a:avLst/>
              </a:prstGeom>
              <a:blipFill rotWithShape="0">
                <a:blip r:embed="rId3"/>
                <a:stretch>
                  <a:fillRect l="-3203" b="-8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"/>
            <a:ext cx="29908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60470" y="2297668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2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3070" y="2297668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2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0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$&#10;\color{BrickRed}&#10;\rho\approx 1/c^2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200"/>
  <p:tag name="BOXFONT" val="10"/>
  <p:tag name="BOXWRAP" val="False"/>
  <p:tag name="WORKAROUNDTRANSPARENCYBUG" val="False"/>
  <p:tag name="ALLOWFONTSUBSTITUTION" val="False"/>
  <p:tag name="BITMAPFORMAT" val="bmp256"/>
  <p:tag name="ORIGWIDTH" val="80"/>
  <p:tag name="PICTUREFILESIZE" val="5568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$&#10;\color{BrickRed}&#10;\rho=1/c^2+o_t(1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200"/>
  <p:tag name="BOXFONT" val="10"/>
  <p:tag name="BOXWRAP" val="False"/>
  <p:tag name="WORKAROUNDTRANSPARENCYBUG" val="False"/>
  <p:tag name="ALLOWFONTSUBSTITUTION" val="False"/>
  <p:tag name="BITMAPFORMAT" val="bmp256"/>
  <p:tag name="ORIGWIDTH" val="160"/>
  <p:tag name="PICTUREFILESIZE" val="111096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iangle-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angle-theme" id="{7C713AE3-E9A5-44E8-B7F2-39D55F020488}" vid="{475CF4C0-B35F-4163-BD8A-C463419BE3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2937</TotalTime>
  <Words>632</Words>
  <Application>Microsoft Office PowerPoint</Application>
  <PresentationFormat>On-screen Show (4:3)</PresentationFormat>
  <Paragraphs>238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Bookman Old Style</vt:lpstr>
      <vt:lpstr>Calibri</vt:lpstr>
      <vt:lpstr>Cambria Math</vt:lpstr>
      <vt:lpstr>Gill Sans MT</vt:lpstr>
      <vt:lpstr>GillSans</vt:lpstr>
      <vt:lpstr>Symbol</vt:lpstr>
      <vt:lpstr>Wingdings</vt:lpstr>
      <vt:lpstr>Wingdings 3</vt:lpstr>
      <vt:lpstr>triangle-theme</vt:lpstr>
      <vt:lpstr>Sketching, Sampling and other Sublinear Algorithms:  Euclidean space:  dimension reduction and NNS</vt:lpstr>
      <vt:lpstr>A Sketching Problem</vt:lpstr>
      <vt:lpstr>Sketch from LSH</vt:lpstr>
      <vt:lpstr>General Theory: embeddings</vt:lpstr>
      <vt:lpstr>Embeddings: landscape</vt:lpstr>
      <vt:lpstr>Dimension Reduction</vt:lpstr>
      <vt:lpstr>Main intuition</vt:lpstr>
      <vt:lpstr>1D embedding</vt:lpstr>
      <vt:lpstr>1D embedding</vt:lpstr>
      <vt:lpstr>Full Dimension Reduction </vt:lpstr>
      <vt:lpstr>Concentration</vt:lpstr>
      <vt:lpstr>Dimension Reduction: wrap-up</vt:lpstr>
      <vt:lpstr>NNS for Euclidean space</vt:lpstr>
      <vt:lpstr>Near-Optimal LSH</vt:lpstr>
      <vt:lpstr>Open question:</vt:lpstr>
      <vt:lpstr>Time-Space Trade-offs</vt:lpstr>
      <vt:lpstr>NNS beyond LSH</vt:lpstr>
      <vt:lpstr>Finale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Embedding and Sketching: Lecture 1</dc:title>
  <dc:creator>Alexandr Andoni</dc:creator>
  <cp:lastModifiedBy>Alexandr Andoni</cp:lastModifiedBy>
  <cp:revision>210</cp:revision>
  <dcterms:created xsi:type="dcterms:W3CDTF">2011-08-05T18:23:10Z</dcterms:created>
  <dcterms:modified xsi:type="dcterms:W3CDTF">2013-08-03T06:31:01Z</dcterms:modified>
</cp:coreProperties>
</file>