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84" r:id="rId1"/>
  </p:sldMasterIdLst>
  <p:notesMasterIdLst>
    <p:notesMasterId r:id="rId19"/>
  </p:notesMasterIdLst>
  <p:sldIdLst>
    <p:sldId id="256" r:id="rId2"/>
    <p:sldId id="284" r:id="rId3"/>
    <p:sldId id="286" r:id="rId4"/>
    <p:sldId id="341" r:id="rId5"/>
    <p:sldId id="287" r:id="rId6"/>
    <p:sldId id="288" r:id="rId7"/>
    <p:sldId id="292" r:id="rId8"/>
    <p:sldId id="366" r:id="rId9"/>
    <p:sldId id="291" r:id="rId10"/>
    <p:sldId id="345" r:id="rId11"/>
    <p:sldId id="395" r:id="rId12"/>
    <p:sldId id="394" r:id="rId13"/>
    <p:sldId id="392" r:id="rId14"/>
    <p:sldId id="393" r:id="rId15"/>
    <p:sldId id="396" r:id="rId16"/>
    <p:sldId id="397" r:id="rId17"/>
    <p:sldId id="374" r:id="rId18"/>
  </p:sldIdLst>
  <p:sldSz cx="9144000" cy="6858000" type="screen4x3"/>
  <p:notesSz cx="6858000" cy="9144000"/>
  <p:embeddedFontLst>
    <p:embeddedFont>
      <p:font typeface="Gill Sans MT" panose="020B0502020104020203" pitchFamily="34" charset="0"/>
      <p:regular r:id="rId20"/>
      <p:bold r:id="rId21"/>
      <p:italic r:id="rId22"/>
      <p:boldItalic r:id="rId23"/>
    </p:embeddedFont>
    <p:embeddedFont>
      <p:font typeface="Arial Black" panose="020B0A04020102020204" pitchFamily="34" charset="0"/>
      <p:bold r:id="rId24"/>
    </p:embeddedFont>
    <p:embeddedFont>
      <p:font typeface="Cambria Math" panose="02040503050406030204" pitchFamily="18" charset="0"/>
      <p:regular r:id="rId25"/>
    </p:embeddedFont>
    <p:embeddedFont>
      <p:font typeface="Wingdings 3" panose="05040102010807070707" pitchFamily="18" charset="2"/>
      <p:regular r:id="rId26"/>
    </p:embeddedFont>
    <p:embeddedFont>
      <p:font typeface="Bookman Old Style" panose="02050604050505020204" pitchFamily="18" charset="0"/>
      <p:regular r:id="rId27"/>
      <p:bold r:id="rId28"/>
      <p:italic r:id="rId29"/>
      <p:boldItalic r:id="rId30"/>
    </p:embeddedFont>
    <p:embeddedFont>
      <p:font typeface="Aharoni" panose="02010803020104030203" pitchFamily="2" charset="-79"/>
      <p:bold r:id="rId31"/>
    </p:embeddedFont>
  </p:embeddedFontLst>
  <p:custDataLst>
    <p:tags r:id="rId3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CC"/>
    <a:srgbClr val="CCFF99"/>
    <a:srgbClr val="CCFFCC"/>
    <a:srgbClr val="C0C0C0"/>
    <a:srgbClr val="FFCCCC"/>
    <a:srgbClr val="FF0000"/>
    <a:srgbClr val="B2B2B2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7" autoAdjust="0"/>
    <p:restoredTop sz="94635" autoAdjust="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8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3D02FFC-286B-4043-B72A-43B13F8D7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945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E80EC00-B3F3-4B0C-9992-D4BEE170643D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57012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D02FFC-286B-4043-B72A-43B13F8D7F4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55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Draw L hash tables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D02FFC-286B-4043-B72A-43B13F8D7F4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15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B2441F21-CDDF-4DF0-8670-E7932DFA86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8021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1197B-A050-4A8E-88C9-9A490FF184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69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DAB01-4521-4151-961D-65C02C0C33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45581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0324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79477ACB-4B24-492F-8664-C58DBA70E1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50923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C8A5D-16DD-419D-B134-42EB55A7E5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3193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41C197-5D04-4115-BED5-1CFA3EAA6D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57459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03947-7A18-4F52-8FFD-57564D7A7A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81421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6BD39-9EF1-40AB-993F-911A20CC58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43891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75941-9244-49D0-8FCD-58BC56FB9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5526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DDB3E-083F-447A-96CC-428023A65A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09490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5BE669E-0104-41B0-BCEC-770DD1C82B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5865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17.png"/><Relationship Id="rId4" Type="http://schemas.openxmlformats.org/officeDocument/2006/relationships/image" Target="../media/image19.png"/><Relationship Id="rId9" Type="http://schemas.openxmlformats.org/officeDocument/2006/relationships/image" Target="../media/image1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02245"/>
            <a:ext cx="8110538" cy="19335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000" dirty="0" smtClean="0"/>
              <a:t>Sketching, Sampling and other </a:t>
            </a:r>
            <a:r>
              <a:rPr lang="en-US" sz="3000" dirty="0" err="1" smtClean="0"/>
              <a:t>Sublinear</a:t>
            </a:r>
            <a:r>
              <a:rPr lang="en-US" sz="3000" dirty="0" smtClean="0"/>
              <a:t> Algorithms:</a:t>
            </a:r>
            <a:br>
              <a:rPr lang="en-US" sz="30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Nearest Neighbor Search</a:t>
            </a:r>
            <a:endParaRPr lang="en-US" sz="4400" i="1" dirty="0" smtClean="0"/>
          </a:p>
        </p:txBody>
      </p:sp>
      <p:sp>
        <p:nvSpPr>
          <p:cNvPr id="1433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929063"/>
            <a:ext cx="8229600" cy="2419350"/>
          </a:xfrm>
          <a:noFill/>
        </p:spPr>
        <p:txBody>
          <a:bodyPr/>
          <a:lstStyle/>
          <a:p>
            <a:pPr algn="ctr"/>
            <a:r>
              <a:rPr lang="en-US" sz="4000" dirty="0"/>
              <a:t>Alex Andoni</a:t>
            </a:r>
            <a:endParaRPr lang="en-US" sz="2800" dirty="0"/>
          </a:p>
          <a:p>
            <a:pPr algn="ctr"/>
            <a:r>
              <a:rPr lang="en-US" sz="2600" dirty="0"/>
              <a:t>(MSR SVC)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49"/>
          <p:cNvSpPr>
            <a:spLocks/>
          </p:cNvSpPr>
          <p:nvPr/>
        </p:nvSpPr>
        <p:spPr bwMode="auto">
          <a:xfrm>
            <a:off x="5953125" y="701675"/>
            <a:ext cx="3140075" cy="2052638"/>
          </a:xfrm>
          <a:custGeom>
            <a:avLst/>
            <a:gdLst>
              <a:gd name="T0" fmla="*/ 0 w 1978"/>
              <a:gd name="T1" fmla="*/ 2147483647 h 1293"/>
              <a:gd name="T2" fmla="*/ 2147483647 w 1978"/>
              <a:gd name="T3" fmla="*/ 2147483647 h 1293"/>
              <a:gd name="T4" fmla="*/ 2147483647 w 1978"/>
              <a:gd name="T5" fmla="*/ 2147483647 h 1293"/>
              <a:gd name="T6" fmla="*/ 2147483647 w 1978"/>
              <a:gd name="T7" fmla="*/ 2147483647 h 1293"/>
              <a:gd name="T8" fmla="*/ 2147483647 w 1978"/>
              <a:gd name="T9" fmla="*/ 2147483647 h 1293"/>
              <a:gd name="T10" fmla="*/ 2147483647 w 1978"/>
              <a:gd name="T11" fmla="*/ 2147483647 h 1293"/>
              <a:gd name="T12" fmla="*/ 2147483647 w 1978"/>
              <a:gd name="T13" fmla="*/ 2147483647 h 1293"/>
              <a:gd name="T14" fmla="*/ 2147483647 w 1978"/>
              <a:gd name="T15" fmla="*/ 2147483647 h 1293"/>
              <a:gd name="T16" fmla="*/ 2147483647 w 1978"/>
              <a:gd name="T17" fmla="*/ 2147483647 h 1293"/>
              <a:gd name="T18" fmla="*/ 2147483647 w 1978"/>
              <a:gd name="T19" fmla="*/ 2147483647 h 1293"/>
              <a:gd name="T20" fmla="*/ 2147483647 w 1978"/>
              <a:gd name="T21" fmla="*/ 2147483647 h 1293"/>
              <a:gd name="T22" fmla="*/ 2147483647 w 1978"/>
              <a:gd name="T23" fmla="*/ 2147483647 h 1293"/>
              <a:gd name="T24" fmla="*/ 2147483647 w 1978"/>
              <a:gd name="T25" fmla="*/ 2147483647 h 1293"/>
              <a:gd name="T26" fmla="*/ 2147483647 w 1978"/>
              <a:gd name="T27" fmla="*/ 2147483647 h 1293"/>
              <a:gd name="T28" fmla="*/ 2147483647 w 1978"/>
              <a:gd name="T29" fmla="*/ 2147483647 h 1293"/>
              <a:gd name="T30" fmla="*/ 2147483647 w 1978"/>
              <a:gd name="T31" fmla="*/ 2147483647 h 1293"/>
              <a:gd name="T32" fmla="*/ 2147483647 w 1978"/>
              <a:gd name="T33" fmla="*/ 2147483647 h 1293"/>
              <a:gd name="T34" fmla="*/ 2147483647 w 1978"/>
              <a:gd name="T35" fmla="*/ 2147483647 h 1293"/>
              <a:gd name="T36" fmla="*/ 2147483647 w 1978"/>
              <a:gd name="T37" fmla="*/ 2147483647 h 1293"/>
              <a:gd name="T38" fmla="*/ 2147483647 w 1978"/>
              <a:gd name="T39" fmla="*/ 2147483647 h 1293"/>
              <a:gd name="T40" fmla="*/ 2147483647 w 1978"/>
              <a:gd name="T41" fmla="*/ 2147483647 h 1293"/>
              <a:gd name="T42" fmla="*/ 2147483647 w 1978"/>
              <a:gd name="T43" fmla="*/ 2147483647 h 1293"/>
              <a:gd name="T44" fmla="*/ 2147483647 w 1978"/>
              <a:gd name="T45" fmla="*/ 2147483647 h 1293"/>
              <a:gd name="T46" fmla="*/ 2147483647 w 1978"/>
              <a:gd name="T47" fmla="*/ 2147483647 h 1293"/>
              <a:gd name="T48" fmla="*/ 2147483647 w 1978"/>
              <a:gd name="T49" fmla="*/ 2147483647 h 1293"/>
              <a:gd name="T50" fmla="*/ 2147483647 w 1978"/>
              <a:gd name="T51" fmla="*/ 2147483647 h 1293"/>
              <a:gd name="T52" fmla="*/ 2147483647 w 1978"/>
              <a:gd name="T53" fmla="*/ 2147483647 h 1293"/>
              <a:gd name="T54" fmla="*/ 2147483647 w 1978"/>
              <a:gd name="T55" fmla="*/ 2147483647 h 1293"/>
              <a:gd name="T56" fmla="*/ 2147483647 w 1978"/>
              <a:gd name="T57" fmla="*/ 2147483647 h 1293"/>
              <a:gd name="T58" fmla="*/ 2147483647 w 1978"/>
              <a:gd name="T59" fmla="*/ 2147483647 h 1293"/>
              <a:gd name="T60" fmla="*/ 2147483647 w 1978"/>
              <a:gd name="T61" fmla="*/ 2147483647 h 1293"/>
              <a:gd name="T62" fmla="*/ 2147483647 w 1978"/>
              <a:gd name="T63" fmla="*/ 2147483647 h 1293"/>
              <a:gd name="T64" fmla="*/ 2147483647 w 1978"/>
              <a:gd name="T65" fmla="*/ 2147483647 h 1293"/>
              <a:gd name="T66" fmla="*/ 2147483647 w 1978"/>
              <a:gd name="T67" fmla="*/ 2147483647 h 1293"/>
              <a:gd name="T68" fmla="*/ 0 w 1978"/>
              <a:gd name="T69" fmla="*/ 2147483647 h 1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78" h="1293">
                <a:moveTo>
                  <a:pt x="0" y="669"/>
                </a:moveTo>
                <a:cubicBezTo>
                  <a:pt x="33" y="636"/>
                  <a:pt x="52" y="599"/>
                  <a:pt x="84" y="567"/>
                </a:cubicBezTo>
                <a:cubicBezTo>
                  <a:pt x="176" y="475"/>
                  <a:pt x="256" y="376"/>
                  <a:pt x="366" y="303"/>
                </a:cubicBezTo>
                <a:cubicBezTo>
                  <a:pt x="395" y="259"/>
                  <a:pt x="356" y="311"/>
                  <a:pt x="402" y="273"/>
                </a:cubicBezTo>
                <a:cubicBezTo>
                  <a:pt x="453" y="231"/>
                  <a:pt x="365" y="279"/>
                  <a:pt x="438" y="243"/>
                </a:cubicBezTo>
                <a:cubicBezTo>
                  <a:pt x="455" y="218"/>
                  <a:pt x="474" y="224"/>
                  <a:pt x="498" y="207"/>
                </a:cubicBezTo>
                <a:cubicBezTo>
                  <a:pt x="554" y="167"/>
                  <a:pt x="621" y="140"/>
                  <a:pt x="690" y="129"/>
                </a:cubicBezTo>
                <a:cubicBezTo>
                  <a:pt x="723" y="107"/>
                  <a:pt x="753" y="109"/>
                  <a:pt x="792" y="99"/>
                </a:cubicBezTo>
                <a:cubicBezTo>
                  <a:pt x="876" y="77"/>
                  <a:pt x="950" y="48"/>
                  <a:pt x="1038" y="39"/>
                </a:cubicBezTo>
                <a:cubicBezTo>
                  <a:pt x="1194" y="0"/>
                  <a:pt x="1359" y="29"/>
                  <a:pt x="1518" y="45"/>
                </a:cubicBezTo>
                <a:cubicBezTo>
                  <a:pt x="1565" y="92"/>
                  <a:pt x="1505" y="36"/>
                  <a:pt x="1560" y="75"/>
                </a:cubicBezTo>
                <a:cubicBezTo>
                  <a:pt x="1601" y="104"/>
                  <a:pt x="1638" y="143"/>
                  <a:pt x="1686" y="159"/>
                </a:cubicBezTo>
                <a:cubicBezTo>
                  <a:pt x="1715" y="188"/>
                  <a:pt x="1751" y="193"/>
                  <a:pt x="1782" y="219"/>
                </a:cubicBezTo>
                <a:cubicBezTo>
                  <a:pt x="1797" y="232"/>
                  <a:pt x="1807" y="251"/>
                  <a:pt x="1824" y="261"/>
                </a:cubicBezTo>
                <a:cubicBezTo>
                  <a:pt x="1834" y="267"/>
                  <a:pt x="1844" y="273"/>
                  <a:pt x="1854" y="279"/>
                </a:cubicBezTo>
                <a:cubicBezTo>
                  <a:pt x="1866" y="287"/>
                  <a:pt x="1890" y="303"/>
                  <a:pt x="1890" y="303"/>
                </a:cubicBezTo>
                <a:cubicBezTo>
                  <a:pt x="1915" y="341"/>
                  <a:pt x="1914" y="344"/>
                  <a:pt x="1926" y="387"/>
                </a:cubicBezTo>
                <a:cubicBezTo>
                  <a:pt x="1929" y="399"/>
                  <a:pt x="1938" y="423"/>
                  <a:pt x="1938" y="423"/>
                </a:cubicBezTo>
                <a:cubicBezTo>
                  <a:pt x="1935" y="577"/>
                  <a:pt x="1978" y="858"/>
                  <a:pt x="1812" y="969"/>
                </a:cubicBezTo>
                <a:cubicBezTo>
                  <a:pt x="1791" y="1000"/>
                  <a:pt x="1763" y="1008"/>
                  <a:pt x="1734" y="1029"/>
                </a:cubicBezTo>
                <a:cubicBezTo>
                  <a:pt x="1694" y="1058"/>
                  <a:pt x="1659" y="1091"/>
                  <a:pt x="1614" y="1113"/>
                </a:cubicBezTo>
                <a:cubicBezTo>
                  <a:pt x="1593" y="1144"/>
                  <a:pt x="1550" y="1168"/>
                  <a:pt x="1518" y="1191"/>
                </a:cubicBezTo>
                <a:cubicBezTo>
                  <a:pt x="1428" y="1255"/>
                  <a:pt x="1315" y="1277"/>
                  <a:pt x="1206" y="1293"/>
                </a:cubicBezTo>
                <a:cubicBezTo>
                  <a:pt x="1112" y="1291"/>
                  <a:pt x="1018" y="1291"/>
                  <a:pt x="924" y="1287"/>
                </a:cubicBezTo>
                <a:cubicBezTo>
                  <a:pt x="867" y="1285"/>
                  <a:pt x="806" y="1265"/>
                  <a:pt x="750" y="1251"/>
                </a:cubicBezTo>
                <a:cubicBezTo>
                  <a:pt x="715" y="1242"/>
                  <a:pt x="678" y="1247"/>
                  <a:pt x="642" y="1245"/>
                </a:cubicBezTo>
                <a:cubicBezTo>
                  <a:pt x="604" y="1232"/>
                  <a:pt x="567" y="1217"/>
                  <a:pt x="528" y="1209"/>
                </a:cubicBezTo>
                <a:cubicBezTo>
                  <a:pt x="482" y="1186"/>
                  <a:pt x="436" y="1166"/>
                  <a:pt x="390" y="1143"/>
                </a:cubicBezTo>
                <a:cubicBezTo>
                  <a:pt x="366" y="1131"/>
                  <a:pt x="336" y="1126"/>
                  <a:pt x="312" y="1113"/>
                </a:cubicBezTo>
                <a:cubicBezTo>
                  <a:pt x="303" y="1108"/>
                  <a:pt x="296" y="1102"/>
                  <a:pt x="288" y="1095"/>
                </a:cubicBezTo>
                <a:cubicBezTo>
                  <a:pt x="282" y="1089"/>
                  <a:pt x="277" y="1081"/>
                  <a:pt x="270" y="1077"/>
                </a:cubicBezTo>
                <a:cubicBezTo>
                  <a:pt x="257" y="1070"/>
                  <a:pt x="241" y="1072"/>
                  <a:pt x="228" y="1065"/>
                </a:cubicBezTo>
                <a:cubicBezTo>
                  <a:pt x="211" y="1056"/>
                  <a:pt x="141" y="1020"/>
                  <a:pt x="126" y="1005"/>
                </a:cubicBezTo>
                <a:cubicBezTo>
                  <a:pt x="79" y="958"/>
                  <a:pt x="51" y="900"/>
                  <a:pt x="30" y="837"/>
                </a:cubicBezTo>
                <a:cubicBezTo>
                  <a:pt x="22" y="728"/>
                  <a:pt x="31" y="784"/>
                  <a:pt x="0" y="669"/>
                </a:cubicBez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Locality-Sensitive Hashing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23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457200" y="1600200"/>
                <a:ext cx="5811838" cy="4676775"/>
              </a:xfrm>
            </p:spPr>
            <p:txBody>
              <a:bodyPr/>
              <a:lstStyle/>
              <a:p>
                <a:pPr eaLnBrk="1" hangingPunct="1"/>
                <a:r>
                  <a:rPr lang="en-US" dirty="0" smtClean="0"/>
                  <a:t>Random hash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  <a:sym typeface="Symbol" pitchFamily="18" charset="2"/>
                  </a:rPr>
                  <a:t> </a:t>
                </a:r>
                <a:r>
                  <a:rPr lang="en-US" dirty="0" smtClean="0">
                    <a:sym typeface="Symbol" pitchFamily="18" charset="2"/>
                  </a:rPr>
                  <a:t>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sym typeface="Symbol" pitchFamily="18" charset="2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sym typeface="Symbol" pitchFamily="18" charset="2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>
                    <a:sym typeface="Symbol" pitchFamily="18" charset="2"/>
                  </a:rPr>
                  <a:t> </a:t>
                </a:r>
                <a:r>
                  <a:rPr lang="en-US" dirty="0" err="1" smtClean="0">
                    <a:sym typeface="Symbol" pitchFamily="18" charset="2"/>
                  </a:rPr>
                  <a:t>s.t.</a:t>
                </a:r>
                <a:r>
                  <a:rPr lang="en-US" dirty="0" smtClean="0">
                    <a:sym typeface="Symbol" pitchFamily="18" charset="2"/>
                  </a:rPr>
                  <a:t> for any points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  <a:sym typeface="Symbol" pitchFamily="18" charset="2"/>
                      </a:rPr>
                      <m:t>𝑝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  <a:sym typeface="Symbol" pitchFamily="18" charset="2"/>
                      </a:rPr>
                      <m:t>,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  <a:sym typeface="Symbol" pitchFamily="18" charset="2"/>
                      </a:rPr>
                      <m:t>𝑞</m:t>
                    </m:r>
                  </m:oMath>
                </a14:m>
                <a:r>
                  <a:rPr lang="en-US" dirty="0" smtClean="0">
                    <a:sym typeface="Symbol" pitchFamily="18" charset="2"/>
                  </a:rPr>
                  <a:t>:</a:t>
                </a:r>
              </a:p>
              <a:p>
                <a:pPr lvl="1" eaLnBrk="1" hangingPunct="1"/>
                <a:r>
                  <a:rPr lang="en-US" i="1" dirty="0" smtClean="0"/>
                  <a:t>Close</a:t>
                </a:r>
                <a:r>
                  <a:rPr lang="en-US" dirty="0" smtClean="0"/>
                  <a:t> when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/>
                            <a:cs typeface="Arial" charset="0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/>
                            <a:cs typeface="Arial" charset="0"/>
                          </a:rPr>
                          <m:t>𝑞</m:t>
                        </m:r>
                      </m:e>
                    </m:d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  <a:cs typeface="Arial" charset="0"/>
                      </a:rPr>
                      <m:t>≤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  <a:cs typeface="Arial" charset="0"/>
                      </a:rPr>
                      <m:t>𝑟</m:t>
                    </m:r>
                  </m:oMath>
                </a14:m>
                <a:endParaRPr lang="en-US" dirty="0" smtClean="0">
                  <a:solidFill>
                    <a:srgbClr val="A50021"/>
                  </a:solidFill>
                  <a:cs typeface="Arial" charset="0"/>
                </a:endParaRPr>
              </a:p>
              <a:p>
                <a:pPr marL="457200" lvl="1" indent="0" eaLnBrk="1" hangingPunct="1">
                  <a:buNone/>
                </a:pPr>
                <a:r>
                  <a:rPr lang="en-US" dirty="0">
                    <a:solidFill>
                      <a:srgbClr val="A50021"/>
                    </a:solidFill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rgbClr val="A50021"/>
                    </a:solidFill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  <a:cs typeface="Arial" charset="0"/>
                      </a:rPr>
                      <m:t>Pr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  <a:cs typeface="Arial" charset="0"/>
                      </a:rPr>
                      <m:t>⁡[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  <a:cs typeface="Arial" charset="0"/>
                      </a:rPr>
                      <m:t>𝑔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  <a:cs typeface="Arial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  <a:cs typeface="Arial" charset="0"/>
                      </a:rPr>
                      <m:t>𝑝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  <a:cs typeface="Arial" charset="0"/>
                      </a:rPr>
                      <m:t>)=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  <a:cs typeface="Arial" charset="0"/>
                      </a:rPr>
                      <m:t>𝑔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  <a:cs typeface="Arial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  <a:cs typeface="Arial" charset="0"/>
                      </a:rPr>
                      <m:t>𝑞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  <a:cs typeface="Arial" charset="0"/>
                      </a:rPr>
                      <m:t>)]</m:t>
                    </m:r>
                  </m:oMath>
                </a14:m>
                <a:r>
                  <a:rPr lang="en-US" dirty="0" smtClean="0">
                    <a:cs typeface="Arial" charset="0"/>
                  </a:rPr>
                  <a:t> is “high” </a:t>
                </a:r>
              </a:p>
              <a:p>
                <a:pPr lvl="1" eaLnBrk="1" hangingPunct="1"/>
                <a:r>
                  <a:rPr lang="en-US" i="1" dirty="0" smtClean="0">
                    <a:cs typeface="Arial" charset="0"/>
                  </a:rPr>
                  <a:t>Far</a:t>
                </a:r>
                <a:r>
                  <a:rPr lang="en-US" dirty="0" smtClean="0">
                    <a:cs typeface="Arial" charset="0"/>
                  </a:rPr>
                  <a:t> when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/>
                            <a:cs typeface="Arial" charset="0"/>
                          </a:rPr>
                          <m:t>−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/>
                            <a:cs typeface="Arial" charset="0"/>
                          </a:rPr>
                          <m:t>𝑞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/>
                        <a:cs typeface="Arial" charset="0"/>
                      </a:rPr>
                      <m:t>&gt;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/>
                        <a:cs typeface="Arial" charset="0"/>
                      </a:rPr>
                      <m:t>𝑐𝑟</m:t>
                    </m:r>
                  </m:oMath>
                </a14:m>
                <a:endParaRPr lang="en-US" dirty="0" smtClean="0">
                  <a:solidFill>
                    <a:srgbClr val="A50021"/>
                  </a:solidFill>
                  <a:cs typeface="Arial" charset="0"/>
                </a:endParaRPr>
              </a:p>
              <a:p>
                <a:pPr marL="457200" lvl="1" indent="0" eaLnBrk="1" hangingPunct="1">
                  <a:buNone/>
                </a:pPr>
                <a:r>
                  <a:rPr lang="en-US" dirty="0">
                    <a:solidFill>
                      <a:srgbClr val="A50021"/>
                    </a:solidFill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rgbClr val="A50021"/>
                    </a:solidFill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  <a:cs typeface="Arial" charset="0"/>
                      </a:rPr>
                      <m:t>Pr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  <a:cs typeface="Arial" charset="0"/>
                      </a:rPr>
                      <m:t>⁡[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  <a:cs typeface="Arial" charset="0"/>
                      </a:rPr>
                      <m:t>𝑔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  <a:cs typeface="Arial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  <a:cs typeface="Arial" charset="0"/>
                      </a:rPr>
                      <m:t>𝑝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  <a:cs typeface="Arial" charset="0"/>
                      </a:rPr>
                      <m:t>)=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  <a:cs typeface="Arial" charset="0"/>
                      </a:rPr>
                      <m:t>𝑔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  <a:cs typeface="Arial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  <a:cs typeface="Arial" charset="0"/>
                      </a:rPr>
                      <m:t>𝑞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  <a:cs typeface="Arial" charset="0"/>
                      </a:rPr>
                      <m:t>)]</m:t>
                    </m:r>
                  </m:oMath>
                </a14:m>
                <a:r>
                  <a:rPr lang="en-US" dirty="0" smtClean="0">
                    <a:cs typeface="Arial" charset="0"/>
                  </a:rPr>
                  <a:t> is “small”</a:t>
                </a:r>
              </a:p>
              <a:p>
                <a:pPr eaLnBrk="1" hangingPunct="1"/>
                <a:r>
                  <a:rPr lang="en-US" dirty="0" smtClean="0">
                    <a:cs typeface="Arial" charset="0"/>
                  </a:rPr>
                  <a:t>Use several hash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cs typeface="Arial" charset="0"/>
                  </a:rPr>
                  <a:t>	tables</a:t>
                </a:r>
                <a:endParaRPr lang="en-US" baseline="30000" dirty="0" smtClean="0">
                  <a:solidFill>
                    <a:srgbClr val="A50021"/>
                  </a:solidFill>
                  <a:cs typeface="Arial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33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5811838" cy="4676775"/>
              </a:xfrm>
              <a:blipFill rotWithShape="1">
                <a:blip r:embed="rId2"/>
                <a:stretch>
                  <a:fillRect l="-2308" t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8534400" y="1535113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26" name="Oval 6"/>
          <p:cNvSpPr>
            <a:spLocks noChangeArrowheads="1"/>
          </p:cNvSpPr>
          <p:nvPr/>
        </p:nvSpPr>
        <p:spPr bwMode="auto">
          <a:xfrm>
            <a:off x="6629400" y="3135313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7683500" y="1957388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28" name="Rectangle 8"/>
          <p:cNvSpPr>
            <a:spLocks noChangeArrowheads="1"/>
          </p:cNvSpPr>
          <p:nvPr/>
        </p:nvSpPr>
        <p:spPr bwMode="auto">
          <a:xfrm>
            <a:off x="6400800" y="2982913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29" name="Rectangle 9"/>
          <p:cNvSpPr>
            <a:spLocks noChangeArrowheads="1"/>
          </p:cNvSpPr>
          <p:nvPr/>
        </p:nvSpPr>
        <p:spPr bwMode="auto">
          <a:xfrm>
            <a:off x="6858000" y="2982913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0" name="Rectangle 10"/>
          <p:cNvSpPr>
            <a:spLocks noChangeArrowheads="1"/>
          </p:cNvSpPr>
          <p:nvPr/>
        </p:nvSpPr>
        <p:spPr bwMode="auto">
          <a:xfrm>
            <a:off x="7315200" y="2982913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1" name="Rectangle 11"/>
          <p:cNvSpPr>
            <a:spLocks noChangeArrowheads="1"/>
          </p:cNvSpPr>
          <p:nvPr/>
        </p:nvSpPr>
        <p:spPr bwMode="auto">
          <a:xfrm>
            <a:off x="7772400" y="2982913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2" name="Rectangle 12"/>
          <p:cNvSpPr>
            <a:spLocks noChangeArrowheads="1"/>
          </p:cNvSpPr>
          <p:nvPr/>
        </p:nvSpPr>
        <p:spPr bwMode="auto">
          <a:xfrm>
            <a:off x="8229600" y="2982913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3" name="Oval 13"/>
          <p:cNvSpPr>
            <a:spLocks noChangeArrowheads="1"/>
          </p:cNvSpPr>
          <p:nvPr/>
        </p:nvSpPr>
        <p:spPr bwMode="auto">
          <a:xfrm>
            <a:off x="6477000" y="2982913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Oval 14"/>
          <p:cNvSpPr>
            <a:spLocks noChangeArrowheads="1"/>
          </p:cNvSpPr>
          <p:nvPr/>
        </p:nvSpPr>
        <p:spPr bwMode="auto">
          <a:xfrm>
            <a:off x="6611938" y="1957388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5" name="Oval 15"/>
          <p:cNvSpPr>
            <a:spLocks noChangeArrowheads="1"/>
          </p:cNvSpPr>
          <p:nvPr/>
        </p:nvSpPr>
        <p:spPr bwMode="auto">
          <a:xfrm>
            <a:off x="7467600" y="3059113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6" name="Oval 16"/>
          <p:cNvSpPr>
            <a:spLocks noChangeArrowheads="1"/>
          </p:cNvSpPr>
          <p:nvPr/>
        </p:nvSpPr>
        <p:spPr bwMode="auto">
          <a:xfrm>
            <a:off x="8305800" y="3059113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7" name="Oval 17"/>
          <p:cNvSpPr>
            <a:spLocks noChangeArrowheads="1"/>
          </p:cNvSpPr>
          <p:nvPr/>
        </p:nvSpPr>
        <p:spPr bwMode="auto">
          <a:xfrm>
            <a:off x="6934200" y="3505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8" name="Rectangle 18"/>
          <p:cNvSpPr>
            <a:spLocks noChangeArrowheads="1"/>
          </p:cNvSpPr>
          <p:nvPr/>
        </p:nvSpPr>
        <p:spPr bwMode="auto">
          <a:xfrm>
            <a:off x="6400800" y="342900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9" name="Rectangle 19"/>
          <p:cNvSpPr>
            <a:spLocks noChangeArrowheads="1"/>
          </p:cNvSpPr>
          <p:nvPr/>
        </p:nvSpPr>
        <p:spPr bwMode="auto">
          <a:xfrm>
            <a:off x="6858000" y="342900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0" name="Rectangle 20"/>
          <p:cNvSpPr>
            <a:spLocks noChangeArrowheads="1"/>
          </p:cNvSpPr>
          <p:nvPr/>
        </p:nvSpPr>
        <p:spPr bwMode="auto">
          <a:xfrm>
            <a:off x="7315200" y="342900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1" name="Rectangle 21"/>
          <p:cNvSpPr>
            <a:spLocks noChangeArrowheads="1"/>
          </p:cNvSpPr>
          <p:nvPr/>
        </p:nvSpPr>
        <p:spPr bwMode="auto">
          <a:xfrm>
            <a:off x="7772400" y="342900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2" name="Rectangle 22"/>
          <p:cNvSpPr>
            <a:spLocks noChangeArrowheads="1"/>
          </p:cNvSpPr>
          <p:nvPr/>
        </p:nvSpPr>
        <p:spPr bwMode="auto">
          <a:xfrm>
            <a:off x="8229600" y="342900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3" name="Oval 23"/>
          <p:cNvSpPr>
            <a:spLocks noChangeArrowheads="1"/>
          </p:cNvSpPr>
          <p:nvPr/>
        </p:nvSpPr>
        <p:spPr bwMode="auto">
          <a:xfrm>
            <a:off x="7607300" y="3544888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4" name="Oval 24"/>
          <p:cNvSpPr>
            <a:spLocks noChangeArrowheads="1"/>
          </p:cNvSpPr>
          <p:nvPr/>
        </p:nvSpPr>
        <p:spPr bwMode="auto">
          <a:xfrm>
            <a:off x="7375525" y="3505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5" name="Oval 25"/>
          <p:cNvSpPr>
            <a:spLocks noChangeArrowheads="1"/>
          </p:cNvSpPr>
          <p:nvPr/>
        </p:nvSpPr>
        <p:spPr bwMode="auto">
          <a:xfrm>
            <a:off x="7991475" y="3505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6" name="Oval 26"/>
          <p:cNvSpPr>
            <a:spLocks noChangeArrowheads="1"/>
          </p:cNvSpPr>
          <p:nvPr/>
        </p:nvSpPr>
        <p:spPr bwMode="auto">
          <a:xfrm>
            <a:off x="6648450" y="427355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7" name="Rectangle 27"/>
          <p:cNvSpPr>
            <a:spLocks noChangeArrowheads="1"/>
          </p:cNvSpPr>
          <p:nvPr/>
        </p:nvSpPr>
        <p:spPr bwMode="auto">
          <a:xfrm>
            <a:off x="6400800" y="419735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8" name="Rectangle 28"/>
          <p:cNvSpPr>
            <a:spLocks noChangeArrowheads="1"/>
          </p:cNvSpPr>
          <p:nvPr/>
        </p:nvSpPr>
        <p:spPr bwMode="auto">
          <a:xfrm>
            <a:off x="6858000" y="419735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9" name="Rectangle 29"/>
          <p:cNvSpPr>
            <a:spLocks noChangeArrowheads="1"/>
          </p:cNvSpPr>
          <p:nvPr/>
        </p:nvSpPr>
        <p:spPr bwMode="auto">
          <a:xfrm>
            <a:off x="7315200" y="419735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0" name="Rectangle 30"/>
          <p:cNvSpPr>
            <a:spLocks noChangeArrowheads="1"/>
          </p:cNvSpPr>
          <p:nvPr/>
        </p:nvSpPr>
        <p:spPr bwMode="auto">
          <a:xfrm>
            <a:off x="7772400" y="419735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1" name="Rectangle 31"/>
          <p:cNvSpPr>
            <a:spLocks noChangeArrowheads="1"/>
          </p:cNvSpPr>
          <p:nvPr/>
        </p:nvSpPr>
        <p:spPr bwMode="auto">
          <a:xfrm>
            <a:off x="8229600" y="419735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2" name="Oval 32"/>
          <p:cNvSpPr>
            <a:spLocks noChangeArrowheads="1"/>
          </p:cNvSpPr>
          <p:nvPr/>
        </p:nvSpPr>
        <p:spPr bwMode="auto">
          <a:xfrm>
            <a:off x="6477000" y="419735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3" name="Oval 33"/>
          <p:cNvSpPr>
            <a:spLocks noChangeArrowheads="1"/>
          </p:cNvSpPr>
          <p:nvPr/>
        </p:nvSpPr>
        <p:spPr bwMode="auto">
          <a:xfrm>
            <a:off x="8222422" y="427355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4" name="Oval 34"/>
          <p:cNvSpPr>
            <a:spLocks noChangeArrowheads="1"/>
          </p:cNvSpPr>
          <p:nvPr/>
        </p:nvSpPr>
        <p:spPr bwMode="auto">
          <a:xfrm>
            <a:off x="7567590" y="427355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5" name="Oval 35"/>
          <p:cNvSpPr>
            <a:spLocks noChangeArrowheads="1"/>
          </p:cNvSpPr>
          <p:nvPr/>
        </p:nvSpPr>
        <p:spPr bwMode="auto">
          <a:xfrm>
            <a:off x="6629400" y="3965575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6" name="Rectangle 36"/>
          <p:cNvSpPr>
            <a:spLocks noChangeArrowheads="1"/>
          </p:cNvSpPr>
          <p:nvPr/>
        </p:nvSpPr>
        <p:spPr bwMode="auto">
          <a:xfrm>
            <a:off x="6400800" y="3813175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7" name="Rectangle 37"/>
          <p:cNvSpPr>
            <a:spLocks noChangeArrowheads="1"/>
          </p:cNvSpPr>
          <p:nvPr/>
        </p:nvSpPr>
        <p:spPr bwMode="auto">
          <a:xfrm>
            <a:off x="6858000" y="3813175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8" name="Rectangle 38"/>
          <p:cNvSpPr>
            <a:spLocks noChangeArrowheads="1"/>
          </p:cNvSpPr>
          <p:nvPr/>
        </p:nvSpPr>
        <p:spPr bwMode="auto">
          <a:xfrm>
            <a:off x="7315200" y="3813175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9" name="Rectangle 39"/>
          <p:cNvSpPr>
            <a:spLocks noChangeArrowheads="1"/>
          </p:cNvSpPr>
          <p:nvPr/>
        </p:nvSpPr>
        <p:spPr bwMode="auto">
          <a:xfrm>
            <a:off x="7772400" y="3813175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0" name="Rectangle 40"/>
          <p:cNvSpPr>
            <a:spLocks noChangeArrowheads="1"/>
          </p:cNvSpPr>
          <p:nvPr/>
        </p:nvSpPr>
        <p:spPr bwMode="auto">
          <a:xfrm>
            <a:off x="8229600" y="3813175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1" name="Oval 41"/>
          <p:cNvSpPr>
            <a:spLocks noChangeArrowheads="1"/>
          </p:cNvSpPr>
          <p:nvPr/>
        </p:nvSpPr>
        <p:spPr bwMode="auto">
          <a:xfrm>
            <a:off x="7339013" y="3813175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2" name="Oval 42"/>
          <p:cNvSpPr>
            <a:spLocks noChangeArrowheads="1"/>
          </p:cNvSpPr>
          <p:nvPr/>
        </p:nvSpPr>
        <p:spPr bwMode="auto">
          <a:xfrm>
            <a:off x="7572375" y="3824288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3" name="Oval 43"/>
          <p:cNvSpPr>
            <a:spLocks noChangeArrowheads="1"/>
          </p:cNvSpPr>
          <p:nvPr/>
        </p:nvSpPr>
        <p:spPr bwMode="auto">
          <a:xfrm>
            <a:off x="7443788" y="3965575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496050" y="1239838"/>
            <a:ext cx="533400" cy="457200"/>
            <a:chOff x="6400800" y="1306513"/>
            <a:chExt cx="533400" cy="457200"/>
          </a:xfrm>
        </p:grpSpPr>
        <p:sp>
          <p:nvSpPr>
            <p:cNvPr id="25680" name="Oval 4"/>
            <p:cNvSpPr>
              <a:spLocks noChangeArrowheads="1"/>
            </p:cNvSpPr>
            <p:nvPr/>
          </p:nvSpPr>
          <p:spPr bwMode="auto">
            <a:xfrm>
              <a:off x="6477000" y="1611313"/>
              <a:ext cx="152400" cy="15240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1" name="Text Box 44"/>
            <p:cNvSpPr txBox="1">
              <a:spLocks noChangeArrowheads="1"/>
            </p:cNvSpPr>
            <p:nvPr/>
          </p:nvSpPr>
          <p:spPr bwMode="auto">
            <a:xfrm>
              <a:off x="6400800" y="1306513"/>
              <a:ext cx="5334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A50021"/>
                  </a:solidFill>
                </a:rPr>
                <a:t>q</a:t>
              </a:r>
            </a:p>
          </p:txBody>
        </p:sp>
      </p:grpSp>
      <p:sp>
        <p:nvSpPr>
          <p:cNvPr id="25645" name="Text Box 45"/>
          <p:cNvSpPr txBox="1">
            <a:spLocks noChangeArrowheads="1"/>
          </p:cNvSpPr>
          <p:nvPr/>
        </p:nvSpPr>
        <p:spPr bwMode="auto">
          <a:xfrm>
            <a:off x="6611938" y="1957388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rgbClr val="A50021"/>
                </a:solidFill>
              </a:rPr>
              <a:t>p</a:t>
            </a:r>
          </a:p>
        </p:txBody>
      </p:sp>
      <p:sp>
        <p:nvSpPr>
          <p:cNvPr id="133166" name="Line 46"/>
          <p:cNvSpPr>
            <a:spLocks noChangeShapeType="1"/>
          </p:cNvSpPr>
          <p:nvPr/>
        </p:nvSpPr>
        <p:spPr bwMode="auto">
          <a:xfrm>
            <a:off x="3611875" y="3121760"/>
            <a:ext cx="838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0" name="Freeform 50"/>
          <p:cNvSpPr>
            <a:spLocks/>
          </p:cNvSpPr>
          <p:nvPr/>
        </p:nvSpPr>
        <p:spPr bwMode="auto">
          <a:xfrm>
            <a:off x="6981825" y="925513"/>
            <a:ext cx="238125" cy="1790700"/>
          </a:xfrm>
          <a:custGeom>
            <a:avLst/>
            <a:gdLst>
              <a:gd name="T0" fmla="*/ 2147483647 w 150"/>
              <a:gd name="T1" fmla="*/ 0 h 1128"/>
              <a:gd name="T2" fmla="*/ 0 w 150"/>
              <a:gd name="T3" fmla="*/ 2147483647 h 1128"/>
              <a:gd name="T4" fmla="*/ 2147483647 w 150"/>
              <a:gd name="T5" fmla="*/ 2147483647 h 1128"/>
              <a:gd name="T6" fmla="*/ 2147483647 w 150"/>
              <a:gd name="T7" fmla="*/ 2147483647 h 1128"/>
              <a:gd name="T8" fmla="*/ 2147483647 w 150"/>
              <a:gd name="T9" fmla="*/ 2147483647 h 1128"/>
              <a:gd name="T10" fmla="*/ 2147483647 w 150"/>
              <a:gd name="T11" fmla="*/ 2147483647 h 1128"/>
              <a:gd name="T12" fmla="*/ 2147483647 w 150"/>
              <a:gd name="T13" fmla="*/ 2147483647 h 1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0" h="1128">
                <a:moveTo>
                  <a:pt x="6" y="0"/>
                </a:moveTo>
                <a:cubicBezTo>
                  <a:pt x="4" y="130"/>
                  <a:pt x="0" y="260"/>
                  <a:pt x="0" y="390"/>
                </a:cubicBezTo>
                <a:cubicBezTo>
                  <a:pt x="0" y="462"/>
                  <a:pt x="1" y="534"/>
                  <a:pt x="6" y="606"/>
                </a:cubicBezTo>
                <a:cubicBezTo>
                  <a:pt x="8" y="631"/>
                  <a:pt x="42" y="672"/>
                  <a:pt x="42" y="672"/>
                </a:cubicBezTo>
                <a:cubicBezTo>
                  <a:pt x="48" y="705"/>
                  <a:pt x="58" y="736"/>
                  <a:pt x="66" y="768"/>
                </a:cubicBezTo>
                <a:cubicBezTo>
                  <a:pt x="67" y="796"/>
                  <a:pt x="62" y="906"/>
                  <a:pt x="90" y="948"/>
                </a:cubicBezTo>
                <a:cubicBezTo>
                  <a:pt x="127" y="1004"/>
                  <a:pt x="150" y="1060"/>
                  <a:pt x="150" y="11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1" name="Freeform 51"/>
          <p:cNvSpPr>
            <a:spLocks/>
          </p:cNvSpPr>
          <p:nvPr/>
        </p:nvSpPr>
        <p:spPr bwMode="auto">
          <a:xfrm>
            <a:off x="7000875" y="714375"/>
            <a:ext cx="1038225" cy="1154113"/>
          </a:xfrm>
          <a:custGeom>
            <a:avLst/>
            <a:gdLst>
              <a:gd name="T0" fmla="*/ 0 w 654"/>
              <a:gd name="T1" fmla="*/ 2147483647 h 672"/>
              <a:gd name="T2" fmla="*/ 2147483647 w 654"/>
              <a:gd name="T3" fmla="*/ 2147483647 h 672"/>
              <a:gd name="T4" fmla="*/ 2147483647 w 654"/>
              <a:gd name="T5" fmla="*/ 2147483647 h 672"/>
              <a:gd name="T6" fmla="*/ 2147483647 w 654"/>
              <a:gd name="T7" fmla="*/ 2147483647 h 672"/>
              <a:gd name="T8" fmla="*/ 2147483647 w 654"/>
              <a:gd name="T9" fmla="*/ 2147483647 h 672"/>
              <a:gd name="T10" fmla="*/ 2147483647 w 654"/>
              <a:gd name="T11" fmla="*/ 2147483647 h 672"/>
              <a:gd name="T12" fmla="*/ 2147483647 w 654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54" h="672">
                <a:moveTo>
                  <a:pt x="0" y="672"/>
                </a:moveTo>
                <a:cubicBezTo>
                  <a:pt x="49" y="664"/>
                  <a:pt x="48" y="645"/>
                  <a:pt x="90" y="630"/>
                </a:cubicBezTo>
                <a:cubicBezTo>
                  <a:pt x="133" y="614"/>
                  <a:pt x="179" y="606"/>
                  <a:pt x="222" y="588"/>
                </a:cubicBezTo>
                <a:cubicBezTo>
                  <a:pt x="303" y="554"/>
                  <a:pt x="379" y="508"/>
                  <a:pt x="462" y="480"/>
                </a:cubicBezTo>
                <a:cubicBezTo>
                  <a:pt x="520" y="422"/>
                  <a:pt x="590" y="357"/>
                  <a:pt x="624" y="282"/>
                </a:cubicBezTo>
                <a:cubicBezTo>
                  <a:pt x="634" y="261"/>
                  <a:pt x="639" y="238"/>
                  <a:pt x="648" y="216"/>
                </a:cubicBezTo>
                <a:cubicBezTo>
                  <a:pt x="650" y="144"/>
                  <a:pt x="654" y="0"/>
                  <a:pt x="65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2" name="Freeform 52"/>
          <p:cNvSpPr>
            <a:spLocks/>
          </p:cNvSpPr>
          <p:nvPr/>
        </p:nvSpPr>
        <p:spPr bwMode="auto">
          <a:xfrm>
            <a:off x="7724775" y="1544638"/>
            <a:ext cx="393700" cy="1152525"/>
          </a:xfrm>
          <a:custGeom>
            <a:avLst/>
            <a:gdLst>
              <a:gd name="T0" fmla="*/ 0 w 248"/>
              <a:gd name="T1" fmla="*/ 0 h 726"/>
              <a:gd name="T2" fmla="*/ 2147483647 w 248"/>
              <a:gd name="T3" fmla="*/ 2147483647 h 726"/>
              <a:gd name="T4" fmla="*/ 2147483647 w 248"/>
              <a:gd name="T5" fmla="*/ 2147483647 h 726"/>
              <a:gd name="T6" fmla="*/ 2147483647 w 248"/>
              <a:gd name="T7" fmla="*/ 2147483647 h 726"/>
              <a:gd name="T8" fmla="*/ 2147483647 w 248"/>
              <a:gd name="T9" fmla="*/ 2147483647 h 7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8" h="726">
                <a:moveTo>
                  <a:pt x="0" y="0"/>
                </a:moveTo>
                <a:cubicBezTo>
                  <a:pt x="87" y="60"/>
                  <a:pt x="129" y="90"/>
                  <a:pt x="180" y="180"/>
                </a:cubicBezTo>
                <a:cubicBezTo>
                  <a:pt x="197" y="209"/>
                  <a:pt x="204" y="239"/>
                  <a:pt x="216" y="270"/>
                </a:cubicBezTo>
                <a:cubicBezTo>
                  <a:pt x="221" y="282"/>
                  <a:pt x="228" y="306"/>
                  <a:pt x="228" y="306"/>
                </a:cubicBezTo>
                <a:cubicBezTo>
                  <a:pt x="248" y="445"/>
                  <a:pt x="246" y="585"/>
                  <a:pt x="246" y="72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3" name="Freeform 53"/>
          <p:cNvSpPr>
            <a:spLocks/>
          </p:cNvSpPr>
          <p:nvPr/>
        </p:nvSpPr>
        <p:spPr bwMode="auto">
          <a:xfrm>
            <a:off x="8020050" y="1277938"/>
            <a:ext cx="962025" cy="552450"/>
          </a:xfrm>
          <a:custGeom>
            <a:avLst/>
            <a:gdLst>
              <a:gd name="T0" fmla="*/ 0 w 606"/>
              <a:gd name="T1" fmla="*/ 2147483647 h 348"/>
              <a:gd name="T2" fmla="*/ 2147483647 w 606"/>
              <a:gd name="T3" fmla="*/ 2147483647 h 348"/>
              <a:gd name="T4" fmla="*/ 2147483647 w 606"/>
              <a:gd name="T5" fmla="*/ 2147483647 h 348"/>
              <a:gd name="T6" fmla="*/ 2147483647 w 606"/>
              <a:gd name="T7" fmla="*/ 2147483647 h 348"/>
              <a:gd name="T8" fmla="*/ 2147483647 w 606"/>
              <a:gd name="T9" fmla="*/ 2147483647 h 348"/>
              <a:gd name="T10" fmla="*/ 2147483647 w 606"/>
              <a:gd name="T11" fmla="*/ 2147483647 h 348"/>
              <a:gd name="T12" fmla="*/ 2147483647 w 606"/>
              <a:gd name="T13" fmla="*/ 2147483647 h 3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06" h="348">
                <a:moveTo>
                  <a:pt x="0" y="348"/>
                </a:moveTo>
                <a:lnTo>
                  <a:pt x="60" y="318"/>
                </a:lnTo>
                <a:cubicBezTo>
                  <a:pt x="60" y="318"/>
                  <a:pt x="60" y="318"/>
                  <a:pt x="60" y="318"/>
                </a:cubicBezTo>
                <a:cubicBezTo>
                  <a:pt x="129" y="295"/>
                  <a:pt x="201" y="225"/>
                  <a:pt x="252" y="174"/>
                </a:cubicBezTo>
                <a:cubicBezTo>
                  <a:pt x="255" y="164"/>
                  <a:pt x="294" y="90"/>
                  <a:pt x="306" y="78"/>
                </a:cubicBezTo>
                <a:cubicBezTo>
                  <a:pt x="310" y="74"/>
                  <a:pt x="318" y="74"/>
                  <a:pt x="324" y="72"/>
                </a:cubicBezTo>
                <a:cubicBezTo>
                  <a:pt x="396" y="0"/>
                  <a:pt x="515" y="6"/>
                  <a:pt x="606" y="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4" name="Freeform 54"/>
          <p:cNvSpPr>
            <a:spLocks/>
          </p:cNvSpPr>
          <p:nvPr/>
        </p:nvSpPr>
        <p:spPr bwMode="auto">
          <a:xfrm>
            <a:off x="6000750" y="1325563"/>
            <a:ext cx="3000375" cy="619125"/>
          </a:xfrm>
          <a:custGeom>
            <a:avLst/>
            <a:gdLst>
              <a:gd name="T0" fmla="*/ 0 w 1890"/>
              <a:gd name="T1" fmla="*/ 2147483647 h 390"/>
              <a:gd name="T2" fmla="*/ 2147483647 w 1890"/>
              <a:gd name="T3" fmla="*/ 2147483647 h 390"/>
              <a:gd name="T4" fmla="*/ 2147483647 w 1890"/>
              <a:gd name="T5" fmla="*/ 2147483647 h 390"/>
              <a:gd name="T6" fmla="*/ 2147483647 w 1890"/>
              <a:gd name="T7" fmla="*/ 2147483647 h 390"/>
              <a:gd name="T8" fmla="*/ 2147483647 w 1890"/>
              <a:gd name="T9" fmla="*/ 2147483647 h 390"/>
              <a:gd name="T10" fmla="*/ 2147483647 w 1890"/>
              <a:gd name="T11" fmla="*/ 2147483647 h 390"/>
              <a:gd name="T12" fmla="*/ 2147483647 w 1890"/>
              <a:gd name="T13" fmla="*/ 2147483647 h 390"/>
              <a:gd name="T14" fmla="*/ 2147483647 w 1890"/>
              <a:gd name="T15" fmla="*/ 2147483647 h 390"/>
              <a:gd name="T16" fmla="*/ 2147483647 w 1890"/>
              <a:gd name="T17" fmla="*/ 2147483647 h 390"/>
              <a:gd name="T18" fmla="*/ 2147483647 w 1890"/>
              <a:gd name="T19" fmla="*/ 2147483647 h 390"/>
              <a:gd name="T20" fmla="*/ 2147483647 w 1890"/>
              <a:gd name="T21" fmla="*/ 0 h 3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90" h="390">
                <a:moveTo>
                  <a:pt x="0" y="390"/>
                </a:moveTo>
                <a:cubicBezTo>
                  <a:pt x="45" y="357"/>
                  <a:pt x="1" y="384"/>
                  <a:pt x="54" y="366"/>
                </a:cubicBezTo>
                <a:cubicBezTo>
                  <a:pt x="87" y="355"/>
                  <a:pt x="116" y="334"/>
                  <a:pt x="150" y="324"/>
                </a:cubicBezTo>
                <a:cubicBezTo>
                  <a:pt x="201" y="309"/>
                  <a:pt x="259" y="305"/>
                  <a:pt x="312" y="300"/>
                </a:cubicBezTo>
                <a:cubicBezTo>
                  <a:pt x="484" y="243"/>
                  <a:pt x="579" y="256"/>
                  <a:pt x="792" y="252"/>
                </a:cubicBezTo>
                <a:cubicBezTo>
                  <a:pt x="859" y="230"/>
                  <a:pt x="922" y="209"/>
                  <a:pt x="990" y="192"/>
                </a:cubicBezTo>
                <a:cubicBezTo>
                  <a:pt x="1035" y="162"/>
                  <a:pt x="1094" y="160"/>
                  <a:pt x="1146" y="156"/>
                </a:cubicBezTo>
                <a:cubicBezTo>
                  <a:pt x="1194" y="140"/>
                  <a:pt x="1240" y="124"/>
                  <a:pt x="1290" y="114"/>
                </a:cubicBezTo>
                <a:cubicBezTo>
                  <a:pt x="1326" y="96"/>
                  <a:pt x="1359" y="92"/>
                  <a:pt x="1398" y="84"/>
                </a:cubicBezTo>
                <a:cubicBezTo>
                  <a:pt x="1481" y="67"/>
                  <a:pt x="1552" y="48"/>
                  <a:pt x="1638" y="42"/>
                </a:cubicBezTo>
                <a:cubicBezTo>
                  <a:pt x="1722" y="14"/>
                  <a:pt x="1802" y="0"/>
                  <a:pt x="189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5" name="Freeform 55"/>
          <p:cNvSpPr>
            <a:spLocks/>
          </p:cNvSpPr>
          <p:nvPr/>
        </p:nvSpPr>
        <p:spPr bwMode="auto">
          <a:xfrm>
            <a:off x="6724650" y="858838"/>
            <a:ext cx="504825" cy="1733550"/>
          </a:xfrm>
          <a:custGeom>
            <a:avLst/>
            <a:gdLst>
              <a:gd name="T0" fmla="*/ 2147483647 w 318"/>
              <a:gd name="T1" fmla="*/ 0 h 1092"/>
              <a:gd name="T2" fmla="*/ 2147483647 w 318"/>
              <a:gd name="T3" fmla="*/ 2147483647 h 1092"/>
              <a:gd name="T4" fmla="*/ 2147483647 w 318"/>
              <a:gd name="T5" fmla="*/ 2147483647 h 1092"/>
              <a:gd name="T6" fmla="*/ 2147483647 w 318"/>
              <a:gd name="T7" fmla="*/ 2147483647 h 1092"/>
              <a:gd name="T8" fmla="*/ 2147483647 w 318"/>
              <a:gd name="T9" fmla="*/ 2147483647 h 1092"/>
              <a:gd name="T10" fmla="*/ 2147483647 w 318"/>
              <a:gd name="T11" fmla="*/ 2147483647 h 1092"/>
              <a:gd name="T12" fmla="*/ 2147483647 w 318"/>
              <a:gd name="T13" fmla="*/ 2147483647 h 1092"/>
              <a:gd name="T14" fmla="*/ 2147483647 w 318"/>
              <a:gd name="T15" fmla="*/ 2147483647 h 1092"/>
              <a:gd name="T16" fmla="*/ 2147483647 w 318"/>
              <a:gd name="T17" fmla="*/ 2147483647 h 1092"/>
              <a:gd name="T18" fmla="*/ 2147483647 w 318"/>
              <a:gd name="T19" fmla="*/ 2147483647 h 1092"/>
              <a:gd name="T20" fmla="*/ 2147483647 w 318"/>
              <a:gd name="T21" fmla="*/ 2147483647 h 1092"/>
              <a:gd name="T22" fmla="*/ 0 w 318"/>
              <a:gd name="T23" fmla="*/ 2147483647 h 1092"/>
              <a:gd name="T24" fmla="*/ 2147483647 w 318"/>
              <a:gd name="T25" fmla="*/ 2147483647 h 10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18" h="1092">
                <a:moveTo>
                  <a:pt x="318" y="0"/>
                </a:moveTo>
                <a:cubicBezTo>
                  <a:pt x="295" y="34"/>
                  <a:pt x="288" y="77"/>
                  <a:pt x="270" y="114"/>
                </a:cubicBezTo>
                <a:cubicBezTo>
                  <a:pt x="262" y="130"/>
                  <a:pt x="246" y="162"/>
                  <a:pt x="246" y="162"/>
                </a:cubicBezTo>
                <a:cubicBezTo>
                  <a:pt x="234" y="221"/>
                  <a:pt x="213" y="275"/>
                  <a:pt x="204" y="336"/>
                </a:cubicBezTo>
                <a:cubicBezTo>
                  <a:pt x="202" y="412"/>
                  <a:pt x="203" y="488"/>
                  <a:pt x="198" y="564"/>
                </a:cubicBezTo>
                <a:cubicBezTo>
                  <a:pt x="197" y="584"/>
                  <a:pt x="183" y="596"/>
                  <a:pt x="174" y="612"/>
                </a:cubicBezTo>
                <a:cubicBezTo>
                  <a:pt x="154" y="648"/>
                  <a:pt x="150" y="684"/>
                  <a:pt x="120" y="714"/>
                </a:cubicBezTo>
                <a:cubicBezTo>
                  <a:pt x="109" y="756"/>
                  <a:pt x="85" y="795"/>
                  <a:pt x="66" y="834"/>
                </a:cubicBezTo>
                <a:cubicBezTo>
                  <a:pt x="61" y="844"/>
                  <a:pt x="57" y="866"/>
                  <a:pt x="54" y="876"/>
                </a:cubicBezTo>
                <a:cubicBezTo>
                  <a:pt x="50" y="888"/>
                  <a:pt x="49" y="901"/>
                  <a:pt x="42" y="912"/>
                </a:cubicBezTo>
                <a:cubicBezTo>
                  <a:pt x="38" y="918"/>
                  <a:pt x="33" y="923"/>
                  <a:pt x="30" y="930"/>
                </a:cubicBezTo>
                <a:cubicBezTo>
                  <a:pt x="15" y="964"/>
                  <a:pt x="12" y="1003"/>
                  <a:pt x="0" y="1038"/>
                </a:cubicBezTo>
                <a:cubicBezTo>
                  <a:pt x="10" y="1067"/>
                  <a:pt x="6" y="1050"/>
                  <a:pt x="6" y="10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6" name="Freeform 56"/>
          <p:cNvSpPr>
            <a:spLocks/>
          </p:cNvSpPr>
          <p:nvPr/>
        </p:nvSpPr>
        <p:spPr bwMode="auto">
          <a:xfrm>
            <a:off x="7848600" y="725488"/>
            <a:ext cx="508000" cy="1895475"/>
          </a:xfrm>
          <a:custGeom>
            <a:avLst/>
            <a:gdLst>
              <a:gd name="T0" fmla="*/ 0 w 320"/>
              <a:gd name="T1" fmla="*/ 0 h 1194"/>
              <a:gd name="T2" fmla="*/ 2147483647 w 320"/>
              <a:gd name="T3" fmla="*/ 2147483647 h 1194"/>
              <a:gd name="T4" fmla="*/ 2147483647 w 320"/>
              <a:gd name="T5" fmla="*/ 2147483647 h 1194"/>
              <a:gd name="T6" fmla="*/ 2147483647 w 320"/>
              <a:gd name="T7" fmla="*/ 2147483647 h 1194"/>
              <a:gd name="T8" fmla="*/ 2147483647 w 320"/>
              <a:gd name="T9" fmla="*/ 2147483647 h 1194"/>
              <a:gd name="T10" fmla="*/ 2147483647 w 320"/>
              <a:gd name="T11" fmla="*/ 2147483647 h 1194"/>
              <a:gd name="T12" fmla="*/ 2147483647 w 320"/>
              <a:gd name="T13" fmla="*/ 2147483647 h 1194"/>
              <a:gd name="T14" fmla="*/ 2147483647 w 320"/>
              <a:gd name="T15" fmla="*/ 2147483647 h 119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20" h="1194">
                <a:moveTo>
                  <a:pt x="0" y="0"/>
                </a:moveTo>
                <a:cubicBezTo>
                  <a:pt x="26" y="185"/>
                  <a:pt x="144" y="347"/>
                  <a:pt x="216" y="516"/>
                </a:cubicBezTo>
                <a:cubicBezTo>
                  <a:pt x="220" y="538"/>
                  <a:pt x="221" y="561"/>
                  <a:pt x="228" y="582"/>
                </a:cubicBezTo>
                <a:cubicBezTo>
                  <a:pt x="236" y="607"/>
                  <a:pt x="252" y="631"/>
                  <a:pt x="264" y="654"/>
                </a:cubicBezTo>
                <a:cubicBezTo>
                  <a:pt x="273" y="672"/>
                  <a:pt x="276" y="695"/>
                  <a:pt x="282" y="714"/>
                </a:cubicBezTo>
                <a:cubicBezTo>
                  <a:pt x="284" y="830"/>
                  <a:pt x="282" y="946"/>
                  <a:pt x="288" y="1062"/>
                </a:cubicBezTo>
                <a:cubicBezTo>
                  <a:pt x="289" y="1075"/>
                  <a:pt x="303" y="1085"/>
                  <a:pt x="306" y="1098"/>
                </a:cubicBezTo>
                <a:cubicBezTo>
                  <a:pt x="320" y="1160"/>
                  <a:pt x="318" y="1143"/>
                  <a:pt x="318" y="119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1" name="Line 71"/>
          <p:cNvSpPr>
            <a:spLocks noChangeShapeType="1"/>
          </p:cNvSpPr>
          <p:nvPr/>
        </p:nvSpPr>
        <p:spPr bwMode="auto">
          <a:xfrm flipV="1">
            <a:off x="5947535" y="4686300"/>
            <a:ext cx="0" cy="1857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2" name="Line 72"/>
          <p:cNvSpPr>
            <a:spLocks noChangeShapeType="1"/>
          </p:cNvSpPr>
          <p:nvPr/>
        </p:nvSpPr>
        <p:spPr bwMode="auto">
          <a:xfrm>
            <a:off x="5947535" y="6534150"/>
            <a:ext cx="26955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93" name="Text Box 73"/>
              <p:cNvSpPr txBox="1">
                <a:spLocks noChangeArrowheads="1"/>
              </p:cNvSpPr>
              <p:nvPr/>
            </p:nvSpPr>
            <p:spPr bwMode="auto">
              <a:xfrm>
                <a:off x="7874830" y="6040540"/>
                <a:ext cx="1310615" cy="400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b="0" i="1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𝑖𝑠𝑡</m:t>
                      </m:r>
                      <m:r>
                        <a:rPr lang="en-US" sz="2000" b="0" i="1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000" b="0" i="1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33193" name="Text 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74830" y="6040540"/>
                <a:ext cx="1310615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16667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194" name="Text Box 74"/>
              <p:cNvSpPr txBox="1">
                <a:spLocks noChangeArrowheads="1"/>
              </p:cNvSpPr>
              <p:nvPr/>
            </p:nvSpPr>
            <p:spPr bwMode="auto">
              <a:xfrm>
                <a:off x="5915785" y="4737100"/>
                <a:ext cx="2058769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1" dirty="0" smtClean="0">
                          <a:solidFill>
                            <a:srgbClr val="A50021"/>
                          </a:solidFill>
                          <a:latin typeface="Cambria Math"/>
                        </a:rPr>
                        <m:t>Pr</m:t>
                      </m:r>
                      <m:r>
                        <a:rPr lang="en-US" sz="2000" i="1" dirty="0">
                          <a:solidFill>
                            <a:srgbClr val="A50021"/>
                          </a:solidFill>
                          <a:latin typeface="Cambria Math"/>
                        </a:rPr>
                        <m:t>⁡[</m:t>
                      </m:r>
                      <m:r>
                        <a:rPr lang="en-US" sz="2000" i="1" dirty="0">
                          <a:solidFill>
                            <a:srgbClr val="A50021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sz="2000" i="1" dirty="0">
                          <a:solidFill>
                            <a:srgbClr val="A5002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i="1" dirty="0">
                          <a:solidFill>
                            <a:srgbClr val="A50021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000" i="1" dirty="0">
                          <a:solidFill>
                            <a:srgbClr val="A50021"/>
                          </a:solidFill>
                          <a:latin typeface="Cambria Math"/>
                        </a:rPr>
                        <m:t>)=</m:t>
                      </m:r>
                      <m:r>
                        <a:rPr lang="en-US" sz="2000" i="1" dirty="0">
                          <a:solidFill>
                            <a:srgbClr val="A50021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sz="2000" i="1" dirty="0">
                          <a:solidFill>
                            <a:srgbClr val="A5002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i="1" dirty="0">
                          <a:solidFill>
                            <a:srgbClr val="A50021"/>
                          </a:solidFill>
                          <a:latin typeface="Cambria Math"/>
                        </a:rPr>
                        <m:t>𝑞</m:t>
                      </m:r>
                      <m:r>
                        <a:rPr lang="en-US" sz="2000" i="1" dirty="0">
                          <a:solidFill>
                            <a:srgbClr val="A50021"/>
                          </a:solidFill>
                          <a:latin typeface="Cambria Math"/>
                        </a:rPr>
                        <m:t>)]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33194" name="Text 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15785" y="4737100"/>
                <a:ext cx="2058769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95" name="Freeform 75"/>
          <p:cNvSpPr>
            <a:spLocks/>
          </p:cNvSpPr>
          <p:nvPr/>
        </p:nvSpPr>
        <p:spPr bwMode="auto">
          <a:xfrm>
            <a:off x="5938010" y="5400675"/>
            <a:ext cx="2257425" cy="1057275"/>
          </a:xfrm>
          <a:custGeom>
            <a:avLst/>
            <a:gdLst>
              <a:gd name="T0" fmla="*/ 0 w 1422"/>
              <a:gd name="T1" fmla="*/ 0 h 666"/>
              <a:gd name="T2" fmla="*/ 2147483647 w 1422"/>
              <a:gd name="T3" fmla="*/ 2147483647 h 666"/>
              <a:gd name="T4" fmla="*/ 2147483647 w 1422"/>
              <a:gd name="T5" fmla="*/ 2147483647 h 666"/>
              <a:gd name="T6" fmla="*/ 2147483647 w 1422"/>
              <a:gd name="T7" fmla="*/ 2147483647 h 666"/>
              <a:gd name="T8" fmla="*/ 2147483647 w 1422"/>
              <a:gd name="T9" fmla="*/ 2147483647 h 666"/>
              <a:gd name="T10" fmla="*/ 2147483647 w 1422"/>
              <a:gd name="T11" fmla="*/ 2147483647 h 666"/>
              <a:gd name="T12" fmla="*/ 2147483647 w 1422"/>
              <a:gd name="T13" fmla="*/ 2147483647 h 666"/>
              <a:gd name="T14" fmla="*/ 2147483647 w 1422"/>
              <a:gd name="T15" fmla="*/ 2147483647 h 666"/>
              <a:gd name="T16" fmla="*/ 2147483647 w 1422"/>
              <a:gd name="T17" fmla="*/ 2147483647 h 666"/>
              <a:gd name="T18" fmla="*/ 2147483647 w 1422"/>
              <a:gd name="T19" fmla="*/ 2147483647 h 666"/>
              <a:gd name="T20" fmla="*/ 2147483647 w 1422"/>
              <a:gd name="T21" fmla="*/ 2147483647 h 6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422" h="666">
                <a:moveTo>
                  <a:pt x="0" y="0"/>
                </a:moveTo>
                <a:cubicBezTo>
                  <a:pt x="93" y="19"/>
                  <a:pt x="187" y="38"/>
                  <a:pt x="240" y="60"/>
                </a:cubicBezTo>
                <a:cubicBezTo>
                  <a:pt x="293" y="82"/>
                  <a:pt x="284" y="102"/>
                  <a:pt x="318" y="132"/>
                </a:cubicBezTo>
                <a:cubicBezTo>
                  <a:pt x="352" y="162"/>
                  <a:pt x="405" y="202"/>
                  <a:pt x="444" y="240"/>
                </a:cubicBezTo>
                <a:cubicBezTo>
                  <a:pt x="483" y="278"/>
                  <a:pt x="517" y="324"/>
                  <a:pt x="552" y="360"/>
                </a:cubicBezTo>
                <a:cubicBezTo>
                  <a:pt x="587" y="396"/>
                  <a:pt x="621" y="433"/>
                  <a:pt x="654" y="456"/>
                </a:cubicBezTo>
                <a:cubicBezTo>
                  <a:pt x="687" y="479"/>
                  <a:pt x="704" y="480"/>
                  <a:pt x="750" y="498"/>
                </a:cubicBezTo>
                <a:cubicBezTo>
                  <a:pt x="796" y="516"/>
                  <a:pt x="878" y="543"/>
                  <a:pt x="930" y="564"/>
                </a:cubicBezTo>
                <a:cubicBezTo>
                  <a:pt x="982" y="585"/>
                  <a:pt x="996" y="609"/>
                  <a:pt x="1062" y="624"/>
                </a:cubicBezTo>
                <a:cubicBezTo>
                  <a:pt x="1128" y="639"/>
                  <a:pt x="1266" y="647"/>
                  <a:pt x="1326" y="654"/>
                </a:cubicBezTo>
                <a:cubicBezTo>
                  <a:pt x="1386" y="661"/>
                  <a:pt x="1404" y="663"/>
                  <a:pt x="1422" y="666"/>
                </a:cubicBezTo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6" name="Line 76"/>
          <p:cNvSpPr>
            <a:spLocks noChangeShapeType="1"/>
          </p:cNvSpPr>
          <p:nvPr/>
        </p:nvSpPr>
        <p:spPr bwMode="auto">
          <a:xfrm flipV="1">
            <a:off x="7319135" y="6257925"/>
            <a:ext cx="0" cy="2667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7" name="Line 77"/>
          <p:cNvSpPr>
            <a:spLocks noChangeShapeType="1"/>
          </p:cNvSpPr>
          <p:nvPr/>
        </p:nvSpPr>
        <p:spPr bwMode="auto">
          <a:xfrm flipH="1">
            <a:off x="5942772" y="6257925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200" name="Text Box 80"/>
              <p:cNvSpPr txBox="1">
                <a:spLocks noChangeArrowheads="1"/>
              </p:cNvSpPr>
              <p:nvPr/>
            </p:nvSpPr>
            <p:spPr bwMode="auto">
              <a:xfrm>
                <a:off x="6338060" y="6488113"/>
                <a:ext cx="382669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A50021"/>
                          </a:solidFill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33200" name="Text 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8060" y="6488113"/>
                <a:ext cx="382669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201" name="Text Box 81"/>
              <p:cNvSpPr txBox="1">
                <a:spLocks noChangeArrowheads="1"/>
              </p:cNvSpPr>
              <p:nvPr/>
            </p:nvSpPr>
            <p:spPr bwMode="auto">
              <a:xfrm>
                <a:off x="7169910" y="6488113"/>
                <a:ext cx="50129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A50021"/>
                          </a:solidFill>
                          <a:latin typeface="Cambria Math"/>
                        </a:rPr>
                        <m:t>𝑐𝑟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33201" name="Text 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9910" y="6488113"/>
                <a:ext cx="501291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204" name="Text Box 84"/>
          <p:cNvSpPr txBox="1">
            <a:spLocks noChangeArrowheads="1"/>
          </p:cNvSpPr>
          <p:nvPr/>
        </p:nvSpPr>
        <p:spPr bwMode="auto">
          <a:xfrm>
            <a:off x="5674485" y="51800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33205" name="Freeform 85"/>
          <p:cNvSpPr>
            <a:spLocks/>
          </p:cNvSpPr>
          <p:nvPr/>
        </p:nvSpPr>
        <p:spPr bwMode="auto">
          <a:xfrm>
            <a:off x="6086475" y="1600200"/>
            <a:ext cx="1941513" cy="1138238"/>
          </a:xfrm>
          <a:custGeom>
            <a:avLst/>
            <a:gdLst>
              <a:gd name="T0" fmla="*/ 0 w 1280"/>
              <a:gd name="T1" fmla="*/ 0 h 746"/>
              <a:gd name="T2" fmla="*/ 2147483647 w 1280"/>
              <a:gd name="T3" fmla="*/ 2147483647 h 746"/>
              <a:gd name="T4" fmla="*/ 2147483647 w 1280"/>
              <a:gd name="T5" fmla="*/ 2147483647 h 746"/>
              <a:gd name="T6" fmla="*/ 2147483647 w 1280"/>
              <a:gd name="T7" fmla="*/ 2147483647 h 746"/>
              <a:gd name="T8" fmla="*/ 2147483647 w 1280"/>
              <a:gd name="T9" fmla="*/ 2147483647 h 746"/>
              <a:gd name="T10" fmla="*/ 2147483647 w 1280"/>
              <a:gd name="T11" fmla="*/ 2147483647 h 746"/>
              <a:gd name="T12" fmla="*/ 2147483647 w 1280"/>
              <a:gd name="T13" fmla="*/ 2147483647 h 746"/>
              <a:gd name="T14" fmla="*/ 2147483647 w 1280"/>
              <a:gd name="T15" fmla="*/ 2147483647 h 746"/>
              <a:gd name="T16" fmla="*/ 2147483647 w 1280"/>
              <a:gd name="T17" fmla="*/ 2147483647 h 746"/>
              <a:gd name="T18" fmla="*/ 2147483647 w 1280"/>
              <a:gd name="T19" fmla="*/ 2147483647 h 746"/>
              <a:gd name="T20" fmla="*/ 2147483647 w 1280"/>
              <a:gd name="T21" fmla="*/ 2147483647 h 746"/>
              <a:gd name="T22" fmla="*/ 2147483647 w 1280"/>
              <a:gd name="T23" fmla="*/ 2147483647 h 746"/>
              <a:gd name="T24" fmla="*/ 2147483647 w 1280"/>
              <a:gd name="T25" fmla="*/ 2147483647 h 746"/>
              <a:gd name="T26" fmla="*/ 2147483647 w 1280"/>
              <a:gd name="T27" fmla="*/ 2147483647 h 746"/>
              <a:gd name="T28" fmla="*/ 2147483647 w 1280"/>
              <a:gd name="T29" fmla="*/ 2147483647 h 74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280" h="746">
                <a:moveTo>
                  <a:pt x="0" y="0"/>
                </a:moveTo>
                <a:cubicBezTo>
                  <a:pt x="38" y="38"/>
                  <a:pt x="9" y="14"/>
                  <a:pt x="96" y="48"/>
                </a:cubicBezTo>
                <a:cubicBezTo>
                  <a:pt x="167" y="76"/>
                  <a:pt x="244" y="95"/>
                  <a:pt x="318" y="114"/>
                </a:cubicBezTo>
                <a:cubicBezTo>
                  <a:pt x="328" y="143"/>
                  <a:pt x="342" y="146"/>
                  <a:pt x="366" y="162"/>
                </a:cubicBezTo>
                <a:cubicBezTo>
                  <a:pt x="403" y="187"/>
                  <a:pt x="437" y="226"/>
                  <a:pt x="480" y="240"/>
                </a:cubicBezTo>
                <a:cubicBezTo>
                  <a:pt x="509" y="269"/>
                  <a:pt x="544" y="276"/>
                  <a:pt x="576" y="300"/>
                </a:cubicBezTo>
                <a:cubicBezTo>
                  <a:pt x="618" y="331"/>
                  <a:pt x="656" y="371"/>
                  <a:pt x="708" y="384"/>
                </a:cubicBezTo>
                <a:cubicBezTo>
                  <a:pt x="753" y="420"/>
                  <a:pt x="810" y="444"/>
                  <a:pt x="864" y="462"/>
                </a:cubicBezTo>
                <a:cubicBezTo>
                  <a:pt x="911" y="497"/>
                  <a:pt x="969" y="538"/>
                  <a:pt x="1026" y="552"/>
                </a:cubicBezTo>
                <a:cubicBezTo>
                  <a:pt x="1060" y="578"/>
                  <a:pt x="1078" y="585"/>
                  <a:pt x="1110" y="606"/>
                </a:cubicBezTo>
                <a:cubicBezTo>
                  <a:pt x="1123" y="625"/>
                  <a:pt x="1136" y="644"/>
                  <a:pt x="1158" y="654"/>
                </a:cubicBezTo>
                <a:cubicBezTo>
                  <a:pt x="1170" y="659"/>
                  <a:pt x="1194" y="666"/>
                  <a:pt x="1194" y="666"/>
                </a:cubicBezTo>
                <a:cubicBezTo>
                  <a:pt x="1227" y="715"/>
                  <a:pt x="1184" y="659"/>
                  <a:pt x="1224" y="690"/>
                </a:cubicBezTo>
                <a:cubicBezTo>
                  <a:pt x="1237" y="700"/>
                  <a:pt x="1248" y="714"/>
                  <a:pt x="1260" y="726"/>
                </a:cubicBezTo>
                <a:cubicBezTo>
                  <a:pt x="1280" y="746"/>
                  <a:pt x="1278" y="743"/>
                  <a:pt x="1278" y="7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6" name="Freeform 86"/>
          <p:cNvSpPr>
            <a:spLocks/>
          </p:cNvSpPr>
          <p:nvPr/>
        </p:nvSpPr>
        <p:spPr bwMode="auto">
          <a:xfrm>
            <a:off x="7639050" y="838200"/>
            <a:ext cx="781050" cy="1609725"/>
          </a:xfrm>
          <a:custGeom>
            <a:avLst/>
            <a:gdLst>
              <a:gd name="T0" fmla="*/ 0 w 492"/>
              <a:gd name="T1" fmla="*/ 2147483647 h 1014"/>
              <a:gd name="T2" fmla="*/ 2147483647 w 492"/>
              <a:gd name="T3" fmla="*/ 2147483647 h 1014"/>
              <a:gd name="T4" fmla="*/ 2147483647 w 492"/>
              <a:gd name="T5" fmla="*/ 2147483647 h 1014"/>
              <a:gd name="T6" fmla="*/ 2147483647 w 492"/>
              <a:gd name="T7" fmla="*/ 2147483647 h 1014"/>
              <a:gd name="T8" fmla="*/ 2147483647 w 492"/>
              <a:gd name="T9" fmla="*/ 2147483647 h 1014"/>
              <a:gd name="T10" fmla="*/ 2147483647 w 492"/>
              <a:gd name="T11" fmla="*/ 2147483647 h 1014"/>
              <a:gd name="T12" fmla="*/ 2147483647 w 492"/>
              <a:gd name="T13" fmla="*/ 2147483647 h 1014"/>
              <a:gd name="T14" fmla="*/ 2147483647 w 492"/>
              <a:gd name="T15" fmla="*/ 2147483647 h 1014"/>
              <a:gd name="T16" fmla="*/ 2147483647 w 492"/>
              <a:gd name="T17" fmla="*/ 2147483647 h 1014"/>
              <a:gd name="T18" fmla="*/ 2147483647 w 492"/>
              <a:gd name="T19" fmla="*/ 0 h 10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92" h="1014">
                <a:moveTo>
                  <a:pt x="0" y="1014"/>
                </a:moveTo>
                <a:cubicBezTo>
                  <a:pt x="18" y="961"/>
                  <a:pt x="59" y="922"/>
                  <a:pt x="90" y="876"/>
                </a:cubicBezTo>
                <a:cubicBezTo>
                  <a:pt x="105" y="816"/>
                  <a:pt x="97" y="844"/>
                  <a:pt x="114" y="792"/>
                </a:cubicBezTo>
                <a:cubicBezTo>
                  <a:pt x="122" y="737"/>
                  <a:pt x="146" y="695"/>
                  <a:pt x="162" y="642"/>
                </a:cubicBezTo>
                <a:cubicBezTo>
                  <a:pt x="189" y="556"/>
                  <a:pt x="219" y="463"/>
                  <a:pt x="264" y="384"/>
                </a:cubicBezTo>
                <a:cubicBezTo>
                  <a:pt x="273" y="349"/>
                  <a:pt x="290" y="311"/>
                  <a:pt x="312" y="282"/>
                </a:cubicBezTo>
                <a:cubicBezTo>
                  <a:pt x="324" y="245"/>
                  <a:pt x="357" y="218"/>
                  <a:pt x="378" y="186"/>
                </a:cubicBezTo>
                <a:cubicBezTo>
                  <a:pt x="411" y="136"/>
                  <a:pt x="431" y="79"/>
                  <a:pt x="474" y="36"/>
                </a:cubicBezTo>
                <a:cubicBezTo>
                  <a:pt x="476" y="30"/>
                  <a:pt x="477" y="24"/>
                  <a:pt x="480" y="18"/>
                </a:cubicBezTo>
                <a:cubicBezTo>
                  <a:pt x="483" y="12"/>
                  <a:pt x="492" y="0"/>
                  <a:pt x="49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7" name="Freeform 87"/>
          <p:cNvSpPr>
            <a:spLocks/>
          </p:cNvSpPr>
          <p:nvPr/>
        </p:nvSpPr>
        <p:spPr bwMode="auto">
          <a:xfrm>
            <a:off x="6972300" y="1076325"/>
            <a:ext cx="1857375" cy="542925"/>
          </a:xfrm>
          <a:custGeom>
            <a:avLst/>
            <a:gdLst>
              <a:gd name="T0" fmla="*/ 0 w 1170"/>
              <a:gd name="T1" fmla="*/ 2147483647 h 342"/>
              <a:gd name="T2" fmla="*/ 2147483647 w 1170"/>
              <a:gd name="T3" fmla="*/ 2147483647 h 342"/>
              <a:gd name="T4" fmla="*/ 2147483647 w 1170"/>
              <a:gd name="T5" fmla="*/ 2147483647 h 342"/>
              <a:gd name="T6" fmla="*/ 2147483647 w 1170"/>
              <a:gd name="T7" fmla="*/ 2147483647 h 342"/>
              <a:gd name="T8" fmla="*/ 2147483647 w 1170"/>
              <a:gd name="T9" fmla="*/ 2147483647 h 342"/>
              <a:gd name="T10" fmla="*/ 2147483647 w 1170"/>
              <a:gd name="T11" fmla="*/ 2147483647 h 342"/>
              <a:gd name="T12" fmla="*/ 2147483647 w 1170"/>
              <a:gd name="T13" fmla="*/ 2147483647 h 342"/>
              <a:gd name="T14" fmla="*/ 2147483647 w 1170"/>
              <a:gd name="T15" fmla="*/ 2147483647 h 342"/>
              <a:gd name="T16" fmla="*/ 2147483647 w 1170"/>
              <a:gd name="T17" fmla="*/ 0 h 34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70" h="342">
                <a:moveTo>
                  <a:pt x="0" y="342"/>
                </a:moveTo>
                <a:cubicBezTo>
                  <a:pt x="67" y="325"/>
                  <a:pt x="133" y="310"/>
                  <a:pt x="198" y="288"/>
                </a:cubicBezTo>
                <a:cubicBezTo>
                  <a:pt x="224" y="279"/>
                  <a:pt x="253" y="278"/>
                  <a:pt x="276" y="264"/>
                </a:cubicBezTo>
                <a:cubicBezTo>
                  <a:pt x="386" y="198"/>
                  <a:pt x="529" y="163"/>
                  <a:pt x="654" y="138"/>
                </a:cubicBezTo>
                <a:cubicBezTo>
                  <a:pt x="691" y="113"/>
                  <a:pt x="658" y="131"/>
                  <a:pt x="732" y="120"/>
                </a:cubicBezTo>
                <a:cubicBezTo>
                  <a:pt x="776" y="113"/>
                  <a:pt x="821" y="94"/>
                  <a:pt x="864" y="84"/>
                </a:cubicBezTo>
                <a:cubicBezTo>
                  <a:pt x="918" y="72"/>
                  <a:pt x="973" y="64"/>
                  <a:pt x="1026" y="48"/>
                </a:cubicBezTo>
                <a:cubicBezTo>
                  <a:pt x="1057" y="39"/>
                  <a:pt x="1094" y="32"/>
                  <a:pt x="1122" y="18"/>
                </a:cubicBezTo>
                <a:cubicBezTo>
                  <a:pt x="1140" y="9"/>
                  <a:pt x="1149" y="0"/>
                  <a:pt x="117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208" name="Text Box 88"/>
              <p:cNvSpPr txBox="1">
                <a:spLocks noChangeArrowheads="1"/>
              </p:cNvSpPr>
              <p:nvPr/>
            </p:nvSpPr>
            <p:spPr bwMode="auto">
              <a:xfrm>
                <a:off x="5585585" y="5518150"/>
                <a:ext cx="486030" cy="3929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A50021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2000" i="1" baseline="-25000" dirty="0">
                          <a:solidFill>
                            <a:srgbClr val="A50021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000" baseline="-25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33208" name="Text 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5585" y="5518150"/>
                <a:ext cx="486030" cy="392993"/>
              </a:xfrm>
              <a:prstGeom prst="rect">
                <a:avLst/>
              </a:prstGeom>
              <a:blipFill rotWithShape="1">
                <a:blip r:embed="rId7"/>
                <a:stretch>
                  <a:fillRect b="-15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209" name="Line 89"/>
          <p:cNvSpPr>
            <a:spLocks noChangeShapeType="1"/>
          </p:cNvSpPr>
          <p:nvPr/>
        </p:nvSpPr>
        <p:spPr bwMode="auto">
          <a:xfrm flipV="1">
            <a:off x="6501572" y="5641975"/>
            <a:ext cx="0" cy="8858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0" name="Line 90"/>
          <p:cNvSpPr>
            <a:spLocks noChangeShapeType="1"/>
          </p:cNvSpPr>
          <p:nvPr/>
        </p:nvSpPr>
        <p:spPr bwMode="auto">
          <a:xfrm flipH="1">
            <a:off x="5953885" y="5646738"/>
            <a:ext cx="54768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211" name="Text Box 91"/>
              <p:cNvSpPr txBox="1">
                <a:spLocks noChangeArrowheads="1"/>
              </p:cNvSpPr>
              <p:nvPr/>
            </p:nvSpPr>
            <p:spPr bwMode="auto">
              <a:xfrm>
                <a:off x="5569710" y="6030913"/>
                <a:ext cx="486030" cy="3929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A50021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2000" i="1" baseline="-25000" dirty="0">
                          <a:solidFill>
                            <a:srgbClr val="A50021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000" baseline="-25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33211" name="Text 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9710" y="6030913"/>
                <a:ext cx="486030" cy="392993"/>
              </a:xfrm>
              <a:prstGeom prst="rect">
                <a:avLst/>
              </a:prstGeom>
              <a:blipFill rotWithShape="1">
                <a:blip r:embed="rId8"/>
                <a:stretch>
                  <a:fillRect b="-15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215" name="Text Box 95"/>
              <p:cNvSpPr txBox="1">
                <a:spLocks noChangeArrowheads="1"/>
              </p:cNvSpPr>
              <p:nvPr/>
            </p:nvSpPr>
            <p:spPr bwMode="auto">
              <a:xfrm>
                <a:off x="1576410" y="4619555"/>
                <a:ext cx="1619611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2600" dirty="0">
                    <a:latin typeface="+mn-lt"/>
                  </a:rPr>
                  <a:t>:</a:t>
                </a:r>
                <a:r>
                  <a:rPr lang="en-US" sz="2600" dirty="0">
                    <a:solidFill>
                      <a:srgbClr val="A5002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l-GR" sz="2600" i="1" baseline="30000" dirty="0">
                        <a:solidFill>
                          <a:srgbClr val="A5002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𝜌</m:t>
                    </m:r>
                  </m:oMath>
                </a14:m>
                <a:r>
                  <a:rPr lang="en-US" sz="2600" dirty="0">
                    <a:solidFill>
                      <a:srgbClr val="A50021"/>
                    </a:solidFill>
                    <a:latin typeface="+mn-lt"/>
                    <a:sym typeface="Symbol" pitchFamily="18" charset="2"/>
                  </a:rPr>
                  <a:t>, </a:t>
                </a:r>
                <a:r>
                  <a:rPr lang="en-US" sz="2600" dirty="0" smtClean="0">
                    <a:latin typeface="+mn-lt"/>
                    <a:sym typeface="Symbol" pitchFamily="18" charset="2"/>
                  </a:rPr>
                  <a:t>where</a:t>
                </a:r>
                <a:endParaRPr lang="en-US" sz="2600" dirty="0">
                  <a:latin typeface="+mn-lt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33215" name="Text 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6410" y="4619555"/>
                <a:ext cx="1619611" cy="492443"/>
              </a:xfrm>
              <a:prstGeom prst="rect">
                <a:avLst/>
              </a:prstGeom>
              <a:blipFill rotWithShape="0">
                <a:blip r:embed="rId9"/>
                <a:stretch>
                  <a:fillRect l="-6792" t="-11111" r="-5660" b="-296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72" name="Text Box 102"/>
          <p:cNvSpPr txBox="1">
            <a:spLocks noChangeArrowheads="1"/>
          </p:cNvSpPr>
          <p:nvPr/>
        </p:nvSpPr>
        <p:spPr bwMode="auto">
          <a:xfrm>
            <a:off x="693738" y="1047750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0000CC"/>
                </a:solidFill>
              </a:rPr>
              <a:t>[Indyk-Motwani</a:t>
            </a:r>
            <a:r>
              <a:rPr lang="en-US" i="1" dirty="0">
                <a:solidFill>
                  <a:srgbClr val="0000CC"/>
                </a:solidFill>
                <a:cs typeface="Arial" charset="0"/>
              </a:rPr>
              <a:t>’</a:t>
            </a:r>
            <a:r>
              <a:rPr lang="en-US" dirty="0">
                <a:solidFill>
                  <a:srgbClr val="0000CC"/>
                </a:solidFill>
                <a:cs typeface="Arial" charset="0"/>
              </a:rPr>
              <a:t>98</a:t>
            </a:r>
            <a:r>
              <a:rPr lang="en-US" dirty="0">
                <a:solidFill>
                  <a:srgbClr val="0000CC"/>
                </a:solidFill>
              </a:rPr>
              <a:t>]</a:t>
            </a:r>
          </a:p>
        </p:txBody>
      </p:sp>
      <p:grpSp>
        <p:nvGrpSpPr>
          <p:cNvPr id="77" name="Group 76"/>
          <p:cNvGrpSpPr>
            <a:grpSpLocks/>
          </p:cNvGrpSpPr>
          <p:nvPr/>
        </p:nvGrpSpPr>
        <p:grpSpPr bwMode="auto">
          <a:xfrm>
            <a:off x="7072313" y="1973263"/>
            <a:ext cx="533400" cy="457200"/>
            <a:chOff x="6400800" y="1306513"/>
            <a:chExt cx="533400" cy="457200"/>
          </a:xfrm>
        </p:grpSpPr>
        <p:sp>
          <p:nvSpPr>
            <p:cNvPr id="25678" name="Oval 4"/>
            <p:cNvSpPr>
              <a:spLocks noChangeArrowheads="1"/>
            </p:cNvSpPr>
            <p:nvPr/>
          </p:nvSpPr>
          <p:spPr bwMode="auto">
            <a:xfrm>
              <a:off x="6477000" y="1611313"/>
              <a:ext cx="152400" cy="15240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9" name="Text Box 44"/>
            <p:cNvSpPr txBox="1">
              <a:spLocks noChangeArrowheads="1"/>
            </p:cNvSpPr>
            <p:nvPr/>
          </p:nvSpPr>
          <p:spPr bwMode="auto">
            <a:xfrm>
              <a:off x="6400800" y="1306513"/>
              <a:ext cx="5334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A50021"/>
                  </a:solidFill>
                </a:rPr>
                <a:t>q</a:t>
              </a:r>
            </a:p>
          </p:txBody>
        </p:sp>
      </p:grp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568901" y="2851679"/>
            <a:ext cx="2141933" cy="5078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700" dirty="0"/>
              <a:t>“</a:t>
            </a:r>
            <a:r>
              <a:rPr lang="en-US" sz="2700" dirty="0">
                <a:solidFill>
                  <a:srgbClr val="FF0000"/>
                </a:solidFill>
                <a:latin typeface="+mn-lt"/>
              </a:rPr>
              <a:t>not-so-small</a:t>
            </a:r>
            <a:r>
              <a:rPr lang="en-US" sz="2700" dirty="0"/>
              <a:t>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 Box 88"/>
              <p:cNvSpPr txBox="1">
                <a:spLocks noChangeArrowheads="1"/>
              </p:cNvSpPr>
              <p:nvPr/>
            </p:nvSpPr>
            <p:spPr bwMode="auto">
              <a:xfrm>
                <a:off x="193830" y="2814520"/>
                <a:ext cx="1125821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A50021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3200" i="1" baseline="-25000" dirty="0">
                          <a:solidFill>
                            <a:srgbClr val="A50021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3200" i="1" dirty="0">
                          <a:solidFill>
                            <a:srgbClr val="A5002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32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81" name="Text 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3830" y="2814520"/>
                <a:ext cx="1125821" cy="58477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 Box 91"/>
              <p:cNvSpPr txBox="1">
                <a:spLocks noChangeArrowheads="1"/>
              </p:cNvSpPr>
              <p:nvPr/>
            </p:nvSpPr>
            <p:spPr bwMode="auto">
              <a:xfrm>
                <a:off x="181754" y="3621025"/>
                <a:ext cx="1125821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A50021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3200" i="1" baseline="-25000" dirty="0">
                          <a:solidFill>
                            <a:srgbClr val="A50021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3200" i="1" dirty="0">
                          <a:solidFill>
                            <a:srgbClr val="A5002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32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82" name="Text 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1754" y="3621025"/>
                <a:ext cx="1125821" cy="58477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90912" y="5118820"/>
                <a:ext cx="2210412" cy="986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𝜌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1/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1/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912" y="5118820"/>
                <a:ext cx="2210412" cy="98610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6" grpId="0" animBg="1"/>
      <p:bldP spid="133126" grpId="1" animBg="1"/>
      <p:bldP spid="133128" grpId="0" animBg="1"/>
      <p:bldP spid="133128" grpId="1" animBg="1"/>
      <p:bldP spid="133129" grpId="0" animBg="1"/>
      <p:bldP spid="133129" grpId="1" animBg="1"/>
      <p:bldP spid="133130" grpId="0" animBg="1"/>
      <p:bldP spid="133130" grpId="1" animBg="1"/>
      <p:bldP spid="133131" grpId="0" animBg="1"/>
      <p:bldP spid="133131" grpId="1" animBg="1"/>
      <p:bldP spid="133132" grpId="0" animBg="1"/>
      <p:bldP spid="133132" grpId="1" animBg="1"/>
      <p:bldP spid="133133" grpId="0" animBg="1"/>
      <p:bldP spid="133133" grpId="1" animBg="1"/>
      <p:bldP spid="133133" grpId="2" animBg="1"/>
      <p:bldP spid="133135" grpId="0" animBg="1"/>
      <p:bldP spid="133135" grpId="1" animBg="1"/>
      <p:bldP spid="133136" grpId="0" animBg="1"/>
      <p:bldP spid="133136" grpId="1" animBg="1"/>
      <p:bldP spid="133137" grpId="0" animBg="1"/>
      <p:bldP spid="133138" grpId="0" animBg="1"/>
      <p:bldP spid="133139" grpId="0" animBg="1"/>
      <p:bldP spid="133140" grpId="0" animBg="1"/>
      <p:bldP spid="133141" grpId="0" animBg="1"/>
      <p:bldP spid="133142" grpId="0" animBg="1"/>
      <p:bldP spid="133143" grpId="0" animBg="1"/>
      <p:bldP spid="133144" grpId="0" animBg="1"/>
      <p:bldP spid="133145" grpId="0" animBg="1"/>
      <p:bldP spid="133146" grpId="0" animBg="1"/>
      <p:bldP spid="133147" grpId="0" animBg="1"/>
      <p:bldP spid="133148" grpId="0" animBg="1"/>
      <p:bldP spid="133149" grpId="0" animBg="1"/>
      <p:bldP spid="133150" grpId="0" animBg="1"/>
      <p:bldP spid="133151" grpId="0" animBg="1"/>
      <p:bldP spid="133152" grpId="0" animBg="1"/>
      <p:bldP spid="133153" grpId="0" animBg="1"/>
      <p:bldP spid="133154" grpId="0" animBg="1"/>
      <p:bldP spid="133155" grpId="0" animBg="1"/>
      <p:bldP spid="133156" grpId="0" animBg="1"/>
      <p:bldP spid="133157" grpId="0" animBg="1"/>
      <p:bldP spid="133158" grpId="0" animBg="1"/>
      <p:bldP spid="133159" grpId="0" animBg="1"/>
      <p:bldP spid="133160" grpId="0" animBg="1"/>
      <p:bldP spid="133161" grpId="0" animBg="1"/>
      <p:bldP spid="133162" grpId="0" animBg="1"/>
      <p:bldP spid="133163" grpId="0" animBg="1"/>
      <p:bldP spid="133166" grpId="0" animBg="1"/>
      <p:bldP spid="133170" grpId="0" animBg="1"/>
      <p:bldP spid="133170" grpId="1" animBg="1"/>
      <p:bldP spid="133170" grpId="2" animBg="1"/>
      <p:bldP spid="133170" grpId="3" animBg="1"/>
      <p:bldP spid="133171" grpId="0" animBg="1"/>
      <p:bldP spid="133171" grpId="1" animBg="1"/>
      <p:bldP spid="133172" grpId="0" animBg="1"/>
      <p:bldP spid="133172" grpId="1" animBg="1"/>
      <p:bldP spid="133173" grpId="0" animBg="1"/>
      <p:bldP spid="133173" grpId="1" animBg="1"/>
      <p:bldP spid="133174" grpId="0" animBg="1"/>
      <p:bldP spid="133174" grpId="1" animBg="1"/>
      <p:bldP spid="133175" grpId="0" animBg="1"/>
      <p:bldP spid="133175" grpId="1" animBg="1"/>
      <p:bldP spid="133176" grpId="0" animBg="1"/>
      <p:bldP spid="133176" grpId="1" animBg="1"/>
      <p:bldP spid="133191" grpId="0" animBg="1"/>
      <p:bldP spid="133192" grpId="0" animBg="1"/>
      <p:bldP spid="133193" grpId="0" animBg="1"/>
      <p:bldP spid="133194" grpId="0"/>
      <p:bldP spid="133195" grpId="0" animBg="1"/>
      <p:bldP spid="133196" grpId="0" animBg="1"/>
      <p:bldP spid="133197" grpId="0" animBg="1"/>
      <p:bldP spid="133200" grpId="0"/>
      <p:bldP spid="133201" grpId="0"/>
      <p:bldP spid="133204" grpId="0"/>
      <p:bldP spid="133205" grpId="0" animBg="1"/>
      <p:bldP spid="133206" grpId="0" animBg="1"/>
      <p:bldP spid="133207" grpId="0" animBg="1"/>
      <p:bldP spid="133207" grpId="1" animBg="1"/>
      <p:bldP spid="133208" grpId="0"/>
      <p:bldP spid="133209" grpId="0" animBg="1"/>
      <p:bldP spid="133210" grpId="0" animBg="1"/>
      <p:bldP spid="133211" grpId="0"/>
      <p:bldP spid="3" grpId="0" animBg="1"/>
      <p:bldP spid="81" grpId="0"/>
      <p:bldP spid="8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Locality sensitive hash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Hash </a:t>
                </a:r>
                <a:r>
                  <a:rPr lang="en-US" dirty="0"/>
                  <a:t>function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is usually a </a:t>
                </a:r>
                <a:r>
                  <a:rPr lang="en-US" dirty="0"/>
                  <a:t>concatenation of “primitive” </a:t>
                </a:r>
                <a:r>
                  <a:rPr lang="en-US" dirty="0" smtClean="0"/>
                  <a:t>functions</a:t>
                </a:r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),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),…,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Example: Hamming space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, i.e., choose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 smtClean="0"/>
                  <a:t> bit for a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chooses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bits at random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  <m: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1 –</m:t>
                    </m:r>
                    <m:f>
                      <m:f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𝑎𝑚</m:t>
                        </m:r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err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 dirty="0" err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 err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num>
                      <m:den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b="0" i="1" dirty="0" smtClean="0">
                  <a:solidFill>
                    <a:srgbClr val="C00000"/>
                  </a:solidFill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𝑐𝑟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b="0" i="1" dirty="0" smtClean="0">
                  <a:solidFill>
                    <a:srgbClr val="C00000"/>
                  </a:solidFill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𝜌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1/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1/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func>
                      </m:den>
                    </m:f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519" t="-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350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description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 smtClean="0"/>
                  <a:t>Data structure </a:t>
                </a:r>
                <a:r>
                  <a:rPr lang="en-US" dirty="0" smtClean="0"/>
                  <a:t>is just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𝐿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𝜌</m:t>
                        </m:r>
                      </m:sup>
                    </m:sSup>
                  </m:oMath>
                </a14:m>
                <a:r>
                  <a:rPr lang="en-US" dirty="0" smtClean="0"/>
                  <a:t> hash tables:</a:t>
                </a:r>
              </a:p>
              <a:p>
                <a:pPr lvl="1"/>
                <a:r>
                  <a:rPr lang="en-US" dirty="0" smtClean="0"/>
                  <a:t>Each hash table uses a fresh random function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),…,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dirty="0" smtClean="0"/>
                  <a:t>Hash all dataset points into the table</a:t>
                </a:r>
              </a:p>
              <a:p>
                <a:r>
                  <a:rPr lang="en-US" b="1" dirty="0" smtClean="0"/>
                  <a:t>Query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Check for collisions in each of the hash tables</a:t>
                </a:r>
              </a:p>
              <a:p>
                <a:pPr lvl="1"/>
                <a:r>
                  <a:rPr lang="en-US" dirty="0"/>
                  <a:t>u</a:t>
                </a:r>
                <a:r>
                  <a:rPr lang="en-US" dirty="0" smtClean="0"/>
                  <a:t>ntil we encounter a point within distance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Guarantees:</a:t>
                </a:r>
              </a:p>
              <a:p>
                <a:pPr lvl="1"/>
                <a:r>
                  <a:rPr lang="en-US" b="0" dirty="0" smtClean="0">
                    <a:solidFill>
                      <a:schemeClr val="tx1"/>
                    </a:solidFill>
                  </a:rPr>
                  <a:t>Space:</a:t>
                </a:r>
                <a:r>
                  <a:rPr lang="en-US" b="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𝑛𝐿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1+1/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plus space to store points</a:t>
                </a:r>
              </a:p>
              <a:p>
                <a:pPr lvl="1"/>
                <a:r>
                  <a:rPr lang="en-US" b="0" dirty="0" smtClean="0">
                    <a:solidFill>
                      <a:schemeClr val="tx1"/>
                    </a:solidFill>
                  </a:rPr>
                  <a:t>Query time: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𝐿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(in expectation)</a:t>
                </a:r>
              </a:p>
              <a:p>
                <a:pPr lvl="1"/>
                <a:r>
                  <a:rPr lang="en-US" dirty="0" smtClean="0"/>
                  <a:t>50% probability of success.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23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LSH Scheme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How did we pick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 ?</a:t>
                </a:r>
              </a:p>
              <a:p>
                <a:pPr lvl="1"/>
                <a:r>
                  <a:rPr lang="en-US" dirty="0" smtClean="0"/>
                  <a:t>For fixed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we have</a:t>
                </a:r>
              </a:p>
              <a:p>
                <a:pPr lvl="2"/>
                <a:r>
                  <a:rPr lang="en-US" dirty="0" err="1" smtClean="0"/>
                  <a:t>Pr</a:t>
                </a:r>
                <a:r>
                  <a:rPr lang="en-US" dirty="0" smtClean="0"/>
                  <a:t>[collision </a:t>
                </a:r>
                <a:r>
                  <a:rPr lang="en-US" i="1" dirty="0" smtClean="0"/>
                  <a:t>close </a:t>
                </a:r>
                <a:r>
                  <a:rPr lang="en-US" dirty="0" smtClean="0"/>
                  <a:t>pair]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2"/>
                <a:r>
                  <a:rPr lang="en-US" dirty="0" err="1" smtClean="0"/>
                  <a:t>Pr</a:t>
                </a:r>
                <a:r>
                  <a:rPr lang="en-US" dirty="0" smtClean="0"/>
                  <a:t>[collision </a:t>
                </a:r>
                <a:r>
                  <a:rPr lang="en-US" i="1" dirty="0" smtClean="0"/>
                  <a:t>far</a:t>
                </a:r>
                <a:r>
                  <a:rPr lang="en-US" dirty="0" smtClean="0"/>
                  <a:t> pair]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Want to make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=1/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S</a:t>
                </a:r>
                <a:r>
                  <a:rPr lang="en-US" dirty="0" smtClean="0"/>
                  <a:t>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b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sup>
                    </m:sSup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1/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1/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func>
                      </m:den>
                    </m:f>
                  </m:oMath>
                </a14:m>
                <a:endParaRPr lang="en-US" b="0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</m:den>
                    </m:f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334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Analysis: Correctness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600200"/>
                <a:ext cx="8229600" cy="464819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be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 smtClean="0"/>
                  <a:t>-near neighbor</a:t>
                </a:r>
              </a:p>
              <a:p>
                <a:pPr lvl="1"/>
                <a:r>
                  <a:rPr lang="en-US" dirty="0" smtClean="0"/>
                  <a:t>If does not exists, algorithm can output anything</a:t>
                </a:r>
              </a:p>
              <a:p>
                <a:r>
                  <a:rPr lang="en-US" dirty="0" smtClean="0"/>
                  <a:t>Algorithm fails when:</a:t>
                </a:r>
              </a:p>
              <a:p>
                <a:pPr lvl="1"/>
                <a:r>
                  <a:rPr lang="en-US" dirty="0" smtClean="0"/>
                  <a:t>near neighbor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is not in the searched buckets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dirty="0" smtClean="0"/>
                  <a:t>Probability of failure:</a:t>
                </a:r>
              </a:p>
              <a:p>
                <a:pPr lvl="1"/>
                <a:r>
                  <a:rPr lang="en-US" b="0" dirty="0" smtClean="0"/>
                  <a:t>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b="0" dirty="0" smtClean="0"/>
                  <a:t>do not collide in a hash table: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≤1−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Probability they do not collide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 hash tables at most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sup>
                          </m:sSup>
                        </m:sup>
                      </m:s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≤1/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marL="457200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8229600" cy="4648199"/>
              </a:xfrm>
              <a:blipFill rotWithShape="0">
                <a:blip r:embed="rId2"/>
                <a:stretch>
                  <a:fillRect l="-667" t="-1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164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Analysis: Runtime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Runtime dominated by:</a:t>
                </a:r>
              </a:p>
              <a:p>
                <a:pPr lvl="1"/>
                <a:r>
                  <a:rPr lang="en-US" dirty="0" smtClean="0"/>
                  <a:t>Hash function evaluation: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time</a:t>
                </a:r>
              </a:p>
              <a:p>
                <a:pPr lvl="1"/>
                <a:r>
                  <a:rPr lang="en-US" dirty="0" smtClean="0"/>
                  <a:t>Distance computations to points in buckets</a:t>
                </a:r>
              </a:p>
              <a:p>
                <a:r>
                  <a:rPr lang="en-US" dirty="0" smtClean="0"/>
                  <a:t>Distance computations:</a:t>
                </a:r>
              </a:p>
              <a:p>
                <a:pPr lvl="1"/>
                <a:r>
                  <a:rPr lang="en-US" dirty="0" smtClean="0"/>
                  <a:t>Care only about far points, at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𝑐𝑅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In one hash table, we have</a:t>
                </a:r>
              </a:p>
              <a:p>
                <a:pPr lvl="2"/>
                <a:r>
                  <a:rPr lang="en-US" dirty="0" smtClean="0"/>
                  <a:t>Probability a far point collides is at most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=1/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Expected number of far points in a bucket: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Over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 hash tables, expected number of far points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Total: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𝐿𝑘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𝐿𝑑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in expectation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15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LSH in the wild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1" y="1600200"/>
                <a:ext cx="7907275" cy="4530725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If want exact NNS, what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lvl="1"/>
                <a:r>
                  <a:rPr lang="en-US" dirty="0" smtClean="0"/>
                  <a:t>Can choose any parameters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𝐿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Correct as long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1−</m:t>
                            </m:r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𝐿</m:t>
                        </m:r>
                      </m:sup>
                    </m:sSup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0.1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Performance:</a:t>
                </a:r>
              </a:p>
              <a:p>
                <a:pPr lvl="2"/>
                <a:r>
                  <a:rPr lang="en-US" dirty="0" smtClean="0"/>
                  <a:t>trade-off between # tables and false positives</a:t>
                </a:r>
              </a:p>
              <a:p>
                <a:pPr lvl="2"/>
                <a:r>
                  <a:rPr lang="en-US" dirty="0"/>
                  <a:t>will depend on dataset “</a:t>
                </a:r>
                <a:r>
                  <a:rPr lang="en-US" dirty="0" smtClean="0"/>
                  <a:t>quality”</a:t>
                </a:r>
              </a:p>
              <a:p>
                <a:pPr lvl="2"/>
                <a:r>
                  <a:rPr lang="en-US" dirty="0" smtClean="0"/>
                  <a:t>Can tune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𝐿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to optimize for given dataset</a:t>
                </a:r>
              </a:p>
              <a:p>
                <a:r>
                  <a:rPr lang="en-US" dirty="0" smtClean="0"/>
                  <a:t>Further advantages:</a:t>
                </a:r>
              </a:p>
              <a:p>
                <a:pPr lvl="1"/>
                <a:r>
                  <a:rPr lang="en-US" dirty="0" smtClean="0"/>
                  <a:t>Point insertions/deletions easy</a:t>
                </a:r>
              </a:p>
              <a:p>
                <a:pPr lvl="1"/>
                <a:r>
                  <a:rPr lang="en-US" dirty="0" smtClean="0"/>
                  <a:t>natural to distribute computation/hash tables in a cluster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1" y="1600200"/>
                <a:ext cx="7907275" cy="4530725"/>
              </a:xfrm>
              <a:blipFill rotWithShape="0">
                <a:blip r:embed="rId2"/>
                <a:stretch>
                  <a:fillRect l="-694" t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6228952" y="317389"/>
            <a:ext cx="2682813" cy="2112276"/>
            <a:chOff x="6267357" y="169980"/>
            <a:chExt cx="2682813" cy="2112276"/>
          </a:xfrm>
        </p:grpSpPr>
        <p:cxnSp>
          <p:nvCxnSpPr>
            <p:cNvPr id="6" name="Straight Arrow Connector 5"/>
            <p:cNvCxnSpPr/>
            <p:nvPr/>
          </p:nvCxnSpPr>
          <p:spPr bwMode="auto">
            <a:xfrm flipV="1">
              <a:off x="6267357" y="169980"/>
              <a:ext cx="0" cy="211227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Arrow Connector 6"/>
            <p:cNvCxnSpPr/>
            <p:nvPr/>
          </p:nvCxnSpPr>
          <p:spPr bwMode="auto">
            <a:xfrm>
              <a:off x="6267357" y="2282255"/>
              <a:ext cx="2682813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364477" y="2429665"/>
                <a:ext cx="4394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4477" y="2429665"/>
                <a:ext cx="439415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724150" y="311984"/>
                <a:ext cx="448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50" y="311984"/>
                <a:ext cx="448584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 17"/>
          <p:cNvSpPr/>
          <p:nvPr/>
        </p:nvSpPr>
        <p:spPr bwMode="auto">
          <a:xfrm>
            <a:off x="6492250" y="388794"/>
            <a:ext cx="2479270" cy="1727200"/>
          </a:xfrm>
          <a:custGeom>
            <a:avLst/>
            <a:gdLst>
              <a:gd name="connsiteX0" fmla="*/ 0 w 2387600"/>
              <a:gd name="connsiteY0" fmla="*/ 0 h 1727200"/>
              <a:gd name="connsiteX1" fmla="*/ 495300 w 2387600"/>
              <a:gd name="connsiteY1" fmla="*/ 1422400 h 1727200"/>
              <a:gd name="connsiteX2" fmla="*/ 2387600 w 2387600"/>
              <a:gd name="connsiteY2" fmla="*/ 172720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7600" h="1727200">
                <a:moveTo>
                  <a:pt x="0" y="0"/>
                </a:moveTo>
                <a:cubicBezTo>
                  <a:pt x="48683" y="567266"/>
                  <a:pt x="97367" y="1134533"/>
                  <a:pt x="495300" y="1422400"/>
                </a:cubicBezTo>
                <a:cubicBezTo>
                  <a:pt x="893233" y="1710267"/>
                  <a:pt x="1640416" y="1718733"/>
                  <a:pt x="2387600" y="172720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85010" y="1809779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afety not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guaranteed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Up Arrow 21"/>
          <p:cNvSpPr/>
          <p:nvPr/>
        </p:nvSpPr>
        <p:spPr bwMode="auto">
          <a:xfrm>
            <a:off x="6607465" y="408867"/>
            <a:ext cx="268835" cy="69129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49680" y="1012272"/>
            <a:ext cx="1494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fewer false </a:t>
            </a:r>
          </a:p>
          <a:p>
            <a:r>
              <a:rPr lang="en-US" sz="2000" dirty="0" smtClean="0"/>
              <a:t>positives</a:t>
            </a:r>
            <a:endParaRPr lang="en-US" sz="2000" dirty="0"/>
          </a:p>
        </p:txBody>
      </p:sp>
      <p:sp>
        <p:nvSpPr>
          <p:cNvPr id="24" name="Right Arrow 23"/>
          <p:cNvSpPr/>
          <p:nvPr/>
        </p:nvSpPr>
        <p:spPr bwMode="auto">
          <a:xfrm>
            <a:off x="7731885" y="1732969"/>
            <a:ext cx="1179880" cy="3072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91903" y="365321"/>
            <a:ext cx="1566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fewer tables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279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 animBg="1"/>
      <p:bldP spid="19" grpId="0"/>
      <p:bldP spid="22" grpId="0" animBg="1"/>
      <p:bldP spid="23" grpId="0"/>
      <p:bldP spid="24" grpId="0" animBg="1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LSH Zoo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1" y="1600200"/>
                <a:ext cx="5418740" cy="478598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Hamming distance 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[IM’98]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h</m:t>
                    </m:r>
                  </m:oMath>
                </a14:m>
                <a:r>
                  <a:rPr lang="en-US" dirty="0" smtClean="0"/>
                  <a:t>: pick a random coordinate(s)</a:t>
                </a:r>
              </a:p>
              <a:p>
                <a:r>
                  <a:rPr lang="en-US" dirty="0" smtClean="0"/>
                  <a:t>Manhattan distance:</a:t>
                </a:r>
              </a:p>
              <a:p>
                <a:pPr lvl="1"/>
                <a:r>
                  <a:rPr lang="en-US" b="0" dirty="0" smtClean="0"/>
                  <a:t>homework</a:t>
                </a:r>
              </a:p>
              <a:p>
                <a:r>
                  <a:rPr lang="en-US" dirty="0" err="1" smtClean="0"/>
                  <a:t>Jaccard</a:t>
                </a:r>
                <a:r>
                  <a:rPr lang="en-US" dirty="0" smtClean="0"/>
                  <a:t> distance between sets: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𝐽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∩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𝐵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∪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𝐵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US" dirty="0" smtClean="0"/>
                  <a:t>: pick a random permutation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 on the universe</a:t>
                </a:r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min</m:t>
                        </m:r>
                      </m:e>
                      <m:li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</m:lim>
                    </m:limLow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0" dirty="0" smtClean="0"/>
                  <a:t>	</a:t>
                </a:r>
              </a:p>
              <a:p>
                <a:pPr marL="457200" lvl="1" indent="0">
                  <a:buNone/>
                </a:pPr>
                <a:r>
                  <a:rPr lang="en-US" b="0" dirty="0" smtClean="0"/>
                  <a:t>	</a:t>
                </a:r>
                <a:r>
                  <a:rPr lang="en-US" b="0" i="1" dirty="0" smtClean="0"/>
                  <a:t>min-wise hashing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00CC"/>
                    </a:solidFill>
                  </a:rPr>
                  <a:t>[Bro</a:t>
                </a:r>
                <a:r>
                  <a:rPr lang="en-US" dirty="0">
                    <a:solidFill>
                      <a:srgbClr val="0000CC"/>
                    </a:solidFill>
                    <a:cs typeface="Arial" charset="0"/>
                  </a:rPr>
                  <a:t>’97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]</a:t>
                </a:r>
              </a:p>
              <a:p>
                <a:pPr lvl="0">
                  <a:buClr>
                    <a:srgbClr val="727CA3"/>
                  </a:buClr>
                </a:pPr>
                <a:r>
                  <a:rPr lang="en-US" dirty="0" smtClean="0">
                    <a:solidFill>
                      <a:prstClr val="black"/>
                    </a:solidFill>
                  </a:rPr>
                  <a:t>Euclidean distance: next lecture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1" y="1600200"/>
                <a:ext cx="5418740" cy="4785985"/>
              </a:xfrm>
              <a:blipFill rotWithShape="0">
                <a:blip r:embed="rId2"/>
                <a:stretch>
                  <a:fillRect l="-1012" t="-2038" r="-1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ocument"/>
          <p:cNvSpPr>
            <a:spLocks noEditPoints="1" noChangeArrowheads="1"/>
          </p:cNvSpPr>
          <p:nvPr/>
        </p:nvSpPr>
        <p:spPr bwMode="auto">
          <a:xfrm rot="16200000">
            <a:off x="5889890" y="9132"/>
            <a:ext cx="1166317" cy="1651416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75940" y="434188"/>
            <a:ext cx="1269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 be or not to be</a:t>
            </a:r>
            <a:endParaRPr lang="en-US" sz="2000" dirty="0"/>
          </a:p>
        </p:txBody>
      </p:sp>
      <p:sp>
        <p:nvSpPr>
          <p:cNvPr id="9" name="Document"/>
          <p:cNvSpPr>
            <a:spLocks noEditPoints="1" noChangeArrowheads="1"/>
          </p:cNvSpPr>
          <p:nvPr/>
        </p:nvSpPr>
        <p:spPr bwMode="auto">
          <a:xfrm rot="16200000">
            <a:off x="7651372" y="3984"/>
            <a:ext cx="1176613" cy="1651416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413971" y="402337"/>
            <a:ext cx="1651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 sketch or not to sketch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826676" y="2699989"/>
            <a:ext cx="15872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…21102…</a:t>
            </a:r>
            <a:endParaRPr lang="en-US" sz="2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5957078" y="189644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6798383" y="190278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6366776" y="190339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6117548" y="185169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6330708" y="166278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sketch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490780" y="2699305"/>
            <a:ext cx="15872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…01122…</a:t>
            </a:r>
            <a:endParaRPr lang="en-US" sz="2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7621182" y="189575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8462487" y="19021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8030880" y="190271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7781652" y="185100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7994812" y="1662096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sketch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813987" y="2130052"/>
            <a:ext cx="15872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…11101…</a:t>
            </a:r>
            <a:endParaRPr lang="en-US" sz="2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90780" y="2129368"/>
            <a:ext cx="15872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…01111…</a:t>
            </a:r>
            <a:endParaRPr lang="en-US" sz="2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92985" y="3659430"/>
            <a:ext cx="1634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</a:t>
            </a:r>
            <a:r>
              <a:rPr lang="en-US" sz="2000" dirty="0" err="1" smtClean="0"/>
              <a:t>be,not,or,to</a:t>
            </a:r>
            <a:r>
              <a:rPr lang="en-US" sz="2000" dirty="0" smtClean="0"/>
              <a:t>}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7699859" y="3659430"/>
            <a:ext cx="15039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</a:t>
            </a:r>
            <a:r>
              <a:rPr lang="en-US" sz="2000" dirty="0" err="1" smtClean="0"/>
              <a:t>not,or,to</a:t>
            </a:r>
            <a:r>
              <a:rPr lang="en-US" sz="2000" dirty="0" smtClean="0"/>
              <a:t>,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sketch}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6222423" y="2118730"/>
            <a:ext cx="3850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74830" y="2130052"/>
            <a:ext cx="3850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16200000">
            <a:off x="6117043" y="184555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6200000">
            <a:off x="7783175" y="184555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406077" y="5042010"/>
                <a:ext cx="25821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sz="2000" dirty="0" smtClean="0"/>
                  <a:t>=</a:t>
                </a:r>
                <a:r>
                  <a:rPr lang="en-US" sz="2000" dirty="0" err="1" smtClean="0"/>
                  <a:t>be,to,sketch,or,not</a:t>
                </a:r>
                <a:endParaRPr lang="en-US" sz="2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6077" y="5042010"/>
                <a:ext cx="2582117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6061" r="-2364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6561701" y="439541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be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066855" y="4395410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to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80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9" grpId="0" animBg="1"/>
      <p:bldP spid="8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Nearest Neighbor Search (NNS)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457200" y="1600200"/>
                <a:ext cx="5804620" cy="4530725"/>
              </a:xfrm>
            </p:spPr>
            <p:txBody>
              <a:bodyPr/>
              <a:lstStyle/>
              <a:p>
                <a:pPr eaLnBrk="1" hangingPunct="1"/>
                <a:r>
                  <a:rPr lang="en-US" dirty="0" smtClean="0">
                    <a:solidFill>
                      <a:srgbClr val="0000CC"/>
                    </a:solidFill>
                  </a:rPr>
                  <a:t>Preprocess: </a:t>
                </a:r>
                <a:r>
                  <a:rPr lang="en-US" dirty="0" smtClean="0"/>
                  <a:t>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/>
                        <a:sym typeface="Symbol" pitchFamily="18" charset="2"/>
                      </a:rPr>
                      <m:t>𝐷</m:t>
                    </m:r>
                  </m:oMath>
                </a14:m>
                <a:r>
                  <a:rPr lang="en-US" dirty="0" smtClean="0"/>
                  <a:t> of points</a:t>
                </a:r>
              </a:p>
              <a:p>
                <a:pPr eaLnBrk="1" hangingPunct="1"/>
                <a:endParaRPr lang="en-US" baseline="30000" dirty="0" smtClean="0">
                  <a:solidFill>
                    <a:srgbClr val="A50021"/>
                  </a:solidFill>
                </a:endParaRPr>
              </a:p>
              <a:p>
                <a:pPr eaLnBrk="1" hangingPunct="1"/>
                <a:r>
                  <a:rPr lang="en-US" dirty="0" smtClean="0">
                    <a:solidFill>
                      <a:srgbClr val="0000CC"/>
                    </a:solidFill>
                  </a:rPr>
                  <a:t>Query:</a:t>
                </a:r>
                <a:r>
                  <a:rPr lang="en-US" dirty="0" smtClean="0"/>
                  <a:t> given a query point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, report a point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 smtClean="0">
                    <a:solidFill>
                      <a:schemeClr val="hlink"/>
                    </a:solidFill>
                    <a:sym typeface="Symbol" pitchFamily="18" charset="2"/>
                  </a:rPr>
                  <a:t> </a:t>
                </a:r>
                <a:r>
                  <a:rPr lang="en-US" dirty="0" smtClean="0">
                    <a:sym typeface="Symbol" pitchFamily="18" charset="2"/>
                  </a:rPr>
                  <a:t>with the smallest distance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/>
                        <a:sym typeface="Symbol" pitchFamily="18" charset="2"/>
                      </a:rPr>
                      <m:t>𝑞</m:t>
                    </m:r>
                  </m:oMath>
                </a14:m>
                <a:endParaRPr lang="en-US" dirty="0" smtClean="0">
                  <a:solidFill>
                    <a:srgbClr val="A5002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5804620" cy="4530725"/>
              </a:xfrm>
              <a:blipFill rotWithShape="1">
                <a:blip r:embed="rId3"/>
                <a:stretch>
                  <a:fillRect l="-2311" t="-1750" r="-3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4" name="Oval 16"/>
          <p:cNvSpPr>
            <a:spLocks noChangeArrowheads="1"/>
          </p:cNvSpPr>
          <p:nvPr/>
        </p:nvSpPr>
        <p:spPr bwMode="auto">
          <a:xfrm>
            <a:off x="7693025" y="18351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Oval 17"/>
          <p:cNvSpPr>
            <a:spLocks noChangeArrowheads="1"/>
          </p:cNvSpPr>
          <p:nvPr/>
        </p:nvSpPr>
        <p:spPr bwMode="auto">
          <a:xfrm>
            <a:off x="6607175" y="48355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Oval 18"/>
          <p:cNvSpPr>
            <a:spLocks noChangeArrowheads="1"/>
          </p:cNvSpPr>
          <p:nvPr/>
        </p:nvSpPr>
        <p:spPr bwMode="auto">
          <a:xfrm>
            <a:off x="7651750" y="32480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Oval 19"/>
          <p:cNvSpPr>
            <a:spLocks noChangeArrowheads="1"/>
          </p:cNvSpPr>
          <p:nvPr/>
        </p:nvSpPr>
        <p:spPr bwMode="auto">
          <a:xfrm>
            <a:off x="8683625" y="465931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Oval 20"/>
          <p:cNvSpPr>
            <a:spLocks noChangeArrowheads="1"/>
          </p:cNvSpPr>
          <p:nvPr/>
        </p:nvSpPr>
        <p:spPr bwMode="auto">
          <a:xfrm>
            <a:off x="8759825" y="28257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11" name="Oval 23"/>
          <p:cNvSpPr>
            <a:spLocks noChangeArrowheads="1"/>
          </p:cNvSpPr>
          <p:nvPr/>
        </p:nvSpPr>
        <p:spPr bwMode="auto">
          <a:xfrm>
            <a:off x="7346950" y="3705225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713" name="Text Box 25"/>
              <p:cNvSpPr txBox="1">
                <a:spLocks noChangeArrowheads="1"/>
              </p:cNvSpPr>
              <p:nvPr/>
            </p:nvSpPr>
            <p:spPr bwMode="auto">
              <a:xfrm>
                <a:off x="7335838" y="3840163"/>
                <a:ext cx="40081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A50021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14713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35838" y="3840163"/>
                <a:ext cx="400815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90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714" name="Text Box 26"/>
              <p:cNvSpPr txBox="1">
                <a:spLocks noChangeArrowheads="1"/>
              </p:cNvSpPr>
              <p:nvPr/>
            </p:nvSpPr>
            <p:spPr bwMode="auto">
              <a:xfrm>
                <a:off x="7778750" y="3302000"/>
                <a:ext cx="40100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A50021"/>
                          </a:solidFill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14714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78750" y="3302000"/>
                <a:ext cx="401007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07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710" name="Line 22"/>
          <p:cNvSpPr>
            <a:spLocks noChangeShapeType="1"/>
          </p:cNvSpPr>
          <p:nvPr/>
        </p:nvSpPr>
        <p:spPr bwMode="auto">
          <a:xfrm flipV="1">
            <a:off x="7423150" y="3349625"/>
            <a:ext cx="254000" cy="431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11" grpId="0" animBg="1"/>
      <p:bldP spid="114713" grpId="0"/>
      <p:bldP spid="114714" grpId="0"/>
      <p:bldP spid="1147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Motivation</a:t>
            </a:r>
          </a:p>
        </p:txBody>
      </p:sp>
      <p:sp>
        <p:nvSpPr>
          <p:cNvPr id="163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6302375" cy="4824413"/>
          </a:xfrm>
        </p:spPr>
        <p:txBody>
          <a:bodyPr/>
          <a:lstStyle/>
          <a:p>
            <a:pPr eaLnBrk="1" hangingPunct="1"/>
            <a:r>
              <a:rPr lang="en-US" sz="2500" dirty="0" smtClean="0"/>
              <a:t>Generic setup:</a:t>
            </a:r>
          </a:p>
          <a:p>
            <a:pPr lvl="1" eaLnBrk="1" hangingPunct="1"/>
            <a:r>
              <a:rPr lang="en-US" sz="2100" dirty="0" smtClean="0"/>
              <a:t>Points model </a:t>
            </a:r>
            <a:r>
              <a:rPr lang="en-US" sz="2100" i="1" dirty="0" smtClean="0"/>
              <a:t>objects (e.g. images)</a:t>
            </a:r>
          </a:p>
          <a:p>
            <a:pPr lvl="1" eaLnBrk="1" hangingPunct="1"/>
            <a:r>
              <a:rPr lang="en-US" sz="2100" dirty="0" smtClean="0"/>
              <a:t>Distance models </a:t>
            </a:r>
            <a:r>
              <a:rPr lang="en-US" sz="2100" i="1" dirty="0" smtClean="0"/>
              <a:t>(dis)similarity measure</a:t>
            </a:r>
          </a:p>
          <a:p>
            <a:pPr eaLnBrk="1" hangingPunct="1"/>
            <a:r>
              <a:rPr lang="en-US" sz="2500" dirty="0" smtClean="0"/>
              <a:t>Application areas: </a:t>
            </a:r>
          </a:p>
          <a:p>
            <a:pPr lvl="1" eaLnBrk="1" hangingPunct="1"/>
            <a:r>
              <a:rPr lang="en-US" sz="2100" dirty="0" smtClean="0"/>
              <a:t>machine learning: k-NN rule</a:t>
            </a:r>
          </a:p>
          <a:p>
            <a:pPr lvl="1" eaLnBrk="1" hangingPunct="1"/>
            <a:r>
              <a:rPr lang="en-US" sz="2100" dirty="0" smtClean="0"/>
              <a:t>speech/image/video/music recognition, vector quantization, bioinformatics, etc…</a:t>
            </a:r>
          </a:p>
          <a:p>
            <a:pPr eaLnBrk="1" hangingPunct="1"/>
            <a:r>
              <a:rPr lang="en-US" sz="2500" dirty="0" smtClean="0"/>
              <a:t>Distance can be: </a:t>
            </a:r>
          </a:p>
          <a:p>
            <a:pPr lvl="1" eaLnBrk="1" hangingPunct="1"/>
            <a:r>
              <a:rPr lang="en-US" sz="2100" dirty="0" smtClean="0"/>
              <a:t>Hamming,	Euclidean, 				 edit distance, Earth-mover distance, etc…</a:t>
            </a:r>
          </a:p>
          <a:p>
            <a:pPr eaLnBrk="1" hangingPunct="1"/>
            <a:r>
              <a:rPr lang="en-US" sz="2500" dirty="0" smtClean="0"/>
              <a:t>Primitive for other problems:</a:t>
            </a:r>
          </a:p>
          <a:p>
            <a:pPr lvl="1" eaLnBrk="1" hangingPunct="1"/>
            <a:r>
              <a:rPr lang="en-US" sz="2100" dirty="0" smtClean="0"/>
              <a:t>find the similar pairs in a set </a:t>
            </a:r>
            <a:r>
              <a:rPr lang="en-US" sz="2100" dirty="0" smtClean="0">
                <a:solidFill>
                  <a:srgbClr val="A50021"/>
                </a:solidFill>
              </a:rPr>
              <a:t>D</a:t>
            </a:r>
            <a:r>
              <a:rPr lang="en-US" sz="2100" dirty="0" smtClean="0"/>
              <a:t>, clustering…</a:t>
            </a:r>
          </a:p>
        </p:txBody>
      </p:sp>
      <p:sp>
        <p:nvSpPr>
          <p:cNvPr id="16388" name="Oval 16"/>
          <p:cNvSpPr>
            <a:spLocks noChangeArrowheads="1"/>
          </p:cNvSpPr>
          <p:nvPr/>
        </p:nvSpPr>
        <p:spPr bwMode="auto">
          <a:xfrm>
            <a:off x="7693025" y="18351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Oval 18"/>
          <p:cNvSpPr>
            <a:spLocks noChangeArrowheads="1"/>
          </p:cNvSpPr>
          <p:nvPr/>
        </p:nvSpPr>
        <p:spPr bwMode="auto">
          <a:xfrm>
            <a:off x="7651750" y="32480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Oval 19"/>
          <p:cNvSpPr>
            <a:spLocks noChangeArrowheads="1"/>
          </p:cNvSpPr>
          <p:nvPr/>
        </p:nvSpPr>
        <p:spPr bwMode="auto">
          <a:xfrm>
            <a:off x="8683625" y="465931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Oval 20"/>
          <p:cNvSpPr>
            <a:spLocks noChangeArrowheads="1"/>
          </p:cNvSpPr>
          <p:nvPr/>
        </p:nvSpPr>
        <p:spPr bwMode="auto">
          <a:xfrm>
            <a:off x="8759825" y="28257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Oval 23"/>
          <p:cNvSpPr>
            <a:spLocks noChangeArrowheads="1"/>
          </p:cNvSpPr>
          <p:nvPr/>
        </p:nvSpPr>
        <p:spPr bwMode="auto">
          <a:xfrm>
            <a:off x="7346950" y="3705225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6755" name="Picture 19" descr="tw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538" y="3617913"/>
            <a:ext cx="344487" cy="295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57" name="Picture 21" descr="tw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3082925"/>
            <a:ext cx="411163" cy="354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61" name="Picture 25" descr="e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733550"/>
            <a:ext cx="411162" cy="354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63" name="Picture 27" descr="n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2725738"/>
            <a:ext cx="411163" cy="352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65" name="Picture 29" descr="sev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563" y="4605338"/>
            <a:ext cx="411162" cy="354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9" name="Oval 17"/>
          <p:cNvSpPr>
            <a:spLocks noChangeArrowheads="1"/>
          </p:cNvSpPr>
          <p:nvPr/>
        </p:nvSpPr>
        <p:spPr bwMode="auto">
          <a:xfrm>
            <a:off x="6607175" y="48355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6759" name="Picture 23" descr="two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4735513"/>
            <a:ext cx="411162" cy="354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604000" y="2028825"/>
            <a:ext cx="695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latin typeface="Arial Black" pitchFamily="34" charset="0"/>
                <a:cs typeface="Aharoni" pitchFamily="2" charset="-79"/>
              </a:rPr>
              <a:t>000000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011100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010100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000100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010100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011111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257925" y="3105150"/>
            <a:ext cx="69532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latin typeface="Arial Black" pitchFamily="34" charset="0"/>
                <a:cs typeface="Aharoni" pitchFamily="2" charset="-79"/>
              </a:rPr>
              <a:t>000000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001100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000100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000100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110100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111111</a:t>
            </a:r>
          </a:p>
        </p:txBody>
      </p:sp>
      <p:sp>
        <p:nvSpPr>
          <p:cNvPr id="3" name="Equal 2"/>
          <p:cNvSpPr/>
          <p:nvPr/>
        </p:nvSpPr>
        <p:spPr bwMode="auto">
          <a:xfrm rot="1977308">
            <a:off x="7178675" y="2843213"/>
            <a:ext cx="411163" cy="269875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Equal 30"/>
          <p:cNvSpPr/>
          <p:nvPr/>
        </p:nvSpPr>
        <p:spPr bwMode="auto">
          <a:xfrm>
            <a:off x="6884988" y="3660775"/>
            <a:ext cx="411162" cy="268288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25"/>
              <p:cNvSpPr txBox="1">
                <a:spLocks noChangeArrowheads="1"/>
              </p:cNvSpPr>
              <p:nvPr/>
            </p:nvSpPr>
            <p:spPr bwMode="auto">
              <a:xfrm>
                <a:off x="7335838" y="3840163"/>
                <a:ext cx="40081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A50021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24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35838" y="3840163"/>
                <a:ext cx="400815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90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26"/>
              <p:cNvSpPr txBox="1">
                <a:spLocks noChangeArrowheads="1"/>
              </p:cNvSpPr>
              <p:nvPr/>
            </p:nvSpPr>
            <p:spPr bwMode="auto">
              <a:xfrm>
                <a:off x="7778750" y="3302000"/>
                <a:ext cx="40100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A50021"/>
                          </a:solidFill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25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78750" y="3302000"/>
                <a:ext cx="401007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107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Line 22"/>
          <p:cNvSpPr>
            <a:spLocks noChangeShapeType="1"/>
          </p:cNvSpPr>
          <p:nvPr/>
        </p:nvSpPr>
        <p:spPr bwMode="auto">
          <a:xfrm flipV="1">
            <a:off x="7423150" y="3349625"/>
            <a:ext cx="254000" cy="431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Lecture Plan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dirty="0" smtClean="0"/>
              <a:t>Locality-Sensitive Hashing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dirty="0" smtClean="0"/>
              <a:t>LSH as a Sketch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dirty="0" smtClean="0"/>
              <a:t>Towards </a:t>
            </a:r>
            <a:r>
              <a:rPr lang="en-US" dirty="0" err="1" smtClean="0"/>
              <a:t>Embeddings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8" name="Picture 6" descr="vo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679450"/>
            <a:ext cx="4872038" cy="566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2D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4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457200" y="1600200"/>
                <a:ext cx="5613400" cy="4530725"/>
              </a:xfrm>
            </p:spPr>
            <p:txBody>
              <a:bodyPr/>
              <a:lstStyle/>
              <a:p>
                <a:pPr eaLnBrk="1" hangingPunct="1"/>
                <a:r>
                  <a:rPr lang="en-US" dirty="0" smtClean="0"/>
                  <a:t>Compute </a:t>
                </a:r>
                <a:r>
                  <a:rPr lang="en-US" i="1" dirty="0" err="1" smtClean="0"/>
                  <a:t>Voronoi</a:t>
                </a:r>
                <a:r>
                  <a:rPr lang="en-US" i="1" dirty="0" smtClean="0"/>
                  <a:t> diagram</a:t>
                </a:r>
              </a:p>
              <a:p>
                <a:pPr eaLnBrk="1" hangingPunct="1"/>
                <a:r>
                  <a:rPr lang="en-US" dirty="0" smtClean="0"/>
                  <a:t>Given query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, perform </a:t>
                </a:r>
                <a:r>
                  <a:rPr lang="en-US" i="1" dirty="0" smtClean="0"/>
                  <a:t>point location</a:t>
                </a:r>
              </a:p>
              <a:p>
                <a:pPr eaLnBrk="1" hangingPunct="1"/>
                <a:r>
                  <a:rPr lang="en-US" dirty="0" smtClean="0"/>
                  <a:t>Performance:</a:t>
                </a:r>
              </a:p>
              <a:p>
                <a:pPr lvl="1" eaLnBrk="1" hangingPunct="1"/>
                <a:r>
                  <a:rPr lang="en-US" dirty="0" smtClean="0"/>
                  <a:t>Space: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A50021"/>
                  </a:solidFill>
                </a:endParaRPr>
              </a:p>
              <a:p>
                <a:pPr lvl="1" eaLnBrk="1" hangingPunct="1"/>
                <a:r>
                  <a:rPr lang="en-US" dirty="0" smtClean="0"/>
                  <a:t>Query time: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A50021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A50021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A50021"/>
                  </a:solidFill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2048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5613400" cy="4530725"/>
              </a:xfrm>
              <a:blipFill rotWithShape="1">
                <a:blip r:embed="rId3"/>
                <a:stretch>
                  <a:fillRect l="-2389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839" name="Oval 7"/>
          <p:cNvSpPr>
            <a:spLocks noChangeArrowheads="1"/>
          </p:cNvSpPr>
          <p:nvPr/>
        </p:nvSpPr>
        <p:spPr bwMode="auto">
          <a:xfrm>
            <a:off x="7566025" y="3313113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0" name="Line 8"/>
          <p:cNvSpPr>
            <a:spLocks noChangeShapeType="1"/>
          </p:cNvSpPr>
          <p:nvPr/>
        </p:nvSpPr>
        <p:spPr bwMode="auto">
          <a:xfrm flipH="1">
            <a:off x="7259638" y="3389313"/>
            <a:ext cx="382587" cy="196850"/>
          </a:xfrm>
          <a:prstGeom prst="line">
            <a:avLst/>
          </a:prstGeom>
          <a:noFill/>
          <a:ln w="38100">
            <a:solidFill>
              <a:srgbClr val="0000CC"/>
            </a:solidFill>
            <a:prstDash val="sysDot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9" grpId="0" animBg="1"/>
      <p:bldP spid="1208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High-dimensional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859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457200" y="1600200"/>
                <a:ext cx="8229600" cy="4594225"/>
              </a:xfrm>
            </p:spPr>
            <p:txBody>
              <a:bodyPr/>
              <a:lstStyle/>
              <a:p>
                <a:pPr eaLnBrk="1" hangingPunct="1"/>
                <a:r>
                  <a:rPr lang="en-US" sz="2800" dirty="0" smtClean="0"/>
                  <a:t>All exact algorithms degrade rapidly with the dimension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800" dirty="0" smtClean="0">
                  <a:solidFill>
                    <a:srgbClr val="A50021"/>
                  </a:solidFill>
                </a:endParaRPr>
              </a:p>
              <a:p>
                <a:pPr eaLnBrk="1" hangingPunct="1"/>
                <a:endParaRPr lang="en-US" sz="2800" dirty="0" smtClean="0">
                  <a:solidFill>
                    <a:srgbClr val="A50021"/>
                  </a:solidFill>
                </a:endParaRPr>
              </a:p>
              <a:p>
                <a:pPr eaLnBrk="1" hangingPunct="1"/>
                <a:endParaRPr lang="en-US" sz="2800" dirty="0" smtClean="0"/>
              </a:p>
              <a:p>
                <a:pPr eaLnBrk="1" hangingPunct="1"/>
                <a:endParaRPr lang="en-US" sz="2800" dirty="0" smtClean="0"/>
              </a:p>
              <a:p>
                <a:pPr eaLnBrk="1" hangingPunct="1"/>
                <a:endParaRPr lang="en-US" sz="2800" dirty="0" smtClean="0"/>
              </a:p>
              <a:p>
                <a:pPr eaLnBrk="1" hangingPunct="1"/>
                <a:r>
                  <a:rPr lang="en-US" sz="2800" dirty="0" smtClean="0"/>
                  <a:t>In practice:</a:t>
                </a:r>
              </a:p>
              <a:p>
                <a:pPr lvl="1" eaLnBrk="1" hangingPunct="1"/>
                <a:r>
                  <a:rPr lang="en-US" sz="2300" dirty="0" smtClean="0"/>
                  <a:t>When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𝑑</m:t>
                    </m:r>
                    <m:r>
                      <a:rPr lang="en-US" sz="23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300" dirty="0" smtClean="0"/>
                  <a:t>is “low-medium”, </a:t>
                </a:r>
                <a:r>
                  <a:rPr lang="en-US" sz="2300" dirty="0" err="1" smtClean="0"/>
                  <a:t>kd</a:t>
                </a:r>
                <a:r>
                  <a:rPr lang="en-US" sz="2300" dirty="0" smtClean="0"/>
                  <a:t>-trees work reasonably</a:t>
                </a:r>
              </a:p>
              <a:p>
                <a:pPr lvl="1" eaLnBrk="1" hangingPunct="1"/>
                <a:r>
                  <a:rPr lang="en-US" sz="2300" dirty="0" smtClean="0"/>
                  <a:t>When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solidFill>
                          <a:srgbClr val="A50021"/>
                        </a:solidFill>
                        <a:latin typeface="Cambria Math"/>
                      </a:rPr>
                      <m:t>𝑑</m:t>
                    </m:r>
                    <m:r>
                      <a:rPr lang="en-US" sz="23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300" dirty="0" smtClean="0"/>
                  <a:t>is “high”, state-of-the-art is unsatisfactory</a:t>
                </a:r>
              </a:p>
            </p:txBody>
          </p:sp>
        </mc:Choice>
        <mc:Fallback xmlns="">
          <p:sp>
            <p:nvSpPr>
              <p:cNvPr id="1218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8229600" cy="4594225"/>
              </a:xfrm>
              <a:blipFill rotWithShape="0">
                <a:blip r:embed="rId2"/>
                <a:stretch>
                  <a:fillRect l="-741" t="-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8342784"/>
                  </p:ext>
                </p:extLst>
              </p:nvPr>
            </p:nvGraphicFramePr>
            <p:xfrm>
              <a:off x="385763" y="2613025"/>
              <a:ext cx="8526462" cy="17532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2857"/>
                    <a:gridCol w="2150819"/>
                    <a:gridCol w="4032786"/>
                  </a:tblGrid>
                  <a:tr h="4574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Algorithm</a:t>
                          </a:r>
                        </a:p>
                      </a:txBody>
                      <a:tcPr marL="91446" marR="91446" marT="45719" marB="45719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Query time</a:t>
                          </a:r>
                        </a:p>
                      </a:txBody>
                      <a:tcPr marL="91446" marR="91446" marT="45719" marB="45719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Space</a:t>
                          </a:r>
                        </a:p>
                      </a:txBody>
                      <a:tcPr marL="91446" marR="91446" marT="45719" marB="45719" horzOverflow="overflow"/>
                    </a:tc>
                  </a:tr>
                  <a:tr h="4574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Full indexing</a:t>
                          </a:r>
                        </a:p>
                      </a:txBody>
                      <a:tcPr marL="91446" marR="91446" marT="45719" marB="45719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𝑑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⋅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log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91446" marR="91446" marT="45719" marB="45719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/>
                                    </a:rPr>
                                    <m:t>𝑂</m:t>
                                  </m:r>
                                  <m: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/>
                                    </a:rPr>
                                    <m:t>)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(</a:t>
                          </a:r>
                          <a:r>
                            <a:rPr kumimoji="0" lang="en-US" sz="24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Voronoi</a:t>
                          </a: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diagram size)</a:t>
                          </a:r>
                        </a:p>
                      </a:txBody>
                      <a:tcPr marL="91446" marR="91446" marT="45719" marB="45719" horzOverflow="overflow"/>
                    </a:tc>
                  </a:tr>
                  <a:tr h="8234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No indexing – linear scan</a:t>
                          </a:r>
                        </a:p>
                      </a:txBody>
                      <a:tcPr marL="91446" marR="91446" marT="45719" marB="45719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𝑑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⋅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91446" marR="91446" marT="45719" marB="45719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𝑑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⋅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91446" marR="91446" marT="45719" marB="45719" horzOverflow="overflow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8342784"/>
                  </p:ext>
                </p:extLst>
              </p:nvPr>
            </p:nvGraphicFramePr>
            <p:xfrm>
              <a:off x="385763" y="2613025"/>
              <a:ext cx="8526462" cy="17532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2857"/>
                    <a:gridCol w="2150819"/>
                    <a:gridCol w="4032786"/>
                  </a:tblGrid>
                  <a:tr h="4574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Algorithm</a:t>
                          </a:r>
                        </a:p>
                      </a:txBody>
                      <a:tcPr marL="91446" marR="91446" marT="45719" marB="45719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Query time</a:t>
                          </a:r>
                        </a:p>
                      </a:txBody>
                      <a:tcPr marL="91446" marR="91446" marT="45719" marB="45719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Space</a:t>
                          </a:r>
                        </a:p>
                      </a:txBody>
                      <a:tcPr marL="91446" marR="91446" marT="45719" marB="45719" horzOverflow="overflow"/>
                    </a:tc>
                  </a:tr>
                  <a:tr h="4723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Full indexing</a:t>
                          </a:r>
                        </a:p>
                      </a:txBody>
                      <a:tcPr marL="91446" marR="91446" marT="45719" marB="45719" horzOverflow="overflow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6" marR="91446" marT="45719" marB="45719" horzOverflow="overflow">
                        <a:blipFill rotWithShape="0">
                          <a:blip r:embed="rId3"/>
                          <a:stretch>
                            <a:fillRect l="-113031" t="-103846" r="-191218" b="-2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6" marR="91446" marT="45719" marB="45719" horzOverflow="overflow">
                        <a:blipFill rotWithShape="0">
                          <a:blip r:embed="rId3"/>
                          <a:stretch>
                            <a:fillRect l="-113595" t="-103846" r="-1964" b="-203846"/>
                          </a:stretch>
                        </a:blipFill>
                      </a:tcPr>
                    </a:tc>
                  </a:tr>
                  <a:tr h="8234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No indexing – linear scan</a:t>
                          </a:r>
                        </a:p>
                      </a:txBody>
                      <a:tcPr marL="91446" marR="91446" marT="45719" marB="45719" horzOverflow="overflow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6" marR="91446" marT="45719" marB="45719" horzOverflow="overflow">
                        <a:blipFill rotWithShape="0">
                          <a:blip r:embed="rId3"/>
                          <a:stretch>
                            <a:fillRect l="-113031" t="-116912" r="-191218" b="-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6" marR="91446" marT="45719" marB="45719" horzOverflow="overflow">
                        <a:blipFill rotWithShape="0">
                          <a:blip r:embed="rId3"/>
                          <a:stretch>
                            <a:fillRect l="-113595" t="-116912" r="-1964" b="-1691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67" name="Oval 43" descr="Papyrus"/>
          <p:cNvSpPr>
            <a:spLocks noChangeArrowheads="1"/>
          </p:cNvSpPr>
          <p:nvPr/>
        </p:nvSpPr>
        <p:spPr bwMode="auto">
          <a:xfrm>
            <a:off x="6300788" y="2803525"/>
            <a:ext cx="2495550" cy="2392363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400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Approximate NNS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0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457200" y="1600200"/>
                <a:ext cx="5957888" cy="4530725"/>
              </a:xfrm>
            </p:spPr>
            <p:txBody>
              <a:bodyPr/>
              <a:lstStyle/>
              <a:p>
                <a:pPr lvl="2" eaLnBrk="1" hangingPunct="1"/>
                <a:endParaRPr lang="en-US" dirty="0" smtClean="0">
                  <a:solidFill>
                    <a:srgbClr val="A50021"/>
                  </a:solidFill>
                </a:endParaRPr>
              </a:p>
              <a:p>
                <a:pPr eaLnBrk="1" hangingPunct="1"/>
                <a:r>
                  <a:rPr lang="en-US" dirty="0" smtClean="0">
                    <a:solidFill>
                      <a:srgbClr val="A50021"/>
                    </a:solidFill>
                  </a:rPr>
                  <a:t>r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-near neighbor:</a:t>
                </a:r>
                <a:r>
                  <a:rPr lang="en-US" dirty="0" smtClean="0"/>
                  <a:t> given a new 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, report a 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</a:rPr>
                      <m:t>𝑝</m:t>
                    </m:r>
                    <m:r>
                      <a:rPr lang="en-US" i="1" dirty="0" err="1" smtClean="0">
                        <a:solidFill>
                          <a:srgbClr val="A50021"/>
                        </a:solidFill>
                        <a:latin typeface="Cambria Math"/>
                        <a:sym typeface="Symbol" pitchFamily="18" charset="2"/>
                      </a:rPr>
                      <m:t></m:t>
                    </m:r>
                    <m:r>
                      <a:rPr lang="en-US" i="1" dirty="0" err="1" smtClean="0">
                        <a:solidFill>
                          <a:srgbClr val="A50021"/>
                        </a:solidFill>
                        <a:latin typeface="Cambria Math"/>
                        <a:sym typeface="Symbol" pitchFamily="18" charset="2"/>
                      </a:rPr>
                      <m:t>𝐷</m:t>
                    </m:r>
                  </m:oMath>
                </a14:m>
                <a:r>
                  <a:rPr lang="en-US" dirty="0" smtClean="0">
                    <a:solidFill>
                      <a:schemeClr val="hlink"/>
                    </a:solidFill>
                    <a:sym typeface="Symbol" pitchFamily="18" charset="2"/>
                  </a:rPr>
                  <a:t> </a:t>
                </a:r>
                <a:r>
                  <a:rPr lang="en-US" dirty="0" err="1" smtClean="0">
                    <a:sym typeface="Symbol" pitchFamily="18" charset="2"/>
                  </a:rPr>
                  <a:t>s.t.</a:t>
                </a:r>
                <a:r>
                  <a:rPr lang="en-US" dirty="0" smtClean="0">
                    <a:solidFill>
                      <a:schemeClr val="hlink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A50021"/>
                            </a:solidFill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𝑝</m:t>
                        </m:r>
                        <m:r>
                          <a:rPr lang="en-US" b="0" i="1" dirty="0" smtClean="0">
                            <a:solidFill>
                              <a:srgbClr val="A50021"/>
                            </a:solidFill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rgbClr val="A50021"/>
                            </a:solidFill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𝑞</m:t>
                        </m:r>
                      </m:e>
                    </m:d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  <a:cs typeface="Arial" charset="0"/>
                        <a:sym typeface="Symbol" pitchFamily="18" charset="2"/>
                      </a:rPr>
                      <m:t>≤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  <a:sym typeface="Symbol" pitchFamily="18" charset="2"/>
                      </a:rPr>
                      <m:t>𝑟</m:t>
                    </m:r>
                  </m:oMath>
                </a14:m>
                <a:endParaRPr lang="en-US" dirty="0" smtClean="0">
                  <a:solidFill>
                    <a:srgbClr val="A50021"/>
                  </a:solidFill>
                  <a:sym typeface="Symbol" pitchFamily="18" charset="2"/>
                </a:endParaRPr>
              </a:p>
              <a:p>
                <a:pPr eaLnBrk="1" hangingPunct="1"/>
                <a:endParaRPr lang="en-US" dirty="0" smtClean="0">
                  <a:solidFill>
                    <a:srgbClr val="A50021"/>
                  </a:solidFill>
                  <a:sym typeface="Symbol" pitchFamily="18" charset="2"/>
                </a:endParaRPr>
              </a:p>
              <a:p>
                <a:pPr eaLnBrk="1" hangingPunct="1"/>
                <a:endParaRPr lang="en-US" dirty="0" smtClean="0">
                  <a:solidFill>
                    <a:srgbClr val="A50021"/>
                  </a:solidFill>
                  <a:sym typeface="Symbol" pitchFamily="18" charset="2"/>
                </a:endParaRPr>
              </a:p>
              <a:p>
                <a:pPr eaLnBrk="1" hangingPunct="1"/>
                <a:r>
                  <a:rPr lang="en-US" dirty="0" smtClean="0">
                    <a:sym typeface="Symbol" pitchFamily="18" charset="2"/>
                  </a:rPr>
                  <a:t>Randomized: a point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sym typeface="Symbol" pitchFamily="18" charset="2"/>
                      </a:rPr>
                      <m:t>𝑝</m:t>
                    </m:r>
                  </m:oMath>
                </a14:m>
                <a:r>
                  <a:rPr lang="en-US" dirty="0" smtClean="0">
                    <a:sym typeface="Symbol" pitchFamily="18" charset="2"/>
                  </a:rPr>
                  <a:t> returned with 90% probability</a:t>
                </a:r>
              </a:p>
              <a:p>
                <a:pPr eaLnBrk="1" hangingPunct="1"/>
                <a:endParaRPr lang="en-US" dirty="0" smtClean="0">
                  <a:solidFill>
                    <a:srgbClr val="A50021"/>
                  </a:solidFill>
                  <a:sym typeface="Symbol" pitchFamily="18" charset="2"/>
                </a:endParaRPr>
              </a:p>
              <a:p>
                <a:pPr eaLnBrk="1" hangingPunct="1"/>
                <a:endParaRPr lang="en-US" dirty="0" smtClean="0">
                  <a:solidFill>
                    <a:srgbClr val="A50021"/>
                  </a:solidFill>
                  <a:sym typeface="Symbol" pitchFamily="18" charset="2"/>
                </a:endParaRPr>
              </a:p>
              <a:p>
                <a:pPr eaLnBrk="1" hangingPunct="1"/>
                <a:endParaRPr lang="en-US" dirty="0" smtClean="0"/>
              </a:p>
            </p:txBody>
          </p:sp>
        </mc:Choice>
        <mc:Fallback xmlns="">
          <p:sp>
            <p:nvSpPr>
              <p:cNvPr id="922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5957888" cy="4530725"/>
              </a:xfrm>
              <a:blipFill rotWithShape="1">
                <a:blip r:embed="rId3"/>
                <a:stretch>
                  <a:fillRect l="-2252" r="-2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040" name="Text Box 16"/>
          <p:cNvSpPr txBox="1">
            <a:spLocks noChangeArrowheads="1"/>
          </p:cNvSpPr>
          <p:nvPr/>
        </p:nvSpPr>
        <p:spPr bwMode="auto">
          <a:xfrm rot="-1164218">
            <a:off x="330533" y="1501893"/>
            <a:ext cx="212372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600" dirty="0">
                <a:solidFill>
                  <a:srgbClr val="A50021"/>
                </a:solidFill>
                <a:latin typeface="+mn-lt"/>
              </a:rPr>
              <a:t>c</a:t>
            </a:r>
            <a:r>
              <a:rPr lang="en-US" sz="2600" dirty="0">
                <a:solidFill>
                  <a:srgbClr val="0000CC"/>
                </a:solidFill>
                <a:latin typeface="+mn-lt"/>
              </a:rPr>
              <a:t>-approximate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041" name="Text Box 17"/>
              <p:cNvSpPr txBox="1">
                <a:spLocks noChangeArrowheads="1"/>
              </p:cNvSpPr>
              <p:nvPr/>
            </p:nvSpPr>
            <p:spPr bwMode="auto">
              <a:xfrm>
                <a:off x="5514510" y="2390899"/>
                <a:ext cx="692241" cy="49244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t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𝑐𝑟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9041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14510" y="2390899"/>
                <a:ext cx="692241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042" name="Text Box 18"/>
              <p:cNvSpPr txBox="1">
                <a:spLocks noChangeArrowheads="1"/>
              </p:cNvSpPr>
              <p:nvPr/>
            </p:nvSpPr>
            <p:spPr bwMode="auto">
              <a:xfrm>
                <a:off x="1203015" y="2852925"/>
                <a:ext cx="2859694" cy="8925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2600" i="1" dirty="0" smtClean="0">
                    <a:latin typeface="+mn-lt"/>
                  </a:rPr>
                  <a:t>if there exists a</a:t>
                </a:r>
              </a:p>
              <a:p>
                <a:r>
                  <a:rPr lang="en-US" sz="2600" i="1" dirty="0" smtClean="0">
                    <a:latin typeface="+mn-lt"/>
                  </a:rPr>
                  <a:t>point </a:t>
                </a:r>
                <a:r>
                  <a:rPr lang="en-US" sz="2600" i="1" dirty="0">
                    <a:latin typeface="+mn-lt"/>
                  </a:rPr>
                  <a:t>at distance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≤</m:t>
                    </m:r>
                    <m:r>
                      <a:rPr lang="en-US" sz="2600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𝑟</m:t>
                    </m:r>
                  </m:oMath>
                </a14:m>
                <a:endParaRPr lang="en-US" sz="2600" i="1" dirty="0">
                  <a:solidFill>
                    <a:srgbClr val="A50021"/>
                  </a:solidFill>
                  <a:latin typeface="+mn-lt"/>
                  <a:cs typeface="Arial" charset="0"/>
                </a:endParaRPr>
              </a:p>
            </p:txBody>
          </p:sp>
        </mc:Choice>
        <mc:Fallback xmlns="">
          <p:sp>
            <p:nvSpPr>
              <p:cNvPr id="129042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3015" y="2852925"/>
                <a:ext cx="2859694" cy="892552"/>
              </a:xfrm>
              <a:prstGeom prst="rect">
                <a:avLst/>
              </a:prstGeom>
              <a:blipFill rotWithShape="0">
                <a:blip r:embed="rId5"/>
                <a:stretch>
                  <a:fillRect l="-3838" t="-6164" b="-164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055" name="Oval 31"/>
          <p:cNvSpPr>
            <a:spLocks noChangeArrowheads="1"/>
          </p:cNvSpPr>
          <p:nvPr/>
        </p:nvSpPr>
        <p:spPr bwMode="auto">
          <a:xfrm>
            <a:off x="6713538" y="3176588"/>
            <a:ext cx="1651000" cy="1663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4000"/>
          </a:p>
        </p:txBody>
      </p:sp>
      <p:sp>
        <p:nvSpPr>
          <p:cNvPr id="22537" name="Oval 32"/>
          <p:cNvSpPr>
            <a:spLocks noChangeArrowheads="1"/>
          </p:cNvSpPr>
          <p:nvPr/>
        </p:nvSpPr>
        <p:spPr bwMode="auto">
          <a:xfrm>
            <a:off x="7577138" y="23812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Oval 33"/>
          <p:cNvSpPr>
            <a:spLocks noChangeArrowheads="1"/>
          </p:cNvSpPr>
          <p:nvPr/>
        </p:nvSpPr>
        <p:spPr bwMode="auto">
          <a:xfrm>
            <a:off x="7875588" y="45037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Oval 34"/>
          <p:cNvSpPr>
            <a:spLocks noChangeArrowheads="1"/>
          </p:cNvSpPr>
          <p:nvPr/>
        </p:nvSpPr>
        <p:spPr bwMode="auto">
          <a:xfrm>
            <a:off x="7729538" y="35242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Oval 35"/>
          <p:cNvSpPr>
            <a:spLocks noChangeArrowheads="1"/>
          </p:cNvSpPr>
          <p:nvPr/>
        </p:nvSpPr>
        <p:spPr bwMode="auto">
          <a:xfrm>
            <a:off x="6761163" y="46577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Oval 36"/>
          <p:cNvSpPr>
            <a:spLocks noChangeArrowheads="1"/>
          </p:cNvSpPr>
          <p:nvPr/>
        </p:nvSpPr>
        <p:spPr bwMode="auto">
          <a:xfrm>
            <a:off x="8682038" y="33035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61" name="Text Box 37"/>
          <p:cNvSpPr txBox="1">
            <a:spLocks noChangeArrowheads="1"/>
          </p:cNvSpPr>
          <p:nvPr/>
        </p:nvSpPr>
        <p:spPr bwMode="auto">
          <a:xfrm>
            <a:off x="7299325" y="40751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</a:rPr>
              <a:t>q</a:t>
            </a:r>
          </a:p>
        </p:txBody>
      </p:sp>
      <p:sp>
        <p:nvSpPr>
          <p:cNvPr id="129062" name="Line 38"/>
          <p:cNvSpPr>
            <a:spLocks noChangeShapeType="1"/>
          </p:cNvSpPr>
          <p:nvPr/>
        </p:nvSpPr>
        <p:spPr bwMode="auto">
          <a:xfrm flipV="1">
            <a:off x="7500938" y="3625850"/>
            <a:ext cx="2540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63" name="Oval 39"/>
          <p:cNvSpPr>
            <a:spLocks noChangeArrowheads="1"/>
          </p:cNvSpPr>
          <p:nvPr/>
        </p:nvSpPr>
        <p:spPr bwMode="auto">
          <a:xfrm>
            <a:off x="7424738" y="398145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64" name="Line 40"/>
          <p:cNvSpPr>
            <a:spLocks noChangeShapeType="1"/>
          </p:cNvSpPr>
          <p:nvPr/>
        </p:nvSpPr>
        <p:spPr bwMode="auto">
          <a:xfrm flipH="1" flipV="1">
            <a:off x="6980238" y="3435350"/>
            <a:ext cx="484187" cy="5730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65" name="Text Box 41"/>
          <p:cNvSpPr txBox="1">
            <a:spLocks noChangeArrowheads="1"/>
          </p:cNvSpPr>
          <p:nvPr/>
        </p:nvSpPr>
        <p:spPr bwMode="auto">
          <a:xfrm>
            <a:off x="7231063" y="3408363"/>
            <a:ext cx="26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</a:rPr>
              <a:t>r</a:t>
            </a:r>
          </a:p>
        </p:txBody>
      </p:sp>
      <p:sp>
        <p:nvSpPr>
          <p:cNvPr id="129066" name="Text Box 42"/>
          <p:cNvSpPr txBox="1">
            <a:spLocks noChangeArrowheads="1"/>
          </p:cNvSpPr>
          <p:nvPr/>
        </p:nvSpPr>
        <p:spPr bwMode="auto">
          <a:xfrm>
            <a:off x="7832725" y="35194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</a:rPr>
              <a:t>p</a:t>
            </a:r>
          </a:p>
        </p:txBody>
      </p:sp>
      <p:sp>
        <p:nvSpPr>
          <p:cNvPr id="129068" name="Line 44"/>
          <p:cNvSpPr>
            <a:spLocks noChangeShapeType="1"/>
          </p:cNvSpPr>
          <p:nvPr/>
        </p:nvSpPr>
        <p:spPr bwMode="auto">
          <a:xfrm flipH="1">
            <a:off x="6453188" y="4071938"/>
            <a:ext cx="1038225" cy="460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69" name="Text Box 45"/>
          <p:cNvSpPr txBox="1">
            <a:spLocks noChangeArrowheads="1"/>
          </p:cNvSpPr>
          <p:nvPr/>
        </p:nvSpPr>
        <p:spPr bwMode="auto">
          <a:xfrm>
            <a:off x="6799263" y="3984625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</a:rPr>
              <a:t>cr</a:t>
            </a:r>
          </a:p>
        </p:txBody>
      </p:sp>
      <p:sp>
        <p:nvSpPr>
          <p:cNvPr id="129070" name="Line 46"/>
          <p:cNvSpPr>
            <a:spLocks noChangeShapeType="1"/>
          </p:cNvSpPr>
          <p:nvPr/>
        </p:nvSpPr>
        <p:spPr bwMode="auto">
          <a:xfrm>
            <a:off x="7567613" y="4119563"/>
            <a:ext cx="346075" cy="423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40" grpId="0"/>
      <p:bldP spid="129041" grpId="0" animBg="1"/>
      <p:bldP spid="129042" grpId="0"/>
      <p:bldP spid="129061" grpId="0"/>
      <p:bldP spid="129062" grpId="0" animBg="1"/>
      <p:bldP spid="129062" grpId="1" animBg="1"/>
      <p:bldP spid="129063" grpId="0" animBg="1"/>
      <p:bldP spid="129064" grpId="0" animBg="1"/>
      <p:bldP spid="129065" grpId="0"/>
      <p:bldP spid="129066" grpId="0"/>
      <p:bldP spid="129068" grpId="0" animBg="1"/>
      <p:bldP spid="129069" grpId="0"/>
      <p:bldP spid="12907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67" name="Oval 43" descr="Papyrus"/>
          <p:cNvSpPr>
            <a:spLocks noChangeArrowheads="1"/>
          </p:cNvSpPr>
          <p:nvPr/>
        </p:nvSpPr>
        <p:spPr bwMode="auto">
          <a:xfrm>
            <a:off x="6300788" y="2803525"/>
            <a:ext cx="2495550" cy="2392363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400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Heuristic for Exact NNS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0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457200" y="1600200"/>
                <a:ext cx="5957888" cy="4530725"/>
              </a:xfrm>
            </p:spPr>
            <p:txBody>
              <a:bodyPr/>
              <a:lstStyle/>
              <a:p>
                <a:pPr lvl="2" eaLnBrk="1" hangingPunct="1"/>
                <a:endParaRPr lang="en-US" dirty="0" smtClean="0">
                  <a:solidFill>
                    <a:srgbClr val="A50021"/>
                  </a:solidFill>
                </a:endParaRPr>
              </a:p>
              <a:p>
                <a:pPr eaLnBrk="1" hangingPunct="1"/>
                <a:r>
                  <a:rPr lang="en-US" dirty="0" smtClean="0">
                    <a:solidFill>
                      <a:srgbClr val="A50021"/>
                    </a:solidFill>
                  </a:rPr>
                  <a:t>r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-near neighbor:</a:t>
                </a:r>
                <a:r>
                  <a:rPr lang="en-US" dirty="0" smtClean="0"/>
                  <a:t> given a new 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, report a set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 with</a:t>
                </a:r>
              </a:p>
              <a:p>
                <a:pPr lvl="1" eaLnBrk="1" hangingPunct="1"/>
                <a:r>
                  <a:rPr lang="en-US" dirty="0"/>
                  <a:t>a</a:t>
                </a:r>
                <a:r>
                  <a:rPr lang="en-US" dirty="0" smtClean="0"/>
                  <a:t>ll points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>
                    <a:sym typeface="Symbol" pitchFamily="18" charset="2"/>
                  </a:rPr>
                  <a:t> </a:t>
                </a:r>
                <a:r>
                  <a:rPr lang="en-US" dirty="0" err="1" smtClean="0">
                    <a:sym typeface="Symbol" pitchFamily="18" charset="2"/>
                  </a:rPr>
                  <a:t>s.t.</a:t>
                </a:r>
                <a:r>
                  <a:rPr lang="en-US" dirty="0" smtClean="0">
                    <a:solidFill>
                      <a:schemeClr val="hlink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A50021"/>
                            </a:solidFill>
                            <a:latin typeface="Cambria Math"/>
                            <a:sym typeface="Symbol" pitchFamily="18" charset="2"/>
                          </a:rPr>
                          <m:t>𝑝</m:t>
                        </m:r>
                        <m:r>
                          <a:rPr lang="en-US" b="0" i="1" dirty="0" smtClean="0">
                            <a:solidFill>
                              <a:srgbClr val="A50021"/>
                            </a:solidFill>
                            <a:latin typeface="Cambria Math"/>
                            <a:sym typeface="Symbol" pitchFamily="18" charset="2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rgbClr val="A50021"/>
                            </a:solidFill>
                            <a:latin typeface="Cambria Math"/>
                            <a:sym typeface="Symbol" pitchFamily="18" charset="2"/>
                          </a:rPr>
                          <m:t>𝑞</m:t>
                        </m:r>
                      </m:e>
                    </m:d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  <a:cs typeface="Arial" charset="0"/>
                        <a:sym typeface="Symbol" pitchFamily="18" charset="2"/>
                      </a:rPr>
                      <m:t>≤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  <a:sym typeface="Symbol" pitchFamily="18" charset="2"/>
                      </a:rPr>
                      <m:t>𝑟</m:t>
                    </m:r>
                  </m:oMath>
                </a14:m>
                <a:r>
                  <a:rPr lang="en-US" dirty="0" smtClean="0">
                    <a:sym typeface="Symbol" pitchFamily="18" charset="2"/>
                  </a:rPr>
                  <a:t> (each with 90% probability)</a:t>
                </a:r>
              </a:p>
              <a:p>
                <a:pPr lvl="1" eaLnBrk="1" hangingPunct="1"/>
                <a:endParaRPr lang="en-US" dirty="0" smtClean="0">
                  <a:sym typeface="Symbol" pitchFamily="18" charset="2"/>
                </a:endParaRPr>
              </a:p>
              <a:p>
                <a:pPr lvl="1" eaLnBrk="1" hangingPunct="1"/>
                <a:r>
                  <a:rPr lang="en-US" i="1" dirty="0" smtClean="0">
                    <a:sym typeface="Symbol" pitchFamily="18" charset="2"/>
                  </a:rPr>
                  <a:t>may</a:t>
                </a:r>
                <a:r>
                  <a:rPr lang="en-US" dirty="0" smtClean="0">
                    <a:sym typeface="Symbol" pitchFamily="18" charset="2"/>
                  </a:rPr>
                  <a:t> contain some approximate neighbors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>
                    <a:solidFill>
                      <a:schemeClr val="hlink"/>
                    </a:solidFill>
                    <a:sym typeface="Symbol" pitchFamily="18" charset="2"/>
                  </a:rPr>
                  <a:t> </a:t>
                </a:r>
                <a:r>
                  <a:rPr lang="en-US" dirty="0" err="1" smtClean="0">
                    <a:sym typeface="Symbol" pitchFamily="18" charset="2"/>
                  </a:rPr>
                  <a:t>s.t.</a:t>
                </a:r>
                <a:r>
                  <a:rPr lang="en-US" dirty="0" smtClean="0">
                    <a:solidFill>
                      <a:schemeClr val="hlink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dirty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A50021"/>
                            </a:solidFill>
                            <a:latin typeface="Cambria Math"/>
                            <a:sym typeface="Symbol" pitchFamily="18" charset="2"/>
                          </a:rPr>
                          <m:t>𝑝</m:t>
                        </m:r>
                        <m:r>
                          <a:rPr lang="en-US" i="1" dirty="0">
                            <a:solidFill>
                              <a:srgbClr val="A50021"/>
                            </a:solidFill>
                            <a:latin typeface="Cambria Math"/>
                            <a:sym typeface="Symbol" pitchFamily="18" charset="2"/>
                          </a:rPr>
                          <m:t>−</m:t>
                        </m:r>
                        <m:r>
                          <a:rPr lang="en-US" i="1" dirty="0">
                            <a:solidFill>
                              <a:srgbClr val="A50021"/>
                            </a:solidFill>
                            <a:latin typeface="Cambria Math"/>
                            <a:sym typeface="Symbol" pitchFamily="18" charset="2"/>
                          </a:rPr>
                          <m:t>𝑞</m:t>
                        </m:r>
                      </m:e>
                    </m:d>
                    <m:r>
                      <a:rPr lang="en-US" b="0" i="1" dirty="0" smtClean="0">
                        <a:solidFill>
                          <a:srgbClr val="A50021"/>
                        </a:solidFill>
                        <a:latin typeface="Cambria Math"/>
                        <a:sym typeface="Symbol" pitchFamily="18" charset="2"/>
                      </a:rPr>
                      <m:t>≤</m:t>
                    </m:r>
                    <m:r>
                      <a:rPr lang="en-US" b="0" i="1" dirty="0" smtClean="0">
                        <a:solidFill>
                          <a:srgbClr val="A50021"/>
                        </a:solidFill>
                        <a:latin typeface="Cambria Math"/>
                        <a:sym typeface="Symbol" pitchFamily="18" charset="2"/>
                      </a:rPr>
                      <m:t>𝑐𝑟</m:t>
                    </m:r>
                  </m:oMath>
                </a14:m>
                <a:endParaRPr lang="en-US" dirty="0" smtClean="0">
                  <a:solidFill>
                    <a:srgbClr val="A50021"/>
                  </a:solidFill>
                  <a:sym typeface="Symbol" pitchFamily="18" charset="2"/>
                </a:endParaRPr>
              </a:p>
              <a:p>
                <a:pPr eaLnBrk="1" hangingPunct="1"/>
                <a:r>
                  <a:rPr lang="en-US" dirty="0" smtClean="0">
                    <a:sym typeface="Symbol" pitchFamily="18" charset="2"/>
                  </a:rPr>
                  <a:t>Can filter out bad answers </a:t>
                </a:r>
              </a:p>
              <a:p>
                <a:pPr eaLnBrk="1" hangingPunct="1"/>
                <a:endParaRPr lang="en-US" dirty="0" smtClean="0">
                  <a:solidFill>
                    <a:srgbClr val="A50021"/>
                  </a:solidFill>
                  <a:sym typeface="Symbol" pitchFamily="18" charset="2"/>
                </a:endParaRPr>
              </a:p>
              <a:p>
                <a:pPr eaLnBrk="1" hangingPunct="1"/>
                <a:endParaRPr lang="en-US" dirty="0" smtClean="0">
                  <a:solidFill>
                    <a:srgbClr val="A50021"/>
                  </a:solidFill>
                  <a:sym typeface="Symbol" pitchFamily="18" charset="2"/>
                </a:endParaRPr>
              </a:p>
              <a:p>
                <a:pPr eaLnBrk="1" hangingPunct="1"/>
                <a:endParaRPr lang="en-US" dirty="0" smtClean="0"/>
              </a:p>
            </p:txBody>
          </p:sp>
        </mc:Choice>
        <mc:Fallback xmlns="">
          <p:sp>
            <p:nvSpPr>
              <p:cNvPr id="922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5957888" cy="4530725"/>
              </a:xfrm>
              <a:blipFill rotWithShape="1">
                <a:blip r:embed="rId3"/>
                <a:stretch>
                  <a:fillRect l="-2252" b="-1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055" name="Oval 31"/>
          <p:cNvSpPr>
            <a:spLocks noChangeArrowheads="1"/>
          </p:cNvSpPr>
          <p:nvPr/>
        </p:nvSpPr>
        <p:spPr bwMode="auto">
          <a:xfrm>
            <a:off x="6713538" y="3176588"/>
            <a:ext cx="1651000" cy="1663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4000"/>
          </a:p>
        </p:txBody>
      </p:sp>
      <p:sp>
        <p:nvSpPr>
          <p:cNvPr id="22537" name="Oval 32"/>
          <p:cNvSpPr>
            <a:spLocks noChangeArrowheads="1"/>
          </p:cNvSpPr>
          <p:nvPr/>
        </p:nvSpPr>
        <p:spPr bwMode="auto">
          <a:xfrm>
            <a:off x="7577138" y="23812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Oval 33"/>
          <p:cNvSpPr>
            <a:spLocks noChangeArrowheads="1"/>
          </p:cNvSpPr>
          <p:nvPr/>
        </p:nvSpPr>
        <p:spPr bwMode="auto">
          <a:xfrm>
            <a:off x="7875588" y="45037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Oval 34"/>
          <p:cNvSpPr>
            <a:spLocks noChangeArrowheads="1"/>
          </p:cNvSpPr>
          <p:nvPr/>
        </p:nvSpPr>
        <p:spPr bwMode="auto">
          <a:xfrm>
            <a:off x="7729538" y="35242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Oval 35"/>
          <p:cNvSpPr>
            <a:spLocks noChangeArrowheads="1"/>
          </p:cNvSpPr>
          <p:nvPr/>
        </p:nvSpPr>
        <p:spPr bwMode="auto">
          <a:xfrm>
            <a:off x="6761163" y="46577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Oval 36"/>
          <p:cNvSpPr>
            <a:spLocks noChangeArrowheads="1"/>
          </p:cNvSpPr>
          <p:nvPr/>
        </p:nvSpPr>
        <p:spPr bwMode="auto">
          <a:xfrm>
            <a:off x="8682038" y="33035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61" name="Text Box 37"/>
          <p:cNvSpPr txBox="1">
            <a:spLocks noChangeArrowheads="1"/>
          </p:cNvSpPr>
          <p:nvPr/>
        </p:nvSpPr>
        <p:spPr bwMode="auto">
          <a:xfrm>
            <a:off x="7299325" y="40751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</a:rPr>
              <a:t>q</a:t>
            </a:r>
          </a:p>
        </p:txBody>
      </p:sp>
      <p:sp>
        <p:nvSpPr>
          <p:cNvPr id="129063" name="Oval 39"/>
          <p:cNvSpPr>
            <a:spLocks noChangeArrowheads="1"/>
          </p:cNvSpPr>
          <p:nvPr/>
        </p:nvSpPr>
        <p:spPr bwMode="auto">
          <a:xfrm>
            <a:off x="7424738" y="398145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64" name="Line 40"/>
          <p:cNvSpPr>
            <a:spLocks noChangeShapeType="1"/>
          </p:cNvSpPr>
          <p:nvPr/>
        </p:nvSpPr>
        <p:spPr bwMode="auto">
          <a:xfrm flipH="1" flipV="1">
            <a:off x="6980238" y="3435350"/>
            <a:ext cx="484187" cy="5730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65" name="Text Box 41"/>
          <p:cNvSpPr txBox="1">
            <a:spLocks noChangeArrowheads="1"/>
          </p:cNvSpPr>
          <p:nvPr/>
        </p:nvSpPr>
        <p:spPr bwMode="auto">
          <a:xfrm>
            <a:off x="7231063" y="3408363"/>
            <a:ext cx="26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</a:rPr>
              <a:t>r</a:t>
            </a:r>
          </a:p>
        </p:txBody>
      </p:sp>
      <p:sp>
        <p:nvSpPr>
          <p:cNvPr id="129066" name="Text Box 42"/>
          <p:cNvSpPr txBox="1">
            <a:spLocks noChangeArrowheads="1"/>
          </p:cNvSpPr>
          <p:nvPr/>
        </p:nvSpPr>
        <p:spPr bwMode="auto">
          <a:xfrm>
            <a:off x="7832725" y="35194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</a:rPr>
              <a:t>p</a:t>
            </a:r>
          </a:p>
        </p:txBody>
      </p:sp>
      <p:sp>
        <p:nvSpPr>
          <p:cNvPr id="129068" name="Line 44"/>
          <p:cNvSpPr>
            <a:spLocks noChangeShapeType="1"/>
          </p:cNvSpPr>
          <p:nvPr/>
        </p:nvSpPr>
        <p:spPr bwMode="auto">
          <a:xfrm flipH="1">
            <a:off x="6453188" y="4071938"/>
            <a:ext cx="1038225" cy="460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69" name="Text Box 45"/>
          <p:cNvSpPr txBox="1">
            <a:spLocks noChangeArrowheads="1"/>
          </p:cNvSpPr>
          <p:nvPr/>
        </p:nvSpPr>
        <p:spPr bwMode="auto">
          <a:xfrm>
            <a:off x="6799263" y="3984625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</a:rPr>
              <a:t>cr</a:t>
            </a:r>
          </a:p>
        </p:txBody>
      </p:sp>
      <p:sp>
        <p:nvSpPr>
          <p:cNvPr id="129070" name="Line 46"/>
          <p:cNvSpPr>
            <a:spLocks noChangeShapeType="1"/>
          </p:cNvSpPr>
          <p:nvPr/>
        </p:nvSpPr>
        <p:spPr bwMode="auto">
          <a:xfrm>
            <a:off x="7567613" y="4119563"/>
            <a:ext cx="346075" cy="423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 rot="-1164218">
            <a:off x="330533" y="1501893"/>
            <a:ext cx="212372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600" dirty="0">
                <a:solidFill>
                  <a:srgbClr val="A50021"/>
                </a:solidFill>
                <a:latin typeface="+mn-lt"/>
              </a:rPr>
              <a:t>c</a:t>
            </a:r>
            <a:r>
              <a:rPr lang="en-US" sz="2600" dirty="0">
                <a:solidFill>
                  <a:srgbClr val="0000CC"/>
                </a:solidFill>
                <a:latin typeface="+mn-lt"/>
              </a:rPr>
              <a:t>-approximate</a:t>
            </a:r>
          </a:p>
        </p:txBody>
      </p:sp>
    </p:spTree>
    <p:extLst>
      <p:ext uri="{BB962C8B-B14F-4D97-AF65-F5344CB8AC3E}">
        <p14:creationId xmlns:p14="http://schemas.microsoft.com/office/powerpoint/2010/main" val="302868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Approximation Algorithms for NNS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A vast literature:</a:t>
            </a:r>
          </a:p>
          <a:p>
            <a:pPr lvl="1" eaLnBrk="1" hangingPunct="1"/>
            <a:r>
              <a:rPr lang="en-US" sz="3200" dirty="0" smtClean="0"/>
              <a:t>milder dependence on dimension</a:t>
            </a:r>
          </a:p>
          <a:p>
            <a:pPr marL="914400" lvl="2" indent="0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0000CC"/>
                </a:solidFill>
              </a:rPr>
              <a:t>[Arya-Mount’93], [Clarkson’94], [Arya-Mount-Netanyahu-Silverman-We’98], [Kleinberg’97], [Har-Peled’02],…[Aiger-Kaplan-Sharir’13],</a:t>
            </a:r>
          </a:p>
          <a:p>
            <a:pPr lvl="1" eaLnBrk="1" hangingPunct="1"/>
            <a:r>
              <a:rPr lang="en-US" sz="3200" dirty="0" smtClean="0"/>
              <a:t>little to no dependence on dimension</a:t>
            </a:r>
          </a:p>
          <a:p>
            <a:pPr marL="914400" lvl="2" indent="0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0000CC"/>
                </a:solidFill>
              </a:rPr>
              <a:t>[Indyk-Motwani’98], [Kushilevitz-Ostrovsky-Rabani’98], [Indyk’98, ‘01], [Gionis-Indyk-Motwani’99], [Charikar’02], [Datar-Immorlica-Indyk-Mirrokni’04], [Chakrabarti-Regev’04], [Panigrahy’06], [Ailon-Chazelle’06], [A-Indyk’06],… [A-</a:t>
            </a:r>
            <a:r>
              <a:rPr lang="en-US" dirty="0" err="1" smtClean="0">
                <a:solidFill>
                  <a:srgbClr val="0000CC"/>
                </a:solidFill>
              </a:rPr>
              <a:t>Indyk</a:t>
            </a:r>
            <a:r>
              <a:rPr lang="en-US" dirty="0" smtClean="0">
                <a:solidFill>
                  <a:srgbClr val="0000CC"/>
                </a:solidFill>
              </a:rPr>
              <a:t>-Nguyen-</a:t>
            </a:r>
            <a:r>
              <a:rPr lang="en-US" dirty="0" err="1" smtClean="0">
                <a:solidFill>
                  <a:srgbClr val="0000CC"/>
                </a:solidFill>
              </a:rPr>
              <a:t>Razenshteyn</a:t>
            </a:r>
            <a:r>
              <a:rPr lang="en-US" dirty="0" smtClean="0">
                <a:solidFill>
                  <a:srgbClr val="0000CC"/>
                </a:solidFill>
              </a:rPr>
              <a:t>’??]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ANDONI@XFJ4JHMFUVWXY5K9" val="2986"/>
  <p:tag name="DEFAULTFONTSIZE" val="10"/>
  <p:tag name="DEFAULTWIDTH" val="482"/>
  <p:tag name="DEFAULTHEIGHT" val="37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iangle-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angle-theme" id="{7C713AE3-E9A5-44E8-B7F2-39D55F020488}" vid="{475CF4C0-B35F-4163-BD8A-C463419BE34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triangle-theme</Template>
  <TotalTime>15308</TotalTime>
  <Words>621</Words>
  <Application>Microsoft Office PowerPoint</Application>
  <PresentationFormat>On-screen Show (4:3)</PresentationFormat>
  <Paragraphs>237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Gill Sans MT</vt:lpstr>
      <vt:lpstr>Courier New</vt:lpstr>
      <vt:lpstr>Arial Black</vt:lpstr>
      <vt:lpstr>Cambria Math</vt:lpstr>
      <vt:lpstr>Wingdings</vt:lpstr>
      <vt:lpstr>Symbol</vt:lpstr>
      <vt:lpstr>Wingdings 3</vt:lpstr>
      <vt:lpstr>Arial</vt:lpstr>
      <vt:lpstr>Bookman Old Style</vt:lpstr>
      <vt:lpstr>Aharoni</vt:lpstr>
      <vt:lpstr>triangle-theme</vt:lpstr>
      <vt:lpstr>Sketching, Sampling and other Sublinear Algorithms:  Nearest Neighbor Search</vt:lpstr>
      <vt:lpstr>Nearest Neighbor Search (NNS)</vt:lpstr>
      <vt:lpstr>Motivation</vt:lpstr>
      <vt:lpstr>Lecture Plan</vt:lpstr>
      <vt:lpstr>2D case</vt:lpstr>
      <vt:lpstr>High-dimensional case</vt:lpstr>
      <vt:lpstr>Approximate NNS</vt:lpstr>
      <vt:lpstr>Heuristic for Exact NNS</vt:lpstr>
      <vt:lpstr>Approximation Algorithms for NNS</vt:lpstr>
      <vt:lpstr>Locality-Sensitive Hashing</vt:lpstr>
      <vt:lpstr>Locality sensitive hash functions</vt:lpstr>
      <vt:lpstr>Formal description</vt:lpstr>
      <vt:lpstr>Analysis of LSH Scheme</vt:lpstr>
      <vt:lpstr>Analysis: Correctness</vt:lpstr>
      <vt:lpstr>Analysis: Runtime</vt:lpstr>
      <vt:lpstr>LSH in the wild</vt:lpstr>
      <vt:lpstr>LSH Zoo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Overcoming the  L1 non-embedability barrier:  Choose you host space wisely</dc:title>
  <dc:creator>Alexandr Andoni</dc:creator>
  <cp:lastModifiedBy>Alexandr Andoni</cp:lastModifiedBy>
  <cp:revision>1702</cp:revision>
  <dcterms:created xsi:type="dcterms:W3CDTF">2008-03-04T22:47:46Z</dcterms:created>
  <dcterms:modified xsi:type="dcterms:W3CDTF">2013-08-03T06:32:34Z</dcterms:modified>
</cp:coreProperties>
</file>