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339" r:id="rId3"/>
    <p:sldId id="306" r:id="rId4"/>
    <p:sldId id="307" r:id="rId5"/>
    <p:sldId id="371" r:id="rId6"/>
    <p:sldId id="341" r:id="rId7"/>
    <p:sldId id="342" r:id="rId8"/>
    <p:sldId id="370" r:id="rId9"/>
    <p:sldId id="308" r:id="rId10"/>
    <p:sldId id="368" r:id="rId11"/>
    <p:sldId id="374" r:id="rId12"/>
    <p:sldId id="372" r:id="rId13"/>
    <p:sldId id="363" r:id="rId14"/>
    <p:sldId id="364" r:id="rId15"/>
    <p:sldId id="365" r:id="rId16"/>
    <p:sldId id="366" r:id="rId17"/>
    <p:sldId id="283" r:id="rId18"/>
    <p:sldId id="282" r:id="rId19"/>
    <p:sldId id="284" r:id="rId20"/>
    <p:sldId id="285" r:id="rId21"/>
    <p:sldId id="286" r:id="rId22"/>
    <p:sldId id="375" r:id="rId23"/>
    <p:sldId id="299" r:id="rId24"/>
    <p:sldId id="380" r:id="rId25"/>
    <p:sldId id="302" r:id="rId26"/>
    <p:sldId id="303" r:id="rId27"/>
    <p:sldId id="304" r:id="rId28"/>
    <p:sldId id="381" r:id="rId29"/>
    <p:sldId id="344" r:id="rId30"/>
    <p:sldId id="379" r:id="rId31"/>
    <p:sldId id="377" r:id="rId32"/>
    <p:sldId id="332" r:id="rId33"/>
    <p:sldId id="295" r:id="rId34"/>
    <p:sldId id="333" r:id="rId35"/>
    <p:sldId id="378" r:id="rId36"/>
    <p:sldId id="353" r:id="rId37"/>
    <p:sldId id="354" r:id="rId38"/>
    <p:sldId id="376" r:id="rId39"/>
    <p:sldId id="350" r:id="rId40"/>
    <p:sldId id="351" r:id="rId41"/>
    <p:sldId id="425" r:id="rId42"/>
    <p:sldId id="424" r:id="rId43"/>
    <p:sldId id="42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D077B"/>
    <a:srgbClr val="FEFDCA"/>
    <a:srgbClr val="003366"/>
    <a:srgbClr val="03435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27" autoAdjust="0"/>
    <p:restoredTop sz="90081" autoAdjust="0"/>
  </p:normalViewPr>
  <p:slideViewPr>
    <p:cSldViewPr>
      <p:cViewPr>
        <p:scale>
          <a:sx n="50" d="100"/>
          <a:sy n="50" d="100"/>
        </p:scale>
        <p:origin x="-3701" y="-17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B9DD4E-9575-4F9F-A87D-6204CAD7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4C55D-E6B1-4732-96B3-0C8282CE2E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7B972-857F-4F48-A795-3080C0D429D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2F43B-4F59-4B01-9BB5-8B137A23FA4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DD352-475E-43C4-9A12-36FAD6D000D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59F1F-4D5E-45B0-B448-C042A23B976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EE110-B740-4648-9E03-0FF30992ECA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04E96-E39E-4E84-9C52-664E61F5263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87B3A-6FCD-4712-AB39-179EF94FC65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FB291-A5D1-4101-B206-FEDD3CD90DE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33AD8-1440-434B-B857-5F98A1795AA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A791C-2397-4EDA-A850-DC3776B7C0F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87767-82CF-4284-933B-738D924A543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2E6FD-5EED-4037-ABAF-83AF1BA9E8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9395A-5EE3-4C06-976C-FA5CA9AA43B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AD777-68E6-482A-8F38-F66FAAC639B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E8E84-EC8C-484A-84FA-05B2EB89EAB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8ECF6-0292-4799-8F80-272D2439E4D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92BA7-BB96-46FB-9246-E69B318DEE2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D9DBE-8005-45F5-A5E6-AFD54A3DC6A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B1A4C-28A7-42C1-89EF-574C7E34B52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C7AAC-B9AE-4278-8311-6F76CD6454F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BA001-AE8B-479F-ACAA-E540F18278D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48964-C6D6-4F39-9795-801BF6AA188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B099-E47E-4DE8-8714-AD368D29351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F0A26-8820-4B39-BF5E-8417D712127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C2C5A-2F09-4867-913A-1E95BE0D4B3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3EC3F-CAE9-4182-9995-40D16F95E5F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0099-93E7-4CA2-A018-9D54928F9AF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C5271-104F-44B1-BAF4-89A00561B0F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8324B-E162-4BCB-BD0F-A3FB0CA0C86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0D2A5-CDF1-4EC7-BD20-0814E46F15C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DDE6B-2839-44FF-B37F-1E69FB466E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D1B1C-F16B-4BA2-A4E0-AADA981B901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/>
            <a:r>
              <a:rPr lang="en-US" sz="1000" i="1">
                <a:ea typeface="ＭＳ Ｐゴシック" pitchFamily="64" charset="-128"/>
              </a:rPr>
              <a:t>2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endParaRPr lang="en-US" smtClean="0"/>
          </a:p>
        </p:txBody>
      </p:sp>
      <p:sp>
        <p:nvSpPr>
          <p:cNvPr id="962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EACC3-77B3-49F0-B0AD-9F46B1B230C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74C9F-1B81-4946-8217-C220ED6A3E7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B3E8C-452D-4A64-B237-851D8019DA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D5845-1AF3-4A0D-BD41-A40214BABF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76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10663" cy="2432050"/>
        </p:xfrm>
        <a:graphic>
          <a:graphicData uri="http://schemas.openxmlformats.org/presentationml/2006/ole">
            <p:oleObj spid="_x0000_s1026" name="Image" r:id="rId19" imgW="12698413" imgH="2742857" progId="">
              <p:embed/>
            </p:oleObj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aphicFrame>
        <p:nvGraphicFramePr>
          <p:cNvPr id="1027" name="Object 24"/>
          <p:cNvGraphicFramePr>
            <a:graphicFrameLocks noChangeAspect="1"/>
          </p:cNvGraphicFramePr>
          <p:nvPr/>
        </p:nvGraphicFramePr>
        <p:xfrm>
          <a:off x="33338" y="4511675"/>
          <a:ext cx="9110662" cy="2346325"/>
        </p:xfrm>
        <a:graphic>
          <a:graphicData uri="http://schemas.openxmlformats.org/presentationml/2006/ole">
            <p:oleObj spid="_x0000_s1027" name="Image" r:id="rId20" imgW="12698413" imgH="2742857" progId="">
              <p:embed/>
            </p:oleObj>
          </a:graphicData>
        </a:graphic>
      </p:graphicFrame>
      <p:pic>
        <p:nvPicPr>
          <p:cNvPr id="1031" name="Picture 26"/>
          <p:cNvPicPr>
            <a:picLocks noChangeAspect="1" noChangeArrowheads="1"/>
          </p:cNvPicPr>
          <p:nvPr userDrawn="1"/>
        </p:nvPicPr>
        <p:blipFill>
          <a:blip r:embed="rId21" cstate="print">
            <a:clrChange>
              <a:clrFrom>
                <a:srgbClr val="003366"/>
              </a:clrFrom>
              <a:clrTo>
                <a:srgbClr val="0033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63246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2" descr="new robotics copy white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eorgia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Garamond" pitchFamily="18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w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TALKS\MMVR04\camera4.avi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demo4.mpe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hyperlink" Target="../endorobot072709/IROS_NewMovie3.wm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video" Target="file:///D:\TALKS\JHUcamera\in-vivo%20presentation\rotation.avi" TargetMode="External"/><Relationship Id="rId7" Type="http://schemas.openxmlformats.org/officeDocument/2006/relationships/image" Target="../media/image44.png"/><Relationship Id="rId2" Type="http://schemas.openxmlformats.org/officeDocument/2006/relationships/video" Target="file:///D:\TALKS\JHUcamera\in-vivo%20presentation\PIP.avi" TargetMode="External"/><Relationship Id="rId1" Type="http://schemas.openxmlformats.org/officeDocument/2006/relationships/video" Target="file:///D:\TALKS\JHUcamera\in-vivo%20presentation\zoom.avi" TargetMode="External"/><Relationship Id="rId6" Type="http://schemas.openxmlformats.org/officeDocument/2006/relationships/notesSlide" Target="../notesSlides/notesSlide26.xml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7.png"/><Relationship Id="rId4" Type="http://schemas.openxmlformats.org/officeDocument/2006/relationships/video" Target="file:///D:\TALKS\JHUcamera\in-vivo%20presentation\distortion%20correction%202.avi" TargetMode="External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ENDOVIEW/Visual%20Servoing.wm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JHUcamera/in-vivo%20presentation/Mono%20Demo.av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772400" cy="3200400"/>
          </a:xfrm>
        </p:spPr>
        <p:txBody>
          <a:bodyPr/>
          <a:lstStyle/>
          <a:p>
            <a:pPr eaLnBrk="1" hangingPunct="1"/>
            <a:r>
              <a:rPr lang="en-US" sz="3600" smtClean="0"/>
              <a:t>An In-Vivo Stereoscopic Imaging Device with Pan/Tilt and Integrated Lighting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505200"/>
            <a:ext cx="8382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</a:rPr>
              <a:t>Peter K. Allen and Dennis Fowler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</a:rPr>
              <a:t>Departments of Computer Science &amp; Surgery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</a:rPr>
              <a:t>Columbia University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1628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In-Vivo Imaging Devices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447800"/>
            <a:ext cx="38100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Rod-lens by Hopkins and cold light source of fiber optics by Karl Storz.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Flexible endoscope using fiber optics to delivery light and transmit image.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Pill camera without locomotion.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Endoscope with rotating mirror.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Endoscope positioned by multilink arm with piezoelectric actuators.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</a:rPr>
              <a:t>Mobile robots, U. Nebraska</a:t>
            </a:r>
          </a:p>
          <a:p>
            <a:pPr eaLnBrk="1" hangingPunct="1">
              <a:lnSpc>
                <a:spcPct val="90000"/>
              </a:lnSpc>
            </a:pPr>
            <a:endParaRPr lang="en-US" sz="18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14340" name="Picture 4" descr="Flexibles_Endosk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828800"/>
            <a:ext cx="1981200" cy="1485900"/>
          </a:xfrm>
          <a:noFill/>
        </p:spPr>
      </p:pic>
      <p:pic>
        <p:nvPicPr>
          <p:cNvPr id="14341" name="Picture 6" descr="701px-CapsuleEndosco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3200400"/>
            <a:ext cx="1752600" cy="1498600"/>
          </a:xfrm>
          <a:noFill/>
        </p:spPr>
      </p:pic>
      <p:pic>
        <p:nvPicPr>
          <p:cNvPr id="14342" name="Picture 8" descr="3628419295_153433_153433_1_rdax_385x2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447800"/>
            <a:ext cx="20637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572000"/>
            <a:ext cx="25908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276600" y="5715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Gao et al., 1998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209800" y="48006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Pill camera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2743200" y="28194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Karl Storz Endoscope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457200" y="34290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Flexible Endoscope</a:t>
            </a:r>
          </a:p>
        </p:txBody>
      </p:sp>
      <p:pic>
        <p:nvPicPr>
          <p:cNvPr id="14348" name="Picture 16" descr="iku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495800"/>
            <a:ext cx="2590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562600" y="6019800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Ikuta et. al., 2002</a:t>
            </a:r>
          </a:p>
        </p:txBody>
      </p:sp>
      <p:sp>
        <p:nvSpPr>
          <p:cNvPr id="14350" name="Text Box 19"/>
          <p:cNvSpPr txBox="1">
            <a:spLocks noChangeArrowheads="1"/>
          </p:cNvSpPr>
          <p:nvPr/>
        </p:nvSpPr>
        <p:spPr bwMode="auto">
          <a:xfrm>
            <a:off x="609600" y="61722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U. Nebraska</a:t>
            </a:r>
          </a:p>
        </p:txBody>
      </p:sp>
      <p:pic>
        <p:nvPicPr>
          <p:cNvPr id="14351" name="Picture 20" descr="Rentschl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724400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648200"/>
          </a:xfrm>
        </p:spPr>
        <p:txBody>
          <a:bodyPr/>
          <a:lstStyle/>
          <a:p>
            <a:r>
              <a:rPr lang="en-US" sz="2000" dirty="0" smtClean="0"/>
              <a:t>Device must be fully </a:t>
            </a:r>
            <a:r>
              <a:rPr lang="en-US" sz="2000" dirty="0" err="1" smtClean="0"/>
              <a:t>insertable</a:t>
            </a:r>
            <a:r>
              <a:rPr lang="en-US" sz="2000" dirty="0" smtClean="0"/>
              <a:t> into body cavity, leaving the insertion port free for other sensors and tooling</a:t>
            </a:r>
          </a:p>
          <a:p>
            <a:r>
              <a:rPr lang="en-US" sz="2000" dirty="0" smtClean="0"/>
              <a:t>Device diameter must be restricted to 15 mm diameter for use with standard </a:t>
            </a:r>
            <a:r>
              <a:rPr lang="en-US" sz="2000" dirty="0" err="1" smtClean="0"/>
              <a:t>trocars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Pan and Tilt degrees of freedom needed to increase internal imaging field of view</a:t>
            </a:r>
          </a:p>
          <a:p>
            <a:r>
              <a:rPr lang="en-US" sz="2000" dirty="0" smtClean="0"/>
              <a:t>Image Zoom function required</a:t>
            </a:r>
          </a:p>
          <a:p>
            <a:r>
              <a:rPr lang="en-US" sz="2000" dirty="0" smtClean="0"/>
              <a:t>Integrated lighting</a:t>
            </a:r>
          </a:p>
          <a:p>
            <a:r>
              <a:rPr lang="en-US" sz="2000" dirty="0" smtClean="0"/>
              <a:t>Simple intuitive control interface to operator</a:t>
            </a:r>
          </a:p>
          <a:p>
            <a:r>
              <a:rPr lang="en-US" sz="2000" dirty="0" smtClean="0"/>
              <a:t>Real-time computer control of DOF’s to allow tracking and visual </a:t>
            </a:r>
            <a:r>
              <a:rPr lang="en-US" sz="2000" dirty="0" err="1" smtClean="0"/>
              <a:t>servoing</a:t>
            </a:r>
            <a:endParaRPr lang="en-US" sz="2000" dirty="0" smtClean="0"/>
          </a:p>
          <a:p>
            <a:r>
              <a:rPr lang="en-US" sz="2000" dirty="0" smtClean="0"/>
              <a:t>User friendly 2D/3D display system</a:t>
            </a:r>
          </a:p>
          <a:p>
            <a:r>
              <a:rPr lang="en-US" sz="2000" dirty="0" smtClean="0"/>
              <a:t>Low cost and possible disposal use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Columbia Imaging Device:</a:t>
            </a:r>
            <a:b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 Design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914400"/>
          </a:xfrm>
        </p:spPr>
        <p:txBody>
          <a:bodyPr/>
          <a:lstStyle/>
          <a:p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</a:rPr>
              <a:t>Columbia Imaging Device Overview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648200"/>
          </a:xfrm>
        </p:spPr>
        <p:txBody>
          <a:bodyPr/>
          <a:lstStyle/>
          <a:p>
            <a:r>
              <a:rPr lang="en-US" sz="2800" smtClean="0">
                <a:latin typeface="Times New Roman" pitchFamily="18" charset="0"/>
              </a:rPr>
              <a:t>Design 0:  Paper design, 2 cameras, 5-DOF</a:t>
            </a:r>
          </a:p>
          <a:p>
            <a:r>
              <a:rPr lang="en-US" sz="2800" smtClean="0">
                <a:latin typeface="Times New Roman" pitchFamily="18" charset="0"/>
              </a:rPr>
              <a:t>Device 0:  Single camera prototype, 3-DOF, tested in surgical trainer</a:t>
            </a:r>
          </a:p>
          <a:p>
            <a:r>
              <a:rPr lang="en-US" sz="2800" smtClean="0">
                <a:latin typeface="Times New Roman" pitchFamily="18" charset="0"/>
              </a:rPr>
              <a:t>Device I:  Single camera, pan/tilt/lighting, tested in animals</a:t>
            </a:r>
          </a:p>
          <a:p>
            <a:r>
              <a:rPr lang="en-US" sz="2800" smtClean="0">
                <a:latin typeface="Times New Roman" pitchFamily="18" charset="0"/>
              </a:rPr>
              <a:t>Device II:  Single camera, pan/tilt/zoom, tested in animals</a:t>
            </a:r>
          </a:p>
          <a:p>
            <a:r>
              <a:rPr lang="en-US" sz="2800" smtClean="0">
                <a:latin typeface="Times New Roman" pitchFamily="18" charset="0"/>
              </a:rPr>
              <a:t>Device III: Stereo cameras, pan/tilt, tested in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 Design 0</a:t>
            </a:r>
          </a:p>
        </p:txBody>
      </p:sp>
      <p:pic>
        <p:nvPicPr>
          <p:cNvPr id="17411" name="Picture 5" descr="fig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1447800"/>
            <a:ext cx="5562600" cy="3511550"/>
          </a:xfrm>
          <a:noFill/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191000" y="3810000"/>
            <a:ext cx="353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Design of 5-DOF insertable camera device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1905000"/>
            <a:ext cx="312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/>
              <a:t>Stereo cameras with 6 DOF are desirable – full mobility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/>
              <a:t>Difficult to achieve in small actuated package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000"/>
              <a:t>Compromise – 3 DOF per camera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2000"/>
              <a:t>Cameras share tilt axis (1 DOF)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2000"/>
              <a:t>Independent translation (2 DOF)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2000"/>
              <a:t>Independent pan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None/>
            </a:pPr>
            <a:r>
              <a:rPr lang="en-US" sz="2000"/>
              <a:t>     (2 DOF)</a:t>
            </a:r>
          </a:p>
        </p:txBody>
      </p:sp>
      <p:pic>
        <p:nvPicPr>
          <p:cNvPr id="8" name="camera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1025" y="4038600"/>
            <a:ext cx="60229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u="sng" smtClean="0">
                <a:solidFill>
                  <a:srgbClr val="CC0000"/>
                </a:solidFill>
                <a:latin typeface="Times New Roman" pitchFamily="18" charset="0"/>
              </a:rPr>
              <a:t>Device I: Single Camera</a:t>
            </a:r>
          </a:p>
        </p:txBody>
      </p:sp>
      <p:pic>
        <p:nvPicPr>
          <p:cNvPr id="18435" name="Picture 3" descr="device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5500" b="6000"/>
          <a:stretch>
            <a:fillRect/>
          </a:stretch>
        </p:blipFill>
        <p:spPr>
          <a:xfrm>
            <a:off x="762000" y="2460625"/>
            <a:ext cx="7391400" cy="3375025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635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Diameter: 22 mm;  Length: 190 mm</a:t>
            </a:r>
          </a:p>
          <a:p>
            <a:r>
              <a:rPr lang="en-US"/>
              <a:t>Camera opening: 58 mm</a:t>
            </a:r>
          </a:p>
          <a:p>
            <a:r>
              <a:rPr lang="en-US"/>
              <a:t>3 DOF:  Pan: 120°; Tilt: 130°; Translation: 50 mm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0" y="5943600"/>
            <a:ext cx="9652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C0000"/>
                </a:solidFill>
                <a:latin typeface="Arial Unicode MS" pitchFamily="34" charset="-128"/>
                <a:hlinkClick r:id="rId4" action="ppaction://hlinkfile"/>
              </a:rPr>
              <a:t>Video</a:t>
            </a:r>
            <a:endParaRPr lang="en-US" b="1" i="1">
              <a:solidFill>
                <a:srgbClr val="CC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  <a:latin typeface="Times New Roman" pitchFamily="18" charset="0"/>
              </a:rPr>
              <a:t>Initial Testing and Validation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Does new imaging device improve surgery visualization?</a:t>
            </a:r>
            <a:endParaRPr lang="en-US" sz="280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6 fellows &amp; surgeons performed MISTELS* tests with standard laparoscope and the new robotic camera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5 of 6 subjects showed no significant difference in MISTELS task performance with the robotic camera compared to the standard laparoscope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Mean score of 999 +/- 69 using a laparoscope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Mean score of 953 +/- 68 for the robotic camera:       statistically insignificant difference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i="1" smtClean="0">
              <a:latin typeface="Times New Roman" pitchFamily="18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i="1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i="1" smtClean="0">
                <a:cs typeface="Arial" charset="0"/>
              </a:rPr>
              <a:t>         *McGill Inanimate System for the Training and Evaluation of Laparoscopic Skill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4400" y="7620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200" u="sng">
                <a:solidFill>
                  <a:srgbClr val="CC0000"/>
                </a:solidFill>
              </a:rPr>
              <a:t>Device I: Design Goals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1905000"/>
            <a:ext cx="815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Need to reduce size to fit 12mm trocar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Motors are major determinant of device size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Removing a camera reduced motor count by 2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Translation DOF is least useful.  Removing this also reduced motor count by 1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Include integrated light source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Make imaging head modular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2800"/>
              <a:t>Tradeoff: Degrees-of-freedom for compactness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Device I: Single Camera</a:t>
            </a:r>
          </a:p>
        </p:txBody>
      </p:sp>
      <p:pic>
        <p:nvPicPr>
          <p:cNvPr id="22531" name="Picture 3" descr="assembly_endoscop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38388"/>
            <a:ext cx="4572000" cy="2425700"/>
          </a:xfrm>
          <a:noFill/>
        </p:spPr>
      </p:pic>
      <p:pic>
        <p:nvPicPr>
          <p:cNvPr id="22532" name="Picture 4" descr="assembly_endoscopec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905000"/>
            <a:ext cx="4419600" cy="335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Device I:  Single Camera*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4343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110 mm in length and 11 mm in diameter.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130 degree Pan, 90 degree Tilt.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Integrated 8 LED light source.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6.5 mm CCD sensor.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Fully sealed camera head.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Joystick control.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pic>
        <p:nvPicPr>
          <p:cNvPr id="21508" name="Picture 4" descr="device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24000"/>
            <a:ext cx="4343400" cy="3583592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1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1800" dirty="0" smtClean="0">
                <a:solidFill>
                  <a:srgbClr val="FF0000"/>
                </a:solidFill>
              </a:rPr>
              <a:t>Tie </a:t>
            </a:r>
            <a:r>
              <a:rPr lang="en-US" sz="1800" dirty="0" err="1" smtClean="0">
                <a:solidFill>
                  <a:srgbClr val="FF0000"/>
                </a:solidFill>
              </a:rPr>
              <a:t>Hu</a:t>
            </a:r>
            <a:r>
              <a:rPr lang="en-US" sz="1800" dirty="0" smtClean="0">
                <a:solidFill>
                  <a:srgbClr val="FF0000"/>
                </a:solidFill>
              </a:rPr>
              <a:t>, Peter K. Allen, Nancy </a:t>
            </a:r>
            <a:r>
              <a:rPr lang="en-US" sz="1800" dirty="0" err="1" smtClean="0">
                <a:solidFill>
                  <a:srgbClr val="FF0000"/>
                </a:solidFill>
              </a:rPr>
              <a:t>Hogle</a:t>
            </a:r>
            <a:r>
              <a:rPr lang="en-US" sz="1800" dirty="0" smtClean="0">
                <a:solidFill>
                  <a:srgbClr val="FF0000"/>
                </a:solidFill>
              </a:rPr>
              <a:t> and Dennis Fowler   Surgical Imaging Device with Pan, Tilt, Zoom, and Lighting, Intl. Journal of Robotics Research, 2009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7620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LED Light Source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</a:rPr>
              <a:t>Light-emitting diode (LED) as a light source in laparoscopy: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Lower power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Higher efficiency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Compact package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Longer lifespan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Lower cost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Luxeon portable PWT white LED(LXCL_PWT1)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2.0 X1.6 X 0.7 mm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26 lumens of light at 350 mA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</a:rPr>
              <a:t>8 PWT LED in a printed circuit board with 9mm diameter.</a:t>
            </a:r>
          </a:p>
          <a:p>
            <a:pPr lvl="1" eaLnBrk="1" hangingPunct="1"/>
            <a:r>
              <a:rPr lang="en-US" sz="1800" smtClean="0">
                <a:latin typeface="Times New Roman" pitchFamily="18" charset="0"/>
              </a:rPr>
              <a:t>208 lumens light at 8.4 w</a:t>
            </a:r>
          </a:p>
        </p:txBody>
      </p:sp>
      <p:pic>
        <p:nvPicPr>
          <p:cNvPr id="23556" name="Picture 4" descr="fig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228600"/>
            <a:ext cx="3048000" cy="3789363"/>
          </a:xfrm>
          <a:noFill/>
        </p:spPr>
      </p:pic>
      <p:pic>
        <p:nvPicPr>
          <p:cNvPr id="23557" name="Picture 5" descr="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4191000"/>
            <a:ext cx="3067050" cy="2333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3438" cy="685800"/>
          </a:xfrm>
        </p:spPr>
        <p:txBody>
          <a:bodyPr/>
          <a:lstStyle/>
          <a:p>
            <a:pPr algn="r"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Surgical Robotics: Research 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71600"/>
            <a:ext cx="8683625" cy="474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Create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simple-to-use</a:t>
            </a:r>
            <a:r>
              <a:rPr lang="en-US" sz="2400" dirty="0" smtClean="0"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cost-effective</a:t>
            </a:r>
            <a:r>
              <a:rPr lang="en-US" sz="2400" dirty="0" smtClean="0">
                <a:latin typeface="Times New Roman" pitchFamily="18" charset="0"/>
              </a:rPr>
              <a:t> surgical robots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Convert more “major access” operations to “minimal access” operations.  Focus on abdominal surgery.</a:t>
            </a:r>
          </a:p>
          <a:p>
            <a:pPr lvl="1" eaLnBrk="1" hangingPunct="1">
              <a:lnSpc>
                <a:spcPct val="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Reduce the invasiveness of current minimal access interventions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SPA: Single Port Access for laparoscopic surgery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NOTES:  </a:t>
            </a:r>
            <a:r>
              <a:rPr lang="en-US" sz="2400" b="1" u="sng" dirty="0" smtClean="0">
                <a:latin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</a:rPr>
              <a:t>atural </a:t>
            </a:r>
            <a:r>
              <a:rPr lang="en-US" sz="2400" b="1" u="sng" dirty="0" smtClean="0">
                <a:latin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</a:rPr>
              <a:t>rifice </a:t>
            </a:r>
            <a:r>
              <a:rPr lang="en-US" sz="2400" b="1" u="sng" dirty="0" err="1" smtClean="0">
                <a:latin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</a:rPr>
              <a:t>ranslumenal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</a:rPr>
              <a:t>ndoscopic </a:t>
            </a:r>
            <a:r>
              <a:rPr lang="en-US" sz="2400" b="1" u="sng" dirty="0" smtClean="0">
                <a:latin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</a:rPr>
              <a:t>urgery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Use natural body openings with robotic platforms 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4" name="Picture 11" descr="oral appro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2459038" cy="210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2" descr="revis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1933575" cy="210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Lens and Camera Unit</a:t>
            </a:r>
          </a:p>
        </p:txBody>
      </p:sp>
      <p:pic>
        <p:nvPicPr>
          <p:cNvPr id="24579" name="Picture 3" descr="fig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95400"/>
            <a:ext cx="5673725" cy="2281238"/>
          </a:xfr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19200" y="3733800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Pin hole lens (PTS 5.0 from Universe Kogaku America)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Focal length 5.0 mm.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F number 4.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Angle of view D-H-V(85.4-68.3-50.9 ).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6.5 mm CCD camera sensor. 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NET USA Inc, CSH-1.4-V4-END-R1.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450 TV lines in horizontal resolution and 420 TV lines in vertical resolution.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Fully sealed package to isolate body fluid and moisture.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Pan/Tilt Mechanism</a:t>
            </a:r>
          </a:p>
        </p:txBody>
      </p:sp>
      <p:pic>
        <p:nvPicPr>
          <p:cNvPr id="25603" name="Picture 3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828800"/>
            <a:ext cx="4800600" cy="1577975"/>
          </a:xfrm>
          <a:noFill/>
        </p:spPr>
      </p:pic>
      <p:pic>
        <p:nvPicPr>
          <p:cNvPr id="25604" name="Picture 4" descr="fig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3581400"/>
            <a:ext cx="3276600" cy="2622550"/>
          </a:xfr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19050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Brushless DC motor (0513G, Faulhaber Group).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25mNm torque.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800"/>
              <a:t>5.8 mm in diameter.</a:t>
            </a:r>
          </a:p>
          <a:p>
            <a:pPr marL="342900" indent="-342900">
              <a:buClr>
                <a:srgbClr val="003366"/>
              </a:buClr>
              <a:buFont typeface="Wingdings" pitchFamily="2" charset="2"/>
              <a:buChar char="§"/>
            </a:pPr>
            <a:r>
              <a:rPr lang="en-US" sz="1800"/>
              <a:t>Miniature worm gear (Kleiss Gear Inc.)</a:t>
            </a:r>
          </a:p>
          <a:p>
            <a:pPr marL="742950" lvl="1" indent="-285750">
              <a:spcBef>
                <a:spcPct val="20000"/>
              </a:spcBef>
              <a:buClr>
                <a:srgbClr val="003366"/>
              </a:buClr>
              <a:buFont typeface="Wingdings" pitchFamily="2" charset="2"/>
              <a:buChar char="w"/>
            </a:pPr>
            <a:r>
              <a:rPr lang="en-US" sz="1600"/>
              <a:t>gear ratio 16:1.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962400" cy="914400"/>
          </a:xfrm>
        </p:spPr>
        <p:txBody>
          <a:bodyPr/>
          <a:lstStyle/>
          <a:p>
            <a:r>
              <a:rPr lang="en-US" sz="3600" u="sng" smtClean="0">
                <a:solidFill>
                  <a:srgbClr val="FF0000"/>
                </a:solidFill>
              </a:rPr>
              <a:t>Device II:</a:t>
            </a:r>
            <a:r>
              <a:rPr lang="en-US" sz="3600" smtClean="0">
                <a:solidFill>
                  <a:srgbClr val="FF0000"/>
                </a:solidFill>
              </a:rPr>
              <a:t/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>
                <a:solidFill>
                  <a:srgbClr val="FF0000"/>
                </a:solidFill>
              </a:rPr>
              <a:t>Pan, Tilt, Zoom       </a:t>
            </a:r>
          </a:p>
        </p:txBody>
      </p:sp>
      <p:pic>
        <p:nvPicPr>
          <p:cNvPr id="26627" name="Content Placeholder 4" descr="zoom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733800"/>
            <a:ext cx="2971800" cy="2835275"/>
          </a:xfrm>
        </p:spPr>
      </p:pic>
      <p:pic>
        <p:nvPicPr>
          <p:cNvPr id="26628" name="Content Placeholder 5" descr="zoomou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3733800"/>
            <a:ext cx="3243263" cy="2819400"/>
          </a:xfrm>
        </p:spPr>
      </p:pic>
      <p:pic>
        <p:nvPicPr>
          <p:cNvPr id="26629" name="Picture 3" descr="assembly_z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85800"/>
            <a:ext cx="38100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953000" y="1447800"/>
            <a:ext cx="419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en-US"/>
              <a:t>Mechanical zoom:  linear     motion of camera head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/>
              <a:t>Stepper motor drives rack and pinion mechanism 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en-US"/>
              <a:t>Can only achieve ~ 2x zoom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System Architecture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676400"/>
            <a:ext cx="6019800" cy="4252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Mounting the Camera</a:t>
            </a:r>
          </a:p>
        </p:txBody>
      </p:sp>
      <p:sp>
        <p:nvSpPr>
          <p:cNvPr id="28675" name="Content Placeholder 8"/>
          <p:cNvSpPr>
            <a:spLocks noGrp="1"/>
          </p:cNvSpPr>
          <p:nvPr>
            <p:ph sz="quarter" idx="4"/>
          </p:nvPr>
        </p:nvSpPr>
        <p:spPr>
          <a:xfrm>
            <a:off x="152400" y="1828800"/>
            <a:ext cx="8610600" cy="22479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Camera attached to </a:t>
            </a:r>
            <a:r>
              <a:rPr lang="en-US" sz="2800" dirty="0" err="1" smtClean="0">
                <a:latin typeface="Times New Roman" pitchFamily="18" charset="0"/>
              </a:rPr>
              <a:t>insuflated</a:t>
            </a:r>
            <a:r>
              <a:rPr lang="en-US" sz="2800" dirty="0" smtClean="0">
                <a:latin typeface="Times New Roman" pitchFamily="18" charset="0"/>
              </a:rPr>
              <a:t> abdominal wall</a:t>
            </a:r>
          </a:p>
          <a:p>
            <a:r>
              <a:rPr lang="en-US" sz="2800" dirty="0" smtClean="0">
                <a:latin typeface="Times New Roman" pitchFamily="18" charset="0"/>
              </a:rPr>
              <a:t>Attachment methods: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Suturing: small stitch through abdomen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Magnets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“Fish Hook” which grabs the abdominal wall</a:t>
            </a:r>
          </a:p>
          <a:p>
            <a:pPr lvl="1"/>
            <a:r>
              <a:rPr lang="en-US" sz="2400" dirty="0" smtClean="0">
                <a:latin typeface="Times New Roman" pitchFamily="18" charset="0"/>
              </a:rPr>
              <a:t>Intelligent </a:t>
            </a:r>
            <a:r>
              <a:rPr lang="en-US" sz="2400" dirty="0" err="1" smtClean="0">
                <a:latin typeface="Times New Roman" pitchFamily="18" charset="0"/>
              </a:rPr>
              <a:t>trocar</a:t>
            </a:r>
            <a:r>
              <a:rPr lang="en-US" sz="2400" dirty="0" smtClean="0">
                <a:latin typeface="Times New Roman" pitchFamily="18" charset="0"/>
              </a:rPr>
              <a:t> for attachment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Suturing the Camera</a:t>
            </a:r>
          </a:p>
        </p:txBody>
      </p:sp>
      <p:pic>
        <p:nvPicPr>
          <p:cNvPr id="121859" name="Picture 3" descr="mountin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19200"/>
            <a:ext cx="3505200" cy="2628900"/>
          </a:xfrm>
          <a:noFill/>
        </p:spPr>
      </p:pic>
      <p:pic>
        <p:nvPicPr>
          <p:cNvPr id="121860" name="Picture 4" descr="mountin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219200"/>
            <a:ext cx="3530600" cy="2647950"/>
          </a:xfrm>
          <a:noFill/>
        </p:spPr>
      </p:pic>
      <p:pic>
        <p:nvPicPr>
          <p:cNvPr id="121861" name="Picture 5" descr="mounting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" y="3924300"/>
            <a:ext cx="3581400" cy="2686050"/>
          </a:xfrm>
          <a:noFill/>
        </p:spPr>
      </p:pic>
      <p:pic>
        <p:nvPicPr>
          <p:cNvPr id="121862" name="Picture 6" descr="mounting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181600" y="3981450"/>
            <a:ext cx="3530600" cy="2647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Working Device in the body</a:t>
            </a:r>
            <a:r>
              <a:rPr lang="en-US" smtClean="0"/>
              <a:t> </a:t>
            </a:r>
          </a:p>
        </p:txBody>
      </p:sp>
      <p:pic>
        <p:nvPicPr>
          <p:cNvPr id="30723" name="Picture 3" descr="device_le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590800"/>
            <a:ext cx="4191000" cy="2619375"/>
          </a:xfrm>
          <a:noFill/>
        </p:spPr>
      </p:pic>
      <p:pic>
        <p:nvPicPr>
          <p:cNvPr id="30724" name="Picture 4" descr="device_le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581275"/>
            <a:ext cx="4191000" cy="2619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050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In-Vivo Animal Experiments</a:t>
            </a:r>
          </a:p>
        </p:txBody>
      </p:sp>
      <p:pic>
        <p:nvPicPr>
          <p:cNvPr id="31747" name="Picture 3" descr="bowl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2747963" cy="2247900"/>
          </a:xfrm>
          <a:noFill/>
        </p:spPr>
      </p:pic>
      <p:pic>
        <p:nvPicPr>
          <p:cNvPr id="31748" name="Picture 4" descr="appen_nole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447800"/>
            <a:ext cx="2973388" cy="2247900"/>
          </a:xfrm>
          <a:noFill/>
        </p:spPr>
      </p:pic>
      <p:pic>
        <p:nvPicPr>
          <p:cNvPr id="31749" name="Picture 5" descr="suturing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19200" y="4267200"/>
            <a:ext cx="2747963" cy="2247900"/>
          </a:xfrm>
          <a:noFill/>
        </p:spPr>
      </p:pic>
      <p:pic>
        <p:nvPicPr>
          <p:cNvPr id="31750" name="Picture 6" descr="neph_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029200" y="4267200"/>
            <a:ext cx="2997200" cy="2247900"/>
          </a:xfrm>
          <a:noFill/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828800" y="3810000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Bowel Running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791200" y="37338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Appendectomy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828800" y="6550025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Suturing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791200" y="6477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CC0000"/>
                </a:solidFill>
              </a:rPr>
              <a:t>Nephrectomy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8002588" y="3657600"/>
            <a:ext cx="1141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hlinkClick r:id="rId7" action="ppaction://hlinkfile"/>
              </a:rPr>
              <a:t>Video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Procedure Timings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1066800" y="19050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Procedure                      Device                   Time (min)</a:t>
            </a:r>
          </a:p>
          <a:p>
            <a:r>
              <a:rPr lang="en-US"/>
              <a:t>Running Bowel         Laparoscope                 4:20</a:t>
            </a:r>
          </a:p>
          <a:p>
            <a:r>
              <a:rPr lang="en-US"/>
              <a:t>Running Bowel         Robot                            3:30</a:t>
            </a:r>
          </a:p>
          <a:p>
            <a:r>
              <a:rPr lang="en-US"/>
              <a:t>Appendectomy          Laparoscope                 2:20</a:t>
            </a:r>
          </a:p>
          <a:p>
            <a:r>
              <a:rPr lang="en-US"/>
              <a:t>Appendectomy          Robot                            2:20</a:t>
            </a:r>
          </a:p>
          <a:p>
            <a:r>
              <a:rPr lang="en-US"/>
              <a:t>Suturing                     Laparoscope                 5:00</a:t>
            </a:r>
          </a:p>
          <a:p>
            <a:r>
              <a:rPr lang="en-US"/>
              <a:t>Suturing                     Robot                            4:00</a:t>
            </a:r>
          </a:p>
          <a:p>
            <a:r>
              <a:rPr lang="en-US"/>
              <a:t>Nephrectomy             Laparoscope                18:00</a:t>
            </a:r>
          </a:p>
          <a:p>
            <a:r>
              <a:rPr lang="en-US"/>
              <a:t>Nephrectomy             Robot                           21:00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Intelligent Software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Position/Velocity control of axes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Intuitive Joystick Control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Real-Time Image Processing: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Digital Zoom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Image rotation/stabilization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Distortion Correction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Picture-in-Picture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Visual Servoing/Tracking</a:t>
            </a:r>
          </a:p>
          <a:p>
            <a:pPr lvl="1" eaLnBrk="1" hangingPunct="1"/>
            <a:r>
              <a:rPr lang="en-US" smtClean="0">
                <a:latin typeface="Times New Roman" pitchFamily="18" charset="0"/>
              </a:rPr>
              <a:t>3D Stereo output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0000"/>
                </a:solidFill>
              </a:rPr>
              <a:t>Current Generation Robotic Surgery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839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Devices such as DaVinci</a:t>
            </a:r>
            <a:r>
              <a:rPr lang="en-US" sz="1600" smtClean="0"/>
              <a:t>®</a:t>
            </a:r>
            <a:r>
              <a:rPr lang="en-US" sz="12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Huge leap in robotics, but: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Large footprint in the 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Cost is extremely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Requires multiple incisions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Multiple assistants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Uses traditional endoscope with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   limited mobility within body cavity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Has not reduced the invasiveness of robotic MIS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While this paradigm has been enormously successful, and has spurred development of new methods and devices, it is </a:t>
            </a:r>
            <a:r>
              <a:rPr lang="en-US" sz="2400" b="1" smtClean="0">
                <a:solidFill>
                  <a:srgbClr val="CC0000"/>
                </a:solidFill>
                <a:cs typeface="Arial" charset="0"/>
              </a:rPr>
              <a:t>ultimately limiting in what it can achieve</a:t>
            </a:r>
            <a:endParaRPr lang="en-US" sz="240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7172" name="Picture 4" descr="davinci"/>
          <p:cNvPicPr>
            <a:picLocks noChangeAspect="1" noChangeArrowheads="1"/>
          </p:cNvPicPr>
          <p:nvPr/>
        </p:nvPicPr>
        <p:blipFill>
          <a:blip r:embed="rId3" cstate="print"/>
          <a:srcRect b="23830"/>
          <a:stretch>
            <a:fillRect/>
          </a:stretch>
        </p:blipFill>
        <p:spPr bwMode="auto">
          <a:xfrm>
            <a:off x="5334000" y="1295400"/>
            <a:ext cx="3810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603250" y="228600"/>
            <a:ext cx="8540750" cy="533400"/>
          </a:xfrm>
        </p:spPr>
        <p:txBody>
          <a:bodyPr/>
          <a:lstStyle/>
          <a:p>
            <a:pPr algn="r"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Image Processing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219200" y="838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Zoom :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181600" y="365760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Distortion Correction :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219200" y="3657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Rotation :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410200" y="7620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Picture in Picture :</a:t>
            </a:r>
          </a:p>
        </p:txBody>
      </p:sp>
      <p:pic>
        <p:nvPicPr>
          <p:cNvPr id="13" name="zo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24400" y="28956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P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29540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otation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114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distortion correction 2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1600" y="41910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o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38200" y="12573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igh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235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839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/>
              <a:t>Place colored marker on instrument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Convert RGB to HSV space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Hue value of a pixel is much less susceptible to lighting changes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Record hue value of marker to be tracked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Search entire image for hue values within epsilon range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Centroid of matched pixels gives position of tracker in the image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If target is detected, localize search to a smaller neighborhood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Tracking performed in real-time at 25 fps</a:t>
            </a:r>
          </a:p>
          <a:p>
            <a:pPr>
              <a:buFont typeface="Wingdings" pitchFamily="2" charset="2"/>
              <a:buChar char="§"/>
            </a:pPr>
            <a:endParaRPr lang="en-US"/>
          </a:p>
          <a:p>
            <a:pPr>
              <a:buFont typeface="Wingdings" pitchFamily="2" charset="2"/>
              <a:buChar char="§"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62000" y="914400"/>
            <a:ext cx="854075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Tracking Instruments using Color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772400" cy="9144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  <a:latin typeface="Times New Roman" pitchFamily="18" charset="0"/>
              </a:rPr>
              <a:t>Visual Servoing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838200"/>
            <a:ext cx="8382000" cy="46482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</a:rPr>
              <a:t>Allows shared autonomy with surgeon</a:t>
            </a:r>
          </a:p>
          <a:p>
            <a:r>
              <a:rPr lang="en-US" sz="2400" smtClean="0">
                <a:latin typeface="Times New Roman" pitchFamily="18" charset="0"/>
              </a:rPr>
              <a:t>The feedback from the tracker can be used to drive motors to keep the tool in the center of the image</a:t>
            </a:r>
          </a:p>
          <a:p>
            <a:r>
              <a:rPr lang="en-US" sz="2400" smtClean="0">
                <a:latin typeface="Times New Roman" pitchFamily="18" charset="0"/>
              </a:rPr>
              <a:t>PD controller used</a:t>
            </a:r>
          </a:p>
          <a:p>
            <a:r>
              <a:rPr lang="en-US" sz="2400" smtClean="0">
                <a:latin typeface="Times New Roman" pitchFamily="18" charset="0"/>
              </a:rPr>
              <a:t>( E</a:t>
            </a:r>
            <a:r>
              <a:rPr lang="en-US" sz="2400" i="1" baseline="-25000" smtClean="0">
                <a:latin typeface="Times New Roman" pitchFamily="18" charset="0"/>
              </a:rPr>
              <a:t>x </a:t>
            </a:r>
            <a:r>
              <a:rPr lang="en-US" sz="2400" smtClean="0">
                <a:latin typeface="Times New Roman" pitchFamily="18" charset="0"/>
              </a:rPr>
              <a:t>, E</a:t>
            </a:r>
            <a:r>
              <a:rPr lang="en-US" sz="2400" i="1" baseline="-25000" smtClean="0">
                <a:latin typeface="Times New Roman" pitchFamily="18" charset="0"/>
              </a:rPr>
              <a:t>y </a:t>
            </a:r>
            <a:r>
              <a:rPr lang="en-US" sz="2400" smtClean="0">
                <a:latin typeface="Times New Roman" pitchFamily="18" charset="0"/>
              </a:rPr>
              <a:t>):  offset error of tracker from center of image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       	</a:t>
            </a:r>
            <a:r>
              <a:rPr lang="en-US" sz="1800" smtClean="0">
                <a:latin typeface="Courier New" pitchFamily="49" charset="0"/>
              </a:rPr>
              <a:t>Pan speed  	</a:t>
            </a:r>
            <a:r>
              <a:rPr lang="en-US" sz="2800" smtClean="0">
                <a:latin typeface="Courier New" pitchFamily="49" charset="0"/>
                <a:sym typeface="Symbol" pitchFamily="18" charset="2"/>
              </a:rPr>
              <a:t>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 ( </a:t>
            </a:r>
            <a:r>
              <a:rPr lang="en-US" sz="1800" i="1" smtClean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x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* E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x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) – ( </a:t>
            </a:r>
            <a:r>
              <a:rPr lang="en-US" sz="1800" i="1" smtClean="0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x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* dE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x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/dt )</a:t>
            </a:r>
          </a:p>
          <a:p>
            <a:pPr>
              <a:buFont typeface="Wingdings" pitchFamily="2" charset="2"/>
              <a:buNone/>
            </a:pPr>
            <a:r>
              <a:rPr lang="en-US" sz="1800" smtClean="0">
                <a:latin typeface="Courier New" pitchFamily="49" charset="0"/>
                <a:sym typeface="Symbol" pitchFamily="18" charset="2"/>
              </a:rPr>
              <a:t>   	</a:t>
            </a:r>
            <a:r>
              <a:rPr lang="en-US" sz="1800" smtClean="0">
                <a:latin typeface="Courier New" pitchFamily="49" charset="0"/>
              </a:rPr>
              <a:t>Tilt speed   	</a:t>
            </a:r>
            <a:r>
              <a:rPr lang="en-US" sz="2800" smtClean="0">
                <a:latin typeface="Courier New" pitchFamily="49" charset="0"/>
                <a:sym typeface="Symbol" pitchFamily="18" charset="2"/>
              </a:rPr>
              <a:t>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 ( </a:t>
            </a:r>
            <a:r>
              <a:rPr lang="en-US" sz="1800" i="1" smtClean="0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y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* E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y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) – ( </a:t>
            </a:r>
            <a:r>
              <a:rPr lang="en-US" sz="1800" i="1" smtClean="0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y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 * dE</a:t>
            </a:r>
            <a:r>
              <a:rPr lang="en-US" sz="1800" i="1" baseline="-25000" smtClean="0">
                <a:latin typeface="Courier New" pitchFamily="49" charset="0"/>
                <a:sym typeface="Symbol" pitchFamily="18" charset="2"/>
              </a:rPr>
              <a:t>y</a:t>
            </a:r>
            <a:r>
              <a:rPr lang="en-US" sz="1800" smtClean="0">
                <a:latin typeface="Courier New" pitchFamily="49" charset="0"/>
                <a:sym typeface="Symbol" pitchFamily="18" charset="2"/>
              </a:rPr>
              <a:t>/dt )</a:t>
            </a:r>
            <a:endParaRPr lang="en-US" sz="2800" smtClean="0">
              <a:latin typeface="Times New Roman" pitchFamily="18" charset="0"/>
            </a:endParaRPr>
          </a:p>
          <a:p>
            <a:pPr eaLnBrk="1" hangingPunct="1"/>
            <a:r>
              <a:rPr lang="en-US" sz="2800" smtClean="0">
                <a:latin typeface="Times New Roman" pitchFamily="18" charset="0"/>
                <a:hlinkClick r:id="rId3" action="ppaction://hlinkfile"/>
              </a:rPr>
              <a:t>Video</a:t>
            </a:r>
            <a:endParaRPr lang="en-US" sz="2800" smtClean="0">
              <a:latin typeface="Times New Roman" pitchFamily="18" charset="0"/>
            </a:endParaRPr>
          </a:p>
        </p:txBody>
      </p:sp>
      <p:pic>
        <p:nvPicPr>
          <p:cNvPr id="36868" name="Picture 7" descr="left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5" y="3962400"/>
            <a:ext cx="2809875" cy="2247900"/>
          </a:xfrm>
          <a:noFill/>
        </p:spPr>
      </p:pic>
      <p:pic>
        <p:nvPicPr>
          <p:cNvPr id="36869" name="Picture 9" descr="left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33725" y="3962400"/>
            <a:ext cx="2809875" cy="2247900"/>
          </a:xfrm>
          <a:noFill/>
        </p:spPr>
      </p:pic>
      <p:pic>
        <p:nvPicPr>
          <p:cNvPr id="36870" name="Picture 11" descr="left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962400"/>
            <a:ext cx="28194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</a:rPr>
              <a:t>          Device III:  Stereo Imaging*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762000" y="44958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A stereo imaging device with similar mechanical design. </a:t>
            </a:r>
          </a:p>
          <a:p>
            <a:pPr>
              <a:buFontTx/>
              <a:buChar char="•"/>
            </a:pPr>
            <a:r>
              <a:rPr lang="en-US" dirty="0"/>
              <a:t>15 mm in diameter and 120 mm in length.</a:t>
            </a:r>
          </a:p>
          <a:p>
            <a:pPr>
              <a:buFontTx/>
              <a:buChar char="•"/>
            </a:pPr>
            <a:r>
              <a:rPr lang="en-US" dirty="0"/>
              <a:t>6.5mm Inter-</a:t>
            </a:r>
            <a:r>
              <a:rPr lang="en-US" dirty="0" err="1"/>
              <a:t>Pupillary</a:t>
            </a:r>
            <a:r>
              <a:rPr lang="en-US" dirty="0"/>
              <a:t> Distance (IPD)</a:t>
            </a:r>
          </a:p>
        </p:txBody>
      </p:sp>
      <p:pic>
        <p:nvPicPr>
          <p:cNvPr id="37892" name="Picture 14" descr="device_stere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19200"/>
            <a:ext cx="4191000" cy="3217863"/>
          </a:xfrm>
          <a:noFill/>
        </p:spPr>
      </p:pic>
      <p:pic>
        <p:nvPicPr>
          <p:cNvPr id="37893" name="Picture 15" descr="device_stere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219200"/>
            <a:ext cx="4572000" cy="3214688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04800" y="5791200"/>
            <a:ext cx="822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*T. </a:t>
            </a:r>
            <a:r>
              <a:rPr lang="en-US" sz="1800" dirty="0" err="1" smtClean="0">
                <a:solidFill>
                  <a:srgbClr val="FF0000"/>
                </a:solidFill>
              </a:rPr>
              <a:t>Hu</a:t>
            </a:r>
            <a:r>
              <a:rPr lang="en-US" sz="1800" dirty="0" smtClean="0">
                <a:solidFill>
                  <a:srgbClr val="FF0000"/>
                </a:solidFill>
              </a:rPr>
              <a:t>,  P. Allen,, T. </a:t>
            </a:r>
            <a:r>
              <a:rPr lang="en-US" sz="1800" dirty="0" err="1" smtClean="0">
                <a:solidFill>
                  <a:srgbClr val="FF0000"/>
                </a:solidFill>
              </a:rPr>
              <a:t>Nadkarni</a:t>
            </a:r>
            <a:r>
              <a:rPr lang="en-US" sz="1800" dirty="0" smtClean="0">
                <a:solidFill>
                  <a:srgbClr val="FF0000"/>
                </a:solidFill>
              </a:rPr>
              <a:t>, N. </a:t>
            </a:r>
            <a:r>
              <a:rPr lang="en-US" sz="1800" dirty="0" err="1" smtClean="0">
                <a:solidFill>
                  <a:srgbClr val="FF0000"/>
                </a:solidFill>
              </a:rPr>
              <a:t>Hogle</a:t>
            </a:r>
            <a:r>
              <a:rPr lang="en-US" sz="1800" dirty="0" smtClean="0">
                <a:solidFill>
                  <a:srgbClr val="FF0000"/>
                </a:solidFill>
              </a:rPr>
              <a:t>, D. Fowler, </a:t>
            </a:r>
            <a:r>
              <a:rPr lang="en-US" sz="1800" i="1" dirty="0" err="1" smtClean="0">
                <a:solidFill>
                  <a:srgbClr val="FF0000"/>
                </a:solidFill>
              </a:rPr>
              <a:t>Insertable</a:t>
            </a:r>
            <a:r>
              <a:rPr lang="en-US" sz="1800" i="1" dirty="0" smtClean="0">
                <a:solidFill>
                  <a:srgbClr val="FF0000"/>
                </a:solidFill>
              </a:rPr>
              <a:t> Stereoscopic 3D surgical imaging device</a:t>
            </a:r>
            <a:r>
              <a:rPr lang="en-US" sz="1800" dirty="0" smtClean="0">
                <a:solidFill>
                  <a:srgbClr val="FF0000"/>
                </a:solidFill>
              </a:rPr>
              <a:t>, IEEE BIOROB 2008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C0000"/>
                </a:solidFill>
                <a:latin typeface="Times New Roman" pitchFamily="18" charset="0"/>
              </a:rPr>
              <a:t>Stereo Camera</a:t>
            </a:r>
          </a:p>
        </p:txBody>
      </p:sp>
      <p:pic>
        <p:nvPicPr>
          <p:cNvPr id="38915" name="Picture 4" descr="stereo_came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09800"/>
            <a:ext cx="4648200" cy="3211513"/>
          </a:xfrm>
          <a:noFill/>
        </p:spPr>
      </p:pic>
      <p:pic>
        <p:nvPicPr>
          <p:cNvPr id="38916" name="Picture 7" descr="camerahea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676400"/>
            <a:ext cx="280987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gizmag.com/pictures/hero/9374_260508124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9906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truevi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19600"/>
            <a:ext cx="16335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lcdshutterglass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606675"/>
            <a:ext cx="1981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352800" y="1066800"/>
            <a:ext cx="4800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eMagin Z800 Head-Mounted VR Display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Uncomfortable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Single User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4724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RealD Crystal Eyes shutter glasses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Uncomfortable over longer periods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Need to maintain Line Of Sight with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  synchronizing emitter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352800" y="4511675"/>
            <a:ext cx="47244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True Vision back projected 3D display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Low incremental cost for additional users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 Bigger display size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400">
                <a:latin typeface="Arial" charset="0"/>
              </a:rPr>
              <a:t>Passive polarization, lightweight glasses</a:t>
            </a:r>
          </a:p>
        </p:txBody>
      </p:sp>
      <p:sp>
        <p:nvSpPr>
          <p:cNvPr id="30728" name="Rectangle 8"/>
          <p:cNvSpPr>
            <a:spLocks noRot="1" noChangeArrowheads="1"/>
          </p:cNvSpPr>
          <p:nvPr/>
        </p:nvSpPr>
        <p:spPr bwMode="auto">
          <a:xfrm>
            <a:off x="5410200" y="304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3D Displays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540750" cy="533400"/>
          </a:xfrm>
        </p:spPr>
        <p:txBody>
          <a:bodyPr/>
          <a:lstStyle/>
          <a:p>
            <a:pPr algn="r"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Visual Servoing with Stereo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8229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buFont typeface="Wingdings" pitchFamily="2" charset="2"/>
              <a:buChar char="§"/>
              <a:defRPr/>
            </a:pPr>
            <a:r>
              <a:rPr lang="en-US" dirty="0"/>
              <a:t>When using stereo cameras the pixel disparity </a:t>
            </a:r>
            <a:r>
              <a:rPr lang="en-US" dirty="0" err="1"/>
              <a:t>E</a:t>
            </a:r>
            <a:r>
              <a:rPr lang="en-US" baseline="-25000" dirty="0" err="1"/>
              <a:t>p</a:t>
            </a:r>
            <a:r>
              <a:rPr lang="en-US" dirty="0"/>
              <a:t> between stereo images is used to damp the motors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sym typeface="Symbol" pitchFamily="18" charset="2"/>
              </a:rPr>
              <a:t>   Speed Damping	  ( </a:t>
            </a:r>
            <a:r>
              <a:rPr lang="en-US" i="1" dirty="0">
                <a:latin typeface="Courier New" pitchFamily="49" charset="0"/>
                <a:sym typeface="Symbol" pitchFamily="18" charset="2"/>
              </a:rPr>
              <a:t>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  * </a:t>
            </a:r>
            <a:r>
              <a:rPr lang="en-US" dirty="0" err="1">
                <a:latin typeface="Courier New" pitchFamily="49" charset="0"/>
                <a:sym typeface="Symbol" pitchFamily="18" charset="2"/>
              </a:rPr>
              <a:t>E</a:t>
            </a:r>
            <a:r>
              <a:rPr lang="en-US" baseline="-25000" dirty="0" err="1">
                <a:sym typeface="Symbol" pitchFamily="18" charset="2"/>
              </a:rPr>
              <a:t>p</a:t>
            </a:r>
            <a:r>
              <a:rPr lang="en-US" dirty="0">
                <a:latin typeface="Courier New" pitchFamily="49" charset="0"/>
                <a:sym typeface="Symbol" pitchFamily="18" charset="2"/>
              </a:rPr>
              <a:t> 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Damping is applied to both Pan and Tilt motors</a:t>
            </a:r>
          </a:p>
          <a:p>
            <a:pPr marL="177800" indent="-177800">
              <a:buFont typeface="Wingdings" pitchFamily="2" charset="2"/>
              <a:buChar char="§"/>
              <a:defRPr/>
            </a:pPr>
            <a:r>
              <a:rPr lang="en-US" dirty="0"/>
              <a:t>Prevents the motors from oscillating when instrument is too close to camera</a:t>
            </a:r>
          </a:p>
          <a:p>
            <a:pPr marL="177800" indent="-177800">
              <a:buFontTx/>
              <a:buChar char="-"/>
              <a:defRPr/>
            </a:pPr>
            <a:endParaRPr lang="en-US" dirty="0"/>
          </a:p>
        </p:txBody>
      </p:sp>
      <p:grpSp>
        <p:nvGrpSpPr>
          <p:cNvPr id="40964" name="Group 7"/>
          <p:cNvGrpSpPr>
            <a:grpSpLocks/>
          </p:cNvGrpSpPr>
          <p:nvPr/>
        </p:nvGrpSpPr>
        <p:grpSpPr bwMode="auto">
          <a:xfrm>
            <a:off x="914400" y="3200400"/>
            <a:ext cx="7239000" cy="1371600"/>
            <a:chOff x="609600" y="3276600"/>
            <a:chExt cx="8001000" cy="2135188"/>
          </a:xfrm>
        </p:grpSpPr>
        <p:pic>
          <p:nvPicPr>
            <p:cNvPr id="40969" name="Picture 8" descr="left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3276600"/>
              <a:ext cx="26670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9" descr="le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3276600"/>
              <a:ext cx="26670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10" descr="left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276600"/>
              <a:ext cx="2667000" cy="2135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914400" y="4800600"/>
            <a:ext cx="7239000" cy="1600200"/>
            <a:chOff x="457200" y="4267200"/>
            <a:chExt cx="8001000" cy="2133600"/>
          </a:xfrm>
        </p:grpSpPr>
        <p:pic>
          <p:nvPicPr>
            <p:cNvPr id="40966" name="Picture 2" descr="right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4267200"/>
              <a:ext cx="26670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3" descr="right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4267200"/>
              <a:ext cx="26670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4" descr="right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91200" y="4267200"/>
              <a:ext cx="2667000" cy="213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7010400" cy="4675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295400" y="609600"/>
            <a:ext cx="854075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Device III:  Stereo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Device III (Stereo) Timings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1828800"/>
            <a:ext cx="76962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Procedure            Device          Time (min)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Running Bowel  Laparoscope      5:35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Running Bowel  Robot                  3:14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Appendectomy  Laparoscope       1:57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Appendectomy  Robot                   1:38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Suturing              Laparoscope      4:30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Suturing              Robot                  2:12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Nephrectomy     Robot                  9:59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685800"/>
            <a:ext cx="8540750" cy="6858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FF0000"/>
                </a:solidFill>
                <a:latin typeface="Times New Roman" pitchFamily="18" charset="0"/>
              </a:rPr>
              <a:t>3D Trajectory Reconstruction</a:t>
            </a:r>
          </a:p>
        </p:txBody>
      </p:sp>
      <p:pic>
        <p:nvPicPr>
          <p:cNvPr id="46083" name="Picture 3" descr="0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le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343400" y="1963738"/>
            <a:ext cx="4191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/>
              <a:t> The Flock of Birds (FoB) sensor can transmit the position of its sensor w.r.t. its base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Accuracy within 1.8mm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Refresh rate up to 144Hz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By placing an optical marker on the FoB sensor we can track its position in the image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By tracking the sensor using stereo cameras we can compute its 3D trajectory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191000" y="3810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</a:rPr>
              <a:t>Next-Generation Robotic Surgery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Surgery will be radically different in the future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New thrusts in computer &amp; robotic technologies can make automated surgery, if not feasible, an approachable goal.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Vision: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teams of insertable robots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performing surgical tasks in the body under both surgeon &amp; computer control.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Arial" charset="0"/>
              </a:rPr>
              <a:t>Remotize sensors and effectors in the body cavity where they can perform surgical &amp; imaging tasks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unfettered by traditional endoscopic instrument design.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381000"/>
            <a:ext cx="854075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Trajectory Reconstruction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419600" y="1219200"/>
            <a:ext cx="3962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/>
              <a:t> We traced a trajectory in 3D space using the FoB sensor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At the same time the sensor was being tracked by our stereo cameras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The tracking results were used to predict the 3D position of the sensor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Using this data we plotted the trajectory of the sensor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 average reprojection error ~3mm</a:t>
            </a:r>
          </a:p>
          <a:p>
            <a:pPr>
              <a:buFontTx/>
              <a:buChar char="-"/>
            </a:pPr>
            <a:endParaRPr lang="en-US"/>
          </a:p>
        </p:txBody>
      </p:sp>
      <p:pic>
        <p:nvPicPr>
          <p:cNvPr id="47108" name="Picture 5" descr="fo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3429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stereo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4290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219200" y="34290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FOB</a:t>
            </a:r>
            <a:r>
              <a:rPr lang="en-US"/>
              <a:t> </a:t>
            </a:r>
            <a:r>
              <a:rPr lang="en-US" sz="1600"/>
              <a:t>Sensed Trajectory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533400" y="64008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Stereo Reconstruction of Trajectory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Recap: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New device is easier and more intuitive to use than a standard laparoscope.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Insertion port available for tooling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Joystick operation requires no specialized operator training.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Pan/Tilt functions provide large imaging volume not restricted by fulcrum point of standard laparoscope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Time to perform procedures was better or equivalent to a standard laparoscope.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Automatic Tracking and Visual </a:t>
            </a:r>
            <a:r>
              <a:rPr lang="en-US" sz="2400" dirty="0" err="1" smtClean="0">
                <a:latin typeface="Times New Roman" pitchFamily="18" charset="0"/>
              </a:rPr>
              <a:t>Servoing</a:t>
            </a:r>
            <a:r>
              <a:rPr lang="en-US" sz="2400" dirty="0" smtClean="0">
                <a:latin typeface="Times New Roman" pitchFamily="18" charset="0"/>
              </a:rPr>
              <a:t> assist surgeon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3D vision system significantly improves the visualization and depth perception of the surgeon.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Trajectories can be tracked over time with 3D reconstruction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Cost effective, perhaps single-use or modular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Acknowledgements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2286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Austin Reiter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Dennis Fowler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Tie </a:t>
            </a:r>
            <a:r>
              <a:rPr lang="en-US" sz="2400" dirty="0" err="1" smtClean="0">
                <a:latin typeface="Times New Roman" pitchFamily="18" charset="0"/>
              </a:rPr>
              <a:t>Hu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Andrew Miller</a:t>
            </a: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Tejas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Nadkarni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Nancy </a:t>
            </a:r>
            <a:r>
              <a:rPr lang="en-US" sz="2400" dirty="0" err="1" smtClean="0">
                <a:latin typeface="Times New Roman" pitchFamily="18" charset="0"/>
              </a:rPr>
              <a:t>Hogle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Nabil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Simaan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Kai </a:t>
            </a:r>
            <a:r>
              <a:rPr lang="en-US" sz="2400" dirty="0" err="1" smtClean="0">
                <a:latin typeface="Times New Roman" pitchFamily="18" charset="0"/>
              </a:rPr>
              <a:t>Xu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Roger Goldman</a:t>
            </a: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Jienan</a:t>
            </a:r>
            <a:r>
              <a:rPr lang="en-US" sz="2400" dirty="0" smtClean="0">
                <a:latin typeface="Times New Roman" pitchFamily="18" charset="0"/>
              </a:rPr>
              <a:t> Ding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Times New Roman" pitchFamily="18" charset="0"/>
              </a:rPr>
              <a:t>This work was supported by NIH grants 1R21EB004999-01A1 and 5R21EB007779-02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Way It Was</a:t>
            </a:r>
            <a:b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Telescopes</a:t>
            </a:r>
          </a:p>
        </p:txBody>
      </p:sp>
      <p:pic>
        <p:nvPicPr>
          <p:cNvPr id="9223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3820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8229600" cy="1139825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rgbClr val="CC0000"/>
                </a:solidFill>
                <a:latin typeface="Times New Roman" pitchFamily="18" charset="0"/>
              </a:rPr>
              <a:t>Laparoscopic Imaging:</a:t>
            </a:r>
            <a:br>
              <a:rPr lang="en-US" sz="3800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sz="3800" smtClean="0">
                <a:solidFill>
                  <a:srgbClr val="CC0000"/>
                </a:solidFill>
                <a:latin typeface="Times New Roman" pitchFamily="18" charset="0"/>
              </a:rPr>
              <a:t>The Way It Was</a:t>
            </a:r>
            <a:r>
              <a:rPr lang="en-US" sz="3800" b="1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sz="3800" b="1" smtClean="0">
                <a:solidFill>
                  <a:srgbClr val="CC0000"/>
                </a:solidFill>
                <a:latin typeface="Times New Roman" pitchFamily="18" charset="0"/>
              </a:rPr>
            </a:br>
            <a:endParaRPr lang="en-US" sz="38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10243" name="Picture 3" descr="tv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1905000"/>
            <a:ext cx="5410200" cy="4622800"/>
          </a:xfr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3200400"/>
            <a:ext cx="2055813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chemeClr val="tx2"/>
                </a:solidFill>
                <a:latin typeface="Arial" charset="0"/>
                <a:ea typeface="ＭＳ Ｐゴシック" pitchFamily="64" charset="-128"/>
              </a:rPr>
              <a:t>1970’s TV</a:t>
            </a:r>
          </a:p>
          <a:p>
            <a:pPr eaLnBrk="0" hangingPunct="0"/>
            <a:r>
              <a:rPr lang="en-US" sz="3200" b="1">
                <a:solidFill>
                  <a:schemeClr val="tx2"/>
                </a:solidFill>
                <a:latin typeface="Arial" charset="0"/>
                <a:ea typeface="ＭＳ Ｐゴシック" pitchFamily="64" charset="-128"/>
              </a:rPr>
              <a:t>Camera</a:t>
            </a:r>
            <a:endParaRPr lang="en-US" sz="3200" b="1"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724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Laparoscopic Imaging:</a:t>
            </a:r>
            <a:br>
              <a:rPr lang="en-US" smtClean="0">
                <a:solidFill>
                  <a:srgbClr val="CC0000"/>
                </a:solidFill>
                <a:latin typeface="Times New Roman" pitchFamily="18" charset="0"/>
              </a:rPr>
            </a:br>
            <a:r>
              <a:rPr lang="en-US" smtClean="0">
                <a:solidFill>
                  <a:srgbClr val="CC0000"/>
                </a:solidFill>
                <a:latin typeface="Times New Roman" pitchFamily="18" charset="0"/>
              </a:rPr>
              <a:t>The Way It Is</a:t>
            </a:r>
          </a:p>
        </p:txBody>
      </p:sp>
      <p:pic>
        <p:nvPicPr>
          <p:cNvPr id="11267" name="Picture 3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057400"/>
            <a:ext cx="3906838" cy="4105275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895600"/>
            <a:ext cx="3886200" cy="2041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>
                <a:latin typeface="Arial" charset="0"/>
                <a:ea typeface="ＭＳ Ｐゴシック" pitchFamily="64" charset="-128"/>
              </a:rPr>
              <a:t>The turning point</a:t>
            </a:r>
          </a:p>
          <a:p>
            <a:pPr lvl="1" eaLnBrk="0" hangingPunct="0">
              <a:buFontTx/>
              <a:buChar char="•"/>
            </a:pPr>
            <a:r>
              <a:rPr lang="en-US" sz="3200">
                <a:latin typeface="Arial" charset="0"/>
                <a:ea typeface="ＭＳ Ｐゴシック" pitchFamily="64" charset="-128"/>
              </a:rPr>
              <a:t>1986</a:t>
            </a:r>
          </a:p>
          <a:p>
            <a:pPr lvl="1" eaLnBrk="0" hangingPunct="0">
              <a:buFontTx/>
              <a:buChar char="•"/>
            </a:pPr>
            <a:r>
              <a:rPr lang="en-US" sz="3200">
                <a:latin typeface="Arial" charset="0"/>
                <a:ea typeface="ＭＳ Ｐゴシック" pitchFamily="64" charset="-128"/>
              </a:rPr>
              <a:t>Computer chip         video camera</a:t>
            </a:r>
            <a:endParaRPr lang="en-US">
              <a:ea typeface="ＭＳ Ｐゴシック" pitchFamily="6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Building New In-vivo Devices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Current minimal access surgery adheres to the Chopstick Paradigm: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Pushing long sticks into small openings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1268" name="Picture 3" descr="chopsti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3769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620000" cy="914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CC0000"/>
                </a:solidFill>
                <a:latin typeface="Times New Roman" pitchFamily="18" charset="0"/>
              </a:rPr>
              <a:t>Our Focus: New in-vivo Imaging Devices</a:t>
            </a:r>
            <a:r>
              <a:rPr lang="en-US" sz="3800" b="1" smtClean="0">
                <a:solidFill>
                  <a:srgbClr val="CC0000"/>
                </a:solidFill>
                <a:latin typeface="Times New Roman" pitchFamily="18" charset="0"/>
              </a:rPr>
              <a:t/>
            </a:r>
            <a:br>
              <a:rPr lang="en-US" sz="3800" b="1" smtClean="0">
                <a:solidFill>
                  <a:srgbClr val="CC0000"/>
                </a:solidFill>
                <a:latin typeface="Times New Roman" pitchFamily="18" charset="0"/>
              </a:rPr>
            </a:br>
            <a:endParaRPr lang="en-US" sz="38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11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Can we improve on the traditional laparoscope?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Times New Roman" pitchFamily="18" charset="0"/>
              </a:rPr>
              <a:t>Laparoscope Issues: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Narrow angle imaging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Limited workspace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Multiple incisions for camera placements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Counter intuitive motion for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Trained assistants needed to control the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Multiple incisions for camera placements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Additional incisions needed for laparoscopic instruments.</a:t>
            </a:r>
          </a:p>
        </p:txBody>
      </p:sp>
      <p:pic>
        <p:nvPicPr>
          <p:cNvPr id="13316" name="Picture 4" descr="laparoscopepic 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4550" y="1689100"/>
            <a:ext cx="3797300" cy="462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eorgia"/>
        <a:ea typeface=""/>
        <a:cs typeface="Times New Roman"/>
      </a:majorFont>
      <a:minorFont>
        <a:latin typeface="Georgi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1759</Words>
  <Application>Microsoft Office PowerPoint</Application>
  <PresentationFormat>On-screen Show (4:3)</PresentationFormat>
  <Paragraphs>325</Paragraphs>
  <Slides>43</Slides>
  <Notes>37</Notes>
  <HiddenSlides>5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Default Design</vt:lpstr>
      <vt:lpstr>Image</vt:lpstr>
      <vt:lpstr>An In-Vivo Stereoscopic Imaging Device with Pan/Tilt and Integrated Lighting  </vt:lpstr>
      <vt:lpstr>Surgical Robotics: Research Goals</vt:lpstr>
      <vt:lpstr>Current Generation Robotic Surgery</vt:lpstr>
      <vt:lpstr>Next-Generation Robotic Surgery</vt:lpstr>
      <vt:lpstr>The Way It Was Telescopes</vt:lpstr>
      <vt:lpstr>Laparoscopic Imaging: The Way It Was </vt:lpstr>
      <vt:lpstr>Laparoscopic Imaging: The Way It Is</vt:lpstr>
      <vt:lpstr>Building New In-vivo Devices</vt:lpstr>
      <vt:lpstr>Our Focus: New in-vivo Imaging Devices </vt:lpstr>
      <vt:lpstr>In-Vivo Imaging Devices</vt:lpstr>
      <vt:lpstr>Columbia Imaging Device:  Design Goals</vt:lpstr>
      <vt:lpstr>Columbia Imaging Device Overview</vt:lpstr>
      <vt:lpstr> Design 0</vt:lpstr>
      <vt:lpstr>Device I: Single Camera</vt:lpstr>
      <vt:lpstr>Initial Testing and Validation</vt:lpstr>
      <vt:lpstr>Slide 16</vt:lpstr>
      <vt:lpstr>Device I: Single Camera</vt:lpstr>
      <vt:lpstr>Device I:  Single Camera*</vt:lpstr>
      <vt:lpstr>LED Light Source</vt:lpstr>
      <vt:lpstr>Lens and Camera Unit</vt:lpstr>
      <vt:lpstr>Pan/Tilt Mechanism</vt:lpstr>
      <vt:lpstr>Device II: Pan, Tilt, Zoom       </vt:lpstr>
      <vt:lpstr>System Architecture</vt:lpstr>
      <vt:lpstr>Mounting the Camera</vt:lpstr>
      <vt:lpstr>Suturing the Camera</vt:lpstr>
      <vt:lpstr>Working Device in the body </vt:lpstr>
      <vt:lpstr>In-Vivo Animal Experiments</vt:lpstr>
      <vt:lpstr>Procedure Timings</vt:lpstr>
      <vt:lpstr>Intelligent Software</vt:lpstr>
      <vt:lpstr>Image Processing</vt:lpstr>
      <vt:lpstr>Tracking Instruments using Color Markers</vt:lpstr>
      <vt:lpstr>Visual Servoing</vt:lpstr>
      <vt:lpstr>          Device III:  Stereo Imaging*</vt:lpstr>
      <vt:lpstr>Stereo Camera</vt:lpstr>
      <vt:lpstr>Slide 35</vt:lpstr>
      <vt:lpstr>Visual Servoing with Stereo</vt:lpstr>
      <vt:lpstr>Device III:  Stereo Imaging</vt:lpstr>
      <vt:lpstr>Device III (Stereo) Timings</vt:lpstr>
      <vt:lpstr>3D Trajectory Reconstruction</vt:lpstr>
      <vt:lpstr>Trajectory Reconstruction</vt:lpstr>
      <vt:lpstr>Recap:</vt:lpstr>
      <vt:lpstr>Acknowledgements</vt:lpstr>
      <vt:lpstr>Slide 43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sgoldfed</dc:creator>
  <cp:lastModifiedBy>Peter Allen</cp:lastModifiedBy>
  <cp:revision>384</cp:revision>
  <dcterms:created xsi:type="dcterms:W3CDTF">2007-03-05T01:17:10Z</dcterms:created>
  <dcterms:modified xsi:type="dcterms:W3CDTF">2011-06-07T14:42:56Z</dcterms:modified>
</cp:coreProperties>
</file>