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schemas.openxmlformats.org/officeDocument/2006/relationships/slide" Target="slides/slide67.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eb.cs.ucla.edu/~sherstov/pdf/sara05-tiling.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eb.cs.ucla.edu/~sherstov/pdf/sara05-tiling.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eb.cs.ucla.edu/~sherstov/pdf/sara05-tiling.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eb.cs.ucla.edu/~sherstov/pdf/sara05-tiling.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eb.cs.ucla.edu/~sherstov/pdf/sara05-tiling.pdf"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2a4eaeb2a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a4eaeb2a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958a6411b_4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958a6411b_4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94582be5c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94582be5c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2a1c5d486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a1c5d486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2a1c5d486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a1c5d486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requires alarge amount of experience which is impractical outside of simulation</a:t>
            </a:r>
            <a:endParaRPr/>
          </a:p>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a:p>
            <a:pPr indent="0" lvl="0" marL="0" rtl="0" algn="l">
              <a:spcBef>
                <a:spcPts val="0"/>
              </a:spcBef>
              <a:spcAft>
                <a:spcPts val="0"/>
              </a:spcAft>
              <a:buNone/>
            </a:pPr>
            <a:r>
              <a:rPr lang="en-GB"/>
              <a:t>RL systems takes tens of thousands steps trials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94582be5c_1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94582be5c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2891dc2337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891dc2337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Explore, Exploit or Listen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2a1c5d4863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a1c5d4863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Theta is the parameter of the network.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2a3bca9b9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a3bca9b9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32fc80c3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2fc80c3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32fc80c37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2fc80c37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based approaches to robot learning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494582be5c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494582be5c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94582be5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94582be5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494582be5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494582be5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284fe6c94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84fe6c94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94582be5c_1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94582be5c_1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94582be5c_1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94582be5c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Where does the R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Methods exists: categorized to Value Iteration/Policy gradients and some hybrids. Happy to discuss but 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Find theta that maximizes J</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ee7819d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ee7819d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4ee7819d0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4ee7819d0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4ee7819d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ee7819d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a:p>
            <a:pPr indent="0" lvl="0" marL="0" rtl="0" algn="l">
              <a:spcBef>
                <a:spcPts val="0"/>
              </a:spcBef>
              <a:spcAft>
                <a:spcPts val="0"/>
              </a:spcAft>
              <a:buNone/>
            </a:pPr>
            <a:r>
              <a:rPr lang="en-GB" u="sng">
                <a:solidFill>
                  <a:schemeClr val="hlink"/>
                </a:solidFill>
                <a:hlinkClick r:id="rId2"/>
              </a:rPr>
              <a:t>http://web.cs.ucla.edu/~sherstov/pdf/sara05-tiling.pdf</a:t>
            </a:r>
            <a:endParaRPr/>
          </a:p>
          <a:p>
            <a:pPr indent="0" lvl="0" marL="0" rtl="0" algn="l">
              <a:spcBef>
                <a:spcPts val="0"/>
              </a:spcBef>
              <a:spcAft>
                <a:spcPts val="0"/>
              </a:spcAft>
              <a:buNone/>
            </a:pPr>
            <a:r>
              <a:rPr lang="en-GB"/>
              <a:t>Tile coding-  a type of overlapping discretizations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4ee7819d0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4ee7819d0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a:p>
            <a:pPr indent="0" lvl="0" marL="0" rtl="0" algn="l">
              <a:spcBef>
                <a:spcPts val="0"/>
              </a:spcBef>
              <a:spcAft>
                <a:spcPts val="0"/>
              </a:spcAft>
              <a:buNone/>
            </a:pPr>
            <a:r>
              <a:rPr lang="en-GB" u="sng">
                <a:solidFill>
                  <a:schemeClr val="hlink"/>
                </a:solidFill>
                <a:hlinkClick r:id="rId2"/>
              </a:rPr>
              <a:t>http://web.cs.ucla.edu/~sherstov/pdf/sara05-tiling.pdf</a:t>
            </a:r>
            <a:endParaRPr/>
          </a:p>
          <a:p>
            <a:pPr indent="0" lvl="0" marL="0" rtl="0" algn="l">
              <a:spcBef>
                <a:spcPts val="0"/>
              </a:spcBef>
              <a:spcAft>
                <a:spcPts val="0"/>
              </a:spcAft>
              <a:buNone/>
            </a:pPr>
            <a:r>
              <a:rPr lang="en-GB"/>
              <a:t>Tile coding-  a type of overlapping discretizations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94582be5c_1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94582be5c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4ee7819d0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4ee7819d0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a:p>
            <a:pPr indent="0" lvl="0" marL="0" rtl="0" algn="l">
              <a:spcBef>
                <a:spcPts val="0"/>
              </a:spcBef>
              <a:spcAft>
                <a:spcPts val="0"/>
              </a:spcAft>
              <a:buNone/>
            </a:pPr>
            <a:r>
              <a:rPr lang="en-GB" u="sng">
                <a:solidFill>
                  <a:schemeClr val="hlink"/>
                </a:solidFill>
                <a:hlinkClick r:id="rId2"/>
              </a:rPr>
              <a:t>http://web.cs.ucla.edu/~sherstov/pdf/sara05-tiling.pdf</a:t>
            </a:r>
            <a:endParaRPr/>
          </a:p>
          <a:p>
            <a:pPr indent="0" lvl="0" marL="0" rtl="0" algn="l">
              <a:spcBef>
                <a:spcPts val="0"/>
              </a:spcBef>
              <a:spcAft>
                <a:spcPts val="0"/>
              </a:spcAft>
              <a:buNone/>
            </a:pPr>
            <a:r>
              <a:rPr lang="en-GB"/>
              <a:t>Tile coding-  a type of overlapping discretizations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4ee7819d0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4ee7819d0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plot shows how they compare with stochastic policies</a:t>
            </a:r>
            <a:endParaRPr/>
          </a:p>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a:p>
            <a:pPr indent="0" lvl="0" marL="0" rtl="0" algn="l">
              <a:spcBef>
                <a:spcPts val="0"/>
              </a:spcBef>
              <a:spcAft>
                <a:spcPts val="0"/>
              </a:spcAft>
              <a:buNone/>
            </a:pPr>
            <a:r>
              <a:rPr lang="en-GB" u="sng">
                <a:solidFill>
                  <a:schemeClr val="hlink"/>
                </a:solidFill>
                <a:hlinkClick r:id="rId2"/>
              </a:rPr>
              <a:t>http://web.cs.ucla.edu/~sherstov/pdf/sara05-tiling.pdf</a:t>
            </a:r>
            <a:endParaRPr/>
          </a:p>
          <a:p>
            <a:pPr indent="0" lvl="0" marL="0" rtl="0" algn="l">
              <a:spcBef>
                <a:spcPts val="0"/>
              </a:spcBef>
              <a:spcAft>
                <a:spcPts val="0"/>
              </a:spcAft>
              <a:buNone/>
            </a:pPr>
            <a:r>
              <a:rPr lang="en-GB"/>
              <a:t>Tile coding-  a type of overlapping discretizations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4ee7819d0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4ee7819d0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Recent Enablers</a:t>
            </a:r>
            <a:endParaRPr/>
          </a:p>
          <a:p>
            <a:pPr indent="0" lvl="0" marL="0" rtl="0" algn="l">
              <a:spcBef>
                <a:spcPts val="0"/>
              </a:spcBef>
              <a:spcAft>
                <a:spcPts val="0"/>
              </a:spcAft>
              <a:buNone/>
            </a:pPr>
            <a:r>
              <a:rPr lang="en-GB"/>
              <a:t>Simulators are better, nice interfaces </a:t>
            </a:r>
            <a:endParaRPr/>
          </a:p>
          <a:p>
            <a:pPr indent="0" lvl="0" marL="0" rtl="0" algn="l">
              <a:spcBef>
                <a:spcPts val="0"/>
              </a:spcBef>
              <a:spcAft>
                <a:spcPts val="0"/>
              </a:spcAft>
              <a:buNone/>
            </a:pPr>
            <a:r>
              <a:rPr lang="en-GB" u="sng">
                <a:solidFill>
                  <a:schemeClr val="hlink"/>
                </a:solidFill>
                <a:hlinkClick r:id="rId2"/>
              </a:rPr>
              <a:t>http://web.cs.ucla.edu/~sherstov/pdf/sara05-tiling.pdf</a:t>
            </a:r>
            <a:endParaRPr/>
          </a:p>
          <a:p>
            <a:pPr indent="0" lvl="0" marL="0" rtl="0" algn="l">
              <a:spcBef>
                <a:spcPts val="0"/>
              </a:spcBef>
              <a:spcAft>
                <a:spcPts val="0"/>
              </a:spcAft>
              <a:buNone/>
            </a:pPr>
            <a:r>
              <a:rPr lang="en-GB"/>
              <a:t>Tile coding-  a type of overlapping discretizations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4ee7819d0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4ee7819d0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Trust Region Policy Optimization</a:t>
            </a:r>
            <a:endParaRPr/>
          </a:p>
          <a:p>
            <a:pPr indent="0" lvl="0" marL="0" rtl="0" algn="l">
              <a:spcBef>
                <a:spcPts val="0"/>
              </a:spcBef>
              <a:spcAft>
                <a:spcPts val="0"/>
              </a:spcAft>
              <a:buNone/>
            </a:pPr>
            <a:r>
              <a:rPr lang="en-GB"/>
              <a:t>High-Dimensional Continuous Control Using Generalized Advantage Estimation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4ee7819d0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4ee7819d0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Millions of steps</a:t>
            </a:r>
            <a:endParaRPr/>
          </a:p>
          <a:p>
            <a:pPr indent="0" lvl="0" marL="0" rtl="0" algn="l">
              <a:spcBef>
                <a:spcPts val="0"/>
              </a:spcBef>
              <a:spcAft>
                <a:spcPts val="0"/>
              </a:spcAft>
              <a:buNone/>
            </a:pPr>
            <a:r>
              <a:rPr lang="en-GB"/>
              <a:t>It has to be done in simulation</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494582be5c_1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94582be5c_1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Trust Region Policy Optimization</a:t>
            </a:r>
            <a:endParaRPr/>
          </a:p>
          <a:p>
            <a:pPr indent="0" lvl="0" marL="0" rtl="0" algn="l">
              <a:spcBef>
                <a:spcPts val="0"/>
              </a:spcBef>
              <a:spcAft>
                <a:spcPts val="0"/>
              </a:spcAft>
              <a:buNone/>
            </a:pPr>
            <a:r>
              <a:rPr lang="en-GB"/>
              <a:t>High-Dimensional Continuous Control Using Generalized Advantage Estimation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494582be5c_1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494582be5c_1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How to calculate grad Q??</a:t>
            </a:r>
            <a:endParaRPr/>
          </a:p>
          <a:p>
            <a:pPr indent="0" lvl="0" marL="0" rtl="0" algn="l">
              <a:spcBef>
                <a:spcPts val="0"/>
              </a:spcBef>
              <a:spcAft>
                <a:spcPts val="0"/>
              </a:spcAft>
              <a:buNone/>
            </a:pPr>
            <a:r>
              <a:rPr lang="en-GB"/>
              <a:t>Back propagation using a maximum likelihood loss function with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494582be5c_1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494582be5c_1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Where does the R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Methods exists: categorized to Value Iteration/Policy gradients and some hybrids. Happy to discuss but 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Find theta that maximizes J</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4ee7819d0c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4ee7819d0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4ee7819d0c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4ee7819d0c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Where does the R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Methods exists: categorized to Value Iteration/Policy gradients and some hybrids. Happy to discuss but 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Find theta that maximizes J</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958a6411b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958a6411b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494582be5c_1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494582be5c_1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Where does the R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Methods exists: categorized to Value Iteration/Policy gradients and some hybrids. Happy to discuss but 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Find theta that maximizes J</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494582be5c_1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94582be5c_1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Where does the R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Methods exists: categorized to Value Iteration/Policy gradients and some hybrids. Happy to discuss but I</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Find theta that maximizes J</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494582be5c_1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494582be5c_1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Discretize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494582be5c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494582be5c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4eeae4e45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4eeae4e45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4ee7819d0c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4ee7819d0c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4ee7819d0c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4ee7819d0c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two  target  networks  to  improve  stability,  by  maintaining two lagged versions of the parameter vectorθ, ̄θ1and ̄θ2,  where ̄θ1 is the exponential moving  averaged  version  ofθwith  an  averaging  constant  of  0.9999,  and ̄θ2is  a  lagged  version  of ̄θ1,  which  is  lagged  by  about  6000  gradient  steps.</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4ee7819d0c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4ee7819d0c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two  target  networks  to  improve  stability,  by  maintaining two lagged versions of the parameter vectorθ, ̄θ1and ̄θ2,  where ̄θ1 is the exponential moving  averaged  version  ofθwith  an  averaging  constant  of  0.9999,  and ̄θ2is  a  lagged  version  of ̄θ1,  which  is  lagged  by  about  6000  gradient  steps.</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4ee7819d0c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4ee7819d0c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two  target  networks  to  improve  stability,  by  maintaining two lagged versions of the parameter vectorθ, ̄θ1and ̄θ2,  where ̄θ1 is the exponential moving  averaged  version  ofθwith  an  averaging  constant  of  0.9999,  and ̄θ2is  a  lagged  version  of ̄θ1,  which  is  lagged  by  about  6000  gradient  steps.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use N= 64 and M= 6, and perform two iterations of CEM.</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4ee7819d0c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4ee7819d0c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94582be5c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94582be5c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ee7819d0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ee7819d0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4ee7819d0c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4ee7819d0c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4ee7819d0c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4ee7819d0c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Key Ideas:</a:t>
            </a:r>
            <a:endParaRPr sz="1400">
              <a:solidFill>
                <a:schemeClr val="dk1"/>
              </a:solidFill>
            </a:endParaRPr>
          </a:p>
          <a:p>
            <a:pPr indent="-317500" lvl="0" marL="457200" rtl="0" algn="l">
              <a:spcBef>
                <a:spcPts val="0"/>
              </a:spcBef>
              <a:spcAft>
                <a:spcPts val="0"/>
              </a:spcAft>
              <a:buClr>
                <a:schemeClr val="dk1"/>
              </a:buClr>
              <a:buSzPts val="1400"/>
              <a:buChar char="●"/>
            </a:pPr>
            <a:r>
              <a:rPr b="1" lang="en-GB" sz="1400">
                <a:solidFill>
                  <a:schemeClr val="dk1"/>
                </a:solidFill>
              </a:rPr>
              <a:t>Domain Randomization</a:t>
            </a:r>
            <a:endParaRPr b="1"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Render different images in sim</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Vary position of the camera, basket and cube; </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Vary color of basket, cube and scene textures/renderings</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Distractor shapes added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4ee7819d0c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4ee7819d0c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rPr>
              <a:t>Key Ideas:</a:t>
            </a:r>
            <a:endParaRPr sz="1400">
              <a:solidFill>
                <a:schemeClr val="dk1"/>
              </a:solidFill>
            </a:endParaRPr>
          </a:p>
          <a:p>
            <a:pPr indent="-317500" lvl="0" marL="457200" rtl="0" algn="l">
              <a:spcBef>
                <a:spcPts val="0"/>
              </a:spcBef>
              <a:spcAft>
                <a:spcPts val="0"/>
              </a:spcAft>
              <a:buClr>
                <a:schemeClr val="dk1"/>
              </a:buClr>
              <a:buSzPts val="1400"/>
              <a:buChar char="●"/>
            </a:pPr>
            <a:r>
              <a:rPr b="1" lang="en-GB" sz="1400">
                <a:solidFill>
                  <a:schemeClr val="dk1"/>
                </a:solidFill>
              </a:rPr>
              <a:t>Domain Randomization</a:t>
            </a:r>
            <a:endParaRPr b="1"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Render different images in sim</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Vary position of the camera, basket and cube; </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Vary color of basket, cube and scene textures/renderings</a:t>
            </a:r>
            <a:endParaRPr sz="1400">
              <a:solidFill>
                <a:schemeClr val="dk1"/>
              </a:solidFill>
            </a:endParaRPr>
          </a:p>
          <a:p>
            <a:pPr indent="-317500" lvl="1" marL="914400" rtl="0" algn="l">
              <a:spcBef>
                <a:spcPts val="0"/>
              </a:spcBef>
              <a:spcAft>
                <a:spcPts val="0"/>
              </a:spcAft>
              <a:buClr>
                <a:schemeClr val="dk1"/>
              </a:buClr>
              <a:buSzPts val="1400"/>
              <a:buChar char="○"/>
            </a:pPr>
            <a:r>
              <a:rPr lang="en-GB" sz="1400">
                <a:solidFill>
                  <a:schemeClr val="dk1"/>
                </a:solidFill>
              </a:rPr>
              <a:t>Distractor shapes added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4ee7819d0c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4ee7819d0c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4ee7819d0c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4ee7819d0c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Decouple randomization problem from policy training</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4ee7819d0c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4ee7819d0c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4ee7819d0c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4ee7819d0c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4ee7819d0c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4ee7819d0c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4ee7819d0c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4ee7819d0c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494582be5c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494582be5c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It is impossible to pre-program all the necessary knowledge into a robot operating in a diverse, dynamic and un- structured environment.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4ee7819d0c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ee7819d0c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4ee7819d0c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4ee7819d0c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4ee7819d0c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4ee7819d0c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4ee7819d0c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4ee7819d0c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g4958a6411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4958a6411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based approaches to robot learning</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4958a6411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4958a6411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g4ee7819d0c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4ee7819d0c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4" name="Shape 754"/>
        <p:cNvGrpSpPr/>
        <p:nvPr/>
      </p:nvGrpSpPr>
      <p:grpSpPr>
        <a:xfrm>
          <a:off x="0" y="0"/>
          <a:ext cx="0" cy="0"/>
          <a:chOff x="0" y="0"/>
          <a:chExt cx="0" cy="0"/>
        </a:xfrm>
      </p:grpSpPr>
      <p:sp>
        <p:nvSpPr>
          <p:cNvPr id="755" name="Google Shape;755;g4ee7819d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4ee7819d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2a1c5d486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a1c5d486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is one of main pillars of Robot Learning</a:t>
            </a:r>
            <a:endParaRPr/>
          </a:p>
          <a:p>
            <a:pPr indent="0" lvl="0" marL="0" rtl="0" algn="l">
              <a:spcBef>
                <a:spcPts val="0"/>
              </a:spcBef>
              <a:spcAft>
                <a:spcPts val="0"/>
              </a:spcAft>
              <a:buNone/>
            </a:pPr>
            <a:r>
              <a:rPr lang="en-GB"/>
              <a:t>Robotics: continuous space, complex transition dynamics, complex rewards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94582be5c_1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94582be5c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is one of main pillars of Robot Learning</a:t>
            </a:r>
            <a:endParaRPr/>
          </a:p>
          <a:p>
            <a:pPr indent="0" lvl="0" marL="0" rtl="0" algn="l">
              <a:spcBef>
                <a:spcPts val="0"/>
              </a:spcBef>
              <a:spcAft>
                <a:spcPts val="0"/>
              </a:spcAft>
              <a:buNone/>
            </a:pPr>
            <a:r>
              <a:rPr lang="en-GB"/>
              <a:t>Robotics: continuous space, complex transition dynamics, complex rewards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94582be5c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94582be5c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is one of main pillars of Robot Learning</a:t>
            </a:r>
            <a:endParaRPr/>
          </a:p>
          <a:p>
            <a:pPr indent="0" lvl="0" marL="0" rtl="0" algn="l">
              <a:spcBef>
                <a:spcPts val="0"/>
              </a:spcBef>
              <a:spcAft>
                <a:spcPts val="0"/>
              </a:spcAft>
              <a:buNone/>
            </a:pPr>
            <a:r>
              <a:rPr lang="en-GB"/>
              <a:t>Robotics: continuous space, complex transition dynamics, complex rewards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Font typeface="Calibri"/>
              <a:buNone/>
              <a:defRPr sz="5200">
                <a:latin typeface="Calibri"/>
                <a:ea typeface="Calibri"/>
                <a:cs typeface="Calibri"/>
                <a:sym typeface="Calibr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rgbClr val="000000"/>
              </a:buClr>
              <a:buSzPts val="2800"/>
              <a:buFont typeface="Calibri"/>
              <a:buNone/>
              <a:defRPr sz="2800">
                <a:solidFill>
                  <a:srgbClr val="000000"/>
                </a:solidFill>
                <a:latin typeface="Calibri"/>
                <a:ea typeface="Calibri"/>
                <a:cs typeface="Calibri"/>
                <a:sym typeface="Calib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Font typeface="Calibri"/>
              <a:buNone/>
              <a:defRPr sz="5200">
                <a:latin typeface="Calibri"/>
                <a:ea typeface="Calibri"/>
                <a:cs typeface="Calibri"/>
                <a:sym typeface="Calibri"/>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000000"/>
              </a:buClr>
              <a:buSzPts val="2800"/>
              <a:buFont typeface="Calibri"/>
              <a:buNone/>
              <a:defRPr sz="2800">
                <a:solidFill>
                  <a:srgbClr val="000000"/>
                </a:solidFill>
                <a:latin typeface="Calibri"/>
                <a:ea typeface="Calibri"/>
                <a:cs typeface="Calibri"/>
                <a:sym typeface="Calibri"/>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Clr>
                <a:srgbClr val="000000"/>
              </a:buClr>
              <a:buSzPts val="1800"/>
              <a:buFont typeface="Calibri"/>
              <a:buChar char="●"/>
              <a:defRPr>
                <a:solidFill>
                  <a:srgbClr val="000000"/>
                </a:solidFill>
                <a:latin typeface="Calibri"/>
                <a:ea typeface="Calibri"/>
                <a:cs typeface="Calibri"/>
                <a:sym typeface="Calibri"/>
              </a:defRPr>
            </a:lvl1pPr>
            <a:lvl2pPr indent="-317500" lvl="1" marL="9144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2pPr>
            <a:lvl3pPr indent="-317500" lvl="2" marL="13716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3pPr>
            <a:lvl4pPr indent="-317500" lvl="3" marL="18288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4pPr>
            <a:lvl5pPr indent="-317500" lvl="4" marL="22860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5pPr>
            <a:lvl6pPr indent="-317500" lvl="5" marL="27432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6pPr>
            <a:lvl7pPr indent="-317500" lvl="6" marL="32004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7pPr>
            <a:lvl8pPr indent="-317500" lvl="7" marL="3657600" rtl="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8pPr>
            <a:lvl9pPr indent="-317500" lvl="8" marL="4114800" rtl="0">
              <a:spcBef>
                <a:spcPts val="1600"/>
              </a:spcBef>
              <a:spcAft>
                <a:spcPts val="1600"/>
              </a:spcAft>
              <a:buClr>
                <a:srgbClr val="000000"/>
              </a:buClr>
              <a:buSzPts val="1400"/>
              <a:buFont typeface="Calibri"/>
              <a:buChar char="■"/>
              <a:defRPr>
                <a:solidFill>
                  <a:srgbClr val="000000"/>
                </a:solidFill>
                <a:latin typeface="Calibri"/>
                <a:ea typeface="Calibri"/>
                <a:cs typeface="Calibri"/>
                <a:sym typeface="Calibri"/>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Clr>
                <a:srgbClr val="000000"/>
              </a:buClr>
              <a:buSzPts val="1800"/>
              <a:buFont typeface="Calibri"/>
              <a:buChar char="●"/>
              <a:defRPr>
                <a:solidFill>
                  <a:srgbClr val="000000"/>
                </a:solidFill>
                <a:latin typeface="Calibri"/>
                <a:ea typeface="Calibri"/>
                <a:cs typeface="Calibri"/>
                <a:sym typeface="Calibri"/>
              </a:defRPr>
            </a:lvl1pPr>
            <a:lvl2pPr indent="-317500" lvl="1" marL="9144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2pPr>
            <a:lvl3pPr indent="-317500" lvl="2" marL="13716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3pPr>
            <a:lvl4pPr indent="-317500" lvl="3" marL="18288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4pPr>
            <a:lvl5pPr indent="-317500" lvl="4" marL="22860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5pPr>
            <a:lvl6pPr indent="-317500" lvl="5" marL="27432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6pPr>
            <a:lvl7pPr indent="-317500" lvl="6" marL="32004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7pPr>
            <a:lvl8pPr indent="-317500" lvl="7" marL="3657600">
              <a:spcBef>
                <a:spcPts val="1600"/>
              </a:spcBef>
              <a:spcAft>
                <a:spcPts val="0"/>
              </a:spcAft>
              <a:buClr>
                <a:srgbClr val="000000"/>
              </a:buClr>
              <a:buSzPts val="1400"/>
              <a:buFont typeface="Calibri"/>
              <a:buChar char="○"/>
              <a:defRPr>
                <a:solidFill>
                  <a:srgbClr val="000000"/>
                </a:solidFill>
                <a:latin typeface="Calibri"/>
                <a:ea typeface="Calibri"/>
                <a:cs typeface="Calibri"/>
                <a:sym typeface="Calibri"/>
              </a:defRPr>
            </a:lvl8pPr>
            <a:lvl9pPr indent="-317500" lvl="8" marL="4114800">
              <a:spcBef>
                <a:spcPts val="1600"/>
              </a:spcBef>
              <a:spcAft>
                <a:spcPts val="1600"/>
              </a:spcAft>
              <a:buClr>
                <a:srgbClr val="000000"/>
              </a:buClr>
              <a:buSzPts val="1400"/>
              <a:buFont typeface="Calibri"/>
              <a:buChar char="■"/>
              <a:defRPr>
                <a:solidFill>
                  <a:srgbClr val="000000"/>
                </a:solidFill>
                <a:latin typeface="Calibri"/>
                <a:ea typeface="Calibri"/>
                <a:cs typeface="Calibri"/>
                <a:sym typeface="Calibri"/>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youtube.com/watch?v=gn4nRCC9TwQ" TargetMode="External"/><Relationship Id="rId4" Type="http://schemas.openxmlformats.org/officeDocument/2006/relationships/image" Target="../media/image2.jpg"/><Relationship Id="rId5" Type="http://schemas.openxmlformats.org/officeDocument/2006/relationships/hyperlink" Target="http://www.youtube.com/watch?v=V1eYniJ0Rnk" TargetMode="External"/><Relationship Id="rId6" Type="http://schemas.openxmlformats.org/officeDocument/2006/relationships/image" Target="../media/image1.jp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gym.openai.com/envs/#robotics" TargetMode="External"/><Relationship Id="rId4" Type="http://schemas.openxmlformats.org/officeDocument/2006/relationships/hyperlink" Target="http://www.youtube.com/watch?v=jJtBll8l_OM" TargetMode="External"/><Relationship Id="rId5" Type="http://schemas.openxmlformats.org/officeDocument/2006/relationships/image" Target="../media/image5.jp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gym.openai.com/envs/#robotics" TargetMode="External"/><Relationship Id="rId4" Type="http://schemas.openxmlformats.org/officeDocument/2006/relationships/image" Target="../media/image51.gif"/><Relationship Id="rId5" Type="http://schemas.openxmlformats.org/officeDocument/2006/relationships/hyperlink" Target="http://www.youtube.com/watch?v=jJtBll8l_OM" TargetMode="External"/><Relationship Id="rId6"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4.png"/><Relationship Id="rId4" Type="http://schemas.openxmlformats.org/officeDocument/2006/relationships/image" Target="../media/image50.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 Id="rId10" Type="http://schemas.openxmlformats.org/officeDocument/2006/relationships/image" Target="../media/image26.png"/><Relationship Id="rId9"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4.gif"/><Relationship Id="rId8"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4.gif"/><Relationship Id="rId7" Type="http://schemas.openxmlformats.org/officeDocument/2006/relationships/image" Target="../media/image5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cs.columbia.edu/~iakinol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W_gxLKSsSIE"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4.png"/><Relationship Id="rId10" Type="http://schemas.openxmlformats.org/officeDocument/2006/relationships/image" Target="../media/image37.png"/><Relationship Id="rId9" Type="http://schemas.openxmlformats.org/officeDocument/2006/relationships/image" Target="../media/image44.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53.png"/><Relationship Id="rId8"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45.png"/><Relationship Id="rId5" Type="http://schemas.openxmlformats.org/officeDocument/2006/relationships/image" Target="../media/image78.png"/><Relationship Id="rId6"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9.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3.png"/><Relationship Id="rId4" Type="http://schemas.openxmlformats.org/officeDocument/2006/relationships/image" Target="../media/image38.png"/><Relationship Id="rId5"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6.png"/><Relationship Id="rId7" Type="http://schemas.openxmlformats.org/officeDocument/2006/relationships/image" Target="../media/image41.png"/><Relationship Id="rId8" Type="http://schemas.openxmlformats.org/officeDocument/2006/relationships/image" Target="../media/image9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gif"/><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8.png"/><Relationship Id="rId4" Type="http://schemas.openxmlformats.org/officeDocument/2006/relationships/image" Target="../media/image88.png"/><Relationship Id="rId5" Type="http://schemas.openxmlformats.org/officeDocument/2006/relationships/image" Target="../media/image66.png"/><Relationship Id="rId6"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www.youtube.com/watch?v=XYoS68yJVmw" TargetMode="Externa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82.png"/><Relationship Id="rId6" Type="http://schemas.openxmlformats.org/officeDocument/2006/relationships/image" Target="../media/image87.png"/><Relationship Id="rId7" Type="http://schemas.openxmlformats.org/officeDocument/2006/relationships/image" Target="../media/image9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3.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7.png"/><Relationship Id="rId4" Type="http://schemas.openxmlformats.org/officeDocument/2006/relationships/image" Target="../media/image57.png"/><Relationship Id="rId5"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1.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9.png"/><Relationship Id="rId4" Type="http://schemas.openxmlformats.org/officeDocument/2006/relationships/image" Target="../media/image65.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www.youtube.com/watch?v=W4joe3zzglU" TargetMode="Externa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4.png"/><Relationship Id="rId4" Type="http://schemas.openxmlformats.org/officeDocument/2006/relationships/image" Target="../media/image85.png"/><Relationship Id="rId5" Type="http://schemas.openxmlformats.org/officeDocument/2006/relationships/hyperlink" Target="http://www.youtube.com/watch?v=X3SD56hporc" TargetMode="External"/><Relationship Id="rId6"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4.png"/><Relationship Id="rId4" Type="http://schemas.openxmlformats.org/officeDocument/2006/relationships/image" Target="../media/image85.png"/><Relationship Id="rId5" Type="http://schemas.openxmlformats.org/officeDocument/2006/relationships/hyperlink" Target="http://www.youtube.com/watch?v=X3SD56hporc" TargetMode="External"/><Relationship Id="rId6"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2.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www.tensorflow.org/api_docs/python/tf/losses/mean_pairwise_squared_error" TargetMode="External"/><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hyperlink" Target="http://www.cs.columbia.edu/~iakinola/" TargetMode="Externa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7.png"/><Relationship Id="rId4" Type="http://schemas.openxmlformats.org/officeDocument/2006/relationships/image" Target="../media/image57.png"/><Relationship Id="rId5"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5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gym.openai.com/envs/#classic_control" TargetMode="External"/><Relationship Id="rId4" Type="http://schemas.openxmlformats.org/officeDocument/2006/relationships/hyperlink" Target="https://gym.openai.com/envs/#classic_control" TargetMode="External"/><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gym.openai.com/envs/#atari" TargetMode="External"/><Relationship Id="rId4" Type="http://schemas.openxmlformats.org/officeDocument/2006/relationships/hyperlink" Target="http://www.youtube.com/watch?v=V1eYniJ0Rnk" TargetMode="External"/><Relationship Id="rId5" Type="http://schemas.openxmlformats.org/officeDocument/2006/relationships/image" Target="../media/image1.jp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Reinforcement </a:t>
            </a:r>
            <a:r>
              <a:rPr lang="en-GB"/>
              <a:t>Learning for Robotics</a:t>
            </a:r>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Iretiayo Akinola</a:t>
            </a:r>
            <a:endParaRPr/>
          </a:p>
        </p:txBody>
      </p:sp>
      <p:pic>
        <p:nvPicPr>
          <p:cNvPr descr="Google's artificial intelligence company, DeepMind, has developed an AI that has managed to learn how to walk, run, jump, and climb without any prior guidance. The result is as impressive as it is goofy.&#10;&#10;Read more: http://www.businessinsider.com/sai&#10;&#10;FACEBOOK: https://www.facebook.com/techinsider&#10;TWITTER: https://twitter.com/techinsider&#10;INSTAGRAM: https://www.instagram.com/businessinsider/&#10;TUMBLR: http://businessinsider.tumblr.com/" id="101" name="Google Shape;101;p25" title="Google's DeepMind AI just taught itself to walk">
            <a:hlinkClick r:id="rId3"/>
          </p:cNvPr>
          <p:cNvPicPr preferRelativeResize="0"/>
          <p:nvPr/>
        </p:nvPicPr>
        <p:blipFill>
          <a:blip r:embed="rId4">
            <a:alphaModFix/>
          </a:blip>
          <a:stretch>
            <a:fillRect/>
          </a:stretch>
        </p:blipFill>
        <p:spPr>
          <a:xfrm>
            <a:off x="6334050" y="3036025"/>
            <a:ext cx="2809950" cy="2107475"/>
          </a:xfrm>
          <a:prstGeom prst="rect">
            <a:avLst/>
          </a:prstGeom>
          <a:noFill/>
          <a:ln>
            <a:noFill/>
          </a:ln>
        </p:spPr>
      </p:pic>
      <p:pic>
        <p:nvPicPr>
          <p:cNvPr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10;&#10;______________________&#10;&#10;Recommended for you:&#10;1. How DeepMind's AlphaGo Defeated Lee Sedol - https://www.youtube.com/watch?v=a-ovvd_ZrmA&amp;index=58&amp;list=PLujxSBD-JXgnqDD1n-V30pKtp6Q886x7e&#10;2. How DeepMind Conquered Go With Deep Learning (AlphaGo) - https://www.youtube.com/watch?v=IFmj5M5Q5jg&amp;index=42&amp;list=PLujxSBD-JXgnqDD1n-V30pKtp6Q886x7e&#10;3. Google DeepMind's Deep Q-Learning &amp; Superhuman Atari Gameplays - &#10;https://www.youtube.com/watch?v=Ih8EfvOzBOY&amp;index=14&amp;list=PLujxSBD-JXgnqDD1n-V30pKtp6Q886x7e&#10;&#10;Subscribe if you would like to see more content like this: http://www.youtube.com/subscription_center?add_user=keeroyz&#10;&#10;- Original DeepMind code: https://sites.google.com/a/deepmind.com/dqn/&#10;&#10;- Ilya Kuzovkin's fork with visualization:&#10;https://github.com/kuz/DeepMind-Atari-Deep-Q-Learner&#10;&#10;- This patch fixes the visualization when reloading a pre-trained network. The window will appear after the first evaluation batch is done (typically a few minutes):&#10;http://cg.tuwien.ac.at/~zsolnai/wp/wp-content/uploads/2015/03/train_agent.patch&#10;&#10;- This configuration file will run Ilya Kuzovkin's version with less than 1GB of VRAM:&#10;http://cg.tuwien.ac.at/~zsolnai/wp/wp-content/uploads/2015/03/run_gpu&#10;&#10;- The original Nature paper on this deep learning technique is available here:&#10;http://www.nature.com/nature/journal/v518/n7540/full/nature14236.html&#10;&#10;- And some mirrors that are not behind a paywall:&#10;http://www.cs.swarthmore.edu/~meeden/cs63/s15/nature15b.pdf&#10;http://diyhpl.us/~nmz787/pdf/Human-level_control_through_deep_reinforcement_learning.pdf&#10;&#10;Web → https://cg.tuwien.ac.at/~zsolnai/&#10;Twitter → https://twitter.com/karoly_zsolnai" id="102" name="Google Shape;102;p25" title="Google DeepMind's Deep Q-learning playing Atari Breakout">
            <a:hlinkClick r:id="rId5"/>
          </p:cNvPr>
          <p:cNvPicPr preferRelativeResize="0"/>
          <p:nvPr/>
        </p:nvPicPr>
        <p:blipFill>
          <a:blip r:embed="rId6">
            <a:alphaModFix/>
          </a:blip>
          <a:stretch>
            <a:fillRect/>
          </a:stretch>
        </p:blipFill>
        <p:spPr>
          <a:xfrm>
            <a:off x="0" y="3090900"/>
            <a:ext cx="2736811" cy="2052600"/>
          </a:xfrm>
          <a:prstGeom prst="rect">
            <a:avLst/>
          </a:prstGeom>
          <a:noFill/>
          <a:ln>
            <a:noFill/>
          </a:ln>
        </p:spPr>
      </p:pic>
      <p:pic>
        <p:nvPicPr>
          <p:cNvPr descr="Image result for columbia university logo transparent" id="103" name="Google Shape;103;p25"/>
          <p:cNvPicPr preferRelativeResize="0"/>
          <p:nvPr/>
        </p:nvPicPr>
        <p:blipFill>
          <a:blip r:embed="rId7">
            <a:alphaModFix/>
          </a:blip>
          <a:stretch>
            <a:fillRect/>
          </a:stretch>
        </p:blipFill>
        <p:spPr>
          <a:xfrm>
            <a:off x="3948913" y="3897325"/>
            <a:ext cx="1246175" cy="1246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a:t>
            </a:r>
            <a:endParaRPr/>
          </a:p>
        </p:txBody>
      </p:sp>
      <p:sp>
        <p:nvSpPr>
          <p:cNvPr id="175" name="Google Shape;175;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u="sng">
                <a:solidFill>
                  <a:schemeClr val="hlink"/>
                </a:solidFill>
                <a:hlinkClick r:id="rId3"/>
              </a:rPr>
              <a:t>Robotics</a:t>
            </a:r>
            <a:endParaRPr>
              <a:solidFill>
                <a:schemeClr val="dk1"/>
              </a:solidFill>
            </a:endParaRPr>
          </a:p>
          <a:p>
            <a:pPr indent="-317500" lvl="1" marL="914400" rtl="0" algn="l">
              <a:spcBef>
                <a:spcPts val="0"/>
              </a:spcBef>
              <a:spcAft>
                <a:spcPts val="0"/>
              </a:spcAft>
              <a:buSzPts val="1400"/>
              <a:buChar char="○"/>
            </a:pPr>
            <a:r>
              <a:rPr lang="en-GB"/>
              <a:t>continuous space</a:t>
            </a:r>
            <a:endParaRPr/>
          </a:p>
          <a:p>
            <a:pPr indent="-317500" lvl="1" marL="914400" rtl="0" algn="l">
              <a:spcBef>
                <a:spcPts val="0"/>
              </a:spcBef>
              <a:spcAft>
                <a:spcPts val="0"/>
              </a:spcAft>
              <a:buSzPts val="1400"/>
              <a:buChar char="○"/>
            </a:pPr>
            <a:r>
              <a:rPr lang="en-GB"/>
              <a:t>complex transition dynamics</a:t>
            </a:r>
            <a:endParaRPr/>
          </a:p>
          <a:p>
            <a:pPr indent="-317500" lvl="1" marL="914400" rtl="0" algn="l">
              <a:spcBef>
                <a:spcPts val="0"/>
              </a:spcBef>
              <a:spcAft>
                <a:spcPts val="0"/>
              </a:spcAft>
              <a:buSzPts val="1400"/>
              <a:buChar char="○"/>
            </a:pPr>
            <a:r>
              <a:rPr lang="en-GB"/>
              <a:t>complex rewards</a:t>
            </a:r>
            <a:endParaRPr/>
          </a:p>
        </p:txBody>
      </p:sp>
      <p:pic>
        <p:nvPicPr>
          <p:cNvPr descr="Project details: https://vikashplus.github.io/&#10;Dexterous multi-fingered hands are extremely versatile and provide a generic way to perform multiple tasks in human-centric environments. However, effectively controlling them remains challenging due to their high dimensionality and large number of potential contacts. Deep reinforcement learning (DRL) provides a model-agnostic approach to control complex dynamical systems, but has not been shown to scale to high-dimensional dexterous manipulation. Furthermore, deployment of DRL on physical systems remains challenging due to sample inefficiency. Thus, the success of DRL in robotics has thus far been limited to simpler manipulators and tasks. In this work, we show that model-free DRL with natural policy gradients can effectively scale up to complex manipulation tasks with a high-dimensional 24-DoF hand, and solve them from scratch in simulated experiments. Furthermore, with the use of a small number of human demonstrations, the sample complexity can be significantly reduced, and enable learning within the equivalent of a few hours of robot experience. We demonstrate successful policies for multiple complex tasks: object relocation, in-hand manipulation, tool use, and door opening." id="176" name="Google Shape;176;p34" title="Learning Complex Dexterous Manipulation with Deep Reinforcement Learning and Demonstrations">
            <a:hlinkClick r:id="rId4"/>
          </p:cNvPr>
          <p:cNvPicPr preferRelativeResize="0"/>
          <p:nvPr/>
        </p:nvPicPr>
        <p:blipFill>
          <a:blip r:embed="rId5">
            <a:alphaModFix/>
          </a:blip>
          <a:stretch>
            <a:fillRect/>
          </a:stretch>
        </p:blipFill>
        <p:spPr>
          <a:xfrm>
            <a:off x="4611925" y="1492994"/>
            <a:ext cx="4220375" cy="3165281"/>
          </a:xfrm>
          <a:prstGeom prst="rect">
            <a:avLst/>
          </a:prstGeom>
          <a:noFill/>
          <a:ln>
            <a:noFill/>
          </a:ln>
        </p:spPr>
      </p:pic>
      <p:pic>
        <p:nvPicPr>
          <p:cNvPr id="177" name="Google Shape;177;p34"/>
          <p:cNvPicPr preferRelativeResize="0"/>
          <p:nvPr/>
        </p:nvPicPr>
        <p:blipFill>
          <a:blip r:embed="rId6">
            <a:alphaModFix/>
          </a:blip>
          <a:stretch>
            <a:fillRect/>
          </a:stretch>
        </p:blipFill>
        <p:spPr>
          <a:xfrm>
            <a:off x="1211475" y="2814200"/>
            <a:ext cx="1754675" cy="17497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a:t>
            </a:r>
            <a:endParaRPr/>
          </a:p>
        </p:txBody>
      </p:sp>
      <p:sp>
        <p:nvSpPr>
          <p:cNvPr id="183" name="Google Shape;183;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u="sng">
                <a:solidFill>
                  <a:schemeClr val="hlink"/>
                </a:solidFill>
                <a:hlinkClick r:id="rId3"/>
              </a:rPr>
              <a:t>Robotics</a:t>
            </a:r>
            <a:endParaRPr>
              <a:solidFill>
                <a:schemeClr val="dk1"/>
              </a:solidFill>
            </a:endParaRPr>
          </a:p>
          <a:p>
            <a:pPr indent="-317500" lvl="1" marL="914400" rtl="0" algn="l">
              <a:spcBef>
                <a:spcPts val="0"/>
              </a:spcBef>
              <a:spcAft>
                <a:spcPts val="0"/>
              </a:spcAft>
              <a:buSzPts val="1400"/>
              <a:buChar char="○"/>
            </a:pPr>
            <a:r>
              <a:rPr lang="en-GB"/>
              <a:t>continuous space</a:t>
            </a:r>
            <a:endParaRPr/>
          </a:p>
          <a:p>
            <a:pPr indent="-317500" lvl="1" marL="914400" rtl="0" algn="l">
              <a:spcBef>
                <a:spcPts val="0"/>
              </a:spcBef>
              <a:spcAft>
                <a:spcPts val="0"/>
              </a:spcAft>
              <a:buSzPts val="1400"/>
              <a:buChar char="○"/>
            </a:pPr>
            <a:r>
              <a:rPr lang="en-GB"/>
              <a:t>complex transition dynamics</a:t>
            </a:r>
            <a:endParaRPr/>
          </a:p>
          <a:p>
            <a:pPr indent="-317500" lvl="1" marL="914400" rtl="0" algn="l">
              <a:spcBef>
                <a:spcPts val="0"/>
              </a:spcBef>
              <a:spcAft>
                <a:spcPts val="0"/>
              </a:spcAft>
              <a:buSzPts val="1400"/>
              <a:buChar char="○"/>
            </a:pPr>
            <a:r>
              <a:rPr lang="en-GB"/>
              <a:t>complex rewards</a:t>
            </a:r>
            <a:endParaRPr/>
          </a:p>
        </p:txBody>
      </p:sp>
      <p:pic>
        <p:nvPicPr>
          <p:cNvPr id="184" name="Google Shape;184;p35"/>
          <p:cNvPicPr preferRelativeResize="0"/>
          <p:nvPr/>
        </p:nvPicPr>
        <p:blipFill>
          <a:blip r:embed="rId4">
            <a:alphaModFix/>
          </a:blip>
          <a:stretch>
            <a:fillRect/>
          </a:stretch>
        </p:blipFill>
        <p:spPr>
          <a:xfrm>
            <a:off x="1197025" y="2814200"/>
            <a:ext cx="1754675" cy="1754675"/>
          </a:xfrm>
          <a:prstGeom prst="rect">
            <a:avLst/>
          </a:prstGeom>
          <a:noFill/>
          <a:ln>
            <a:noFill/>
          </a:ln>
        </p:spPr>
      </p:pic>
      <p:pic>
        <p:nvPicPr>
          <p:cNvPr descr="Project details: https://vikashplus.github.io/&#10;Dexterous multi-fingered hands are extremely versatile and provide a generic way to perform multiple tasks in human-centric environments. However, effectively controlling them remains challenging due to their high dimensionality and large number of potential contacts. Deep reinforcement learning (DRL) provides a model-agnostic approach to control complex dynamical systems, but has not been shown to scale to high-dimensional dexterous manipulation. Furthermore, deployment of DRL on physical systems remains challenging due to sample inefficiency. Thus, the success of DRL in robotics has thus far been limited to simpler manipulators and tasks. In this work, we show that model-free DRL with natural policy gradients can effectively scale up to complex manipulation tasks with a high-dimensional 24-DoF hand, and solve them from scratch in simulated experiments. Furthermore, with the use of a small number of human demonstrations, the sample complexity can be significantly reduced, and enable learning within the equivalent of a few hours of robot experience. We demonstrate successful policies for multiple complex tasks: object relocation, in-hand manipulation, tool use, and door opening." id="185" name="Google Shape;185;p35" title="Learning Complex Dexterous Manipulation with Deep Reinforcement Learning and Demonstrations">
            <a:hlinkClick r:id="rId5"/>
          </p:cNvPr>
          <p:cNvPicPr preferRelativeResize="0"/>
          <p:nvPr/>
        </p:nvPicPr>
        <p:blipFill>
          <a:blip r:embed="rId6">
            <a:alphaModFix/>
          </a:blip>
          <a:stretch>
            <a:fillRect/>
          </a:stretch>
        </p:blipFill>
        <p:spPr>
          <a:xfrm>
            <a:off x="4611925" y="1492994"/>
            <a:ext cx="4220375" cy="31652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191" name="Google Shape;191;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Key Elements of recent Success</a:t>
            </a:r>
            <a:endParaRPr/>
          </a:p>
          <a:p>
            <a:pPr indent="-342900" lvl="0" marL="457200" rtl="0" algn="l">
              <a:spcBef>
                <a:spcPts val="1600"/>
              </a:spcBef>
              <a:spcAft>
                <a:spcPts val="0"/>
              </a:spcAft>
              <a:buSzPts val="1800"/>
              <a:buChar char="●"/>
            </a:pPr>
            <a:r>
              <a:rPr b="1" lang="en-GB"/>
              <a:t>Deep Learning</a:t>
            </a:r>
            <a:endParaRPr b="1"/>
          </a:p>
          <a:p>
            <a:pPr indent="-342900" lvl="0" marL="457200" rtl="0" algn="l">
              <a:spcBef>
                <a:spcPts val="0"/>
              </a:spcBef>
              <a:spcAft>
                <a:spcPts val="0"/>
              </a:spcAft>
              <a:buSzPts val="1800"/>
              <a:buChar char="●"/>
            </a:pPr>
            <a:r>
              <a:rPr lang="en-GB"/>
              <a:t>Simulators (mujoco, bullet, roboschool, dart, gazebo, carsim)</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92" name="Google Shape;192;p36"/>
          <p:cNvPicPr preferRelativeResize="0"/>
          <p:nvPr/>
        </p:nvPicPr>
        <p:blipFill rotWithShape="1">
          <a:blip r:embed="rId3">
            <a:alphaModFix/>
          </a:blip>
          <a:srcRect b="32948" l="11888" r="9538" t="11591"/>
          <a:stretch/>
        </p:blipFill>
        <p:spPr>
          <a:xfrm>
            <a:off x="2594050" y="2635125"/>
            <a:ext cx="3652601" cy="1933751"/>
          </a:xfrm>
          <a:prstGeom prst="rect">
            <a:avLst/>
          </a:prstGeom>
          <a:noFill/>
          <a:ln>
            <a:noFill/>
          </a:ln>
        </p:spPr>
      </p:pic>
      <p:sp>
        <p:nvSpPr>
          <p:cNvPr id="193" name="Google Shape;193;p36"/>
          <p:cNvSpPr/>
          <p:nvPr/>
        </p:nvSpPr>
        <p:spPr>
          <a:xfrm>
            <a:off x="834950" y="3381500"/>
            <a:ext cx="1323000" cy="441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Observation/States</a:t>
            </a:r>
            <a:endParaRPr/>
          </a:p>
        </p:txBody>
      </p:sp>
      <p:sp>
        <p:nvSpPr>
          <p:cNvPr id="194" name="Google Shape;194;p36"/>
          <p:cNvSpPr/>
          <p:nvPr/>
        </p:nvSpPr>
        <p:spPr>
          <a:xfrm>
            <a:off x="6752625" y="3202125"/>
            <a:ext cx="1131300" cy="620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Action/ Controls</a:t>
            </a:r>
            <a:endParaRPr/>
          </a:p>
        </p:txBody>
      </p:sp>
      <p:sp>
        <p:nvSpPr>
          <p:cNvPr id="195" name="Google Shape;195;p36"/>
          <p:cNvSpPr/>
          <p:nvPr/>
        </p:nvSpPr>
        <p:spPr>
          <a:xfrm>
            <a:off x="2269775" y="3439275"/>
            <a:ext cx="324300" cy="324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6"/>
          <p:cNvSpPr/>
          <p:nvPr/>
        </p:nvSpPr>
        <p:spPr>
          <a:xfrm>
            <a:off x="6337488" y="3439275"/>
            <a:ext cx="324300" cy="324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202" name="Google Shape;202;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Key Elements of recent Success</a:t>
            </a:r>
            <a:endParaRPr/>
          </a:p>
          <a:p>
            <a:pPr indent="-342900" lvl="0" marL="457200" rtl="0" algn="l">
              <a:spcBef>
                <a:spcPts val="1600"/>
              </a:spcBef>
              <a:spcAft>
                <a:spcPts val="0"/>
              </a:spcAft>
              <a:buSzPts val="1800"/>
              <a:buChar char="●"/>
            </a:pPr>
            <a:r>
              <a:rPr lang="en-GB"/>
              <a:t>Deep Learning</a:t>
            </a:r>
            <a:endParaRPr/>
          </a:p>
          <a:p>
            <a:pPr indent="-342900" lvl="0" marL="457200" rtl="0" algn="l">
              <a:spcBef>
                <a:spcPts val="0"/>
              </a:spcBef>
              <a:spcAft>
                <a:spcPts val="0"/>
              </a:spcAft>
              <a:buSzPts val="1800"/>
              <a:buChar char="●"/>
            </a:pPr>
            <a:r>
              <a:rPr b="1" lang="en-GB"/>
              <a:t>Simulators (mujoco, pybullet, roboschool, gazebo)</a:t>
            </a:r>
            <a:endParaRPr b="1"/>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03" name="Google Shape;203;p37"/>
          <p:cNvPicPr preferRelativeResize="0"/>
          <p:nvPr/>
        </p:nvPicPr>
        <p:blipFill rotWithShape="1">
          <a:blip r:embed="rId3">
            <a:alphaModFix/>
          </a:blip>
          <a:srcRect b="10785" l="14002" r="14225" t="14520"/>
          <a:stretch/>
        </p:blipFill>
        <p:spPr>
          <a:xfrm>
            <a:off x="4486175" y="3090274"/>
            <a:ext cx="2681050" cy="1569400"/>
          </a:xfrm>
          <a:prstGeom prst="rect">
            <a:avLst/>
          </a:prstGeom>
          <a:noFill/>
          <a:ln>
            <a:noFill/>
          </a:ln>
        </p:spPr>
      </p:pic>
      <p:pic>
        <p:nvPicPr>
          <p:cNvPr id="204" name="Google Shape;204;p37"/>
          <p:cNvPicPr preferRelativeResize="0"/>
          <p:nvPr/>
        </p:nvPicPr>
        <p:blipFill rotWithShape="1">
          <a:blip r:embed="rId4">
            <a:alphaModFix/>
          </a:blip>
          <a:srcRect b="0" l="0" r="29627" t="23136"/>
          <a:stretch/>
        </p:blipFill>
        <p:spPr>
          <a:xfrm>
            <a:off x="1320825" y="3090275"/>
            <a:ext cx="2873828" cy="1569400"/>
          </a:xfrm>
          <a:prstGeom prst="rect">
            <a:avLst/>
          </a:prstGeom>
          <a:noFill/>
          <a:ln>
            <a:noFill/>
          </a:ln>
        </p:spPr>
      </p:pic>
      <p:pic>
        <p:nvPicPr>
          <p:cNvPr id="205" name="Google Shape;205;p37"/>
          <p:cNvPicPr preferRelativeResize="0"/>
          <p:nvPr/>
        </p:nvPicPr>
        <p:blipFill>
          <a:blip r:embed="rId5">
            <a:alphaModFix/>
          </a:blip>
          <a:stretch>
            <a:fillRect/>
          </a:stretch>
        </p:blipFill>
        <p:spPr>
          <a:xfrm>
            <a:off x="5977750" y="624725"/>
            <a:ext cx="1877200" cy="1877200"/>
          </a:xfrm>
          <a:prstGeom prst="rect">
            <a:avLst/>
          </a:prstGeom>
          <a:noFill/>
          <a:ln>
            <a:noFill/>
          </a:ln>
        </p:spPr>
      </p:pic>
      <p:sp>
        <p:nvSpPr>
          <p:cNvPr id="206" name="Google Shape;206;p37"/>
          <p:cNvSpPr txBox="1"/>
          <p:nvPr/>
        </p:nvSpPr>
        <p:spPr>
          <a:xfrm>
            <a:off x="6391050" y="2570250"/>
            <a:ext cx="10506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t>mujoco</a:t>
            </a:r>
            <a:endParaRPr b="1"/>
          </a:p>
        </p:txBody>
      </p:sp>
      <p:sp>
        <p:nvSpPr>
          <p:cNvPr id="207" name="Google Shape;207;p37"/>
          <p:cNvSpPr txBox="1"/>
          <p:nvPr/>
        </p:nvSpPr>
        <p:spPr>
          <a:xfrm>
            <a:off x="5301400" y="4703625"/>
            <a:ext cx="10506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t>pybullet</a:t>
            </a:r>
            <a:endParaRPr b="1"/>
          </a:p>
        </p:txBody>
      </p:sp>
      <p:sp>
        <p:nvSpPr>
          <p:cNvPr id="208" name="Google Shape;208;p37"/>
          <p:cNvSpPr txBox="1"/>
          <p:nvPr/>
        </p:nvSpPr>
        <p:spPr>
          <a:xfrm>
            <a:off x="2153839" y="4703625"/>
            <a:ext cx="1207800" cy="37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t>roboschool</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Formulation</a:t>
            </a:r>
            <a:endParaRPr/>
          </a:p>
        </p:txBody>
      </p:sp>
      <p:sp>
        <p:nvSpPr>
          <p:cNvPr id="214" name="Google Shape;214;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Markov Decision Process</a:t>
            </a:r>
            <a:endParaRPr/>
          </a:p>
        </p:txBody>
      </p:sp>
      <p:pic>
        <p:nvPicPr>
          <p:cNvPr id="215" name="Google Shape;215;p38"/>
          <p:cNvPicPr preferRelativeResize="0"/>
          <p:nvPr/>
        </p:nvPicPr>
        <p:blipFill>
          <a:blip r:embed="rId3">
            <a:alphaModFix/>
          </a:blip>
          <a:stretch>
            <a:fillRect/>
          </a:stretch>
        </p:blipFill>
        <p:spPr>
          <a:xfrm>
            <a:off x="1816425" y="1548387"/>
            <a:ext cx="5132824" cy="2624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Formulation</a:t>
            </a:r>
            <a:endParaRPr/>
          </a:p>
        </p:txBody>
      </p:sp>
      <p:sp>
        <p:nvSpPr>
          <p:cNvPr id="221" name="Google Shape;221;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 goal of RL is to get </a:t>
            </a:r>
            <a:r>
              <a:rPr b="1" lang="en-GB">
                <a:solidFill>
                  <a:schemeClr val="dk1"/>
                </a:solidFill>
              </a:rPr>
              <a:t>a policy</a:t>
            </a:r>
            <a:r>
              <a:rPr lang="en-GB">
                <a:solidFill>
                  <a:schemeClr val="dk1"/>
                </a:solidFill>
              </a:rPr>
              <a:t>:</a:t>
            </a:r>
            <a:endParaRPr/>
          </a:p>
          <a:p>
            <a:pPr indent="0" lvl="0" marL="0" rtl="0" algn="l">
              <a:spcBef>
                <a:spcPts val="1600"/>
              </a:spcBef>
              <a:spcAft>
                <a:spcPts val="1600"/>
              </a:spcAft>
              <a:buNone/>
            </a:pPr>
            <a:r>
              <a:t/>
            </a:r>
            <a:endParaRPr/>
          </a:p>
        </p:txBody>
      </p:sp>
      <p:cxnSp>
        <p:nvCxnSpPr>
          <p:cNvPr id="222" name="Google Shape;222;p39"/>
          <p:cNvCxnSpPr/>
          <p:nvPr/>
        </p:nvCxnSpPr>
        <p:spPr>
          <a:xfrm flipH="1" rot="10800000">
            <a:off x="3973625" y="1347600"/>
            <a:ext cx="650100" cy="6900"/>
          </a:xfrm>
          <a:prstGeom prst="straightConnector1">
            <a:avLst/>
          </a:prstGeom>
          <a:noFill/>
          <a:ln cap="flat" cmpd="sng" w="9525">
            <a:solidFill>
              <a:srgbClr val="FF00FF"/>
            </a:solidFill>
            <a:prstDash val="solid"/>
            <a:round/>
            <a:headEnd len="med" w="med" type="none"/>
            <a:tailEnd len="med" w="med" type="triangle"/>
          </a:ln>
        </p:spPr>
      </p:cxnSp>
      <p:pic>
        <p:nvPicPr>
          <p:cNvPr id="223" name="Google Shape;223;p39"/>
          <p:cNvPicPr preferRelativeResize="0"/>
          <p:nvPr/>
        </p:nvPicPr>
        <p:blipFill>
          <a:blip r:embed="rId3">
            <a:alphaModFix/>
          </a:blip>
          <a:stretch>
            <a:fillRect/>
          </a:stretch>
        </p:blipFill>
        <p:spPr>
          <a:xfrm>
            <a:off x="3531973" y="1223925"/>
            <a:ext cx="314950" cy="254250"/>
          </a:xfrm>
          <a:prstGeom prst="rect">
            <a:avLst/>
          </a:prstGeom>
          <a:noFill/>
          <a:ln>
            <a:noFill/>
          </a:ln>
        </p:spPr>
      </p:pic>
      <p:pic>
        <p:nvPicPr>
          <p:cNvPr id="224" name="Google Shape;224;p39"/>
          <p:cNvPicPr preferRelativeResize="0"/>
          <p:nvPr/>
        </p:nvPicPr>
        <p:blipFill>
          <a:blip r:embed="rId4">
            <a:alphaModFix/>
          </a:blip>
          <a:stretch>
            <a:fillRect/>
          </a:stretch>
        </p:blipFill>
        <p:spPr>
          <a:xfrm>
            <a:off x="4789775" y="1223925"/>
            <a:ext cx="379450" cy="254250"/>
          </a:xfrm>
          <a:prstGeom prst="rect">
            <a:avLst/>
          </a:prstGeom>
          <a:noFill/>
          <a:ln>
            <a:noFill/>
          </a:ln>
        </p:spPr>
      </p:pic>
      <p:pic>
        <p:nvPicPr>
          <p:cNvPr id="225" name="Google Shape;225;p39"/>
          <p:cNvPicPr preferRelativeResize="0"/>
          <p:nvPr/>
        </p:nvPicPr>
        <p:blipFill>
          <a:blip r:embed="rId5">
            <a:alphaModFix/>
          </a:blip>
          <a:stretch>
            <a:fillRect/>
          </a:stretch>
        </p:blipFill>
        <p:spPr>
          <a:xfrm>
            <a:off x="4162500" y="1006725"/>
            <a:ext cx="311694" cy="269825"/>
          </a:xfrm>
          <a:prstGeom prst="rect">
            <a:avLst/>
          </a:prstGeom>
          <a:noFill/>
          <a:ln>
            <a:noFill/>
          </a:ln>
        </p:spPr>
      </p:pic>
      <p:pic>
        <p:nvPicPr>
          <p:cNvPr id="226" name="Google Shape;226;p39"/>
          <p:cNvPicPr preferRelativeResize="0"/>
          <p:nvPr/>
        </p:nvPicPr>
        <p:blipFill rotWithShape="1">
          <a:blip r:embed="rId6">
            <a:alphaModFix/>
          </a:blip>
          <a:srcRect b="0" l="44982" r="0" t="66913"/>
          <a:stretch/>
        </p:blipFill>
        <p:spPr>
          <a:xfrm>
            <a:off x="458400" y="1617025"/>
            <a:ext cx="3900801" cy="1048550"/>
          </a:xfrm>
          <a:prstGeom prst="rect">
            <a:avLst/>
          </a:prstGeom>
          <a:noFill/>
          <a:ln>
            <a:noFill/>
          </a:ln>
        </p:spPr>
      </p:pic>
      <p:pic>
        <p:nvPicPr>
          <p:cNvPr id="227" name="Google Shape;227;p39"/>
          <p:cNvPicPr preferRelativeResize="0"/>
          <p:nvPr/>
        </p:nvPicPr>
        <p:blipFill rotWithShape="1">
          <a:blip r:embed="rId7">
            <a:alphaModFix/>
          </a:blip>
          <a:srcRect b="0" l="19548" r="12266" t="54189"/>
          <a:stretch/>
        </p:blipFill>
        <p:spPr>
          <a:xfrm>
            <a:off x="611703" y="4314525"/>
            <a:ext cx="3594196" cy="1003400"/>
          </a:xfrm>
          <a:prstGeom prst="rect">
            <a:avLst/>
          </a:prstGeom>
          <a:noFill/>
          <a:ln>
            <a:noFill/>
          </a:ln>
        </p:spPr>
      </p:pic>
      <p:pic>
        <p:nvPicPr>
          <p:cNvPr id="228" name="Google Shape;228;p39"/>
          <p:cNvPicPr preferRelativeResize="0"/>
          <p:nvPr/>
        </p:nvPicPr>
        <p:blipFill rotWithShape="1">
          <a:blip r:embed="rId7">
            <a:alphaModFix/>
          </a:blip>
          <a:srcRect b="50290" l="0" r="0" t="0"/>
          <a:stretch/>
        </p:blipFill>
        <p:spPr>
          <a:xfrm>
            <a:off x="351313" y="2665575"/>
            <a:ext cx="5292476" cy="1093100"/>
          </a:xfrm>
          <a:prstGeom prst="rect">
            <a:avLst/>
          </a:prstGeom>
          <a:noFill/>
          <a:ln>
            <a:noFill/>
          </a:ln>
        </p:spPr>
      </p:pic>
      <p:sp>
        <p:nvSpPr>
          <p:cNvPr id="229" name="Google Shape;229;p39"/>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230" name="Google Shape;230;p39"/>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231" name="Google Shape;231;p39"/>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cxnSp>
        <p:nvCxnSpPr>
          <p:cNvPr id="232" name="Google Shape;232;p39"/>
          <p:cNvCxnSpPr/>
          <p:nvPr/>
        </p:nvCxnSpPr>
        <p:spPr>
          <a:xfrm>
            <a:off x="1068425" y="1901450"/>
            <a:ext cx="291900" cy="6000"/>
          </a:xfrm>
          <a:prstGeom prst="straightConnector1">
            <a:avLst/>
          </a:prstGeom>
          <a:noFill/>
          <a:ln cap="flat" cmpd="sng" w="9525">
            <a:solidFill>
              <a:srgbClr val="FF00FF"/>
            </a:solidFill>
            <a:prstDash val="solid"/>
            <a:round/>
            <a:headEnd len="med" w="med" type="none"/>
            <a:tailEnd len="med" w="med" type="triangle"/>
          </a:ln>
        </p:spPr>
      </p:cxnSp>
      <p:cxnSp>
        <p:nvCxnSpPr>
          <p:cNvPr id="233" name="Google Shape;233;p39"/>
          <p:cNvCxnSpPr/>
          <p:nvPr/>
        </p:nvCxnSpPr>
        <p:spPr>
          <a:xfrm>
            <a:off x="2555975" y="1901450"/>
            <a:ext cx="291900" cy="6000"/>
          </a:xfrm>
          <a:prstGeom prst="straightConnector1">
            <a:avLst/>
          </a:prstGeom>
          <a:noFill/>
          <a:ln cap="flat" cmpd="sng" w="9525">
            <a:solidFill>
              <a:srgbClr val="FF00FF"/>
            </a:solidFill>
            <a:prstDash val="solid"/>
            <a:round/>
            <a:headEnd len="med" w="med" type="none"/>
            <a:tailEnd len="med" w="med" type="triangle"/>
          </a:ln>
        </p:spPr>
      </p:cxnSp>
      <p:pic>
        <p:nvPicPr>
          <p:cNvPr id="234" name="Google Shape;234;p39"/>
          <p:cNvPicPr preferRelativeResize="0"/>
          <p:nvPr/>
        </p:nvPicPr>
        <p:blipFill>
          <a:blip r:embed="rId8">
            <a:alphaModFix/>
          </a:blip>
          <a:stretch>
            <a:fillRect/>
          </a:stretch>
        </p:blipFill>
        <p:spPr>
          <a:xfrm>
            <a:off x="458400" y="3941175"/>
            <a:ext cx="3900801" cy="22095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Formulation</a:t>
            </a:r>
            <a:endParaRPr/>
          </a:p>
        </p:txBody>
      </p:sp>
      <p:sp>
        <p:nvSpPr>
          <p:cNvPr id="240" name="Google Shape;240;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The goal of RL is to get </a:t>
            </a:r>
            <a:r>
              <a:rPr b="1" lang="en-GB">
                <a:solidFill>
                  <a:schemeClr val="dk1"/>
                </a:solidFill>
              </a:rPr>
              <a:t>a policy</a:t>
            </a:r>
            <a:r>
              <a:rPr lang="en-GB">
                <a:solidFill>
                  <a:schemeClr val="dk1"/>
                </a:solidFill>
              </a:rPr>
              <a: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GB"/>
              <a:t>Reward function:</a:t>
            </a:r>
            <a:endParaRPr/>
          </a:p>
        </p:txBody>
      </p:sp>
      <p:cxnSp>
        <p:nvCxnSpPr>
          <p:cNvPr id="241" name="Google Shape;241;p40"/>
          <p:cNvCxnSpPr/>
          <p:nvPr/>
        </p:nvCxnSpPr>
        <p:spPr>
          <a:xfrm flipH="1" rot="10800000">
            <a:off x="3973625" y="1347600"/>
            <a:ext cx="650100" cy="6900"/>
          </a:xfrm>
          <a:prstGeom prst="straightConnector1">
            <a:avLst/>
          </a:prstGeom>
          <a:noFill/>
          <a:ln cap="flat" cmpd="sng" w="9525">
            <a:solidFill>
              <a:srgbClr val="FF00FF"/>
            </a:solidFill>
            <a:prstDash val="solid"/>
            <a:round/>
            <a:headEnd len="med" w="med" type="none"/>
            <a:tailEnd len="med" w="med" type="triangle"/>
          </a:ln>
        </p:spPr>
      </p:cxnSp>
      <p:pic>
        <p:nvPicPr>
          <p:cNvPr id="242" name="Google Shape;242;p40"/>
          <p:cNvPicPr preferRelativeResize="0"/>
          <p:nvPr/>
        </p:nvPicPr>
        <p:blipFill>
          <a:blip r:embed="rId3">
            <a:alphaModFix/>
          </a:blip>
          <a:stretch>
            <a:fillRect/>
          </a:stretch>
        </p:blipFill>
        <p:spPr>
          <a:xfrm>
            <a:off x="3531973" y="1223925"/>
            <a:ext cx="314950" cy="254250"/>
          </a:xfrm>
          <a:prstGeom prst="rect">
            <a:avLst/>
          </a:prstGeom>
          <a:noFill/>
          <a:ln>
            <a:noFill/>
          </a:ln>
        </p:spPr>
      </p:pic>
      <p:pic>
        <p:nvPicPr>
          <p:cNvPr id="243" name="Google Shape;243;p40"/>
          <p:cNvPicPr preferRelativeResize="0"/>
          <p:nvPr/>
        </p:nvPicPr>
        <p:blipFill>
          <a:blip r:embed="rId4">
            <a:alphaModFix/>
          </a:blip>
          <a:stretch>
            <a:fillRect/>
          </a:stretch>
        </p:blipFill>
        <p:spPr>
          <a:xfrm>
            <a:off x="4789775" y="1223925"/>
            <a:ext cx="379450" cy="254250"/>
          </a:xfrm>
          <a:prstGeom prst="rect">
            <a:avLst/>
          </a:prstGeom>
          <a:noFill/>
          <a:ln>
            <a:noFill/>
          </a:ln>
        </p:spPr>
      </p:pic>
      <p:pic>
        <p:nvPicPr>
          <p:cNvPr id="244" name="Google Shape;244;p40"/>
          <p:cNvPicPr preferRelativeResize="0"/>
          <p:nvPr/>
        </p:nvPicPr>
        <p:blipFill>
          <a:blip r:embed="rId5">
            <a:alphaModFix/>
          </a:blip>
          <a:stretch>
            <a:fillRect/>
          </a:stretch>
        </p:blipFill>
        <p:spPr>
          <a:xfrm>
            <a:off x="4162500" y="1006725"/>
            <a:ext cx="311694" cy="269825"/>
          </a:xfrm>
          <a:prstGeom prst="rect">
            <a:avLst/>
          </a:prstGeom>
          <a:noFill/>
          <a:ln>
            <a:noFill/>
          </a:ln>
        </p:spPr>
      </p:pic>
      <p:pic>
        <p:nvPicPr>
          <p:cNvPr id="245" name="Google Shape;245;p40"/>
          <p:cNvPicPr preferRelativeResize="0"/>
          <p:nvPr/>
        </p:nvPicPr>
        <p:blipFill rotWithShape="1">
          <a:blip r:embed="rId6">
            <a:alphaModFix/>
          </a:blip>
          <a:srcRect b="0" l="19548" r="12266" t="54189"/>
          <a:stretch/>
        </p:blipFill>
        <p:spPr>
          <a:xfrm>
            <a:off x="880003" y="4011550"/>
            <a:ext cx="3594196" cy="1003400"/>
          </a:xfrm>
          <a:prstGeom prst="rect">
            <a:avLst/>
          </a:prstGeom>
          <a:noFill/>
          <a:ln>
            <a:noFill/>
          </a:ln>
        </p:spPr>
      </p:pic>
      <p:sp>
        <p:nvSpPr>
          <p:cNvPr id="246" name="Google Shape;246;p40"/>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247" name="Google Shape;247;p40"/>
          <p:cNvPicPr preferRelativeResize="0"/>
          <p:nvPr/>
        </p:nvPicPr>
        <p:blipFill>
          <a:blip r:embed="rId7">
            <a:alphaModFix/>
          </a:blip>
          <a:stretch>
            <a:fillRect/>
          </a:stretch>
        </p:blipFill>
        <p:spPr>
          <a:xfrm>
            <a:off x="6303875" y="1692650"/>
            <a:ext cx="2528425" cy="2528425"/>
          </a:xfrm>
          <a:prstGeom prst="rect">
            <a:avLst/>
          </a:prstGeom>
          <a:noFill/>
          <a:ln>
            <a:noFill/>
          </a:ln>
        </p:spPr>
      </p:pic>
      <p:pic>
        <p:nvPicPr>
          <p:cNvPr id="248" name="Google Shape;248;p40"/>
          <p:cNvPicPr preferRelativeResize="0"/>
          <p:nvPr/>
        </p:nvPicPr>
        <p:blipFill rotWithShape="1">
          <a:blip r:embed="rId8">
            <a:alphaModFix/>
          </a:blip>
          <a:srcRect b="32952" l="11888" r="9538" t="17591"/>
          <a:stretch/>
        </p:blipFill>
        <p:spPr>
          <a:xfrm>
            <a:off x="1641775" y="1781238"/>
            <a:ext cx="2837599" cy="798062"/>
          </a:xfrm>
          <a:prstGeom prst="rect">
            <a:avLst/>
          </a:prstGeom>
          <a:noFill/>
          <a:ln>
            <a:noFill/>
          </a:ln>
        </p:spPr>
      </p:pic>
      <p:sp>
        <p:nvSpPr>
          <p:cNvPr id="249" name="Google Shape;249;p40"/>
          <p:cNvSpPr/>
          <p:nvPr/>
        </p:nvSpPr>
        <p:spPr>
          <a:xfrm>
            <a:off x="403275" y="1900536"/>
            <a:ext cx="854700" cy="46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Joint states</a:t>
            </a:r>
            <a:endParaRPr/>
          </a:p>
        </p:txBody>
      </p:sp>
      <p:sp>
        <p:nvSpPr>
          <p:cNvPr id="250" name="Google Shape;250;p40"/>
          <p:cNvSpPr/>
          <p:nvPr/>
        </p:nvSpPr>
        <p:spPr>
          <a:xfrm>
            <a:off x="4896450" y="1900523"/>
            <a:ext cx="854700" cy="46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Joint Torque</a:t>
            </a:r>
            <a:endParaRPr/>
          </a:p>
        </p:txBody>
      </p:sp>
      <p:sp>
        <p:nvSpPr>
          <p:cNvPr id="251" name="Google Shape;251;p40"/>
          <p:cNvSpPr/>
          <p:nvPr/>
        </p:nvSpPr>
        <p:spPr>
          <a:xfrm>
            <a:off x="1389858" y="2056529"/>
            <a:ext cx="252000" cy="150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0"/>
          <p:cNvSpPr/>
          <p:nvPr/>
        </p:nvSpPr>
        <p:spPr>
          <a:xfrm>
            <a:off x="4549936" y="2056529"/>
            <a:ext cx="252000" cy="150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40"/>
          <p:cNvPicPr preferRelativeResize="0"/>
          <p:nvPr/>
        </p:nvPicPr>
        <p:blipFill rotWithShape="1">
          <a:blip r:embed="rId9">
            <a:alphaModFix/>
          </a:blip>
          <a:srcRect b="0" l="0" r="77023" t="0"/>
          <a:stretch/>
        </p:blipFill>
        <p:spPr>
          <a:xfrm>
            <a:off x="7185650" y="4873687"/>
            <a:ext cx="1886061" cy="269825"/>
          </a:xfrm>
          <a:prstGeom prst="rect">
            <a:avLst/>
          </a:prstGeom>
          <a:noFill/>
          <a:ln>
            <a:noFill/>
          </a:ln>
        </p:spPr>
      </p:pic>
      <p:pic>
        <p:nvPicPr>
          <p:cNvPr id="254" name="Google Shape;254;p40"/>
          <p:cNvPicPr preferRelativeResize="0"/>
          <p:nvPr/>
        </p:nvPicPr>
        <p:blipFill>
          <a:blip r:embed="rId10">
            <a:alphaModFix/>
          </a:blip>
          <a:stretch>
            <a:fillRect/>
          </a:stretch>
        </p:blipFill>
        <p:spPr>
          <a:xfrm>
            <a:off x="403274" y="3141964"/>
            <a:ext cx="5856024" cy="3069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260" name="Google Shape;260;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Deterministic Policy Gradient Algorithms (David Silver et al. 2014)</a:t>
            </a:r>
            <a:endParaRPr/>
          </a:p>
          <a:p>
            <a:pPr indent="-317500" lvl="1" marL="914400" rtl="0" algn="l">
              <a:spcBef>
                <a:spcPts val="0"/>
              </a:spcBef>
              <a:spcAft>
                <a:spcPts val="0"/>
              </a:spcAft>
              <a:buSzPts val="1400"/>
              <a:buChar char="○"/>
            </a:pPr>
            <a:r>
              <a:rPr lang="en-GB"/>
              <a:t>DPG Algorithm</a:t>
            </a:r>
            <a:endParaRPr/>
          </a:p>
          <a:p>
            <a:pPr indent="-317500" lvl="1" marL="914400" rtl="0" algn="l">
              <a:spcBef>
                <a:spcPts val="0"/>
              </a:spcBef>
              <a:spcAft>
                <a:spcPts val="0"/>
              </a:spcAft>
              <a:buSzPts val="1400"/>
              <a:buChar char="○"/>
            </a:pPr>
            <a:r>
              <a:rPr lang="en-GB"/>
              <a:t>Experiments: continuous bandit, </a:t>
            </a:r>
            <a:r>
              <a:rPr b="1" lang="en-GB"/>
              <a:t>pendulum</a:t>
            </a:r>
            <a:r>
              <a:rPr lang="en-GB"/>
              <a:t>, mountain car, 2D puddle world and </a:t>
            </a:r>
            <a:r>
              <a:rPr b="1" lang="en-GB"/>
              <a:t>Octopus Arm</a:t>
            </a:r>
            <a:endParaRPr b="1"/>
          </a:p>
          <a:p>
            <a:pPr indent="-342900" lvl="0" marL="457200" rtl="0" algn="l">
              <a:spcBef>
                <a:spcPts val="0"/>
              </a:spcBef>
              <a:spcAft>
                <a:spcPts val="0"/>
              </a:spcAft>
              <a:buSzPts val="1800"/>
              <a:buChar char="●"/>
            </a:pPr>
            <a:r>
              <a:rPr lang="en-GB"/>
              <a:t>Continuous Control with Deep Reinforcement Learning (Lillicrap et al. 2016)</a:t>
            </a:r>
            <a:endParaRPr/>
          </a:p>
          <a:p>
            <a:pPr indent="-317500" lvl="1" marL="914400" rtl="0" algn="l">
              <a:spcBef>
                <a:spcPts val="0"/>
              </a:spcBef>
              <a:spcAft>
                <a:spcPts val="0"/>
              </a:spcAft>
              <a:buSzPts val="1400"/>
              <a:buChar char="○"/>
            </a:pPr>
            <a:r>
              <a:rPr lang="en-GB"/>
              <a:t>DDPG</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61" name="Google Shape;261;p41"/>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262" name="Google Shape;262;p41"/>
          <p:cNvPicPr preferRelativeResize="0"/>
          <p:nvPr/>
        </p:nvPicPr>
        <p:blipFill>
          <a:blip r:embed="rId3">
            <a:alphaModFix/>
          </a:blip>
          <a:stretch>
            <a:fillRect/>
          </a:stretch>
        </p:blipFill>
        <p:spPr>
          <a:xfrm>
            <a:off x="2418503" y="2499925"/>
            <a:ext cx="4270421" cy="1124716"/>
          </a:xfrm>
          <a:prstGeom prst="rect">
            <a:avLst/>
          </a:prstGeom>
          <a:noFill/>
          <a:ln>
            <a:noFill/>
          </a:ln>
        </p:spPr>
      </p:pic>
      <p:pic>
        <p:nvPicPr>
          <p:cNvPr id="263" name="Google Shape;263;p41"/>
          <p:cNvPicPr preferRelativeResize="0"/>
          <p:nvPr/>
        </p:nvPicPr>
        <p:blipFill>
          <a:blip r:embed="rId4">
            <a:alphaModFix/>
          </a:blip>
          <a:stretch>
            <a:fillRect/>
          </a:stretch>
        </p:blipFill>
        <p:spPr>
          <a:xfrm>
            <a:off x="2418500" y="3800429"/>
            <a:ext cx="4577575" cy="11514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Quiz 1: Write down a reward function for each</a:t>
            </a:r>
            <a:endParaRPr/>
          </a:p>
        </p:txBody>
      </p:sp>
      <p:sp>
        <p:nvSpPr>
          <p:cNvPr id="269" name="Google Shape;269;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Example: </a:t>
            </a:r>
            <a:endParaRPr/>
          </a:p>
        </p:txBody>
      </p:sp>
      <p:sp>
        <p:nvSpPr>
          <p:cNvPr id="270" name="Google Shape;270;p42"/>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271" name="Google Shape;271;p42"/>
          <p:cNvPicPr preferRelativeResize="0"/>
          <p:nvPr/>
        </p:nvPicPr>
        <p:blipFill>
          <a:blip r:embed="rId3">
            <a:alphaModFix/>
          </a:blip>
          <a:stretch>
            <a:fillRect/>
          </a:stretch>
        </p:blipFill>
        <p:spPr>
          <a:xfrm>
            <a:off x="1275503" y="2276350"/>
            <a:ext cx="4644001" cy="1233656"/>
          </a:xfrm>
          <a:prstGeom prst="rect">
            <a:avLst/>
          </a:prstGeom>
          <a:noFill/>
          <a:ln>
            <a:noFill/>
          </a:ln>
        </p:spPr>
      </p:pic>
      <p:pic>
        <p:nvPicPr>
          <p:cNvPr id="272" name="Google Shape;272;p42"/>
          <p:cNvPicPr preferRelativeResize="0"/>
          <p:nvPr/>
        </p:nvPicPr>
        <p:blipFill>
          <a:blip r:embed="rId4">
            <a:alphaModFix/>
          </a:blip>
          <a:stretch>
            <a:fillRect/>
          </a:stretch>
        </p:blipFill>
        <p:spPr>
          <a:xfrm>
            <a:off x="1275500" y="3702821"/>
            <a:ext cx="4978025" cy="1263029"/>
          </a:xfrm>
          <a:prstGeom prst="rect">
            <a:avLst/>
          </a:prstGeom>
          <a:noFill/>
          <a:ln>
            <a:noFill/>
          </a:ln>
        </p:spPr>
      </p:pic>
      <p:pic>
        <p:nvPicPr>
          <p:cNvPr id="273" name="Google Shape;273;p42"/>
          <p:cNvPicPr preferRelativeResize="0"/>
          <p:nvPr/>
        </p:nvPicPr>
        <p:blipFill rotWithShape="1">
          <a:blip r:embed="rId5">
            <a:alphaModFix/>
          </a:blip>
          <a:srcRect b="10" l="0" r="43390" t="0"/>
          <a:stretch/>
        </p:blipFill>
        <p:spPr>
          <a:xfrm>
            <a:off x="1445274" y="1269750"/>
            <a:ext cx="3315126" cy="306900"/>
          </a:xfrm>
          <a:prstGeom prst="rect">
            <a:avLst/>
          </a:prstGeom>
          <a:noFill/>
          <a:ln>
            <a:noFill/>
          </a:ln>
        </p:spPr>
      </p:pic>
      <p:pic>
        <p:nvPicPr>
          <p:cNvPr id="274" name="Google Shape;274;p42"/>
          <p:cNvPicPr preferRelativeResize="0"/>
          <p:nvPr/>
        </p:nvPicPr>
        <p:blipFill>
          <a:blip r:embed="rId6">
            <a:alphaModFix/>
          </a:blip>
          <a:stretch>
            <a:fillRect/>
          </a:stretch>
        </p:blipFill>
        <p:spPr>
          <a:xfrm>
            <a:off x="5198725" y="1152475"/>
            <a:ext cx="989125" cy="989125"/>
          </a:xfrm>
          <a:prstGeom prst="rect">
            <a:avLst/>
          </a:prstGeom>
          <a:noFill/>
          <a:ln>
            <a:noFill/>
          </a:ln>
        </p:spPr>
      </p:pic>
      <p:sp>
        <p:nvSpPr>
          <p:cNvPr id="275" name="Google Shape;275;p42"/>
          <p:cNvSpPr txBox="1"/>
          <p:nvPr/>
        </p:nvSpPr>
        <p:spPr>
          <a:xfrm>
            <a:off x="1712375" y="3458975"/>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a</a:t>
            </a:r>
            <a:endParaRPr/>
          </a:p>
        </p:txBody>
      </p:sp>
      <p:sp>
        <p:nvSpPr>
          <p:cNvPr id="276" name="Google Shape;276;p42"/>
          <p:cNvSpPr txBox="1"/>
          <p:nvPr/>
        </p:nvSpPr>
        <p:spPr>
          <a:xfrm>
            <a:off x="2760325" y="3458975"/>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b</a:t>
            </a:r>
            <a:endParaRPr/>
          </a:p>
        </p:txBody>
      </p:sp>
      <p:sp>
        <p:nvSpPr>
          <p:cNvPr id="277" name="Google Shape;277;p42"/>
          <p:cNvSpPr txBox="1"/>
          <p:nvPr/>
        </p:nvSpPr>
        <p:spPr>
          <a:xfrm>
            <a:off x="4060025" y="3458975"/>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c</a:t>
            </a:r>
            <a:endParaRPr/>
          </a:p>
        </p:txBody>
      </p:sp>
      <p:sp>
        <p:nvSpPr>
          <p:cNvPr id="278" name="Google Shape;278;p42"/>
          <p:cNvSpPr txBox="1"/>
          <p:nvPr/>
        </p:nvSpPr>
        <p:spPr>
          <a:xfrm>
            <a:off x="5107975" y="3458975"/>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d</a:t>
            </a:r>
            <a:endParaRPr/>
          </a:p>
        </p:txBody>
      </p:sp>
      <p:sp>
        <p:nvSpPr>
          <p:cNvPr id="279" name="Google Shape;279;p42"/>
          <p:cNvSpPr txBox="1"/>
          <p:nvPr/>
        </p:nvSpPr>
        <p:spPr>
          <a:xfrm>
            <a:off x="1712375" y="4883650"/>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e</a:t>
            </a:r>
            <a:endParaRPr/>
          </a:p>
        </p:txBody>
      </p:sp>
      <p:sp>
        <p:nvSpPr>
          <p:cNvPr id="280" name="Google Shape;280;p42"/>
          <p:cNvSpPr txBox="1"/>
          <p:nvPr/>
        </p:nvSpPr>
        <p:spPr>
          <a:xfrm>
            <a:off x="2760325" y="4883650"/>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f</a:t>
            </a:r>
            <a:endParaRPr/>
          </a:p>
        </p:txBody>
      </p:sp>
      <p:sp>
        <p:nvSpPr>
          <p:cNvPr id="281" name="Google Shape;281;p42"/>
          <p:cNvSpPr txBox="1"/>
          <p:nvPr/>
        </p:nvSpPr>
        <p:spPr>
          <a:xfrm>
            <a:off x="4060025" y="4883650"/>
            <a:ext cx="280800" cy="30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g</a:t>
            </a:r>
            <a:endParaRPr/>
          </a:p>
        </p:txBody>
      </p:sp>
      <p:pic>
        <p:nvPicPr>
          <p:cNvPr id="282" name="Google Shape;282;p42"/>
          <p:cNvPicPr preferRelativeResize="0"/>
          <p:nvPr/>
        </p:nvPicPr>
        <p:blipFill>
          <a:blip r:embed="rId7">
            <a:alphaModFix/>
          </a:blip>
          <a:stretch>
            <a:fillRect/>
          </a:stretch>
        </p:blipFill>
        <p:spPr>
          <a:xfrm>
            <a:off x="7265375" y="3173550"/>
            <a:ext cx="1754675" cy="1754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288" name="Google Shape;288;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Pancake Flipping Task</a:t>
            </a:r>
            <a:endParaRPr/>
          </a:p>
        </p:txBody>
      </p:sp>
      <p:sp>
        <p:nvSpPr>
          <p:cNvPr id="289" name="Google Shape;289;p43"/>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290" name="Google Shape;290;p43"/>
          <p:cNvPicPr preferRelativeResize="0"/>
          <p:nvPr/>
        </p:nvPicPr>
        <p:blipFill>
          <a:blip r:embed="rId3">
            <a:alphaModFix/>
          </a:blip>
          <a:stretch>
            <a:fillRect/>
          </a:stretch>
        </p:blipFill>
        <p:spPr>
          <a:xfrm>
            <a:off x="476862" y="1920024"/>
            <a:ext cx="8190275" cy="2843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Reinforcement Learning for Robotics</a:t>
            </a:r>
            <a:endParaRPr/>
          </a:p>
        </p:txBody>
      </p:sp>
      <p:sp>
        <p:nvSpPr>
          <p:cNvPr id="109" name="Google Shape;109;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Iretiayo Akinola</a:t>
            </a:r>
            <a:endParaRPr/>
          </a:p>
          <a:p>
            <a:pPr indent="0" lvl="0" marL="0" rtl="0" algn="ctr">
              <a:spcBef>
                <a:spcPts val="0"/>
              </a:spcBef>
              <a:spcAft>
                <a:spcPts val="0"/>
              </a:spcAft>
              <a:buClr>
                <a:schemeClr val="dk1"/>
              </a:buClr>
              <a:buSzPts val="1100"/>
              <a:buFont typeface="Arial"/>
              <a:buNone/>
            </a:pPr>
            <a:r>
              <a:rPr lang="en-GB" sz="1200" u="sng">
                <a:solidFill>
                  <a:schemeClr val="accent5"/>
                </a:solidFill>
                <a:hlinkClick r:id="rId3"/>
              </a:rPr>
              <a:t>http://www.cs.columbia.edu/~iakinola/</a:t>
            </a:r>
            <a:endParaRPr/>
          </a:p>
        </p:txBody>
      </p:sp>
      <p:pic>
        <p:nvPicPr>
          <p:cNvPr descr="Image result for columbia university logo transparent" id="110" name="Google Shape;110;p26"/>
          <p:cNvPicPr preferRelativeResize="0"/>
          <p:nvPr/>
        </p:nvPicPr>
        <p:blipFill>
          <a:blip r:embed="rId4">
            <a:alphaModFix/>
          </a:blip>
          <a:stretch>
            <a:fillRect/>
          </a:stretch>
        </p:blipFill>
        <p:spPr>
          <a:xfrm>
            <a:off x="3948913" y="3897325"/>
            <a:ext cx="1246175" cy="1246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296" name="Google Shape;296;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Pancake Flipping Task</a:t>
            </a:r>
            <a:endParaRPr/>
          </a:p>
        </p:txBody>
      </p:sp>
      <p:sp>
        <p:nvSpPr>
          <p:cNvPr id="297" name="Google Shape;297;p44"/>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descr="Pancake day special!&#10;&#10;The video shows a Barrett WAM robot learning to flip pancakes by reinforcement learning. The motion is encoded in a mixture of basis force fields through an extension of Dynamic Movement Primitives (DMP) that represents the synergies across the different variables through stiffness matrices. An Inverse Dynamics controller with variable stiffness is used for reproduction. &#10;&#10;For pancake day special, the skill is first demonstrated via kinesthetic teaching, and then refined by Policy learning by Weighting Exploration with the Returns (PoWER) algorithm. After 50 trials, the robot learns that the first part of the task requires a stiff behavior to throw the pancake in the air, while the second part requires the hand to be compliant in order to catch the pancake without having it bounced off the pan.&#10;&#10;Video credits:&#10;--------------------------&#10;Dr. Petar Kormushev&#10;http://kormushev.com&#10;&#10;Affiliation:&#10;----------------------&#10;Advanced Robotics dept.&#10;Italian Institute of Technology (IIT)&#10;&#10;Published paper about this pancake flipping robot experiment:&#10;http://kormushev.com/papers/Kormushev-IROS2010.pdf&#10;&#10;Pancake day special" id="298" name="Google Shape;298;p44" title="Robot Learns to Flip Pancakes">
            <a:hlinkClick r:id="rId3"/>
          </p:cNvPr>
          <p:cNvPicPr preferRelativeResize="0"/>
          <p:nvPr/>
        </p:nvPicPr>
        <p:blipFill>
          <a:blip r:embed="rId4">
            <a:alphaModFix/>
          </a:blip>
          <a:stretch>
            <a:fillRect/>
          </a:stretch>
        </p:blipFill>
        <p:spPr>
          <a:xfrm>
            <a:off x="2286000" y="1548875"/>
            <a:ext cx="45720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04" name="Google Shape;304;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Pancake Flipping Task</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GB"/>
              <a:t>Reward</a:t>
            </a:r>
            <a:endParaRPr/>
          </a:p>
          <a:p>
            <a:pPr indent="-317500" lvl="1" marL="914400" rtl="0" algn="l">
              <a:spcBef>
                <a:spcPts val="0"/>
              </a:spcBef>
              <a:spcAft>
                <a:spcPts val="0"/>
              </a:spcAft>
              <a:buSzPts val="1400"/>
              <a:buChar char="○"/>
            </a:pPr>
            <a:r>
              <a:rPr lang="en-GB">
                <a:solidFill>
                  <a:schemeClr val="dk1"/>
                </a:solidFill>
              </a:rPr>
              <a:t>Orientational </a:t>
            </a:r>
            <a:r>
              <a:rPr lang="en-GB"/>
              <a:t>reward</a:t>
            </a:r>
            <a:endParaRPr/>
          </a:p>
          <a:p>
            <a:pPr indent="-317500" lvl="1" marL="914400" rtl="0" algn="l">
              <a:spcBef>
                <a:spcPts val="0"/>
              </a:spcBef>
              <a:spcAft>
                <a:spcPts val="0"/>
              </a:spcAft>
              <a:buSzPts val="1400"/>
              <a:buChar char="○"/>
            </a:pPr>
            <a:r>
              <a:rPr lang="en-GB">
                <a:solidFill>
                  <a:schemeClr val="dk1"/>
                </a:solidFill>
              </a:rPr>
              <a:t>Positional </a:t>
            </a:r>
            <a:r>
              <a:rPr lang="en-GB"/>
              <a:t>reward</a:t>
            </a:r>
            <a:endParaRPr/>
          </a:p>
        </p:txBody>
      </p:sp>
      <p:sp>
        <p:nvSpPr>
          <p:cNvPr id="305" name="Google Shape;305;p45"/>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06" name="Google Shape;306;p45"/>
          <p:cNvPicPr preferRelativeResize="0"/>
          <p:nvPr/>
        </p:nvPicPr>
        <p:blipFill rotWithShape="1">
          <a:blip r:embed="rId3">
            <a:alphaModFix/>
          </a:blip>
          <a:srcRect b="0" l="0" r="49377" t="0"/>
          <a:stretch/>
        </p:blipFill>
        <p:spPr>
          <a:xfrm>
            <a:off x="6111775" y="2920250"/>
            <a:ext cx="2681602" cy="1838775"/>
          </a:xfrm>
          <a:prstGeom prst="rect">
            <a:avLst/>
          </a:prstGeom>
          <a:noFill/>
          <a:ln>
            <a:noFill/>
          </a:ln>
        </p:spPr>
      </p:pic>
      <p:pic>
        <p:nvPicPr>
          <p:cNvPr id="307" name="Google Shape;307;p45"/>
          <p:cNvPicPr preferRelativeResize="0"/>
          <p:nvPr/>
        </p:nvPicPr>
        <p:blipFill>
          <a:blip r:embed="rId4">
            <a:alphaModFix/>
          </a:blip>
          <a:stretch>
            <a:fillRect/>
          </a:stretch>
        </p:blipFill>
        <p:spPr>
          <a:xfrm>
            <a:off x="1437863" y="1602850"/>
            <a:ext cx="6268275" cy="856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13" name="Google Shape;313;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Archery </a:t>
            </a:r>
            <a:r>
              <a:rPr lang="en-GB"/>
              <a:t>Task</a:t>
            </a:r>
            <a:endParaRPr/>
          </a:p>
        </p:txBody>
      </p:sp>
      <p:sp>
        <p:nvSpPr>
          <p:cNvPr id="314" name="Google Shape;314;p46"/>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15" name="Google Shape;315;p46"/>
          <p:cNvPicPr preferRelativeResize="0"/>
          <p:nvPr/>
        </p:nvPicPr>
        <p:blipFill>
          <a:blip r:embed="rId3">
            <a:alphaModFix/>
          </a:blip>
          <a:stretch>
            <a:fillRect/>
          </a:stretch>
        </p:blipFill>
        <p:spPr>
          <a:xfrm>
            <a:off x="311700" y="1958400"/>
            <a:ext cx="4390450" cy="2799250"/>
          </a:xfrm>
          <a:prstGeom prst="rect">
            <a:avLst/>
          </a:prstGeom>
          <a:noFill/>
          <a:ln>
            <a:noFill/>
          </a:ln>
        </p:spPr>
      </p:pic>
      <p:pic>
        <p:nvPicPr>
          <p:cNvPr id="316" name="Google Shape;316;p46"/>
          <p:cNvPicPr preferRelativeResize="0"/>
          <p:nvPr/>
        </p:nvPicPr>
        <p:blipFill>
          <a:blip r:embed="rId4">
            <a:alphaModFix/>
          </a:blip>
          <a:stretch>
            <a:fillRect/>
          </a:stretch>
        </p:blipFill>
        <p:spPr>
          <a:xfrm>
            <a:off x="5868338" y="1958394"/>
            <a:ext cx="2473774" cy="510550"/>
          </a:xfrm>
          <a:prstGeom prst="rect">
            <a:avLst/>
          </a:prstGeom>
          <a:noFill/>
          <a:ln>
            <a:noFill/>
          </a:ln>
        </p:spPr>
      </p:pic>
      <p:pic>
        <p:nvPicPr>
          <p:cNvPr id="317" name="Google Shape;317;p46"/>
          <p:cNvPicPr preferRelativeResize="0"/>
          <p:nvPr/>
        </p:nvPicPr>
        <p:blipFill>
          <a:blip r:embed="rId5">
            <a:alphaModFix/>
          </a:blip>
          <a:stretch>
            <a:fillRect/>
          </a:stretch>
        </p:blipFill>
        <p:spPr>
          <a:xfrm>
            <a:off x="5568988" y="2839950"/>
            <a:ext cx="3072451" cy="2210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323" name="Google Shape;323;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Pros</a:t>
            </a:r>
            <a:endParaRPr/>
          </a:p>
          <a:p>
            <a:pPr indent="-342900" lvl="0" marL="457200" rtl="0" algn="l">
              <a:spcBef>
                <a:spcPts val="1600"/>
              </a:spcBef>
              <a:spcAft>
                <a:spcPts val="0"/>
              </a:spcAft>
              <a:buSzPts val="1800"/>
              <a:buChar char="●"/>
            </a:pPr>
            <a:r>
              <a:rPr lang="en-GB"/>
              <a:t>Fully autonomous</a:t>
            </a:r>
            <a:endParaRPr/>
          </a:p>
          <a:p>
            <a:pPr indent="-342900" lvl="0" marL="457200" rtl="0" algn="l">
              <a:spcBef>
                <a:spcPts val="0"/>
              </a:spcBef>
              <a:spcAft>
                <a:spcPts val="0"/>
              </a:spcAft>
              <a:buSzPts val="1800"/>
              <a:buChar char="●"/>
            </a:pPr>
            <a:r>
              <a:rPr lang="en-GB"/>
              <a:t>Skills not explicit coded</a:t>
            </a:r>
            <a:endParaRPr/>
          </a:p>
          <a:p>
            <a:pPr indent="-342900" lvl="0" marL="457200" rtl="0" algn="l">
              <a:spcBef>
                <a:spcPts val="0"/>
              </a:spcBef>
              <a:spcAft>
                <a:spcPts val="0"/>
              </a:spcAft>
              <a:buSzPts val="1800"/>
              <a:buChar char="●"/>
            </a:pPr>
            <a:r>
              <a:rPr lang="en-GB"/>
              <a:t>No demonstration needed</a:t>
            </a:r>
            <a:endParaRPr/>
          </a:p>
          <a:p>
            <a:pPr indent="0" lvl="0" marL="0" rtl="0" algn="l">
              <a:spcBef>
                <a:spcPts val="1600"/>
              </a:spcBef>
              <a:spcAft>
                <a:spcPts val="0"/>
              </a:spcAft>
              <a:buNone/>
            </a:pPr>
            <a:r>
              <a:rPr lang="en-GB"/>
              <a:t>Cons</a:t>
            </a:r>
            <a:endParaRPr/>
          </a:p>
          <a:p>
            <a:pPr indent="-342900" lvl="0" marL="457200" rtl="0" algn="l">
              <a:spcBef>
                <a:spcPts val="1600"/>
              </a:spcBef>
              <a:spcAft>
                <a:spcPts val="0"/>
              </a:spcAft>
              <a:buSzPts val="1800"/>
              <a:buChar char="●"/>
            </a:pPr>
            <a:r>
              <a:rPr lang="en-GB"/>
              <a:t>Reward definition: </a:t>
            </a:r>
            <a:r>
              <a:rPr lang="en-GB">
                <a:solidFill>
                  <a:schemeClr val="dk1"/>
                </a:solidFill>
              </a:rPr>
              <a:t>Where does the R come from?</a:t>
            </a:r>
            <a:endParaRPr/>
          </a:p>
          <a:p>
            <a:pPr indent="-342900" lvl="0" marL="457200" rtl="0" algn="l">
              <a:spcBef>
                <a:spcPts val="0"/>
              </a:spcBef>
              <a:spcAft>
                <a:spcPts val="0"/>
              </a:spcAft>
              <a:buSzPts val="1800"/>
              <a:buChar char="●"/>
            </a:pPr>
            <a:r>
              <a:rPr lang="en-GB"/>
              <a:t>Curse of Dimensionality: Exploration cost increases exponentially with dimension</a:t>
            </a:r>
            <a:endParaRPr/>
          </a:p>
          <a:p>
            <a:pPr indent="-342900" lvl="0" marL="457200" rtl="0" algn="l">
              <a:spcBef>
                <a:spcPts val="0"/>
              </a:spcBef>
              <a:spcAft>
                <a:spcPts val="0"/>
              </a:spcAft>
              <a:buSzPts val="1800"/>
              <a:buChar char="●"/>
            </a:pPr>
            <a:r>
              <a:rPr lang="en-GB"/>
              <a:t>Generalization issues: Simulation to Real??</a:t>
            </a:r>
            <a:endParaRPr/>
          </a:p>
          <a:p>
            <a:pPr indent="-342900" lvl="0" marL="457200" rtl="0" algn="l">
              <a:spcBef>
                <a:spcPts val="0"/>
              </a:spcBef>
              <a:spcAft>
                <a:spcPts val="0"/>
              </a:spcAft>
              <a:buSzPts val="1800"/>
              <a:buChar char="●"/>
            </a:pPr>
            <a:r>
              <a:rPr lang="en-GB"/>
              <a:t>Convergence</a:t>
            </a:r>
            <a:endParaRPr/>
          </a:p>
        </p:txBody>
      </p:sp>
      <p:sp>
        <p:nvSpPr>
          <p:cNvPr id="324" name="Google Shape;324;p47"/>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336" name="Google Shape;336;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Value Iteration methods (Q-Learning, SARSA)</a:t>
            </a:r>
            <a:endParaRPr/>
          </a:p>
          <a:p>
            <a:pPr indent="-342900" lvl="0" marL="457200" rtl="0" algn="l">
              <a:spcBef>
                <a:spcPts val="0"/>
              </a:spcBef>
              <a:spcAft>
                <a:spcPts val="0"/>
              </a:spcAft>
              <a:buSzPts val="1800"/>
              <a:buChar char="●"/>
            </a:pPr>
            <a:r>
              <a:rPr lang="en-GB"/>
              <a:t>Policy Gradient Methods (REINFORCE)</a:t>
            </a:r>
            <a:endParaRPr/>
          </a:p>
          <a:p>
            <a:pPr indent="-342900" lvl="0" marL="457200" rtl="0" algn="l">
              <a:spcBef>
                <a:spcPts val="0"/>
              </a:spcBef>
              <a:spcAft>
                <a:spcPts val="0"/>
              </a:spcAft>
              <a:buClr>
                <a:schemeClr val="dk1"/>
              </a:buClr>
              <a:buSzPts val="1800"/>
              <a:buChar char="●"/>
            </a:pPr>
            <a:r>
              <a:rPr lang="en-GB">
                <a:solidFill>
                  <a:schemeClr val="dk1"/>
                </a:solidFill>
              </a:rPr>
              <a:t>Actor-Critic Methods (DDPG, TRPO, PPO, A3C)</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Model-based RL (Guided Policy Search, Dyna)</a:t>
            </a:r>
            <a:endParaRPr>
              <a:solidFill>
                <a:schemeClr val="dk1"/>
              </a:solidFill>
            </a:endParaRPr>
          </a:p>
        </p:txBody>
      </p:sp>
      <p:sp>
        <p:nvSpPr>
          <p:cNvPr id="337" name="Google Shape;337;p49"/>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Reinforcement Learning in Robotics</a:t>
            </a:r>
            <a:endParaRPr/>
          </a:p>
        </p:txBody>
      </p:sp>
      <p:sp>
        <p:nvSpPr>
          <p:cNvPr id="349" name="Google Shape;349;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Deterministic Policy Gradient Algorithms (David Silver et al. 2014)</a:t>
            </a:r>
            <a:endParaRPr/>
          </a:p>
          <a:p>
            <a:pPr indent="-317500" lvl="1" marL="914400" rtl="0" algn="l">
              <a:spcBef>
                <a:spcPts val="0"/>
              </a:spcBef>
              <a:spcAft>
                <a:spcPts val="0"/>
              </a:spcAft>
              <a:buSzPts val="1400"/>
              <a:buChar char="○"/>
            </a:pPr>
            <a:r>
              <a:rPr lang="en-GB"/>
              <a:t>DPG Algorithm</a:t>
            </a:r>
            <a:endParaRPr/>
          </a:p>
          <a:p>
            <a:pPr indent="-317500" lvl="1" marL="914400" rtl="0" algn="l">
              <a:spcBef>
                <a:spcPts val="0"/>
              </a:spcBef>
              <a:spcAft>
                <a:spcPts val="0"/>
              </a:spcAft>
              <a:buSzPts val="1400"/>
              <a:buChar char="○"/>
            </a:pPr>
            <a:r>
              <a:rPr lang="en-GB"/>
              <a:t>Experiments: continuous bandit, </a:t>
            </a:r>
            <a:r>
              <a:rPr b="1" lang="en-GB"/>
              <a:t>pendulum</a:t>
            </a:r>
            <a:r>
              <a:rPr lang="en-GB"/>
              <a:t>, mountain car, 2D puddle world and </a:t>
            </a:r>
            <a:r>
              <a:rPr b="1" lang="en-GB"/>
              <a:t>Octopus Arm</a:t>
            </a:r>
            <a:endParaRPr b="1"/>
          </a:p>
          <a:p>
            <a:pPr indent="-342900" lvl="0" marL="457200" rtl="0" algn="l">
              <a:spcBef>
                <a:spcPts val="0"/>
              </a:spcBef>
              <a:spcAft>
                <a:spcPts val="0"/>
              </a:spcAft>
              <a:buSzPts val="1800"/>
              <a:buChar char="●"/>
            </a:pPr>
            <a:r>
              <a:rPr lang="en-GB"/>
              <a:t>Continuous Control with Deep Reinforcement Learning (Lillicrap et al. 2016)</a:t>
            </a:r>
            <a:endParaRPr/>
          </a:p>
          <a:p>
            <a:pPr indent="-317500" lvl="1" marL="914400" rtl="0" algn="l">
              <a:spcBef>
                <a:spcPts val="0"/>
              </a:spcBef>
              <a:spcAft>
                <a:spcPts val="0"/>
              </a:spcAft>
              <a:buSzPts val="1400"/>
              <a:buChar char="○"/>
            </a:pPr>
            <a:r>
              <a:rPr lang="en-GB"/>
              <a:t>DDPG</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50" name="Google Shape;350;p51"/>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351" name="Google Shape;351;p51"/>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352" name="Google Shape;352;p51"/>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53" name="Google Shape;353;p51"/>
          <p:cNvPicPr preferRelativeResize="0"/>
          <p:nvPr/>
        </p:nvPicPr>
        <p:blipFill>
          <a:blip r:embed="rId3">
            <a:alphaModFix/>
          </a:blip>
          <a:stretch>
            <a:fillRect/>
          </a:stretch>
        </p:blipFill>
        <p:spPr>
          <a:xfrm>
            <a:off x="2418503" y="2499925"/>
            <a:ext cx="4270421" cy="1124716"/>
          </a:xfrm>
          <a:prstGeom prst="rect">
            <a:avLst/>
          </a:prstGeom>
          <a:noFill/>
          <a:ln>
            <a:noFill/>
          </a:ln>
        </p:spPr>
      </p:pic>
      <p:pic>
        <p:nvPicPr>
          <p:cNvPr id="354" name="Google Shape;354;p51"/>
          <p:cNvPicPr preferRelativeResize="0"/>
          <p:nvPr/>
        </p:nvPicPr>
        <p:blipFill>
          <a:blip r:embed="rId4">
            <a:alphaModFix/>
          </a:blip>
          <a:stretch>
            <a:fillRect/>
          </a:stretch>
        </p:blipFill>
        <p:spPr>
          <a:xfrm>
            <a:off x="2418500" y="3800429"/>
            <a:ext cx="4577575" cy="115149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DPG (Silver et al. 2014)</a:t>
            </a:r>
            <a:endParaRPr/>
          </a:p>
        </p:txBody>
      </p:sp>
      <p:sp>
        <p:nvSpPr>
          <p:cNvPr id="360" name="Google Shape;360;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Deterministic Policy Gradient Algorithms (David Silver et al. 2014)</a:t>
            </a:r>
            <a:endParaRPr/>
          </a:p>
        </p:txBody>
      </p:sp>
      <p:sp>
        <p:nvSpPr>
          <p:cNvPr id="361" name="Google Shape;361;p52"/>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362" name="Google Shape;362;p52"/>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363" name="Google Shape;363;p52"/>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364" name="Google Shape;364;p52"/>
          <p:cNvPicPr preferRelativeResize="0"/>
          <p:nvPr/>
        </p:nvPicPr>
        <p:blipFill rotWithShape="1">
          <a:blip r:embed="rId3">
            <a:alphaModFix/>
          </a:blip>
          <a:srcRect b="0" l="0" r="0" t="5811"/>
          <a:stretch/>
        </p:blipFill>
        <p:spPr>
          <a:xfrm>
            <a:off x="2577075" y="1739725"/>
            <a:ext cx="4933099" cy="363441"/>
          </a:xfrm>
          <a:prstGeom prst="rect">
            <a:avLst/>
          </a:prstGeom>
          <a:noFill/>
          <a:ln>
            <a:noFill/>
          </a:ln>
        </p:spPr>
      </p:pic>
      <p:pic>
        <p:nvPicPr>
          <p:cNvPr id="365" name="Google Shape;365;p52"/>
          <p:cNvPicPr preferRelativeResize="0"/>
          <p:nvPr/>
        </p:nvPicPr>
        <p:blipFill>
          <a:blip r:embed="rId4">
            <a:alphaModFix/>
          </a:blip>
          <a:stretch>
            <a:fillRect/>
          </a:stretch>
        </p:blipFill>
        <p:spPr>
          <a:xfrm>
            <a:off x="2554175" y="2184675"/>
            <a:ext cx="2967688" cy="363450"/>
          </a:xfrm>
          <a:prstGeom prst="rect">
            <a:avLst/>
          </a:prstGeom>
          <a:noFill/>
          <a:ln>
            <a:noFill/>
          </a:ln>
        </p:spPr>
      </p:pic>
      <p:pic>
        <p:nvPicPr>
          <p:cNvPr id="366" name="Google Shape;366;p52"/>
          <p:cNvPicPr preferRelativeResize="0"/>
          <p:nvPr/>
        </p:nvPicPr>
        <p:blipFill rotWithShape="1">
          <a:blip r:embed="rId5">
            <a:alphaModFix/>
          </a:blip>
          <a:srcRect b="32413" l="3202" r="5565" t="15724"/>
          <a:stretch/>
        </p:blipFill>
        <p:spPr>
          <a:xfrm>
            <a:off x="2554175" y="2596100"/>
            <a:ext cx="4018962" cy="363450"/>
          </a:xfrm>
          <a:prstGeom prst="rect">
            <a:avLst/>
          </a:prstGeom>
          <a:noFill/>
          <a:ln>
            <a:noFill/>
          </a:ln>
        </p:spPr>
      </p:pic>
      <p:pic>
        <p:nvPicPr>
          <p:cNvPr id="367" name="Google Shape;367;p52"/>
          <p:cNvPicPr preferRelativeResize="0"/>
          <p:nvPr/>
        </p:nvPicPr>
        <p:blipFill rotWithShape="1">
          <a:blip r:embed="rId6">
            <a:alphaModFix/>
          </a:blip>
          <a:srcRect b="8230" l="0" r="0" t="9049"/>
          <a:stretch/>
        </p:blipFill>
        <p:spPr>
          <a:xfrm>
            <a:off x="2414175" y="3075325"/>
            <a:ext cx="2058169" cy="363450"/>
          </a:xfrm>
          <a:prstGeom prst="rect">
            <a:avLst/>
          </a:prstGeom>
          <a:noFill/>
          <a:ln>
            <a:noFill/>
          </a:ln>
        </p:spPr>
      </p:pic>
      <p:sp>
        <p:nvSpPr>
          <p:cNvPr id="368" name="Google Shape;368;p52"/>
          <p:cNvSpPr txBox="1"/>
          <p:nvPr/>
        </p:nvSpPr>
        <p:spPr>
          <a:xfrm>
            <a:off x="311700" y="1706200"/>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Total discounted reward</a:t>
            </a:r>
            <a:endParaRPr/>
          </a:p>
        </p:txBody>
      </p:sp>
      <p:sp>
        <p:nvSpPr>
          <p:cNvPr id="369" name="Google Shape;369;p52"/>
          <p:cNvSpPr txBox="1"/>
          <p:nvPr/>
        </p:nvSpPr>
        <p:spPr>
          <a:xfrm>
            <a:off x="340450" y="2184675"/>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Value functions:</a:t>
            </a:r>
            <a:endParaRPr/>
          </a:p>
        </p:txBody>
      </p:sp>
      <p:sp>
        <p:nvSpPr>
          <p:cNvPr id="370" name="Google Shape;370;p52"/>
          <p:cNvSpPr txBox="1"/>
          <p:nvPr/>
        </p:nvSpPr>
        <p:spPr>
          <a:xfrm>
            <a:off x="340450" y="3024850"/>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Performance Objective:</a:t>
            </a:r>
            <a:endParaRPr/>
          </a:p>
        </p:txBody>
      </p:sp>
      <p:pic>
        <p:nvPicPr>
          <p:cNvPr id="371" name="Google Shape;371;p52"/>
          <p:cNvPicPr preferRelativeResize="0"/>
          <p:nvPr/>
        </p:nvPicPr>
        <p:blipFill rotWithShape="1">
          <a:blip r:embed="rId7">
            <a:alphaModFix/>
          </a:blip>
          <a:srcRect b="0" l="0" r="0" t="6794"/>
          <a:stretch/>
        </p:blipFill>
        <p:spPr>
          <a:xfrm>
            <a:off x="1982251" y="3438775"/>
            <a:ext cx="4541975" cy="1030738"/>
          </a:xfrm>
          <a:prstGeom prst="rect">
            <a:avLst/>
          </a:prstGeom>
          <a:noFill/>
          <a:ln>
            <a:noFill/>
          </a:ln>
        </p:spPr>
      </p:pic>
      <p:sp>
        <p:nvSpPr>
          <p:cNvPr id="372" name="Google Shape;372;p52"/>
          <p:cNvSpPr txBox="1"/>
          <p:nvPr/>
        </p:nvSpPr>
        <p:spPr>
          <a:xfrm>
            <a:off x="311700" y="4571300"/>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Policy Gradient:</a:t>
            </a:r>
            <a:endParaRPr/>
          </a:p>
        </p:txBody>
      </p:sp>
      <p:pic>
        <p:nvPicPr>
          <p:cNvPr id="373" name="Google Shape;373;p52"/>
          <p:cNvPicPr preferRelativeResize="0"/>
          <p:nvPr/>
        </p:nvPicPr>
        <p:blipFill>
          <a:blip r:embed="rId8">
            <a:alphaModFix/>
          </a:blip>
          <a:stretch>
            <a:fillRect/>
          </a:stretch>
        </p:blipFill>
        <p:spPr>
          <a:xfrm>
            <a:off x="2316050" y="4595025"/>
            <a:ext cx="1039651" cy="363450"/>
          </a:xfrm>
          <a:prstGeom prst="rect">
            <a:avLst/>
          </a:prstGeom>
          <a:noFill/>
          <a:ln>
            <a:noFill/>
          </a:ln>
        </p:spPr>
      </p:pic>
      <p:pic>
        <p:nvPicPr>
          <p:cNvPr id="374" name="Google Shape;374;p52"/>
          <p:cNvPicPr preferRelativeResize="0"/>
          <p:nvPr/>
        </p:nvPicPr>
        <p:blipFill>
          <a:blip r:embed="rId9">
            <a:alphaModFix/>
          </a:blip>
          <a:stretch>
            <a:fillRect/>
          </a:stretch>
        </p:blipFill>
        <p:spPr>
          <a:xfrm>
            <a:off x="6480926" y="3528675"/>
            <a:ext cx="2663077" cy="475030"/>
          </a:xfrm>
          <a:prstGeom prst="rect">
            <a:avLst/>
          </a:prstGeom>
          <a:noFill/>
          <a:ln>
            <a:noFill/>
          </a:ln>
        </p:spPr>
      </p:pic>
      <p:pic>
        <p:nvPicPr>
          <p:cNvPr id="375" name="Google Shape;375;p52"/>
          <p:cNvPicPr preferRelativeResize="0"/>
          <p:nvPr/>
        </p:nvPicPr>
        <p:blipFill>
          <a:blip r:embed="rId10">
            <a:alphaModFix/>
          </a:blip>
          <a:stretch>
            <a:fillRect/>
          </a:stretch>
        </p:blipFill>
        <p:spPr>
          <a:xfrm>
            <a:off x="5702335" y="4615100"/>
            <a:ext cx="2955589" cy="36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DPG (Silver et al. 2014)</a:t>
            </a:r>
            <a:endParaRPr/>
          </a:p>
        </p:txBody>
      </p:sp>
      <p:sp>
        <p:nvSpPr>
          <p:cNvPr id="381" name="Google Shape;381;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Deterministic Policy Gradient Algorithms (David Silver et al. 2014)</a:t>
            </a:r>
            <a:endParaRPr/>
          </a:p>
        </p:txBody>
      </p:sp>
      <p:sp>
        <p:nvSpPr>
          <p:cNvPr id="382" name="Google Shape;382;p53"/>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383" name="Google Shape;383;p53"/>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384" name="Google Shape;384;p53"/>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
        <p:nvSpPr>
          <p:cNvPr id="385" name="Google Shape;385;p53"/>
          <p:cNvSpPr txBox="1"/>
          <p:nvPr/>
        </p:nvSpPr>
        <p:spPr>
          <a:xfrm>
            <a:off x="1026250" y="1577050"/>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Performance Objective:</a:t>
            </a:r>
            <a:endParaRPr/>
          </a:p>
        </p:txBody>
      </p:sp>
      <p:sp>
        <p:nvSpPr>
          <p:cNvPr id="386" name="Google Shape;386;p53"/>
          <p:cNvSpPr txBox="1"/>
          <p:nvPr/>
        </p:nvSpPr>
        <p:spPr>
          <a:xfrm>
            <a:off x="997500" y="2209100"/>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Policy Gradient:</a:t>
            </a:r>
            <a:endParaRPr/>
          </a:p>
        </p:txBody>
      </p:sp>
      <p:pic>
        <p:nvPicPr>
          <p:cNvPr id="387" name="Google Shape;387;p53"/>
          <p:cNvPicPr preferRelativeResize="0"/>
          <p:nvPr/>
        </p:nvPicPr>
        <p:blipFill>
          <a:blip r:embed="rId3">
            <a:alphaModFix/>
          </a:blip>
          <a:stretch>
            <a:fillRect/>
          </a:stretch>
        </p:blipFill>
        <p:spPr>
          <a:xfrm>
            <a:off x="3459050" y="2183225"/>
            <a:ext cx="963561" cy="336850"/>
          </a:xfrm>
          <a:prstGeom prst="rect">
            <a:avLst/>
          </a:prstGeom>
          <a:noFill/>
          <a:ln>
            <a:noFill/>
          </a:ln>
        </p:spPr>
      </p:pic>
      <p:pic>
        <p:nvPicPr>
          <p:cNvPr id="388" name="Google Shape;388;p53"/>
          <p:cNvPicPr preferRelativeResize="0"/>
          <p:nvPr/>
        </p:nvPicPr>
        <p:blipFill>
          <a:blip r:embed="rId4">
            <a:alphaModFix/>
          </a:blip>
          <a:stretch>
            <a:fillRect/>
          </a:stretch>
        </p:blipFill>
        <p:spPr>
          <a:xfrm>
            <a:off x="3357301" y="1529225"/>
            <a:ext cx="4432487" cy="654000"/>
          </a:xfrm>
          <a:prstGeom prst="rect">
            <a:avLst/>
          </a:prstGeom>
          <a:noFill/>
          <a:ln>
            <a:noFill/>
          </a:ln>
        </p:spPr>
      </p:pic>
      <p:pic>
        <p:nvPicPr>
          <p:cNvPr id="389" name="Google Shape;389;p53"/>
          <p:cNvPicPr preferRelativeResize="0"/>
          <p:nvPr/>
        </p:nvPicPr>
        <p:blipFill>
          <a:blip r:embed="rId5">
            <a:alphaModFix/>
          </a:blip>
          <a:stretch>
            <a:fillRect/>
          </a:stretch>
        </p:blipFill>
        <p:spPr>
          <a:xfrm>
            <a:off x="2972350" y="2823175"/>
            <a:ext cx="5232101" cy="1132875"/>
          </a:xfrm>
          <a:prstGeom prst="rect">
            <a:avLst/>
          </a:prstGeom>
          <a:noFill/>
          <a:ln>
            <a:noFill/>
          </a:ln>
        </p:spPr>
      </p:pic>
      <p:sp>
        <p:nvSpPr>
          <p:cNvPr id="390" name="Google Shape;390;p53"/>
          <p:cNvSpPr txBox="1"/>
          <p:nvPr/>
        </p:nvSpPr>
        <p:spPr>
          <a:xfrm>
            <a:off x="950050" y="2798900"/>
            <a:ext cx="2073300" cy="2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Deterministic Policy Gradient:</a:t>
            </a:r>
            <a:endParaRPr/>
          </a:p>
        </p:txBody>
      </p:sp>
      <p:pic>
        <p:nvPicPr>
          <p:cNvPr id="391" name="Google Shape;391;p53"/>
          <p:cNvPicPr preferRelativeResize="0"/>
          <p:nvPr/>
        </p:nvPicPr>
        <p:blipFill>
          <a:blip r:embed="rId6">
            <a:alphaModFix/>
          </a:blip>
          <a:stretch>
            <a:fillRect/>
          </a:stretch>
        </p:blipFill>
        <p:spPr>
          <a:xfrm>
            <a:off x="3277150" y="4703625"/>
            <a:ext cx="2739624" cy="336850"/>
          </a:xfrm>
          <a:prstGeom prst="rect">
            <a:avLst/>
          </a:prstGeom>
          <a:noFill/>
          <a:ln>
            <a:noFill/>
          </a:ln>
        </p:spPr>
      </p:pic>
      <p:sp>
        <p:nvSpPr>
          <p:cNvPr id="392" name="Google Shape;392;p53"/>
          <p:cNvSpPr txBox="1"/>
          <p:nvPr/>
        </p:nvSpPr>
        <p:spPr>
          <a:xfrm>
            <a:off x="5617050" y="4431500"/>
            <a:ext cx="729000" cy="20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Actor</a:t>
            </a:r>
            <a:endParaRPr/>
          </a:p>
        </p:txBody>
      </p:sp>
      <p:sp>
        <p:nvSpPr>
          <p:cNvPr id="393" name="Google Shape;393;p53"/>
          <p:cNvSpPr txBox="1"/>
          <p:nvPr/>
        </p:nvSpPr>
        <p:spPr>
          <a:xfrm>
            <a:off x="6644525" y="4431500"/>
            <a:ext cx="729000" cy="20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Critic</a:t>
            </a:r>
            <a:endParaRPr/>
          </a:p>
        </p:txBody>
      </p:sp>
      <p:cxnSp>
        <p:nvCxnSpPr>
          <p:cNvPr id="394" name="Google Shape;394;p53"/>
          <p:cNvCxnSpPr>
            <a:stCxn id="392" idx="0"/>
            <a:endCxn id="389" idx="2"/>
          </p:cNvCxnSpPr>
          <p:nvPr/>
        </p:nvCxnSpPr>
        <p:spPr>
          <a:xfrm rot="10800000">
            <a:off x="5588550" y="3956000"/>
            <a:ext cx="393000" cy="475500"/>
          </a:xfrm>
          <a:prstGeom prst="straightConnector1">
            <a:avLst/>
          </a:prstGeom>
          <a:noFill/>
          <a:ln cap="flat" cmpd="sng" w="9525">
            <a:solidFill>
              <a:schemeClr val="dk2"/>
            </a:solidFill>
            <a:prstDash val="solid"/>
            <a:round/>
            <a:headEnd len="med" w="med" type="none"/>
            <a:tailEnd len="med" w="med" type="triangle"/>
          </a:ln>
        </p:spPr>
      </p:cxnSp>
      <p:cxnSp>
        <p:nvCxnSpPr>
          <p:cNvPr id="395" name="Google Shape;395;p53"/>
          <p:cNvCxnSpPr>
            <a:stCxn id="393" idx="0"/>
          </p:cNvCxnSpPr>
          <p:nvPr/>
        </p:nvCxnSpPr>
        <p:spPr>
          <a:xfrm rot="10800000">
            <a:off x="6403025" y="3920000"/>
            <a:ext cx="606000" cy="511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16" name="Google Shape;116;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Robotics: see, think, act</a:t>
            </a:r>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1600"/>
              </a:spcBef>
              <a:spcAft>
                <a:spcPts val="0"/>
              </a:spcAft>
              <a:buClr>
                <a:schemeClr val="dk1"/>
              </a:buClr>
              <a:buSzPts val="1100"/>
              <a:buFont typeface="Arial"/>
              <a:buNone/>
            </a:pPr>
            <a:r>
              <a:rPr lang="en-GB">
                <a:solidFill>
                  <a:schemeClr val="dk1"/>
                </a:solidFill>
              </a:rPr>
              <a:t>Direct programming can be hard for different tasks</a:t>
            </a:r>
            <a:endParaRPr/>
          </a:p>
          <a:p>
            <a:pPr indent="-342900" lvl="0" marL="457200" rtl="0" algn="l">
              <a:spcBef>
                <a:spcPts val="1600"/>
              </a:spcBef>
              <a:spcAft>
                <a:spcPts val="0"/>
              </a:spcAft>
              <a:buSzPts val="1800"/>
              <a:buChar char="●"/>
            </a:pPr>
            <a:r>
              <a:rPr lang="en-GB"/>
              <a:t>Degree of structure and consistency</a:t>
            </a:r>
            <a:endParaRPr/>
          </a:p>
          <a:p>
            <a:pPr indent="-342900" lvl="0" marL="457200" rtl="0" algn="l">
              <a:spcBef>
                <a:spcPts val="0"/>
              </a:spcBef>
              <a:spcAft>
                <a:spcPts val="0"/>
              </a:spcAft>
              <a:buSzPts val="1800"/>
              <a:buChar char="●"/>
            </a:pPr>
            <a:r>
              <a:rPr lang="en-GB"/>
              <a:t>Perception</a:t>
            </a:r>
            <a:endParaRPr/>
          </a:p>
          <a:p>
            <a:pPr indent="-342900" lvl="0" marL="457200" rtl="0" algn="l">
              <a:spcBef>
                <a:spcPts val="0"/>
              </a:spcBef>
              <a:spcAft>
                <a:spcPts val="0"/>
              </a:spcAft>
              <a:buSzPts val="1800"/>
              <a:buChar char="●"/>
            </a:pPr>
            <a:r>
              <a:rPr lang="en-GB"/>
              <a:t>Manipulation</a:t>
            </a:r>
            <a:endParaRPr/>
          </a:p>
          <a:p>
            <a:pPr indent="-342900" lvl="0" marL="457200" rtl="0" algn="l">
              <a:spcBef>
                <a:spcPts val="0"/>
              </a:spcBef>
              <a:spcAft>
                <a:spcPts val="0"/>
              </a:spcAft>
              <a:buSzPts val="1800"/>
              <a:buChar char="●"/>
            </a:pPr>
            <a:r>
              <a:rPr lang="en-GB"/>
              <a:t>Deformation</a:t>
            </a:r>
            <a:endParaRPr/>
          </a:p>
          <a:p>
            <a:pPr indent="0" lvl="0" marL="0" rtl="0" algn="l">
              <a:spcBef>
                <a:spcPts val="1600"/>
              </a:spcBef>
              <a:spcAft>
                <a:spcPts val="1600"/>
              </a:spcAft>
              <a:buNone/>
            </a:pPr>
            <a:r>
              <a:t/>
            </a:r>
            <a:endParaRPr/>
          </a:p>
        </p:txBody>
      </p:sp>
      <p:sp>
        <p:nvSpPr>
          <p:cNvPr id="117" name="Google Shape;117;p27"/>
          <p:cNvSpPr txBox="1"/>
          <p:nvPr/>
        </p:nvSpPr>
        <p:spPr>
          <a:xfrm>
            <a:off x="5200150" y="2986025"/>
            <a:ext cx="1928700" cy="9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Vacuum robots</a:t>
            </a:r>
            <a:endParaRPr>
              <a:solidFill>
                <a:schemeClr val="dk1"/>
              </a:solidFill>
            </a:endParaRPr>
          </a:p>
          <a:p>
            <a:pPr indent="0" lvl="0" marL="0" rtl="0" algn="l">
              <a:spcBef>
                <a:spcPts val="0"/>
              </a:spcBef>
              <a:spcAft>
                <a:spcPts val="0"/>
              </a:spcAft>
              <a:buNone/>
            </a:pPr>
            <a:r>
              <a:rPr lang="en-GB">
                <a:solidFill>
                  <a:schemeClr val="dk1"/>
                </a:solidFill>
              </a:rPr>
              <a:t>Lawn mowing</a:t>
            </a:r>
            <a:endParaRPr>
              <a:solidFill>
                <a:schemeClr val="dk1"/>
              </a:solidFill>
            </a:endParaRPr>
          </a:p>
          <a:p>
            <a:pPr indent="0" lvl="0" marL="0" rtl="0" algn="l">
              <a:spcBef>
                <a:spcPts val="0"/>
              </a:spcBef>
              <a:spcAft>
                <a:spcPts val="0"/>
              </a:spcAft>
              <a:buNone/>
            </a:pPr>
            <a:r>
              <a:rPr lang="en-GB">
                <a:solidFill>
                  <a:schemeClr val="dk1"/>
                </a:solidFill>
              </a:rPr>
              <a:t>Pool cleaning</a:t>
            </a:r>
            <a:endParaRPr>
              <a:solidFill>
                <a:schemeClr val="dk1"/>
              </a:solidFill>
            </a:endParaRPr>
          </a:p>
          <a:p>
            <a:pPr indent="0" lvl="0" marL="0" rtl="0" algn="l">
              <a:spcBef>
                <a:spcPts val="0"/>
              </a:spcBef>
              <a:spcAft>
                <a:spcPts val="0"/>
              </a:spcAft>
              <a:buNone/>
            </a:pPr>
            <a:r>
              <a:rPr lang="en-GB">
                <a:solidFill>
                  <a:schemeClr val="dk1"/>
                </a:solidFill>
              </a:rPr>
              <a:t>Manufacturing robots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8" name="Google Shape;118;p27"/>
          <p:cNvSpPr txBox="1"/>
          <p:nvPr/>
        </p:nvSpPr>
        <p:spPr>
          <a:xfrm>
            <a:off x="7157100" y="2986025"/>
            <a:ext cx="19287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Home-cleaning robot </a:t>
            </a:r>
            <a:endParaRPr/>
          </a:p>
          <a:p>
            <a:pPr indent="0" lvl="0" marL="0" rtl="0" algn="l">
              <a:spcBef>
                <a:spcPts val="0"/>
              </a:spcBef>
              <a:spcAft>
                <a:spcPts val="0"/>
              </a:spcAft>
              <a:buNone/>
            </a:pPr>
            <a:r>
              <a:rPr lang="en-GB"/>
              <a:t>Cooking Robot</a:t>
            </a:r>
            <a:endParaRPr/>
          </a:p>
          <a:p>
            <a:pPr indent="0" lvl="0" marL="0" rtl="0" algn="l">
              <a:spcBef>
                <a:spcPts val="0"/>
              </a:spcBef>
              <a:spcAft>
                <a:spcPts val="0"/>
              </a:spcAft>
              <a:buNone/>
            </a:pPr>
            <a:r>
              <a:rPr lang="en-GB"/>
              <a:t>Laundry Robot</a:t>
            </a:r>
            <a:br>
              <a:rPr lang="en-GB"/>
            </a:br>
            <a:r>
              <a:rPr lang="en-GB"/>
              <a:t>Warehouse Robot</a:t>
            </a:r>
            <a:endParaRPr/>
          </a:p>
        </p:txBody>
      </p:sp>
      <p:pic>
        <p:nvPicPr>
          <p:cNvPr id="119" name="Google Shape;119;p27"/>
          <p:cNvPicPr preferRelativeResize="0"/>
          <p:nvPr/>
        </p:nvPicPr>
        <p:blipFill>
          <a:blip r:embed="rId3">
            <a:alphaModFix/>
          </a:blip>
          <a:stretch>
            <a:fillRect/>
          </a:stretch>
        </p:blipFill>
        <p:spPr>
          <a:xfrm>
            <a:off x="3731975" y="863337"/>
            <a:ext cx="2403272" cy="1185925"/>
          </a:xfrm>
          <a:prstGeom prst="rect">
            <a:avLst/>
          </a:prstGeom>
          <a:noFill/>
          <a:ln>
            <a:noFill/>
          </a:ln>
        </p:spPr>
      </p:pic>
      <p:pic>
        <p:nvPicPr>
          <p:cNvPr id="120" name="Google Shape;120;p27"/>
          <p:cNvPicPr preferRelativeResize="0"/>
          <p:nvPr/>
        </p:nvPicPr>
        <p:blipFill>
          <a:blip r:embed="rId4">
            <a:alphaModFix/>
          </a:blip>
          <a:stretch>
            <a:fillRect/>
          </a:stretch>
        </p:blipFill>
        <p:spPr>
          <a:xfrm>
            <a:off x="6698301" y="826025"/>
            <a:ext cx="2387499" cy="1260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DPG (Silver et al. 2014)</a:t>
            </a:r>
            <a:endParaRPr/>
          </a:p>
        </p:txBody>
      </p:sp>
      <p:sp>
        <p:nvSpPr>
          <p:cNvPr id="401" name="Google Shape;401;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Deterministic Policy Gradient Algorithms (David Silver et al. 2014)</a:t>
            </a:r>
            <a:endParaRPr>
              <a:solidFill>
                <a:schemeClr val="dk1"/>
              </a:solidFill>
            </a:endParaRPr>
          </a:p>
          <a:p>
            <a:pPr indent="0" lvl="0" marL="0" rtl="0" algn="l">
              <a:spcBef>
                <a:spcPts val="1600"/>
              </a:spcBef>
              <a:spcAft>
                <a:spcPts val="0"/>
              </a:spcAft>
              <a:buNone/>
            </a:pPr>
            <a:r>
              <a:rPr lang="en-GB">
                <a:solidFill>
                  <a:schemeClr val="dk1"/>
                </a:solidFill>
              </a:rPr>
              <a:t>Actor: 					Critic:</a:t>
            </a:r>
            <a:endParaRPr>
              <a:solidFill>
                <a:schemeClr val="dk1"/>
              </a:solidFill>
            </a:endParaRPr>
          </a:p>
          <a:p>
            <a:pPr indent="0" lvl="0" marL="0" rtl="0" algn="l">
              <a:spcBef>
                <a:spcPts val="1600"/>
              </a:spcBef>
              <a:spcAft>
                <a:spcPts val="0"/>
              </a:spcAft>
              <a:buNone/>
            </a:pPr>
            <a:r>
              <a:rPr lang="en-GB">
                <a:solidFill>
                  <a:schemeClr val="dk1"/>
                </a:solidFill>
              </a:rPr>
              <a:t>DPG Algorithm:</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1600"/>
              </a:spcAft>
              <a:buNone/>
            </a:pPr>
            <a:r>
              <a:t/>
            </a:r>
            <a:endParaRPr>
              <a:solidFill>
                <a:schemeClr val="dk1"/>
              </a:solidFill>
            </a:endParaRPr>
          </a:p>
        </p:txBody>
      </p:sp>
      <p:sp>
        <p:nvSpPr>
          <p:cNvPr id="402" name="Google Shape;402;p54"/>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03" name="Google Shape;403;p54"/>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404" name="Google Shape;404;p54"/>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05" name="Google Shape;405;p54"/>
          <p:cNvPicPr preferRelativeResize="0"/>
          <p:nvPr/>
        </p:nvPicPr>
        <p:blipFill>
          <a:blip r:embed="rId3">
            <a:alphaModFix/>
          </a:blip>
          <a:stretch>
            <a:fillRect/>
          </a:stretch>
        </p:blipFill>
        <p:spPr>
          <a:xfrm>
            <a:off x="1933075" y="2466525"/>
            <a:ext cx="6209227" cy="1456875"/>
          </a:xfrm>
          <a:prstGeom prst="rect">
            <a:avLst/>
          </a:prstGeom>
          <a:noFill/>
          <a:ln>
            <a:noFill/>
          </a:ln>
        </p:spPr>
      </p:pic>
      <p:pic>
        <p:nvPicPr>
          <p:cNvPr id="406" name="Google Shape;406;p54"/>
          <p:cNvPicPr preferRelativeResize="0"/>
          <p:nvPr/>
        </p:nvPicPr>
        <p:blipFill>
          <a:blip r:embed="rId4">
            <a:alphaModFix/>
          </a:blip>
          <a:stretch>
            <a:fillRect/>
          </a:stretch>
        </p:blipFill>
        <p:spPr>
          <a:xfrm>
            <a:off x="3790925" y="1631750"/>
            <a:ext cx="1427475" cy="441925"/>
          </a:xfrm>
          <a:prstGeom prst="rect">
            <a:avLst/>
          </a:prstGeom>
          <a:noFill/>
          <a:ln>
            <a:noFill/>
          </a:ln>
        </p:spPr>
      </p:pic>
      <p:pic>
        <p:nvPicPr>
          <p:cNvPr id="407" name="Google Shape;407;p54"/>
          <p:cNvPicPr preferRelativeResize="0"/>
          <p:nvPr/>
        </p:nvPicPr>
        <p:blipFill>
          <a:blip r:embed="rId5">
            <a:alphaModFix/>
          </a:blip>
          <a:stretch>
            <a:fillRect/>
          </a:stretch>
        </p:blipFill>
        <p:spPr>
          <a:xfrm>
            <a:off x="1131150" y="1607800"/>
            <a:ext cx="1134637" cy="441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DPG (David Silver et al. 2014)</a:t>
            </a:r>
            <a:endParaRPr/>
          </a:p>
        </p:txBody>
      </p:sp>
      <p:sp>
        <p:nvSpPr>
          <p:cNvPr id="413" name="Google Shape;413;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Experiments:</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continuous bandit, </a:t>
            </a:r>
            <a:r>
              <a:rPr b="1" lang="en-GB">
                <a:solidFill>
                  <a:schemeClr val="dk1"/>
                </a:solidFill>
              </a:rPr>
              <a:t>pendulum</a:t>
            </a:r>
            <a:r>
              <a:rPr lang="en-GB">
                <a:solidFill>
                  <a:schemeClr val="dk1"/>
                </a:solidFill>
              </a:rPr>
              <a:t>, mountain car, 2D puddle world, Octopus Arm</a:t>
            </a:r>
            <a:endParaRPr>
              <a:solidFill>
                <a:schemeClr val="dk1"/>
              </a:solidFill>
            </a:endParaRPr>
          </a:p>
          <a:p>
            <a:pPr indent="0" lvl="0" marL="0" rtl="0" algn="l">
              <a:spcBef>
                <a:spcPts val="1600"/>
              </a:spcBef>
              <a:spcAft>
                <a:spcPts val="0"/>
              </a:spcAft>
              <a:buNone/>
            </a:pPr>
            <a:r>
              <a:rPr lang="en-GB"/>
              <a:t>Pendulum:</a:t>
            </a:r>
            <a:endParaRPr/>
          </a:p>
          <a:p>
            <a:pPr indent="-342900" lvl="0" marL="457200" rtl="0" algn="l">
              <a:spcBef>
                <a:spcPts val="1600"/>
              </a:spcBef>
              <a:spcAft>
                <a:spcPts val="0"/>
              </a:spcAft>
              <a:buSzPts val="1800"/>
              <a:buChar char="●"/>
            </a:pPr>
            <a:r>
              <a:rPr lang="en-GB"/>
              <a:t>State: joint position/velocities</a:t>
            </a:r>
            <a:endParaRPr/>
          </a:p>
          <a:p>
            <a:pPr indent="-342900" lvl="0" marL="457200" rtl="0" algn="l">
              <a:spcBef>
                <a:spcPts val="0"/>
              </a:spcBef>
              <a:spcAft>
                <a:spcPts val="0"/>
              </a:spcAft>
              <a:buSzPts val="1800"/>
              <a:buChar char="●"/>
            </a:pPr>
            <a:r>
              <a:rPr lang="en-GB"/>
              <a:t>Action: move left or right</a:t>
            </a:r>
            <a:endParaRPr/>
          </a:p>
          <a:p>
            <a:pPr indent="-342900" lvl="0" marL="457200" rtl="0" algn="l">
              <a:spcBef>
                <a:spcPts val="0"/>
              </a:spcBef>
              <a:spcAft>
                <a:spcPts val="0"/>
              </a:spcAft>
              <a:buSzPts val="1800"/>
              <a:buChar char="●"/>
            </a:pPr>
            <a:r>
              <a:rPr lang="en-GB"/>
              <a:t>Reward: +1 for every step while rod is upright</a:t>
            </a:r>
            <a:endParaRPr/>
          </a:p>
          <a:p>
            <a:pPr indent="-342900" lvl="0" marL="457200" rtl="0" algn="l">
              <a:spcBef>
                <a:spcPts val="0"/>
              </a:spcBef>
              <a:spcAft>
                <a:spcPts val="0"/>
              </a:spcAft>
              <a:buClr>
                <a:schemeClr val="dk1"/>
              </a:buClr>
              <a:buSzPts val="1800"/>
              <a:buChar char="●"/>
            </a:pPr>
            <a:r>
              <a:rPr lang="en-GB">
                <a:solidFill>
                  <a:schemeClr val="dk1"/>
                </a:solidFill>
              </a:rPr>
              <a:t>Critic: </a:t>
            </a:r>
            <a:endParaRPr/>
          </a:p>
          <a:p>
            <a:pPr indent="-342900" lvl="0" marL="457200" rtl="0" algn="l">
              <a:spcBef>
                <a:spcPts val="0"/>
              </a:spcBef>
              <a:spcAft>
                <a:spcPts val="0"/>
              </a:spcAft>
              <a:buSzPts val="1800"/>
              <a:buChar char="●"/>
            </a:pPr>
            <a:r>
              <a:rPr lang="en-GB"/>
              <a:t>Actor:</a:t>
            </a:r>
            <a:endParaRPr/>
          </a:p>
          <a:p>
            <a:pPr indent="-317500" lvl="1" marL="914400" rtl="0" algn="l">
              <a:spcBef>
                <a:spcPts val="0"/>
              </a:spcBef>
              <a:spcAft>
                <a:spcPts val="0"/>
              </a:spcAft>
              <a:buSzPts val="1400"/>
              <a:buChar char="○"/>
            </a:pPr>
            <a:r>
              <a:rPr lang="en-GB"/>
              <a:t>Target policy: </a:t>
            </a:r>
            <a:endParaRPr/>
          </a:p>
          <a:p>
            <a:pPr indent="-317500" lvl="1" marL="914400" rtl="0" algn="l">
              <a:spcBef>
                <a:spcPts val="0"/>
              </a:spcBef>
              <a:spcAft>
                <a:spcPts val="0"/>
              </a:spcAft>
              <a:buSzPts val="1400"/>
              <a:buChar char="○"/>
            </a:pPr>
            <a:r>
              <a:rPr lang="en-GB"/>
              <a:t>Behavior policy: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14" name="Google Shape;414;p55"/>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15" name="Google Shape;415;p55"/>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416" name="Google Shape;416;p55"/>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17" name="Google Shape;417;p55"/>
          <p:cNvPicPr preferRelativeResize="0"/>
          <p:nvPr/>
        </p:nvPicPr>
        <p:blipFill rotWithShape="1">
          <a:blip r:embed="rId3">
            <a:alphaModFix/>
          </a:blip>
          <a:srcRect b="0" l="36159" r="0" t="0"/>
          <a:stretch/>
        </p:blipFill>
        <p:spPr>
          <a:xfrm>
            <a:off x="6405025" y="2023325"/>
            <a:ext cx="2146325" cy="1400875"/>
          </a:xfrm>
          <a:prstGeom prst="rect">
            <a:avLst/>
          </a:prstGeom>
          <a:noFill/>
          <a:ln>
            <a:noFill/>
          </a:ln>
        </p:spPr>
      </p:pic>
      <p:pic>
        <p:nvPicPr>
          <p:cNvPr id="418" name="Google Shape;418;p55"/>
          <p:cNvPicPr preferRelativeResize="0"/>
          <p:nvPr/>
        </p:nvPicPr>
        <p:blipFill>
          <a:blip r:embed="rId4">
            <a:alphaModFix/>
          </a:blip>
          <a:stretch>
            <a:fillRect/>
          </a:stretch>
        </p:blipFill>
        <p:spPr>
          <a:xfrm>
            <a:off x="1580675" y="3472625"/>
            <a:ext cx="2053150" cy="387125"/>
          </a:xfrm>
          <a:prstGeom prst="rect">
            <a:avLst/>
          </a:prstGeom>
          <a:noFill/>
          <a:ln>
            <a:noFill/>
          </a:ln>
        </p:spPr>
      </p:pic>
      <p:pic>
        <p:nvPicPr>
          <p:cNvPr id="419" name="Google Shape;419;p55"/>
          <p:cNvPicPr preferRelativeResize="0"/>
          <p:nvPr/>
        </p:nvPicPr>
        <p:blipFill>
          <a:blip r:embed="rId5">
            <a:alphaModFix/>
          </a:blip>
          <a:stretch>
            <a:fillRect/>
          </a:stretch>
        </p:blipFill>
        <p:spPr>
          <a:xfrm>
            <a:off x="2585575" y="3919867"/>
            <a:ext cx="1961326" cy="396033"/>
          </a:xfrm>
          <a:prstGeom prst="rect">
            <a:avLst/>
          </a:prstGeom>
          <a:noFill/>
          <a:ln>
            <a:noFill/>
          </a:ln>
        </p:spPr>
      </p:pic>
      <p:pic>
        <p:nvPicPr>
          <p:cNvPr id="420" name="Google Shape;420;p55"/>
          <p:cNvPicPr preferRelativeResize="0"/>
          <p:nvPr/>
        </p:nvPicPr>
        <p:blipFill>
          <a:blip r:embed="rId6">
            <a:alphaModFix/>
          </a:blip>
          <a:stretch>
            <a:fillRect/>
          </a:stretch>
        </p:blipFill>
        <p:spPr>
          <a:xfrm>
            <a:off x="2622600" y="4366025"/>
            <a:ext cx="2721671" cy="387125"/>
          </a:xfrm>
          <a:prstGeom prst="rect">
            <a:avLst/>
          </a:prstGeom>
          <a:noFill/>
          <a:ln>
            <a:noFill/>
          </a:ln>
        </p:spPr>
      </p:pic>
      <p:pic>
        <p:nvPicPr>
          <p:cNvPr id="421" name="Google Shape;421;p55"/>
          <p:cNvPicPr preferRelativeResize="0"/>
          <p:nvPr/>
        </p:nvPicPr>
        <p:blipFill>
          <a:blip r:embed="rId7">
            <a:alphaModFix/>
          </a:blip>
          <a:stretch>
            <a:fillRect/>
          </a:stretch>
        </p:blipFill>
        <p:spPr>
          <a:xfrm>
            <a:off x="6257975" y="3960137"/>
            <a:ext cx="437125" cy="239100"/>
          </a:xfrm>
          <a:prstGeom prst="rect">
            <a:avLst/>
          </a:prstGeom>
          <a:noFill/>
          <a:ln>
            <a:noFill/>
          </a:ln>
        </p:spPr>
      </p:pic>
      <p:sp>
        <p:nvSpPr>
          <p:cNvPr id="422" name="Google Shape;422;p55"/>
          <p:cNvSpPr txBox="1"/>
          <p:nvPr/>
        </p:nvSpPr>
        <p:spPr>
          <a:xfrm>
            <a:off x="6695100" y="4075000"/>
            <a:ext cx="2213400" cy="21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dk1"/>
                </a:solidFill>
              </a:rPr>
              <a:t>state-space features (</a:t>
            </a:r>
            <a:r>
              <a:rPr lang="en-GB"/>
              <a:t>tile-coding)</a:t>
            </a:r>
            <a:endParaRPr/>
          </a:p>
        </p:txBody>
      </p:sp>
      <p:pic>
        <p:nvPicPr>
          <p:cNvPr id="423" name="Google Shape;423;p55"/>
          <p:cNvPicPr preferRelativeResize="0"/>
          <p:nvPr/>
        </p:nvPicPr>
        <p:blipFill>
          <a:blip r:embed="rId8">
            <a:alphaModFix/>
          </a:blip>
          <a:stretch>
            <a:fillRect/>
          </a:stretch>
        </p:blipFill>
        <p:spPr>
          <a:xfrm>
            <a:off x="6290150" y="3266475"/>
            <a:ext cx="2523624" cy="17936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DPG (David Silver et al. 2014)</a:t>
            </a:r>
            <a:endParaRPr/>
          </a:p>
        </p:txBody>
      </p:sp>
      <p:sp>
        <p:nvSpPr>
          <p:cNvPr id="429" name="Google Shape;429;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Experiments:</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continuous bandit, pendulum, mountain car, 2D puddle world, Octopus Arm</a:t>
            </a:r>
            <a:endParaRPr>
              <a:solidFill>
                <a:schemeClr val="dk1"/>
              </a:solidFill>
            </a:endParaRPr>
          </a:p>
          <a:p>
            <a:pPr indent="0" lvl="0" marL="0" rtl="0" algn="l">
              <a:spcBef>
                <a:spcPts val="1600"/>
              </a:spcBef>
              <a:spcAft>
                <a:spcPts val="0"/>
              </a:spcAft>
              <a:buNone/>
            </a:pPr>
            <a:r>
              <a:rPr lang="en-GB"/>
              <a:t>Octopus Arm:</a:t>
            </a:r>
            <a:endParaRPr/>
          </a:p>
          <a:p>
            <a:pPr indent="-342900" lvl="0" marL="457200" rtl="0" algn="l">
              <a:spcBef>
                <a:spcPts val="1600"/>
              </a:spcBef>
              <a:spcAft>
                <a:spcPts val="0"/>
              </a:spcAft>
              <a:buSzPts val="1800"/>
              <a:buChar char="●"/>
            </a:pPr>
            <a:r>
              <a:rPr lang="en-GB"/>
              <a:t>State: 50 continuous joint state variables</a:t>
            </a:r>
            <a:endParaRPr/>
          </a:p>
          <a:p>
            <a:pPr indent="-342900" lvl="0" marL="457200" rtl="0" algn="l">
              <a:spcBef>
                <a:spcPts val="0"/>
              </a:spcBef>
              <a:spcAft>
                <a:spcPts val="0"/>
              </a:spcAft>
              <a:buSzPts val="1800"/>
              <a:buChar char="●"/>
            </a:pPr>
            <a:r>
              <a:rPr lang="en-GB"/>
              <a:t>Action: 20 variables to control muscles</a:t>
            </a:r>
            <a:endParaRPr/>
          </a:p>
          <a:p>
            <a:pPr indent="-342900" lvl="0" marL="457200" rtl="0" algn="l">
              <a:spcBef>
                <a:spcPts val="0"/>
              </a:spcBef>
              <a:spcAft>
                <a:spcPts val="0"/>
              </a:spcAft>
              <a:buSzPts val="1800"/>
              <a:buChar char="●"/>
            </a:pPr>
            <a:r>
              <a:rPr lang="en-GB"/>
              <a:t>Reward: change in distance between arm and target</a:t>
            </a:r>
            <a:endParaRPr/>
          </a:p>
          <a:p>
            <a:pPr indent="-342900" lvl="0" marL="457200" rtl="0" algn="l">
              <a:spcBef>
                <a:spcPts val="0"/>
              </a:spcBef>
              <a:spcAft>
                <a:spcPts val="0"/>
              </a:spcAft>
              <a:buClr>
                <a:schemeClr val="dk1"/>
              </a:buClr>
              <a:buSzPts val="1800"/>
              <a:buChar char="●"/>
            </a:pPr>
            <a:r>
              <a:rPr lang="en-GB">
                <a:solidFill>
                  <a:schemeClr val="dk1"/>
                </a:solidFill>
              </a:rPr>
              <a:t>Critic: NN Multilayer Perceptron (MLP)</a:t>
            </a:r>
            <a:endParaRPr/>
          </a:p>
          <a:p>
            <a:pPr indent="-342900" lvl="0" marL="457200" rtl="0" algn="l">
              <a:spcBef>
                <a:spcPts val="0"/>
              </a:spcBef>
              <a:spcAft>
                <a:spcPts val="0"/>
              </a:spcAft>
              <a:buSzPts val="1800"/>
              <a:buChar char="●"/>
            </a:pPr>
            <a:r>
              <a:rPr lang="en-GB"/>
              <a:t>Actor:  MLP (8 hidden units)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30" name="Google Shape;430;p56"/>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31" name="Google Shape;431;p56"/>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432" name="Google Shape;432;p56"/>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33" name="Google Shape;433;p56"/>
          <p:cNvPicPr preferRelativeResize="0"/>
          <p:nvPr/>
        </p:nvPicPr>
        <p:blipFill rotWithShape="1">
          <a:blip r:embed="rId3">
            <a:alphaModFix/>
          </a:blip>
          <a:srcRect b="3772" l="0" r="0" t="0"/>
          <a:stretch/>
        </p:blipFill>
        <p:spPr>
          <a:xfrm>
            <a:off x="6344775" y="1980800"/>
            <a:ext cx="2540600" cy="1955850"/>
          </a:xfrm>
          <a:prstGeom prst="rect">
            <a:avLst/>
          </a:prstGeom>
          <a:noFill/>
          <a:ln>
            <a:noFill/>
          </a:ln>
        </p:spPr>
      </p:pic>
      <p:pic>
        <p:nvPicPr>
          <p:cNvPr id="434" name="Google Shape;434;p56"/>
          <p:cNvPicPr preferRelativeResize="0"/>
          <p:nvPr/>
        </p:nvPicPr>
        <p:blipFill>
          <a:blip r:embed="rId4">
            <a:alphaModFix/>
          </a:blip>
          <a:stretch>
            <a:fillRect/>
          </a:stretch>
        </p:blipFill>
        <p:spPr>
          <a:xfrm>
            <a:off x="6543475" y="4064575"/>
            <a:ext cx="2087925" cy="1027774"/>
          </a:xfrm>
          <a:prstGeom prst="rect">
            <a:avLst/>
          </a:prstGeom>
          <a:noFill/>
          <a:ln>
            <a:noFill/>
          </a:ln>
        </p:spPr>
      </p:pic>
      <p:sp>
        <p:nvSpPr>
          <p:cNvPr id="435" name="Google Shape;435;p56"/>
          <p:cNvSpPr txBox="1"/>
          <p:nvPr/>
        </p:nvSpPr>
        <p:spPr>
          <a:xfrm>
            <a:off x="6810725" y="1734775"/>
            <a:ext cx="1553400" cy="26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t>Octopus Arm</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 in Robotics</a:t>
            </a:r>
            <a:endParaRPr/>
          </a:p>
        </p:txBody>
      </p:sp>
      <p:sp>
        <p:nvSpPr>
          <p:cNvPr id="441" name="Google Shape;441;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Deterministic Policy Gradient Algorithms (Silver et al. 2014) </a:t>
            </a:r>
            <a:r>
              <a:rPr b="1" lang="en-GB">
                <a:solidFill>
                  <a:schemeClr val="dk1"/>
                </a:solidFill>
              </a:rPr>
              <a:t>DPG</a:t>
            </a:r>
            <a:endParaRPr b="1">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Critic: linear function, Actor: Gaussian policy</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Critic: NN(MLP), Actor: NN(MLP)</a:t>
            </a:r>
            <a:endParaRPr>
              <a:solidFill>
                <a:schemeClr val="dk1"/>
              </a:solidFill>
            </a:endParaRPr>
          </a:p>
          <a:p>
            <a:pPr indent="-342900" lvl="0" marL="457200" rtl="0" algn="l">
              <a:spcBef>
                <a:spcPts val="0"/>
              </a:spcBef>
              <a:spcAft>
                <a:spcPts val="0"/>
              </a:spcAft>
              <a:buClr>
                <a:schemeClr val="dk1"/>
              </a:buClr>
              <a:buSzPts val="1800"/>
              <a:buChar char="●"/>
            </a:pPr>
            <a:r>
              <a:rPr lang="en-GB" sz="1800">
                <a:solidFill>
                  <a:schemeClr val="dk1"/>
                </a:solidFill>
              </a:rPr>
              <a:t>Continuous control with deep reinforcement learning (Lillicrap et al. 2016) </a:t>
            </a:r>
            <a:r>
              <a:rPr b="1" lang="en-GB" sz="1800">
                <a:solidFill>
                  <a:schemeClr val="dk1"/>
                </a:solidFill>
              </a:rPr>
              <a:t>DDPG</a:t>
            </a:r>
            <a:endParaRPr b="1" sz="1800">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Critic: </a:t>
            </a:r>
            <a:r>
              <a:rPr lang="en-GB">
                <a:solidFill>
                  <a:srgbClr val="FF0000"/>
                </a:solidFill>
              </a:rPr>
              <a:t>DNN</a:t>
            </a:r>
            <a:r>
              <a:rPr lang="en-GB">
                <a:solidFill>
                  <a:schemeClr val="dk1"/>
                </a:solidFill>
              </a:rPr>
              <a:t>, Actor: </a:t>
            </a:r>
            <a:r>
              <a:rPr lang="en-GB">
                <a:solidFill>
                  <a:srgbClr val="FF0000"/>
                </a:solidFill>
              </a:rPr>
              <a:t>DNN</a:t>
            </a:r>
            <a:endParaRPr b="1">
              <a:solidFill>
                <a:srgbClr val="FF0000"/>
              </a:solidFill>
            </a:endParaRPr>
          </a:p>
        </p:txBody>
      </p:sp>
      <p:sp>
        <p:nvSpPr>
          <p:cNvPr id="442" name="Google Shape;442;p57"/>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43" name="Google Shape;443;p57"/>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444" name="Google Shape;444;p57"/>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45" name="Google Shape;445;p57"/>
          <p:cNvPicPr preferRelativeResize="0"/>
          <p:nvPr/>
        </p:nvPicPr>
        <p:blipFill>
          <a:blip r:embed="rId3">
            <a:alphaModFix/>
          </a:blip>
          <a:stretch>
            <a:fillRect/>
          </a:stretch>
        </p:blipFill>
        <p:spPr>
          <a:xfrm>
            <a:off x="2782478" y="2739375"/>
            <a:ext cx="4007578" cy="1033471"/>
          </a:xfrm>
          <a:prstGeom prst="rect">
            <a:avLst/>
          </a:prstGeom>
          <a:noFill/>
          <a:ln>
            <a:noFill/>
          </a:ln>
        </p:spPr>
      </p:pic>
      <p:pic>
        <p:nvPicPr>
          <p:cNvPr id="446" name="Google Shape;446;p57"/>
          <p:cNvPicPr preferRelativeResize="0"/>
          <p:nvPr/>
        </p:nvPicPr>
        <p:blipFill>
          <a:blip r:embed="rId4">
            <a:alphaModFix/>
          </a:blip>
          <a:stretch>
            <a:fillRect/>
          </a:stretch>
        </p:blipFill>
        <p:spPr>
          <a:xfrm>
            <a:off x="2782475" y="3934372"/>
            <a:ext cx="4295826" cy="10580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DDPG (Lillicrap 2016)</a:t>
            </a:r>
            <a:endParaRPr/>
          </a:p>
        </p:txBody>
      </p:sp>
      <p:sp>
        <p:nvSpPr>
          <p:cNvPr id="452" name="Google Shape;452;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GB">
                <a:solidFill>
                  <a:schemeClr val="dk1"/>
                </a:solidFill>
              </a:rPr>
              <a:t>Batch normalization</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Target Networks</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1600"/>
              </a:spcAft>
              <a:buNone/>
            </a:pPr>
            <a:r>
              <a:t/>
            </a:r>
            <a:endParaRPr>
              <a:solidFill>
                <a:schemeClr val="dk1"/>
              </a:solidFill>
            </a:endParaRPr>
          </a:p>
        </p:txBody>
      </p:sp>
      <p:sp>
        <p:nvSpPr>
          <p:cNvPr id="453" name="Google Shape;453;p58"/>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454" name="Google Shape;454;p58"/>
          <p:cNvSpPr/>
          <p:nvPr/>
        </p:nvSpPr>
        <p:spPr>
          <a:xfrm>
            <a:off x="8053568" y="300000"/>
            <a:ext cx="729000" cy="6540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HR</a:t>
            </a:r>
            <a:endParaRPr/>
          </a:p>
        </p:txBody>
      </p:sp>
      <p:sp>
        <p:nvSpPr>
          <p:cNvPr id="455" name="Google Shape;455;p58"/>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56" name="Google Shape;456;p58"/>
          <p:cNvPicPr preferRelativeResize="0"/>
          <p:nvPr/>
        </p:nvPicPr>
        <p:blipFill>
          <a:blip r:embed="rId3">
            <a:alphaModFix/>
          </a:blip>
          <a:stretch>
            <a:fillRect/>
          </a:stretch>
        </p:blipFill>
        <p:spPr>
          <a:xfrm>
            <a:off x="4601127" y="1150125"/>
            <a:ext cx="3225854" cy="615052"/>
          </a:xfrm>
          <a:prstGeom prst="rect">
            <a:avLst/>
          </a:prstGeom>
          <a:noFill/>
          <a:ln>
            <a:noFill/>
          </a:ln>
        </p:spPr>
      </p:pic>
      <p:pic>
        <p:nvPicPr>
          <p:cNvPr id="457" name="Google Shape;457;p58"/>
          <p:cNvPicPr preferRelativeResize="0"/>
          <p:nvPr/>
        </p:nvPicPr>
        <p:blipFill>
          <a:blip r:embed="rId4">
            <a:alphaModFix/>
          </a:blip>
          <a:stretch>
            <a:fillRect/>
          </a:stretch>
        </p:blipFill>
        <p:spPr>
          <a:xfrm>
            <a:off x="4601125" y="1799229"/>
            <a:ext cx="3457876" cy="629696"/>
          </a:xfrm>
          <a:prstGeom prst="rect">
            <a:avLst/>
          </a:prstGeom>
          <a:noFill/>
          <a:ln>
            <a:noFill/>
          </a:ln>
        </p:spPr>
      </p:pic>
      <p:pic>
        <p:nvPicPr>
          <p:cNvPr id="458" name="Google Shape;458;p58"/>
          <p:cNvPicPr preferRelativeResize="0"/>
          <p:nvPr/>
        </p:nvPicPr>
        <p:blipFill rotWithShape="1">
          <a:blip r:embed="rId5">
            <a:alphaModFix/>
          </a:blip>
          <a:srcRect b="-1646" l="0" r="78075" t="47472"/>
          <a:stretch/>
        </p:blipFill>
        <p:spPr>
          <a:xfrm>
            <a:off x="867100" y="2806332"/>
            <a:ext cx="2325596" cy="1859219"/>
          </a:xfrm>
          <a:prstGeom prst="rect">
            <a:avLst/>
          </a:prstGeom>
          <a:noFill/>
          <a:ln>
            <a:noFill/>
          </a:ln>
        </p:spPr>
      </p:pic>
      <p:sp>
        <p:nvSpPr>
          <p:cNvPr id="459" name="Google Shape;459;p58"/>
          <p:cNvSpPr/>
          <p:nvPr/>
        </p:nvSpPr>
        <p:spPr>
          <a:xfrm>
            <a:off x="1659230" y="4362750"/>
            <a:ext cx="1039500" cy="246300"/>
          </a:xfrm>
          <a:prstGeom prst="roundRect">
            <a:avLst>
              <a:gd fmla="val 16667" name="adj"/>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0" name="Google Shape;460;p58"/>
          <p:cNvPicPr preferRelativeResize="0"/>
          <p:nvPr/>
        </p:nvPicPr>
        <p:blipFill rotWithShape="1">
          <a:blip r:embed="rId5">
            <a:alphaModFix/>
          </a:blip>
          <a:srcRect b="51174" l="60621" r="19561" t="0"/>
          <a:stretch/>
        </p:blipFill>
        <p:spPr>
          <a:xfrm>
            <a:off x="3709632" y="2740225"/>
            <a:ext cx="2102116" cy="1675639"/>
          </a:xfrm>
          <a:prstGeom prst="rect">
            <a:avLst/>
          </a:prstGeom>
          <a:noFill/>
          <a:ln>
            <a:noFill/>
          </a:ln>
        </p:spPr>
      </p:pic>
      <p:sp>
        <p:nvSpPr>
          <p:cNvPr id="461" name="Google Shape;461;p58"/>
          <p:cNvSpPr txBox="1"/>
          <p:nvPr/>
        </p:nvSpPr>
        <p:spPr>
          <a:xfrm>
            <a:off x="6199175" y="2806325"/>
            <a:ext cx="2865000" cy="1969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a:t>original  DDPG with  batch  normalization  (light  grey),  </a:t>
            </a:r>
            <a:endParaRPr/>
          </a:p>
          <a:p>
            <a:pPr indent="-317500" lvl="0" marL="457200" rtl="0" algn="l">
              <a:spcBef>
                <a:spcPts val="0"/>
              </a:spcBef>
              <a:spcAft>
                <a:spcPts val="0"/>
              </a:spcAft>
              <a:buSzPts val="1400"/>
              <a:buChar char="●"/>
            </a:pPr>
            <a:r>
              <a:rPr lang="en-GB"/>
              <a:t>with  target  network  (dark grey), </a:t>
            </a:r>
            <a:endParaRPr/>
          </a:p>
          <a:p>
            <a:pPr indent="-317500" lvl="0" marL="457200" rtl="0" algn="l">
              <a:spcBef>
                <a:spcPts val="0"/>
              </a:spcBef>
              <a:spcAft>
                <a:spcPts val="0"/>
              </a:spcAft>
              <a:buSzPts val="1400"/>
              <a:buChar char="●"/>
            </a:pPr>
            <a:r>
              <a:rPr lang="en-GB"/>
              <a:t>with target networks and batch norm (green), </a:t>
            </a:r>
            <a:endParaRPr/>
          </a:p>
          <a:p>
            <a:pPr indent="-317500" lvl="0" marL="457200" rtl="0" algn="l">
              <a:spcBef>
                <a:spcPts val="0"/>
              </a:spcBef>
              <a:spcAft>
                <a:spcPts val="0"/>
              </a:spcAft>
              <a:buSzPts val="1400"/>
              <a:buChar char="●"/>
            </a:pPr>
            <a:r>
              <a:rPr lang="en-GB"/>
              <a:t>with target networks from pixel-only inputs (blue)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Case-Study: Actor-Critic Methods (DDPG)</a:t>
            </a:r>
            <a:endParaRPr/>
          </a:p>
        </p:txBody>
      </p:sp>
      <p:sp>
        <p:nvSpPr>
          <p:cNvPr id="467" name="Google Shape;467;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0"/>
              </a:spcAft>
              <a:buNone/>
            </a:pPr>
            <a:r>
              <a:t/>
            </a:r>
            <a:endParaRPr>
              <a:solidFill>
                <a:schemeClr val="dk1"/>
              </a:solidFill>
            </a:endParaRPr>
          </a:p>
          <a:p>
            <a:pPr indent="0" lvl="0" marL="0" rtl="0" algn="l">
              <a:spcBef>
                <a:spcPts val="1600"/>
              </a:spcBef>
              <a:spcAft>
                <a:spcPts val="1600"/>
              </a:spcAft>
              <a:buNone/>
            </a:pPr>
            <a:r>
              <a:t/>
            </a:r>
            <a:endParaRPr>
              <a:solidFill>
                <a:schemeClr val="dk1"/>
              </a:solidFill>
            </a:endParaRPr>
          </a:p>
        </p:txBody>
      </p:sp>
      <p:sp>
        <p:nvSpPr>
          <p:cNvPr id="468" name="Google Shape;468;p59"/>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469" name="Google Shape;469;p59"/>
          <p:cNvPicPr preferRelativeResize="0"/>
          <p:nvPr/>
        </p:nvPicPr>
        <p:blipFill>
          <a:blip r:embed="rId3">
            <a:alphaModFix/>
          </a:blip>
          <a:stretch>
            <a:fillRect/>
          </a:stretch>
        </p:blipFill>
        <p:spPr>
          <a:xfrm>
            <a:off x="4915703" y="1085725"/>
            <a:ext cx="3949085" cy="894911"/>
          </a:xfrm>
          <a:prstGeom prst="rect">
            <a:avLst/>
          </a:prstGeom>
          <a:noFill/>
          <a:ln>
            <a:noFill/>
          </a:ln>
        </p:spPr>
      </p:pic>
      <p:pic>
        <p:nvPicPr>
          <p:cNvPr id="470" name="Google Shape;470;p59"/>
          <p:cNvPicPr preferRelativeResize="0"/>
          <p:nvPr/>
        </p:nvPicPr>
        <p:blipFill>
          <a:blip r:embed="rId4">
            <a:alphaModFix/>
          </a:blip>
          <a:stretch>
            <a:fillRect/>
          </a:stretch>
        </p:blipFill>
        <p:spPr>
          <a:xfrm>
            <a:off x="4915700" y="2030182"/>
            <a:ext cx="4233126" cy="916219"/>
          </a:xfrm>
          <a:prstGeom prst="rect">
            <a:avLst/>
          </a:prstGeom>
          <a:noFill/>
          <a:ln>
            <a:noFill/>
          </a:ln>
        </p:spPr>
      </p:pic>
      <p:pic>
        <p:nvPicPr>
          <p:cNvPr id="471" name="Google Shape;471;p59"/>
          <p:cNvPicPr preferRelativeResize="0"/>
          <p:nvPr/>
        </p:nvPicPr>
        <p:blipFill>
          <a:blip r:embed="rId5">
            <a:alphaModFix/>
          </a:blip>
          <a:stretch>
            <a:fillRect/>
          </a:stretch>
        </p:blipFill>
        <p:spPr>
          <a:xfrm>
            <a:off x="6900" y="1017725"/>
            <a:ext cx="4591050" cy="1512125"/>
          </a:xfrm>
          <a:prstGeom prst="rect">
            <a:avLst/>
          </a:prstGeom>
          <a:noFill/>
          <a:ln>
            <a:noFill/>
          </a:ln>
        </p:spPr>
      </p:pic>
      <p:sp>
        <p:nvSpPr>
          <p:cNvPr id="472" name="Google Shape;472;p59"/>
          <p:cNvSpPr txBox="1"/>
          <p:nvPr/>
        </p:nvSpPr>
        <p:spPr>
          <a:xfrm>
            <a:off x="609600" y="2829675"/>
            <a:ext cx="4954500" cy="1512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GB"/>
              <a:t>Initialize Actor and Critic networks</a:t>
            </a:r>
            <a:endParaRPr/>
          </a:p>
          <a:p>
            <a:pPr indent="-317500" lvl="0" marL="457200" rtl="0" algn="l">
              <a:spcBef>
                <a:spcPts val="0"/>
              </a:spcBef>
              <a:spcAft>
                <a:spcPts val="0"/>
              </a:spcAft>
              <a:buSzPts val="1400"/>
              <a:buAutoNum type="arabicPeriod"/>
            </a:pPr>
            <a:r>
              <a:rPr lang="en-GB"/>
              <a:t>Generate samples from actor policy</a:t>
            </a:r>
            <a:endParaRPr/>
          </a:p>
          <a:p>
            <a:pPr indent="-317500" lvl="0" marL="457200" rtl="0" algn="l">
              <a:spcBef>
                <a:spcPts val="0"/>
              </a:spcBef>
              <a:spcAft>
                <a:spcPts val="0"/>
              </a:spcAft>
              <a:buSzPts val="1400"/>
              <a:buAutoNum type="arabicPeriod"/>
            </a:pPr>
            <a:r>
              <a:rPr lang="en-GB"/>
              <a:t>Fit Critic model based on samples</a:t>
            </a:r>
            <a:endParaRPr/>
          </a:p>
          <a:p>
            <a:pPr indent="-317500" lvl="0" marL="457200" rtl="0" algn="l">
              <a:spcBef>
                <a:spcPts val="0"/>
              </a:spcBef>
              <a:spcAft>
                <a:spcPts val="0"/>
              </a:spcAft>
              <a:buSzPts val="1400"/>
              <a:buAutoNum type="arabicPeriod"/>
            </a:pPr>
            <a:r>
              <a:rPr lang="en-GB"/>
              <a:t>Calculate actor gradients</a:t>
            </a:r>
            <a:endParaRPr/>
          </a:p>
          <a:p>
            <a:pPr indent="-317500" lvl="0" marL="457200" rtl="0" algn="l">
              <a:spcBef>
                <a:spcPts val="0"/>
              </a:spcBef>
              <a:spcAft>
                <a:spcPts val="0"/>
              </a:spcAft>
              <a:buSzPts val="1400"/>
              <a:buAutoNum type="arabicPeriod"/>
            </a:pPr>
            <a:r>
              <a:rPr lang="en-GB"/>
              <a:t>Update actor</a:t>
            </a:r>
            <a:endParaRPr/>
          </a:p>
        </p:txBody>
      </p:sp>
      <p:sp>
        <p:nvSpPr>
          <p:cNvPr id="473" name="Google Shape;473;p59"/>
          <p:cNvSpPr/>
          <p:nvPr/>
        </p:nvSpPr>
        <p:spPr>
          <a:xfrm rot="-5400000">
            <a:off x="205650" y="3350500"/>
            <a:ext cx="712200" cy="345300"/>
          </a:xfrm>
          <a:prstGeom prst="uturnArrow">
            <a:avLst>
              <a:gd fmla="val 25000" name="adj1"/>
              <a:gd fmla="val 25000" name="adj2"/>
              <a:gd fmla="val 25000" name="adj3"/>
              <a:gd fmla="val 43750" name="adj4"/>
              <a:gd fmla="val 75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479" name="Google Shape;479;p60"/>
          <p:cNvSpPr txBox="1"/>
          <p:nvPr>
            <p:ph idx="1" type="body"/>
          </p:nvPr>
        </p:nvSpPr>
        <p:spPr>
          <a:xfrm>
            <a:off x="210075" y="1072663"/>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solidFill>
                  <a:schemeClr val="dk1"/>
                </a:solidFill>
              </a:rPr>
              <a:t>Actor-Critic Methods (</a:t>
            </a:r>
            <a:r>
              <a:rPr b="1" lang="en-GB">
                <a:solidFill>
                  <a:schemeClr val="dk1"/>
                </a:solidFill>
              </a:rPr>
              <a:t>DDPG</a:t>
            </a:r>
            <a:r>
              <a:rPr lang="en-GB">
                <a:solidFill>
                  <a:schemeClr val="dk1"/>
                </a:solidFill>
              </a:rPr>
              <a:t>, A3C, TRPO, PPO)</a:t>
            </a:r>
            <a:endParaRPr>
              <a:solidFill>
                <a:schemeClr val="dk1"/>
              </a:solidFill>
            </a:endParaRPr>
          </a:p>
        </p:txBody>
      </p:sp>
      <p:sp>
        <p:nvSpPr>
          <p:cNvPr id="480" name="Google Shape;480;p60"/>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
        <p:nvSpPr>
          <p:cNvPr id="481" name="Google Shape;481;p60"/>
          <p:cNvSpPr txBox="1"/>
          <p:nvPr/>
        </p:nvSpPr>
        <p:spPr>
          <a:xfrm>
            <a:off x="609600" y="4746025"/>
            <a:ext cx="7094700" cy="5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Continuous control with deep reinforcement learning (Lillicrap etal Deepmind 2016)</a:t>
            </a:r>
            <a:endParaRPr/>
          </a:p>
        </p:txBody>
      </p:sp>
      <p:pic>
        <p:nvPicPr>
          <p:cNvPr id="482" name="Google Shape;482;p60"/>
          <p:cNvPicPr preferRelativeResize="0"/>
          <p:nvPr/>
        </p:nvPicPr>
        <p:blipFill>
          <a:blip r:embed="rId3">
            <a:alphaModFix/>
          </a:blip>
          <a:stretch>
            <a:fillRect/>
          </a:stretch>
        </p:blipFill>
        <p:spPr>
          <a:xfrm>
            <a:off x="1025025" y="2109663"/>
            <a:ext cx="2360201" cy="305150"/>
          </a:xfrm>
          <a:prstGeom prst="rect">
            <a:avLst/>
          </a:prstGeom>
          <a:noFill/>
          <a:ln>
            <a:noFill/>
          </a:ln>
        </p:spPr>
      </p:pic>
      <p:pic>
        <p:nvPicPr>
          <p:cNvPr id="483" name="Google Shape;483;p60"/>
          <p:cNvPicPr preferRelativeResize="0"/>
          <p:nvPr/>
        </p:nvPicPr>
        <p:blipFill>
          <a:blip r:embed="rId4">
            <a:alphaModFix/>
          </a:blip>
          <a:stretch>
            <a:fillRect/>
          </a:stretch>
        </p:blipFill>
        <p:spPr>
          <a:xfrm>
            <a:off x="843450" y="2561530"/>
            <a:ext cx="3579775" cy="488275"/>
          </a:xfrm>
          <a:prstGeom prst="rect">
            <a:avLst/>
          </a:prstGeom>
          <a:noFill/>
          <a:ln>
            <a:noFill/>
          </a:ln>
        </p:spPr>
      </p:pic>
      <p:pic>
        <p:nvPicPr>
          <p:cNvPr id="484" name="Google Shape;484;p60"/>
          <p:cNvPicPr preferRelativeResize="0"/>
          <p:nvPr/>
        </p:nvPicPr>
        <p:blipFill>
          <a:blip r:embed="rId5">
            <a:alphaModFix/>
          </a:blip>
          <a:stretch>
            <a:fillRect/>
          </a:stretch>
        </p:blipFill>
        <p:spPr>
          <a:xfrm>
            <a:off x="1041450" y="3081702"/>
            <a:ext cx="2327351" cy="305150"/>
          </a:xfrm>
          <a:prstGeom prst="rect">
            <a:avLst/>
          </a:prstGeom>
          <a:noFill/>
          <a:ln>
            <a:noFill/>
          </a:ln>
        </p:spPr>
      </p:pic>
      <p:pic>
        <p:nvPicPr>
          <p:cNvPr id="485" name="Google Shape;485;p60"/>
          <p:cNvPicPr preferRelativeResize="0"/>
          <p:nvPr/>
        </p:nvPicPr>
        <p:blipFill>
          <a:blip r:embed="rId6">
            <a:alphaModFix/>
          </a:blip>
          <a:stretch>
            <a:fillRect/>
          </a:stretch>
        </p:blipFill>
        <p:spPr>
          <a:xfrm>
            <a:off x="843450" y="1602775"/>
            <a:ext cx="4616999" cy="435500"/>
          </a:xfrm>
          <a:prstGeom prst="rect">
            <a:avLst/>
          </a:prstGeom>
          <a:noFill/>
          <a:ln>
            <a:noFill/>
          </a:ln>
        </p:spPr>
      </p:pic>
      <p:sp>
        <p:nvSpPr>
          <p:cNvPr id="486" name="Google Shape;486;p60"/>
          <p:cNvSpPr/>
          <p:nvPr/>
        </p:nvSpPr>
        <p:spPr>
          <a:xfrm>
            <a:off x="6763563" y="3612275"/>
            <a:ext cx="998700" cy="6540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Critic</a:t>
            </a:r>
            <a:endParaRPr/>
          </a:p>
        </p:txBody>
      </p:sp>
      <p:sp>
        <p:nvSpPr>
          <p:cNvPr id="487" name="Google Shape;487;p60"/>
          <p:cNvSpPr/>
          <p:nvPr/>
        </p:nvSpPr>
        <p:spPr>
          <a:xfrm>
            <a:off x="5535025" y="4037663"/>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Action</a:t>
            </a:r>
            <a:endParaRPr/>
          </a:p>
        </p:txBody>
      </p:sp>
      <p:sp>
        <p:nvSpPr>
          <p:cNvPr id="488" name="Google Shape;488;p60"/>
          <p:cNvSpPr/>
          <p:nvPr/>
        </p:nvSpPr>
        <p:spPr>
          <a:xfrm>
            <a:off x="5457200" y="3228775"/>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Network</a:t>
            </a:r>
            <a:endParaRPr/>
          </a:p>
        </p:txBody>
      </p:sp>
      <p:sp>
        <p:nvSpPr>
          <p:cNvPr id="489" name="Google Shape;489;p60"/>
          <p:cNvSpPr/>
          <p:nvPr/>
        </p:nvSpPr>
        <p:spPr>
          <a:xfrm>
            <a:off x="5535025" y="3345500"/>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State</a:t>
            </a:r>
            <a:endParaRPr/>
          </a:p>
        </p:txBody>
      </p:sp>
      <p:sp>
        <p:nvSpPr>
          <p:cNvPr id="490" name="Google Shape;490;p60"/>
          <p:cNvSpPr/>
          <p:nvPr/>
        </p:nvSpPr>
        <p:spPr>
          <a:xfrm>
            <a:off x="7988825" y="3733625"/>
            <a:ext cx="922500" cy="41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Q-value</a:t>
            </a:r>
            <a:endParaRPr/>
          </a:p>
        </p:txBody>
      </p:sp>
      <p:cxnSp>
        <p:nvCxnSpPr>
          <p:cNvPr id="491" name="Google Shape;491;p60"/>
          <p:cNvCxnSpPr>
            <a:stCxn id="489" idx="3"/>
            <a:endCxn id="486" idx="1"/>
          </p:cNvCxnSpPr>
          <p:nvPr/>
        </p:nvCxnSpPr>
        <p:spPr>
          <a:xfrm>
            <a:off x="6533725" y="3672500"/>
            <a:ext cx="229800" cy="266700"/>
          </a:xfrm>
          <a:prstGeom prst="straightConnector1">
            <a:avLst/>
          </a:prstGeom>
          <a:noFill/>
          <a:ln cap="flat" cmpd="sng" w="9525">
            <a:solidFill>
              <a:schemeClr val="dk2"/>
            </a:solidFill>
            <a:prstDash val="solid"/>
            <a:round/>
            <a:headEnd len="med" w="med" type="none"/>
            <a:tailEnd len="med" w="med" type="triangle"/>
          </a:ln>
        </p:spPr>
      </p:cxnSp>
      <p:cxnSp>
        <p:nvCxnSpPr>
          <p:cNvPr id="492" name="Google Shape;492;p60"/>
          <p:cNvCxnSpPr>
            <a:stCxn id="487" idx="3"/>
            <a:endCxn id="486" idx="1"/>
          </p:cNvCxnSpPr>
          <p:nvPr/>
        </p:nvCxnSpPr>
        <p:spPr>
          <a:xfrm flipH="1" rot="10800000">
            <a:off x="6533725" y="3939263"/>
            <a:ext cx="229800" cy="425400"/>
          </a:xfrm>
          <a:prstGeom prst="straightConnector1">
            <a:avLst/>
          </a:prstGeom>
          <a:noFill/>
          <a:ln cap="flat" cmpd="sng" w="9525">
            <a:solidFill>
              <a:schemeClr val="dk2"/>
            </a:solidFill>
            <a:prstDash val="solid"/>
            <a:round/>
            <a:headEnd len="med" w="med" type="none"/>
            <a:tailEnd len="med" w="med" type="triangle"/>
          </a:ln>
        </p:spPr>
      </p:cxnSp>
      <p:cxnSp>
        <p:nvCxnSpPr>
          <p:cNvPr id="493" name="Google Shape;493;p60"/>
          <p:cNvCxnSpPr>
            <a:stCxn id="486" idx="3"/>
            <a:endCxn id="490" idx="1"/>
          </p:cNvCxnSpPr>
          <p:nvPr/>
        </p:nvCxnSpPr>
        <p:spPr>
          <a:xfrm>
            <a:off x="7762263" y="3939275"/>
            <a:ext cx="226500" cy="0"/>
          </a:xfrm>
          <a:prstGeom prst="straightConnector1">
            <a:avLst/>
          </a:prstGeom>
          <a:noFill/>
          <a:ln cap="flat" cmpd="sng" w="9525">
            <a:solidFill>
              <a:schemeClr val="dk2"/>
            </a:solidFill>
            <a:prstDash val="solid"/>
            <a:round/>
            <a:headEnd len="med" w="med" type="none"/>
            <a:tailEnd len="med" w="med" type="triangle"/>
          </a:ln>
        </p:spPr>
      </p:cxnSp>
      <p:sp>
        <p:nvSpPr>
          <p:cNvPr id="494" name="Google Shape;494;p60"/>
          <p:cNvSpPr/>
          <p:nvPr/>
        </p:nvSpPr>
        <p:spPr>
          <a:xfrm>
            <a:off x="4143063" y="4037663"/>
            <a:ext cx="998700" cy="6540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Actor</a:t>
            </a:r>
            <a:endParaRPr/>
          </a:p>
        </p:txBody>
      </p:sp>
      <p:sp>
        <p:nvSpPr>
          <p:cNvPr id="495" name="Google Shape;495;p60"/>
          <p:cNvSpPr/>
          <p:nvPr/>
        </p:nvSpPr>
        <p:spPr>
          <a:xfrm>
            <a:off x="2825700" y="3903113"/>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Network</a:t>
            </a:r>
            <a:endParaRPr/>
          </a:p>
        </p:txBody>
      </p:sp>
      <p:sp>
        <p:nvSpPr>
          <p:cNvPr id="496" name="Google Shape;496;p60"/>
          <p:cNvSpPr/>
          <p:nvPr/>
        </p:nvSpPr>
        <p:spPr>
          <a:xfrm>
            <a:off x="2903525" y="4019838"/>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State</a:t>
            </a:r>
            <a:endParaRPr/>
          </a:p>
        </p:txBody>
      </p:sp>
      <p:cxnSp>
        <p:nvCxnSpPr>
          <p:cNvPr id="497" name="Google Shape;497;p60"/>
          <p:cNvCxnSpPr>
            <a:stCxn id="494" idx="3"/>
            <a:endCxn id="487" idx="1"/>
          </p:cNvCxnSpPr>
          <p:nvPr/>
        </p:nvCxnSpPr>
        <p:spPr>
          <a:xfrm>
            <a:off x="5141763" y="4364663"/>
            <a:ext cx="393300" cy="0"/>
          </a:xfrm>
          <a:prstGeom prst="straightConnector1">
            <a:avLst/>
          </a:prstGeom>
          <a:noFill/>
          <a:ln cap="flat" cmpd="sng" w="9525">
            <a:solidFill>
              <a:schemeClr val="dk2"/>
            </a:solidFill>
            <a:prstDash val="solid"/>
            <a:round/>
            <a:headEnd len="med" w="med" type="none"/>
            <a:tailEnd len="med" w="med" type="triangle"/>
          </a:ln>
        </p:spPr>
      </p:cxnSp>
      <p:cxnSp>
        <p:nvCxnSpPr>
          <p:cNvPr id="498" name="Google Shape;498;p60"/>
          <p:cNvCxnSpPr>
            <a:stCxn id="496" idx="3"/>
            <a:endCxn id="494" idx="1"/>
          </p:cNvCxnSpPr>
          <p:nvPr/>
        </p:nvCxnSpPr>
        <p:spPr>
          <a:xfrm>
            <a:off x="3902225" y="4346838"/>
            <a:ext cx="240900" cy="17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504" name="Google Shape;504;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solidFill>
                  <a:schemeClr val="dk1"/>
                </a:solidFill>
              </a:rPr>
              <a:t>Actor-Critic Methods (</a:t>
            </a:r>
            <a:r>
              <a:rPr b="1" lang="en-GB">
                <a:solidFill>
                  <a:schemeClr val="dk1"/>
                </a:solidFill>
              </a:rPr>
              <a:t>DDPG</a:t>
            </a:r>
            <a:r>
              <a:rPr lang="en-GB">
                <a:solidFill>
                  <a:schemeClr val="dk1"/>
                </a:solidFill>
              </a:rPr>
              <a:t>, TRPO, PPO, A3C)</a:t>
            </a:r>
            <a:endParaRPr>
              <a:solidFill>
                <a:schemeClr val="dk1"/>
              </a:solidFill>
            </a:endParaRPr>
          </a:p>
        </p:txBody>
      </p:sp>
      <p:sp>
        <p:nvSpPr>
          <p:cNvPr id="505" name="Google Shape;505;p61"/>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506" name="Google Shape;506;p61"/>
          <p:cNvPicPr preferRelativeResize="0"/>
          <p:nvPr/>
        </p:nvPicPr>
        <p:blipFill rotWithShape="1">
          <a:blip r:embed="rId3">
            <a:alphaModFix/>
          </a:blip>
          <a:srcRect b="4778" l="3762" r="1468" t="10338"/>
          <a:stretch/>
        </p:blipFill>
        <p:spPr>
          <a:xfrm>
            <a:off x="1134260" y="1658225"/>
            <a:ext cx="6707764" cy="2910650"/>
          </a:xfrm>
          <a:prstGeom prst="rect">
            <a:avLst/>
          </a:prstGeom>
          <a:noFill/>
          <a:ln>
            <a:noFill/>
          </a:ln>
        </p:spPr>
      </p:pic>
      <p:sp>
        <p:nvSpPr>
          <p:cNvPr id="507" name="Google Shape;507;p61"/>
          <p:cNvSpPr txBox="1"/>
          <p:nvPr/>
        </p:nvSpPr>
        <p:spPr>
          <a:xfrm>
            <a:off x="6303525" y="4703625"/>
            <a:ext cx="2809500" cy="3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Image from Levine’s RL class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519" name="Google Shape;519;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Value Iteration methods (Q-Learning, SARSA)</a:t>
            </a:r>
            <a:endParaRPr/>
          </a:p>
          <a:p>
            <a:pPr indent="-342900" lvl="0" marL="457200" rtl="0" algn="l">
              <a:spcBef>
                <a:spcPts val="0"/>
              </a:spcBef>
              <a:spcAft>
                <a:spcPts val="0"/>
              </a:spcAft>
              <a:buSzPts val="1800"/>
              <a:buChar char="●"/>
            </a:pPr>
            <a:r>
              <a:rPr lang="en-GB"/>
              <a:t>Policy Gradient Methods (REINFORCE)</a:t>
            </a:r>
            <a:endParaRPr/>
          </a:p>
          <a:p>
            <a:pPr indent="-342900" lvl="0" marL="457200" rtl="0" algn="l">
              <a:spcBef>
                <a:spcPts val="0"/>
              </a:spcBef>
              <a:spcAft>
                <a:spcPts val="0"/>
              </a:spcAft>
              <a:buClr>
                <a:schemeClr val="dk1"/>
              </a:buClr>
              <a:buSzPts val="1800"/>
              <a:buChar char="●"/>
            </a:pPr>
            <a:r>
              <a:rPr lang="en-GB">
                <a:solidFill>
                  <a:schemeClr val="dk1"/>
                </a:solidFill>
              </a:rPr>
              <a:t>Actor-Critic Methods (DDPG, TRPO, PPO, A3C)</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Model-based RL (Guided Policy Search, Dyna)</a:t>
            </a:r>
            <a:endParaRPr>
              <a:solidFill>
                <a:schemeClr val="dk1"/>
              </a:solidFill>
            </a:endParaRPr>
          </a:p>
        </p:txBody>
      </p:sp>
      <p:sp>
        <p:nvSpPr>
          <p:cNvPr id="520" name="Google Shape;520;p63"/>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26" name="Google Shape;126;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Robotics: see, think, act</a:t>
            </a:r>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1600"/>
              </a:spcBef>
              <a:spcAft>
                <a:spcPts val="0"/>
              </a:spcAft>
              <a:buClr>
                <a:schemeClr val="dk1"/>
              </a:buClr>
              <a:buSzPts val="1100"/>
              <a:buFont typeface="Arial"/>
              <a:buNone/>
            </a:pPr>
            <a:r>
              <a:rPr lang="en-GB">
                <a:solidFill>
                  <a:schemeClr val="dk1"/>
                </a:solidFill>
              </a:rPr>
              <a:t>Direct programming can be hard for different tasks</a:t>
            </a:r>
            <a:endParaRPr/>
          </a:p>
          <a:p>
            <a:pPr indent="-342900" lvl="0" marL="457200" rtl="0" algn="l">
              <a:spcBef>
                <a:spcPts val="1600"/>
              </a:spcBef>
              <a:spcAft>
                <a:spcPts val="0"/>
              </a:spcAft>
              <a:buSzPts val="1800"/>
              <a:buChar char="●"/>
            </a:pPr>
            <a:r>
              <a:rPr lang="en-GB"/>
              <a:t>Degree of structure and consistency</a:t>
            </a:r>
            <a:endParaRPr/>
          </a:p>
          <a:p>
            <a:pPr indent="-342900" lvl="0" marL="457200" rtl="0" algn="l">
              <a:spcBef>
                <a:spcPts val="0"/>
              </a:spcBef>
              <a:spcAft>
                <a:spcPts val="0"/>
              </a:spcAft>
              <a:buSzPts val="1800"/>
              <a:buChar char="●"/>
            </a:pPr>
            <a:r>
              <a:rPr lang="en-GB"/>
              <a:t>Perception</a:t>
            </a:r>
            <a:endParaRPr/>
          </a:p>
          <a:p>
            <a:pPr indent="-342900" lvl="0" marL="457200" rtl="0" algn="l">
              <a:spcBef>
                <a:spcPts val="0"/>
              </a:spcBef>
              <a:spcAft>
                <a:spcPts val="0"/>
              </a:spcAft>
              <a:buSzPts val="1800"/>
              <a:buChar char="●"/>
            </a:pPr>
            <a:r>
              <a:rPr lang="en-GB"/>
              <a:t>Manipulation</a:t>
            </a:r>
            <a:endParaRPr/>
          </a:p>
          <a:p>
            <a:pPr indent="-342900" lvl="0" marL="457200" rtl="0" algn="l">
              <a:spcBef>
                <a:spcPts val="0"/>
              </a:spcBef>
              <a:spcAft>
                <a:spcPts val="0"/>
              </a:spcAft>
              <a:buSzPts val="1800"/>
              <a:buChar char="●"/>
            </a:pPr>
            <a:r>
              <a:rPr lang="en-GB"/>
              <a:t>Deformation</a:t>
            </a:r>
            <a:endParaRPr/>
          </a:p>
          <a:p>
            <a:pPr indent="0" lvl="0" marL="0" rtl="0" algn="l">
              <a:spcBef>
                <a:spcPts val="1600"/>
              </a:spcBef>
              <a:spcAft>
                <a:spcPts val="1600"/>
              </a:spcAft>
              <a:buNone/>
            </a:pPr>
            <a:r>
              <a:t/>
            </a:r>
            <a:endParaRPr/>
          </a:p>
        </p:txBody>
      </p:sp>
      <p:sp>
        <p:nvSpPr>
          <p:cNvPr id="127" name="Google Shape;127;p28"/>
          <p:cNvSpPr txBox="1"/>
          <p:nvPr/>
        </p:nvSpPr>
        <p:spPr>
          <a:xfrm>
            <a:off x="5200150" y="2986025"/>
            <a:ext cx="1928700" cy="9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Vacuum robots</a:t>
            </a:r>
            <a:endParaRPr>
              <a:solidFill>
                <a:schemeClr val="dk1"/>
              </a:solidFill>
            </a:endParaRPr>
          </a:p>
          <a:p>
            <a:pPr indent="0" lvl="0" marL="0" rtl="0" algn="l">
              <a:spcBef>
                <a:spcPts val="0"/>
              </a:spcBef>
              <a:spcAft>
                <a:spcPts val="0"/>
              </a:spcAft>
              <a:buNone/>
            </a:pPr>
            <a:r>
              <a:rPr lang="en-GB">
                <a:solidFill>
                  <a:schemeClr val="dk1"/>
                </a:solidFill>
              </a:rPr>
              <a:t>Lawn mowing</a:t>
            </a:r>
            <a:endParaRPr>
              <a:solidFill>
                <a:schemeClr val="dk1"/>
              </a:solidFill>
            </a:endParaRPr>
          </a:p>
          <a:p>
            <a:pPr indent="0" lvl="0" marL="0" rtl="0" algn="l">
              <a:spcBef>
                <a:spcPts val="0"/>
              </a:spcBef>
              <a:spcAft>
                <a:spcPts val="0"/>
              </a:spcAft>
              <a:buNone/>
            </a:pPr>
            <a:r>
              <a:rPr lang="en-GB">
                <a:solidFill>
                  <a:schemeClr val="dk1"/>
                </a:solidFill>
              </a:rPr>
              <a:t>Pool cleaning</a:t>
            </a:r>
            <a:endParaRPr>
              <a:solidFill>
                <a:schemeClr val="dk1"/>
              </a:solidFill>
            </a:endParaRPr>
          </a:p>
          <a:p>
            <a:pPr indent="0" lvl="0" marL="0" rtl="0" algn="l">
              <a:spcBef>
                <a:spcPts val="0"/>
              </a:spcBef>
              <a:spcAft>
                <a:spcPts val="0"/>
              </a:spcAft>
              <a:buNone/>
            </a:pPr>
            <a:r>
              <a:rPr lang="en-GB">
                <a:solidFill>
                  <a:schemeClr val="dk1"/>
                </a:solidFill>
              </a:rPr>
              <a:t>Manufacturing robots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8" name="Google Shape;128;p28"/>
          <p:cNvSpPr txBox="1"/>
          <p:nvPr/>
        </p:nvSpPr>
        <p:spPr>
          <a:xfrm>
            <a:off x="7157100" y="2986025"/>
            <a:ext cx="19287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Home-cleaning robot </a:t>
            </a:r>
            <a:endParaRPr/>
          </a:p>
          <a:p>
            <a:pPr indent="0" lvl="0" marL="0" rtl="0" algn="l">
              <a:spcBef>
                <a:spcPts val="0"/>
              </a:spcBef>
              <a:spcAft>
                <a:spcPts val="0"/>
              </a:spcAft>
              <a:buNone/>
            </a:pPr>
            <a:r>
              <a:rPr lang="en-GB"/>
              <a:t>Cooking Robot</a:t>
            </a:r>
            <a:endParaRPr/>
          </a:p>
          <a:p>
            <a:pPr indent="0" lvl="0" marL="0" rtl="0" algn="l">
              <a:spcBef>
                <a:spcPts val="0"/>
              </a:spcBef>
              <a:spcAft>
                <a:spcPts val="0"/>
              </a:spcAft>
              <a:buNone/>
            </a:pPr>
            <a:r>
              <a:rPr lang="en-GB"/>
              <a:t>Laundry Robot</a:t>
            </a:r>
            <a:br>
              <a:rPr lang="en-GB"/>
            </a:br>
            <a:r>
              <a:rPr lang="en-GB"/>
              <a:t>Warehouse Robot</a:t>
            </a:r>
            <a:endParaRPr/>
          </a:p>
        </p:txBody>
      </p:sp>
      <p:pic>
        <p:nvPicPr>
          <p:cNvPr descr="OpenAI has trained a human-like robot hand to manipulate physical objects with unprecedented dexterity. &#10;&#10;Their system, called Dactyl, is trained entirely in simulation and transfers its knowledge to reality, adapting to real-world physics.&#10;&#10;Dactyl learns from scratch using the same general-purpose reinforcement learning algorithm and code as OpenAI Five.&#10;&#10;The results show that it’s possible to train agents in simulation and have them solve real-world tasks, without physically-accurate modeling of the world.&#10;&#10;Dactyl is a system for manipulating objects using a Shadow Dexterous Hand. The Researchers place an object such as a block or a prism in the palm of the hand and ask Dactyl to reposition it into a different orientation; for example, rotating the block to put a new face on top. The network observes only the coordinates of the fingertips and the images from three regular RGB cameras.&#10;&#10;Although the first humanoid hands were developed decades ago, using them to manipulate objects effectively has been a long-standing challenge in robotic control. Unlike other problems such as locomotion, progress on dextrous manipulation using traditional robotics approaches has been slow, and current techniques remain limited in their ability to manipulate objects in the real world.&#10;&#10;Reorienting an object in the hand requires many problems to be solved. Dactyl learns to solve the object reorientation task entirely in simulation without any human input. After this training phase, the learned policy works on the real robot without any fine-tuning.&#10;&#10;Learning methods for robotic manipulation face a dilemma. Simulated robots can easily provide enough data to train complex policies, but most manipulation problems can’t be modeled accurately enough for those policies to transfer to real robots.&#10;Training directly on physical robots allows the policy to learn from real-world physics, but today’s algorithms would require years of experience to solve a problem like object reorientation.&#10;&#10;OpenAI's approach &quot;domain randomization&quot; learns in a simulation which is designed to provide a variety of experiences rather than maximizing realism. This gives  the best of both approaches.&#10;&#10;Video Source: OpenAI&#10;News Source: https://blog.openai.com/learning-dexterity/&#10;&#10;*****************************************&#10;See Today's Deals/Offers/Discounts/Coupons at Amazon https://amzn.to/2LPNLpW&#10;*****************************************&#10;Amazon Influencer Page:  https://www.amazon.com/shop/rajamanickamantonimuthu&#10;Twitter: https://twitter.com/rajamanickam_a&#10;LinkedIn:  https://www.linkedin.com/in/qualitypoint/&#10;******************************************&#10;&#10;Subscribe to our YouTube channel &quot;QualityPointTech&quot; #QPT at http://www.youtube.com/subscription_center?add_user=qualitypointtech&#10;&#10;#AI #Robot" id="129" name="Google Shape;129;p28" title="OpenAI's Dactyl improves Dexterity of Robotic Hands without Human Input">
            <a:hlinkClick r:id="rId3"/>
          </p:cNvPr>
          <p:cNvPicPr preferRelativeResize="0"/>
          <p:nvPr/>
        </p:nvPicPr>
        <p:blipFill>
          <a:blip r:embed="rId4">
            <a:alphaModFix/>
          </a:blip>
          <a:stretch>
            <a:fillRect/>
          </a:stretch>
        </p:blipFill>
        <p:spPr>
          <a:xfrm>
            <a:off x="5280625" y="181300"/>
            <a:ext cx="3739625" cy="280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526" name="Google Shape;526;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Value Iteration methods (</a:t>
            </a:r>
            <a:r>
              <a:rPr b="1" lang="en-GB"/>
              <a:t>Q-Learning</a:t>
            </a:r>
            <a:r>
              <a:rPr lang="en-GB"/>
              <a:t>, SARSA)</a:t>
            </a:r>
            <a:endParaRPr>
              <a:solidFill>
                <a:schemeClr val="dk1"/>
              </a:solidFill>
            </a:endParaRPr>
          </a:p>
        </p:txBody>
      </p:sp>
      <p:sp>
        <p:nvSpPr>
          <p:cNvPr id="527" name="Google Shape;527;p64"/>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528" name="Google Shape;528;p64"/>
          <p:cNvPicPr preferRelativeResize="0"/>
          <p:nvPr/>
        </p:nvPicPr>
        <p:blipFill>
          <a:blip r:embed="rId3">
            <a:alphaModFix/>
          </a:blip>
          <a:stretch>
            <a:fillRect/>
          </a:stretch>
        </p:blipFill>
        <p:spPr>
          <a:xfrm>
            <a:off x="1206625" y="2497700"/>
            <a:ext cx="5012463" cy="472800"/>
          </a:xfrm>
          <a:prstGeom prst="rect">
            <a:avLst/>
          </a:prstGeom>
          <a:noFill/>
          <a:ln>
            <a:noFill/>
          </a:ln>
        </p:spPr>
      </p:pic>
      <p:pic>
        <p:nvPicPr>
          <p:cNvPr id="529" name="Google Shape;529;p64"/>
          <p:cNvPicPr preferRelativeResize="0"/>
          <p:nvPr/>
        </p:nvPicPr>
        <p:blipFill>
          <a:blip r:embed="rId4">
            <a:alphaModFix/>
          </a:blip>
          <a:stretch>
            <a:fillRect/>
          </a:stretch>
        </p:blipFill>
        <p:spPr>
          <a:xfrm>
            <a:off x="1916701" y="2933263"/>
            <a:ext cx="3008351" cy="513500"/>
          </a:xfrm>
          <a:prstGeom prst="rect">
            <a:avLst/>
          </a:prstGeom>
          <a:noFill/>
          <a:ln>
            <a:noFill/>
          </a:ln>
        </p:spPr>
      </p:pic>
      <p:pic>
        <p:nvPicPr>
          <p:cNvPr id="530" name="Google Shape;530;p64"/>
          <p:cNvPicPr preferRelativeResize="0"/>
          <p:nvPr/>
        </p:nvPicPr>
        <p:blipFill>
          <a:blip r:embed="rId5">
            <a:alphaModFix/>
          </a:blip>
          <a:stretch>
            <a:fillRect/>
          </a:stretch>
        </p:blipFill>
        <p:spPr>
          <a:xfrm>
            <a:off x="1667719" y="1514125"/>
            <a:ext cx="3791663" cy="411200"/>
          </a:xfrm>
          <a:prstGeom prst="rect">
            <a:avLst/>
          </a:prstGeom>
          <a:noFill/>
          <a:ln>
            <a:noFill/>
          </a:ln>
        </p:spPr>
      </p:pic>
      <p:sp>
        <p:nvSpPr>
          <p:cNvPr id="531" name="Google Shape;531;p64"/>
          <p:cNvSpPr txBox="1"/>
          <p:nvPr/>
        </p:nvSpPr>
        <p:spPr>
          <a:xfrm>
            <a:off x="630375" y="4843550"/>
            <a:ext cx="7094700" cy="5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Playing Atari with Deep Reinforcement Learning (Mnih etal 2015)</a:t>
            </a:r>
            <a:endParaRPr/>
          </a:p>
        </p:txBody>
      </p:sp>
      <p:sp>
        <p:nvSpPr>
          <p:cNvPr id="532" name="Google Shape;532;p64"/>
          <p:cNvSpPr/>
          <p:nvPr/>
        </p:nvSpPr>
        <p:spPr>
          <a:xfrm>
            <a:off x="1734363" y="3688475"/>
            <a:ext cx="998700" cy="6540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Network</a:t>
            </a:r>
            <a:endParaRPr/>
          </a:p>
        </p:txBody>
      </p:sp>
      <p:sp>
        <p:nvSpPr>
          <p:cNvPr id="533" name="Google Shape;533;p64"/>
          <p:cNvSpPr/>
          <p:nvPr/>
        </p:nvSpPr>
        <p:spPr>
          <a:xfrm>
            <a:off x="505825" y="4113863"/>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Action</a:t>
            </a:r>
            <a:endParaRPr/>
          </a:p>
        </p:txBody>
      </p:sp>
      <p:sp>
        <p:nvSpPr>
          <p:cNvPr id="534" name="Google Shape;534;p64"/>
          <p:cNvSpPr/>
          <p:nvPr/>
        </p:nvSpPr>
        <p:spPr>
          <a:xfrm>
            <a:off x="428000" y="3304975"/>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Network</a:t>
            </a:r>
            <a:endParaRPr/>
          </a:p>
        </p:txBody>
      </p:sp>
      <p:sp>
        <p:nvSpPr>
          <p:cNvPr id="535" name="Google Shape;535;p64"/>
          <p:cNvSpPr/>
          <p:nvPr/>
        </p:nvSpPr>
        <p:spPr>
          <a:xfrm>
            <a:off x="505825" y="3421700"/>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State</a:t>
            </a:r>
            <a:endParaRPr/>
          </a:p>
        </p:txBody>
      </p:sp>
      <p:sp>
        <p:nvSpPr>
          <p:cNvPr id="536" name="Google Shape;536;p64"/>
          <p:cNvSpPr/>
          <p:nvPr/>
        </p:nvSpPr>
        <p:spPr>
          <a:xfrm>
            <a:off x="2959625" y="3809825"/>
            <a:ext cx="922500" cy="41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Q-value</a:t>
            </a:r>
            <a:endParaRPr/>
          </a:p>
        </p:txBody>
      </p:sp>
      <p:cxnSp>
        <p:nvCxnSpPr>
          <p:cNvPr id="537" name="Google Shape;537;p64"/>
          <p:cNvCxnSpPr>
            <a:stCxn id="535" idx="3"/>
            <a:endCxn id="532" idx="1"/>
          </p:cNvCxnSpPr>
          <p:nvPr/>
        </p:nvCxnSpPr>
        <p:spPr>
          <a:xfrm>
            <a:off x="1504525" y="3748700"/>
            <a:ext cx="229800" cy="266700"/>
          </a:xfrm>
          <a:prstGeom prst="straightConnector1">
            <a:avLst/>
          </a:prstGeom>
          <a:noFill/>
          <a:ln cap="flat" cmpd="sng" w="9525">
            <a:solidFill>
              <a:schemeClr val="dk2"/>
            </a:solidFill>
            <a:prstDash val="solid"/>
            <a:round/>
            <a:headEnd len="med" w="med" type="none"/>
            <a:tailEnd len="med" w="med" type="triangle"/>
          </a:ln>
        </p:spPr>
      </p:cxnSp>
      <p:cxnSp>
        <p:nvCxnSpPr>
          <p:cNvPr id="538" name="Google Shape;538;p64"/>
          <p:cNvCxnSpPr>
            <a:stCxn id="533" idx="3"/>
            <a:endCxn id="532" idx="1"/>
          </p:cNvCxnSpPr>
          <p:nvPr/>
        </p:nvCxnSpPr>
        <p:spPr>
          <a:xfrm flipH="1" rot="10800000">
            <a:off x="1504525" y="4015463"/>
            <a:ext cx="229800" cy="425400"/>
          </a:xfrm>
          <a:prstGeom prst="straightConnector1">
            <a:avLst/>
          </a:prstGeom>
          <a:noFill/>
          <a:ln cap="flat" cmpd="sng" w="9525">
            <a:solidFill>
              <a:schemeClr val="dk2"/>
            </a:solidFill>
            <a:prstDash val="solid"/>
            <a:round/>
            <a:headEnd len="med" w="med" type="none"/>
            <a:tailEnd len="med" w="med" type="triangle"/>
          </a:ln>
        </p:spPr>
      </p:cxnSp>
      <p:cxnSp>
        <p:nvCxnSpPr>
          <p:cNvPr id="539" name="Google Shape;539;p64"/>
          <p:cNvCxnSpPr>
            <a:stCxn id="532" idx="3"/>
            <a:endCxn id="536" idx="1"/>
          </p:cNvCxnSpPr>
          <p:nvPr/>
        </p:nvCxnSpPr>
        <p:spPr>
          <a:xfrm>
            <a:off x="2733063" y="4015475"/>
            <a:ext cx="226500" cy="0"/>
          </a:xfrm>
          <a:prstGeom prst="straightConnector1">
            <a:avLst/>
          </a:prstGeom>
          <a:noFill/>
          <a:ln cap="flat" cmpd="sng" w="9525">
            <a:solidFill>
              <a:schemeClr val="dk2"/>
            </a:solidFill>
            <a:prstDash val="solid"/>
            <a:round/>
            <a:headEnd len="med" w="med" type="none"/>
            <a:tailEnd len="med" w="med" type="triangle"/>
          </a:ln>
        </p:spPr>
      </p:cxnSp>
      <p:sp>
        <p:nvSpPr>
          <p:cNvPr id="540" name="Google Shape;540;p64"/>
          <p:cNvSpPr/>
          <p:nvPr/>
        </p:nvSpPr>
        <p:spPr>
          <a:xfrm>
            <a:off x="5963325" y="3776425"/>
            <a:ext cx="998700" cy="6540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Network</a:t>
            </a:r>
            <a:endParaRPr/>
          </a:p>
        </p:txBody>
      </p:sp>
      <p:sp>
        <p:nvSpPr>
          <p:cNvPr id="541" name="Google Shape;541;p64"/>
          <p:cNvSpPr/>
          <p:nvPr/>
        </p:nvSpPr>
        <p:spPr>
          <a:xfrm>
            <a:off x="4643350" y="3630100"/>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Network</a:t>
            </a:r>
            <a:endParaRPr/>
          </a:p>
        </p:txBody>
      </p:sp>
      <p:sp>
        <p:nvSpPr>
          <p:cNvPr id="542" name="Google Shape;542;p64"/>
          <p:cNvSpPr/>
          <p:nvPr/>
        </p:nvSpPr>
        <p:spPr>
          <a:xfrm>
            <a:off x="4721175" y="3746825"/>
            <a:ext cx="998700" cy="654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State</a:t>
            </a:r>
            <a:endParaRPr/>
          </a:p>
        </p:txBody>
      </p:sp>
      <p:cxnSp>
        <p:nvCxnSpPr>
          <p:cNvPr id="543" name="Google Shape;543;p64"/>
          <p:cNvCxnSpPr>
            <a:stCxn id="542" idx="3"/>
            <a:endCxn id="540" idx="1"/>
          </p:cNvCxnSpPr>
          <p:nvPr/>
        </p:nvCxnSpPr>
        <p:spPr>
          <a:xfrm>
            <a:off x="5719875" y="4073825"/>
            <a:ext cx="243600" cy="29700"/>
          </a:xfrm>
          <a:prstGeom prst="straightConnector1">
            <a:avLst/>
          </a:prstGeom>
          <a:noFill/>
          <a:ln cap="flat" cmpd="sng" w="9525">
            <a:solidFill>
              <a:schemeClr val="dk2"/>
            </a:solidFill>
            <a:prstDash val="solid"/>
            <a:round/>
            <a:headEnd len="med" w="med" type="none"/>
            <a:tailEnd len="med" w="med" type="triangle"/>
          </a:ln>
        </p:spPr>
      </p:cxnSp>
      <p:sp>
        <p:nvSpPr>
          <p:cNvPr id="544" name="Google Shape;544;p64"/>
          <p:cNvSpPr/>
          <p:nvPr/>
        </p:nvSpPr>
        <p:spPr>
          <a:xfrm>
            <a:off x="7283300" y="3897775"/>
            <a:ext cx="922500" cy="41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Q-value</a:t>
            </a:r>
            <a:endParaRPr/>
          </a:p>
        </p:txBody>
      </p:sp>
      <p:cxnSp>
        <p:nvCxnSpPr>
          <p:cNvPr id="545" name="Google Shape;545;p64"/>
          <p:cNvCxnSpPr>
            <a:stCxn id="540" idx="3"/>
            <a:endCxn id="544" idx="1"/>
          </p:cNvCxnSpPr>
          <p:nvPr/>
        </p:nvCxnSpPr>
        <p:spPr>
          <a:xfrm>
            <a:off x="6962025" y="4103425"/>
            <a:ext cx="321300" cy="0"/>
          </a:xfrm>
          <a:prstGeom prst="straightConnector1">
            <a:avLst/>
          </a:prstGeom>
          <a:noFill/>
          <a:ln cap="flat" cmpd="sng" w="9525">
            <a:solidFill>
              <a:schemeClr val="dk2"/>
            </a:solidFill>
            <a:prstDash val="solid"/>
            <a:round/>
            <a:headEnd len="med" w="med" type="none"/>
            <a:tailEnd len="med" w="med" type="triangle"/>
          </a:ln>
        </p:spPr>
      </p:cxnSp>
      <p:sp>
        <p:nvSpPr>
          <p:cNvPr id="546" name="Google Shape;546;p64"/>
          <p:cNvSpPr/>
          <p:nvPr/>
        </p:nvSpPr>
        <p:spPr>
          <a:xfrm>
            <a:off x="7283300" y="3401738"/>
            <a:ext cx="922500" cy="41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Q-value</a:t>
            </a:r>
            <a:endParaRPr/>
          </a:p>
        </p:txBody>
      </p:sp>
      <p:sp>
        <p:nvSpPr>
          <p:cNvPr id="547" name="Google Shape;547;p64"/>
          <p:cNvSpPr/>
          <p:nvPr/>
        </p:nvSpPr>
        <p:spPr>
          <a:xfrm>
            <a:off x="7283300" y="4370650"/>
            <a:ext cx="922500" cy="411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Q-value</a:t>
            </a:r>
            <a:endParaRPr/>
          </a:p>
        </p:txBody>
      </p:sp>
      <p:cxnSp>
        <p:nvCxnSpPr>
          <p:cNvPr id="548" name="Google Shape;548;p64"/>
          <p:cNvCxnSpPr>
            <a:stCxn id="540" idx="3"/>
            <a:endCxn id="546" idx="1"/>
          </p:cNvCxnSpPr>
          <p:nvPr/>
        </p:nvCxnSpPr>
        <p:spPr>
          <a:xfrm flipH="1" rot="10800000">
            <a:off x="6962025" y="3607525"/>
            <a:ext cx="321300" cy="495900"/>
          </a:xfrm>
          <a:prstGeom prst="straightConnector1">
            <a:avLst/>
          </a:prstGeom>
          <a:noFill/>
          <a:ln cap="flat" cmpd="sng" w="9525">
            <a:solidFill>
              <a:schemeClr val="dk2"/>
            </a:solidFill>
            <a:prstDash val="solid"/>
            <a:round/>
            <a:headEnd len="med" w="med" type="none"/>
            <a:tailEnd len="med" w="med" type="triangle"/>
          </a:ln>
        </p:spPr>
      </p:cxnSp>
      <p:cxnSp>
        <p:nvCxnSpPr>
          <p:cNvPr id="549" name="Google Shape;549;p64"/>
          <p:cNvCxnSpPr>
            <a:stCxn id="540" idx="3"/>
            <a:endCxn id="547" idx="1"/>
          </p:cNvCxnSpPr>
          <p:nvPr/>
        </p:nvCxnSpPr>
        <p:spPr>
          <a:xfrm>
            <a:off x="6962025" y="4103425"/>
            <a:ext cx="321300" cy="472800"/>
          </a:xfrm>
          <a:prstGeom prst="straightConnector1">
            <a:avLst/>
          </a:prstGeom>
          <a:noFill/>
          <a:ln cap="flat" cmpd="sng" w="9525">
            <a:solidFill>
              <a:schemeClr val="dk2"/>
            </a:solidFill>
            <a:prstDash val="solid"/>
            <a:round/>
            <a:headEnd len="med" w="med" type="none"/>
            <a:tailEnd len="med" w="med" type="triangle"/>
          </a:ln>
        </p:spPr>
      </p:cxnSp>
      <p:pic>
        <p:nvPicPr>
          <p:cNvPr id="550" name="Google Shape;550;p64"/>
          <p:cNvPicPr preferRelativeResize="0"/>
          <p:nvPr/>
        </p:nvPicPr>
        <p:blipFill>
          <a:blip r:embed="rId6">
            <a:alphaModFix/>
          </a:blip>
          <a:stretch>
            <a:fillRect/>
          </a:stretch>
        </p:blipFill>
        <p:spPr>
          <a:xfrm>
            <a:off x="1806563" y="1945025"/>
            <a:ext cx="3812599" cy="472800"/>
          </a:xfrm>
          <a:prstGeom prst="rect">
            <a:avLst/>
          </a:prstGeom>
          <a:noFill/>
          <a:ln>
            <a:noFill/>
          </a:ln>
        </p:spPr>
      </p:pic>
      <p:pic>
        <p:nvPicPr>
          <p:cNvPr id="551" name="Google Shape;551;p64"/>
          <p:cNvPicPr preferRelativeResize="0"/>
          <p:nvPr/>
        </p:nvPicPr>
        <p:blipFill>
          <a:blip r:embed="rId7">
            <a:alphaModFix/>
          </a:blip>
          <a:stretch>
            <a:fillRect/>
          </a:stretch>
        </p:blipFill>
        <p:spPr>
          <a:xfrm>
            <a:off x="6167950" y="1098950"/>
            <a:ext cx="2920882" cy="9218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557" name="Google Shape;557;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Value Iteration methods (</a:t>
            </a:r>
            <a:r>
              <a:rPr b="1" lang="en-GB"/>
              <a:t>Q-Learning</a:t>
            </a:r>
            <a:r>
              <a:rPr lang="en-GB"/>
              <a:t>, SARSA)</a:t>
            </a:r>
            <a:endParaRPr>
              <a:solidFill>
                <a:schemeClr val="dk1"/>
              </a:solidFill>
            </a:endParaRPr>
          </a:p>
        </p:txBody>
      </p:sp>
      <p:sp>
        <p:nvSpPr>
          <p:cNvPr id="558" name="Google Shape;558;p65"/>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559" name="Google Shape;559;p65"/>
          <p:cNvPicPr preferRelativeResize="0"/>
          <p:nvPr/>
        </p:nvPicPr>
        <p:blipFill rotWithShape="1">
          <a:blip r:embed="rId3">
            <a:alphaModFix/>
          </a:blip>
          <a:srcRect b="6930" l="5042" r="0" t="9268"/>
          <a:stretch/>
        </p:blipFill>
        <p:spPr>
          <a:xfrm>
            <a:off x="923403" y="1649375"/>
            <a:ext cx="6682398" cy="3054250"/>
          </a:xfrm>
          <a:prstGeom prst="rect">
            <a:avLst/>
          </a:prstGeom>
          <a:noFill/>
          <a:ln>
            <a:noFill/>
          </a:ln>
        </p:spPr>
      </p:pic>
      <p:sp>
        <p:nvSpPr>
          <p:cNvPr id="560" name="Google Shape;560;p65"/>
          <p:cNvSpPr txBox="1"/>
          <p:nvPr/>
        </p:nvSpPr>
        <p:spPr>
          <a:xfrm>
            <a:off x="6303525" y="4703625"/>
            <a:ext cx="2809500" cy="3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Image from Levine’s RL class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RL Class of Methods</a:t>
            </a:r>
            <a:endParaRPr/>
          </a:p>
        </p:txBody>
      </p:sp>
      <p:sp>
        <p:nvSpPr>
          <p:cNvPr id="566" name="Google Shape;566;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Value Iteration methods (</a:t>
            </a:r>
            <a:r>
              <a:rPr b="1" lang="en-GB"/>
              <a:t>Q-Learning</a:t>
            </a:r>
            <a:r>
              <a:rPr lang="en-GB"/>
              <a:t>, SARSA)</a:t>
            </a:r>
            <a:endParaRPr/>
          </a:p>
          <a:p>
            <a:pPr indent="-342900" lvl="0" marL="457200" rtl="0" algn="l">
              <a:spcBef>
                <a:spcPts val="0"/>
              </a:spcBef>
              <a:spcAft>
                <a:spcPts val="0"/>
              </a:spcAft>
              <a:buSzPts val="1800"/>
              <a:buChar char="●"/>
            </a:pPr>
            <a:r>
              <a:rPr lang="en-GB"/>
              <a:t>DQN: Playing Atari with Deep Reinforcement Learning (Mnih etal 2015)</a:t>
            </a:r>
            <a:endParaRPr/>
          </a:p>
        </p:txBody>
      </p:sp>
      <p:sp>
        <p:nvSpPr>
          <p:cNvPr id="567" name="Google Shape;567;p66"/>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pic>
        <p:nvPicPr>
          <p:cNvPr id="568" name="Google Shape;568;p66"/>
          <p:cNvPicPr preferRelativeResize="0"/>
          <p:nvPr/>
        </p:nvPicPr>
        <p:blipFill>
          <a:blip r:embed="rId3">
            <a:alphaModFix/>
          </a:blip>
          <a:stretch>
            <a:fillRect/>
          </a:stretch>
        </p:blipFill>
        <p:spPr>
          <a:xfrm>
            <a:off x="3461175" y="2268575"/>
            <a:ext cx="3190875" cy="1981200"/>
          </a:xfrm>
          <a:prstGeom prst="rect">
            <a:avLst/>
          </a:prstGeom>
          <a:noFill/>
          <a:ln>
            <a:noFill/>
          </a:ln>
        </p:spPr>
      </p:pic>
      <p:pic>
        <p:nvPicPr>
          <p:cNvPr id="569" name="Google Shape;569;p66"/>
          <p:cNvPicPr preferRelativeResize="0"/>
          <p:nvPr/>
        </p:nvPicPr>
        <p:blipFill>
          <a:blip r:embed="rId4">
            <a:alphaModFix/>
          </a:blip>
          <a:stretch>
            <a:fillRect/>
          </a:stretch>
        </p:blipFill>
        <p:spPr>
          <a:xfrm>
            <a:off x="540300" y="2798275"/>
            <a:ext cx="2920882" cy="921812"/>
          </a:xfrm>
          <a:prstGeom prst="rect">
            <a:avLst/>
          </a:prstGeom>
          <a:noFill/>
          <a:ln>
            <a:noFill/>
          </a:ln>
        </p:spPr>
      </p:pic>
      <p:sp>
        <p:nvSpPr>
          <p:cNvPr id="570" name="Google Shape;570;p66"/>
          <p:cNvSpPr txBox="1"/>
          <p:nvPr/>
        </p:nvSpPr>
        <p:spPr>
          <a:xfrm>
            <a:off x="6889775" y="3507900"/>
            <a:ext cx="13494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Move Right</a:t>
            </a:r>
            <a:endParaRPr/>
          </a:p>
        </p:txBody>
      </p:sp>
      <p:sp>
        <p:nvSpPr>
          <p:cNvPr id="571" name="Google Shape;571;p66"/>
          <p:cNvSpPr txBox="1"/>
          <p:nvPr/>
        </p:nvSpPr>
        <p:spPr>
          <a:xfrm>
            <a:off x="6889775" y="2653275"/>
            <a:ext cx="13494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Move Left</a:t>
            </a:r>
            <a:endParaRPr/>
          </a:p>
        </p:txBody>
      </p:sp>
      <p:sp>
        <p:nvSpPr>
          <p:cNvPr id="572" name="Google Shape;572;p66"/>
          <p:cNvSpPr txBox="1"/>
          <p:nvPr/>
        </p:nvSpPr>
        <p:spPr>
          <a:xfrm>
            <a:off x="543800" y="4655925"/>
            <a:ext cx="78147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Works well with Games- choose between discrete actions but robotics need continuous actions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a:t>
            </a:r>
            <a:endParaRPr/>
          </a:p>
        </p:txBody>
      </p:sp>
      <p:sp>
        <p:nvSpPr>
          <p:cNvPr id="584" name="Google Shape;584;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Q-Learning for Robotics</a:t>
            </a:r>
            <a:endParaRPr b="1"/>
          </a:p>
          <a:p>
            <a:pPr indent="-342900" lvl="0" marL="457200" rtl="0" algn="l">
              <a:spcBef>
                <a:spcPts val="1600"/>
              </a:spcBef>
              <a:spcAft>
                <a:spcPts val="0"/>
              </a:spcAft>
              <a:buClr>
                <a:schemeClr val="dk1"/>
              </a:buClr>
              <a:buSzPts val="1800"/>
              <a:buChar char="●"/>
            </a:pPr>
            <a:r>
              <a:rPr lang="en-GB">
                <a:solidFill>
                  <a:schemeClr val="dk1"/>
                </a:solidFill>
              </a:rPr>
              <a:t>off-policy deep RL for closed-loop dynamic visual grasping</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data collection on real robot</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generalize to previously unseen objects</a:t>
            </a:r>
            <a:endParaRPr b="1"/>
          </a:p>
        </p:txBody>
      </p:sp>
      <p:pic>
        <p:nvPicPr>
          <p:cNvPr id="585" name="Google Shape;585;p68"/>
          <p:cNvPicPr preferRelativeResize="0"/>
          <p:nvPr/>
        </p:nvPicPr>
        <p:blipFill>
          <a:blip r:embed="rId3">
            <a:alphaModFix/>
          </a:blip>
          <a:stretch>
            <a:fillRect/>
          </a:stretch>
        </p:blipFill>
        <p:spPr>
          <a:xfrm>
            <a:off x="1048055" y="3201725"/>
            <a:ext cx="3236701" cy="1840475"/>
          </a:xfrm>
          <a:prstGeom prst="rect">
            <a:avLst/>
          </a:prstGeom>
          <a:noFill/>
          <a:ln>
            <a:noFill/>
          </a:ln>
        </p:spPr>
      </p:pic>
      <p:pic>
        <p:nvPicPr>
          <p:cNvPr id="586" name="Google Shape;586;p68"/>
          <p:cNvPicPr preferRelativeResize="0"/>
          <p:nvPr/>
        </p:nvPicPr>
        <p:blipFill>
          <a:blip r:embed="rId4">
            <a:alphaModFix/>
          </a:blip>
          <a:stretch>
            <a:fillRect/>
          </a:stretch>
        </p:blipFill>
        <p:spPr>
          <a:xfrm>
            <a:off x="4435900" y="4175"/>
            <a:ext cx="4701200" cy="1679725"/>
          </a:xfrm>
          <a:prstGeom prst="rect">
            <a:avLst/>
          </a:prstGeom>
          <a:noFill/>
          <a:ln>
            <a:noFill/>
          </a:ln>
        </p:spPr>
      </p:pic>
      <p:pic>
        <p:nvPicPr>
          <p:cNvPr id="587" name="Google Shape;587;p68"/>
          <p:cNvPicPr preferRelativeResize="0"/>
          <p:nvPr/>
        </p:nvPicPr>
        <p:blipFill rotWithShape="1">
          <a:blip r:embed="rId5">
            <a:alphaModFix/>
          </a:blip>
          <a:srcRect b="0" l="0" r="0" t="0"/>
          <a:stretch/>
        </p:blipFill>
        <p:spPr>
          <a:xfrm>
            <a:off x="5422750" y="2252225"/>
            <a:ext cx="3184226" cy="288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
                                        <p:tgtEl>
                                          <p:spTgt spid="5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 </a:t>
            </a:r>
            <a:r>
              <a:rPr lang="en-GB"/>
              <a:t>Problem definition</a:t>
            </a:r>
            <a:endParaRPr/>
          </a:p>
        </p:txBody>
      </p:sp>
      <p:sp>
        <p:nvSpPr>
          <p:cNvPr id="593" name="Google Shape;593;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MDP</a:t>
            </a:r>
            <a:endParaRPr b="1"/>
          </a:p>
          <a:p>
            <a:pPr indent="-342900" lvl="0" marL="457200" rtl="0" algn="l">
              <a:spcBef>
                <a:spcPts val="1600"/>
              </a:spcBef>
              <a:spcAft>
                <a:spcPts val="0"/>
              </a:spcAft>
              <a:buSzPts val="1800"/>
              <a:buChar char="●"/>
            </a:pPr>
            <a:r>
              <a:rPr lang="en-GB"/>
              <a:t>observations:  </a:t>
            </a:r>
            <a:endParaRPr/>
          </a:p>
          <a:p>
            <a:pPr indent="-317500" lvl="1" marL="914400" rtl="0" algn="l">
              <a:spcBef>
                <a:spcPts val="0"/>
              </a:spcBef>
              <a:spcAft>
                <a:spcPts val="0"/>
              </a:spcAft>
              <a:buSzPts val="1400"/>
              <a:buChar char="○"/>
            </a:pPr>
            <a:r>
              <a:rPr lang="en-GB"/>
              <a:t>over-the-shoulder monocular RGB image</a:t>
            </a:r>
            <a:endParaRPr/>
          </a:p>
          <a:p>
            <a:pPr indent="-317500" lvl="1" marL="914400" rtl="0" algn="l">
              <a:spcBef>
                <a:spcPts val="0"/>
              </a:spcBef>
              <a:spcAft>
                <a:spcPts val="0"/>
              </a:spcAft>
              <a:buSzPts val="1400"/>
              <a:buChar char="○"/>
            </a:pPr>
            <a:r>
              <a:rPr lang="en-GB"/>
              <a:t>Gripper status</a:t>
            </a:r>
            <a:endParaRPr/>
          </a:p>
          <a:p>
            <a:pPr indent="-317500" lvl="1" marL="914400" rtl="0" algn="l">
              <a:spcBef>
                <a:spcPts val="0"/>
              </a:spcBef>
              <a:spcAft>
                <a:spcPts val="0"/>
              </a:spcAft>
              <a:buSzPts val="1400"/>
              <a:buChar char="○"/>
            </a:pPr>
            <a:r>
              <a:rPr lang="en-GB"/>
              <a:t>Height to bin</a:t>
            </a:r>
            <a:endParaRPr/>
          </a:p>
          <a:p>
            <a:pPr indent="-342900" lvl="0" marL="457200" rtl="0" algn="l">
              <a:spcBef>
                <a:spcPts val="0"/>
              </a:spcBef>
              <a:spcAft>
                <a:spcPts val="0"/>
              </a:spcAft>
              <a:buSzPts val="1800"/>
              <a:buChar char="●"/>
            </a:pPr>
            <a:r>
              <a:rPr lang="en-GB"/>
              <a:t>actions: </a:t>
            </a:r>
            <a:endParaRPr/>
          </a:p>
          <a:p>
            <a:pPr indent="-317500" lvl="1" marL="914400" rtl="0" algn="l">
              <a:spcBef>
                <a:spcPts val="0"/>
              </a:spcBef>
              <a:spcAft>
                <a:spcPts val="0"/>
              </a:spcAft>
              <a:buSzPts val="1400"/>
              <a:buChar char="○"/>
            </a:pPr>
            <a:r>
              <a:rPr lang="en-GB"/>
              <a:t>end-effector Cartesian motion </a:t>
            </a:r>
            <a:endParaRPr/>
          </a:p>
          <a:p>
            <a:pPr indent="-317500" lvl="1" marL="914400" rtl="0" algn="l">
              <a:spcBef>
                <a:spcPts val="0"/>
              </a:spcBef>
              <a:spcAft>
                <a:spcPts val="0"/>
              </a:spcAft>
              <a:buSzPts val="1400"/>
              <a:buChar char="○"/>
            </a:pPr>
            <a:r>
              <a:rPr lang="en-GB"/>
              <a:t>gripper opening and closing commands.</a:t>
            </a:r>
            <a:endParaRPr/>
          </a:p>
          <a:p>
            <a:pPr indent="-317500" lvl="1" marL="914400" rtl="0" algn="l">
              <a:spcBef>
                <a:spcPts val="0"/>
              </a:spcBef>
              <a:spcAft>
                <a:spcPts val="0"/>
              </a:spcAft>
              <a:buSzPts val="1400"/>
              <a:buChar char="○"/>
            </a:pPr>
            <a:r>
              <a:rPr lang="en-GB"/>
              <a:t>Termination command</a:t>
            </a:r>
            <a:endParaRPr/>
          </a:p>
          <a:p>
            <a:pPr indent="-342900" lvl="0" marL="457200" rtl="0" algn="l">
              <a:spcBef>
                <a:spcPts val="0"/>
              </a:spcBef>
              <a:spcAft>
                <a:spcPts val="0"/>
              </a:spcAft>
              <a:buSzPts val="1800"/>
              <a:buChar char="●"/>
            </a:pPr>
            <a:r>
              <a:rPr lang="en-GB"/>
              <a:t>Reward: </a:t>
            </a:r>
            <a:endParaRPr/>
          </a:p>
          <a:p>
            <a:pPr indent="-317500" lvl="1" marL="914400" rtl="0" algn="l">
              <a:spcBef>
                <a:spcPts val="0"/>
              </a:spcBef>
              <a:spcAft>
                <a:spcPts val="0"/>
              </a:spcAft>
              <a:buSzPts val="1400"/>
              <a:buChar char="○"/>
            </a:pPr>
            <a:r>
              <a:rPr lang="en-GB"/>
              <a:t>End of episode r= {0, 1} grasp success</a:t>
            </a:r>
            <a:endParaRPr/>
          </a:p>
          <a:p>
            <a:pPr indent="-317500" lvl="1" marL="914400" rtl="0" algn="l">
              <a:spcBef>
                <a:spcPts val="0"/>
              </a:spcBef>
              <a:spcAft>
                <a:spcPts val="0"/>
              </a:spcAft>
              <a:buSzPts val="1400"/>
              <a:buChar char="○"/>
            </a:pPr>
            <a:r>
              <a:rPr lang="en-GB"/>
              <a:t>Penalty per episode step:</a:t>
            </a:r>
            <a:endParaRPr/>
          </a:p>
        </p:txBody>
      </p:sp>
      <p:pic>
        <p:nvPicPr>
          <p:cNvPr id="594" name="Google Shape;594;p69"/>
          <p:cNvPicPr preferRelativeResize="0"/>
          <p:nvPr/>
        </p:nvPicPr>
        <p:blipFill rotWithShape="1">
          <a:blip r:embed="rId3">
            <a:alphaModFix/>
          </a:blip>
          <a:srcRect b="0" l="0" r="47989" t="0"/>
          <a:stretch/>
        </p:blipFill>
        <p:spPr>
          <a:xfrm>
            <a:off x="6359075" y="286925"/>
            <a:ext cx="2784925" cy="4856575"/>
          </a:xfrm>
          <a:prstGeom prst="rect">
            <a:avLst/>
          </a:prstGeom>
          <a:noFill/>
          <a:ln>
            <a:noFill/>
          </a:ln>
        </p:spPr>
      </p:pic>
      <p:pic>
        <p:nvPicPr>
          <p:cNvPr id="595" name="Google Shape;595;p69"/>
          <p:cNvPicPr preferRelativeResize="0"/>
          <p:nvPr/>
        </p:nvPicPr>
        <p:blipFill>
          <a:blip r:embed="rId4">
            <a:alphaModFix/>
          </a:blip>
          <a:stretch>
            <a:fillRect/>
          </a:stretch>
        </p:blipFill>
        <p:spPr>
          <a:xfrm>
            <a:off x="3214775" y="4425225"/>
            <a:ext cx="2102849" cy="306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 </a:t>
            </a:r>
            <a:r>
              <a:rPr lang="en-GB"/>
              <a:t>Method</a:t>
            </a:r>
            <a:endParaRPr/>
          </a:p>
        </p:txBody>
      </p:sp>
      <p:sp>
        <p:nvSpPr>
          <p:cNvPr id="601" name="Google Shape;601;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c</a:t>
            </a:r>
            <a:r>
              <a:rPr lang="en-GB"/>
              <a:t>ontinuous generalization of Q-learning</a:t>
            </a:r>
            <a:endParaRPr/>
          </a:p>
          <a:p>
            <a:pPr indent="-342900" lvl="0" marL="457200" rtl="0" algn="l">
              <a:spcBef>
                <a:spcPts val="1600"/>
              </a:spcBef>
              <a:spcAft>
                <a:spcPts val="0"/>
              </a:spcAft>
              <a:buSzPts val="1800"/>
              <a:buChar char="●"/>
            </a:pPr>
            <a:r>
              <a:rPr lang="en-GB"/>
              <a:t>Learn a Q function:</a:t>
            </a:r>
            <a:endParaRPr/>
          </a:p>
          <a:p>
            <a:pPr indent="-342900" lvl="0" marL="457200" rtl="0" algn="l">
              <a:spcBef>
                <a:spcPts val="0"/>
              </a:spcBef>
              <a:spcAft>
                <a:spcPts val="0"/>
              </a:spcAft>
              <a:buSzPts val="1800"/>
              <a:buChar char="●"/>
            </a:pPr>
            <a:r>
              <a:rPr lang="en-GB"/>
              <a:t>Policy: choose action that maximizes learned </a:t>
            </a:r>
            <a:r>
              <a:rPr lang="en-GB">
                <a:solidFill>
                  <a:schemeClr val="dk1"/>
                </a:solidFill>
              </a:rPr>
              <a:t>Q function</a:t>
            </a:r>
            <a:endParaRPr>
              <a:solidFill>
                <a:schemeClr val="dk1"/>
              </a:solidFill>
            </a:endParaRPr>
          </a:p>
          <a:p>
            <a:pPr indent="0" lvl="0" marL="0" rtl="0" algn="l">
              <a:spcBef>
                <a:spcPts val="1600"/>
              </a:spcBef>
              <a:spcAft>
                <a:spcPts val="1600"/>
              </a:spcAft>
              <a:buNone/>
            </a:pPr>
            <a:r>
              <a:t/>
            </a:r>
            <a:endParaRPr/>
          </a:p>
        </p:txBody>
      </p:sp>
      <p:pic>
        <p:nvPicPr>
          <p:cNvPr id="602" name="Google Shape;602;p70"/>
          <p:cNvPicPr preferRelativeResize="0"/>
          <p:nvPr/>
        </p:nvPicPr>
        <p:blipFill>
          <a:blip r:embed="rId3">
            <a:alphaModFix/>
          </a:blip>
          <a:stretch>
            <a:fillRect/>
          </a:stretch>
        </p:blipFill>
        <p:spPr>
          <a:xfrm>
            <a:off x="2433350" y="2445550"/>
            <a:ext cx="3542975" cy="385400"/>
          </a:xfrm>
          <a:prstGeom prst="rect">
            <a:avLst/>
          </a:prstGeom>
          <a:noFill/>
          <a:ln>
            <a:noFill/>
          </a:ln>
        </p:spPr>
      </p:pic>
      <p:pic>
        <p:nvPicPr>
          <p:cNvPr id="603" name="Google Shape;603;p70"/>
          <p:cNvPicPr preferRelativeResize="0"/>
          <p:nvPr/>
        </p:nvPicPr>
        <p:blipFill>
          <a:blip r:embed="rId4">
            <a:alphaModFix/>
          </a:blip>
          <a:stretch>
            <a:fillRect/>
          </a:stretch>
        </p:blipFill>
        <p:spPr>
          <a:xfrm>
            <a:off x="2998050" y="1702025"/>
            <a:ext cx="1249800" cy="385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 </a:t>
            </a:r>
            <a:r>
              <a:rPr lang="en-GB"/>
              <a:t>Method</a:t>
            </a:r>
            <a:endParaRPr/>
          </a:p>
        </p:txBody>
      </p:sp>
      <p:sp>
        <p:nvSpPr>
          <p:cNvPr id="609" name="Google Shape;609;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continuous generalization of Q-learning</a:t>
            </a:r>
            <a:endParaRPr/>
          </a:p>
          <a:p>
            <a:pPr indent="-342900" lvl="0" marL="457200" rtl="0" algn="l">
              <a:spcBef>
                <a:spcPts val="1600"/>
              </a:spcBef>
              <a:spcAft>
                <a:spcPts val="0"/>
              </a:spcAft>
              <a:buSzPts val="1800"/>
              <a:buChar char="●"/>
            </a:pPr>
            <a:r>
              <a:rPr lang="en-GB"/>
              <a:t>Learn a Q function:</a:t>
            </a:r>
            <a:endParaRPr/>
          </a:p>
          <a:p>
            <a:pPr indent="-342900" lvl="0" marL="457200" rtl="0" algn="l">
              <a:spcBef>
                <a:spcPts val="0"/>
              </a:spcBef>
              <a:spcAft>
                <a:spcPts val="0"/>
              </a:spcAft>
              <a:buSzPts val="1800"/>
              <a:buChar char="●"/>
            </a:pPr>
            <a:r>
              <a:rPr lang="en-GB"/>
              <a:t>Policy: choose action that maximizes learned </a:t>
            </a:r>
            <a:r>
              <a:rPr lang="en-GB">
                <a:solidFill>
                  <a:schemeClr val="dk1"/>
                </a:solidFill>
              </a:rPr>
              <a:t>Q function</a:t>
            </a:r>
            <a:endParaRPr>
              <a:solidFill>
                <a:schemeClr val="dk1"/>
              </a:solidFill>
            </a:endParaRPr>
          </a:p>
          <a:p>
            <a:pPr indent="0" lvl="0" marL="0" rtl="0" algn="l">
              <a:spcBef>
                <a:spcPts val="1600"/>
              </a:spcBef>
              <a:spcAft>
                <a:spcPts val="0"/>
              </a:spcAft>
              <a:buNone/>
            </a:pPr>
            <a:r>
              <a:t/>
            </a:r>
            <a:endParaRPr/>
          </a:p>
          <a:p>
            <a:pPr indent="-342900" lvl="0" marL="457200" rtl="0" algn="l">
              <a:spcBef>
                <a:spcPts val="1600"/>
              </a:spcBef>
              <a:spcAft>
                <a:spcPts val="0"/>
              </a:spcAft>
              <a:buClr>
                <a:schemeClr val="dk1"/>
              </a:buClr>
              <a:buSzPts val="1800"/>
              <a:buChar char="●"/>
            </a:pPr>
            <a:r>
              <a:rPr b="1" lang="en-GB">
                <a:solidFill>
                  <a:schemeClr val="dk1"/>
                </a:solidFill>
              </a:rPr>
              <a:t>Bellman Error to learn a Q function</a:t>
            </a:r>
            <a:r>
              <a:rPr lang="en-GB">
                <a:solidFill>
                  <a:schemeClr val="dk1"/>
                </a:solidFill>
              </a:rPr>
              <a:t>:</a:t>
            </a:r>
            <a:endParaRPr/>
          </a:p>
        </p:txBody>
      </p:sp>
      <p:pic>
        <p:nvPicPr>
          <p:cNvPr id="610" name="Google Shape;610;p71"/>
          <p:cNvPicPr preferRelativeResize="0"/>
          <p:nvPr/>
        </p:nvPicPr>
        <p:blipFill>
          <a:blip r:embed="rId3">
            <a:alphaModFix/>
          </a:blip>
          <a:stretch>
            <a:fillRect/>
          </a:stretch>
        </p:blipFill>
        <p:spPr>
          <a:xfrm>
            <a:off x="1931544" y="3530550"/>
            <a:ext cx="5005455" cy="385400"/>
          </a:xfrm>
          <a:prstGeom prst="rect">
            <a:avLst/>
          </a:prstGeom>
          <a:noFill/>
          <a:ln>
            <a:noFill/>
          </a:ln>
        </p:spPr>
      </p:pic>
      <p:pic>
        <p:nvPicPr>
          <p:cNvPr id="611" name="Google Shape;611;p71"/>
          <p:cNvPicPr preferRelativeResize="0"/>
          <p:nvPr/>
        </p:nvPicPr>
        <p:blipFill>
          <a:blip r:embed="rId4">
            <a:alphaModFix/>
          </a:blip>
          <a:stretch>
            <a:fillRect/>
          </a:stretch>
        </p:blipFill>
        <p:spPr>
          <a:xfrm>
            <a:off x="2919298" y="4249550"/>
            <a:ext cx="3383066" cy="319325"/>
          </a:xfrm>
          <a:prstGeom prst="rect">
            <a:avLst/>
          </a:prstGeom>
          <a:noFill/>
          <a:ln>
            <a:noFill/>
          </a:ln>
        </p:spPr>
      </p:pic>
      <p:pic>
        <p:nvPicPr>
          <p:cNvPr id="612" name="Google Shape;612;p71"/>
          <p:cNvPicPr preferRelativeResize="0"/>
          <p:nvPr/>
        </p:nvPicPr>
        <p:blipFill>
          <a:blip r:embed="rId5">
            <a:alphaModFix/>
          </a:blip>
          <a:stretch>
            <a:fillRect/>
          </a:stretch>
        </p:blipFill>
        <p:spPr>
          <a:xfrm>
            <a:off x="2855188" y="4740524"/>
            <a:ext cx="5026960" cy="319325"/>
          </a:xfrm>
          <a:prstGeom prst="rect">
            <a:avLst/>
          </a:prstGeom>
          <a:noFill/>
          <a:ln>
            <a:noFill/>
          </a:ln>
        </p:spPr>
      </p:pic>
      <p:pic>
        <p:nvPicPr>
          <p:cNvPr id="613" name="Google Shape;613;p71"/>
          <p:cNvPicPr preferRelativeResize="0"/>
          <p:nvPr/>
        </p:nvPicPr>
        <p:blipFill>
          <a:blip r:embed="rId6">
            <a:alphaModFix/>
          </a:blip>
          <a:stretch>
            <a:fillRect/>
          </a:stretch>
        </p:blipFill>
        <p:spPr>
          <a:xfrm>
            <a:off x="2433350" y="2445550"/>
            <a:ext cx="3542975" cy="385400"/>
          </a:xfrm>
          <a:prstGeom prst="rect">
            <a:avLst/>
          </a:prstGeom>
          <a:noFill/>
          <a:ln>
            <a:noFill/>
          </a:ln>
        </p:spPr>
      </p:pic>
      <p:pic>
        <p:nvPicPr>
          <p:cNvPr id="614" name="Google Shape;614;p71"/>
          <p:cNvPicPr preferRelativeResize="0"/>
          <p:nvPr/>
        </p:nvPicPr>
        <p:blipFill>
          <a:blip r:embed="rId7">
            <a:alphaModFix/>
          </a:blip>
          <a:stretch>
            <a:fillRect/>
          </a:stretch>
        </p:blipFill>
        <p:spPr>
          <a:xfrm>
            <a:off x="2998050" y="1702025"/>
            <a:ext cx="1249800" cy="385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 </a:t>
            </a:r>
            <a:r>
              <a:rPr lang="en-GB"/>
              <a:t>Method</a:t>
            </a:r>
            <a:endParaRPr/>
          </a:p>
        </p:txBody>
      </p:sp>
      <p:sp>
        <p:nvSpPr>
          <p:cNvPr id="620" name="Google Shape;620;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continuous generalization of Q-learning</a:t>
            </a:r>
            <a:endParaRPr/>
          </a:p>
          <a:p>
            <a:pPr indent="-342900" lvl="0" marL="457200" rtl="0" algn="l">
              <a:spcBef>
                <a:spcPts val="1600"/>
              </a:spcBef>
              <a:spcAft>
                <a:spcPts val="0"/>
              </a:spcAft>
              <a:buSzPts val="1800"/>
              <a:buChar char="●"/>
            </a:pPr>
            <a:r>
              <a:rPr lang="en-GB"/>
              <a:t>Learn a Q function:</a:t>
            </a:r>
            <a:endParaRPr/>
          </a:p>
          <a:p>
            <a:pPr indent="-342900" lvl="0" marL="457200" rtl="0" algn="l">
              <a:spcBef>
                <a:spcPts val="0"/>
              </a:spcBef>
              <a:spcAft>
                <a:spcPts val="0"/>
              </a:spcAft>
              <a:buSzPts val="1800"/>
              <a:buChar char="●"/>
            </a:pPr>
            <a:r>
              <a:rPr lang="en-GB"/>
              <a:t>Policy: choose action that maximizes learned </a:t>
            </a:r>
            <a:r>
              <a:rPr lang="en-GB">
                <a:solidFill>
                  <a:schemeClr val="dk1"/>
                </a:solidFill>
              </a:rPr>
              <a:t>Q function</a:t>
            </a:r>
            <a:endParaRPr>
              <a:solidFill>
                <a:schemeClr val="dk1"/>
              </a:solidFill>
            </a:endParaRPr>
          </a:p>
          <a:p>
            <a:pPr indent="0" lvl="0" marL="0" rtl="0" algn="l">
              <a:spcBef>
                <a:spcPts val="1600"/>
              </a:spcBef>
              <a:spcAft>
                <a:spcPts val="0"/>
              </a:spcAft>
              <a:buNone/>
            </a:pPr>
            <a:r>
              <a:t/>
            </a:r>
            <a:endParaRPr/>
          </a:p>
          <a:p>
            <a:pPr indent="-342900" lvl="0" marL="457200" rtl="0" algn="l">
              <a:spcBef>
                <a:spcPts val="1600"/>
              </a:spcBef>
              <a:spcAft>
                <a:spcPts val="0"/>
              </a:spcAft>
              <a:buClr>
                <a:schemeClr val="dk1"/>
              </a:buClr>
              <a:buSzPts val="1800"/>
              <a:buChar char="●"/>
            </a:pPr>
            <a:r>
              <a:rPr b="1" lang="en-GB">
                <a:solidFill>
                  <a:schemeClr val="dk1"/>
                </a:solidFill>
              </a:rPr>
              <a:t>Policy derivation</a:t>
            </a:r>
            <a:r>
              <a:rPr lang="en-GB">
                <a:solidFill>
                  <a:schemeClr val="dk1"/>
                </a:solidFill>
              </a:rPr>
              <a:t>: CEM steps applied to Q-value neural network</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Action is selected via two iterations of CEM (cross entropy method)</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The action is then used to calculate the next value for the target network</a:t>
            </a:r>
            <a:endParaRPr>
              <a:solidFill>
                <a:schemeClr val="dk1"/>
              </a:solidFill>
            </a:endParaRPr>
          </a:p>
        </p:txBody>
      </p:sp>
      <p:pic>
        <p:nvPicPr>
          <p:cNvPr id="621" name="Google Shape;621;p72"/>
          <p:cNvPicPr preferRelativeResize="0"/>
          <p:nvPr/>
        </p:nvPicPr>
        <p:blipFill>
          <a:blip r:embed="rId3">
            <a:alphaModFix/>
          </a:blip>
          <a:stretch>
            <a:fillRect/>
          </a:stretch>
        </p:blipFill>
        <p:spPr>
          <a:xfrm>
            <a:off x="2433350" y="2445550"/>
            <a:ext cx="3542975" cy="385400"/>
          </a:xfrm>
          <a:prstGeom prst="rect">
            <a:avLst/>
          </a:prstGeom>
          <a:noFill/>
          <a:ln>
            <a:noFill/>
          </a:ln>
        </p:spPr>
      </p:pic>
      <p:pic>
        <p:nvPicPr>
          <p:cNvPr id="622" name="Google Shape;622;p72"/>
          <p:cNvPicPr preferRelativeResize="0"/>
          <p:nvPr/>
        </p:nvPicPr>
        <p:blipFill>
          <a:blip r:embed="rId4">
            <a:alphaModFix/>
          </a:blip>
          <a:stretch>
            <a:fillRect/>
          </a:stretch>
        </p:blipFill>
        <p:spPr>
          <a:xfrm>
            <a:off x="2998050" y="1702025"/>
            <a:ext cx="1249800" cy="385400"/>
          </a:xfrm>
          <a:prstGeom prst="rect">
            <a:avLst/>
          </a:prstGeom>
          <a:noFill/>
          <a:ln>
            <a:noFill/>
          </a:ln>
        </p:spPr>
      </p:pic>
      <p:sp>
        <p:nvSpPr>
          <p:cNvPr id="623" name="Google Shape;623;p72"/>
          <p:cNvSpPr txBox="1"/>
          <p:nvPr/>
        </p:nvSpPr>
        <p:spPr>
          <a:xfrm>
            <a:off x="938125" y="3957025"/>
            <a:ext cx="5773800" cy="86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a:solidFill>
                  <a:schemeClr val="dk1"/>
                </a:solidFill>
                <a:latin typeface="Calibri"/>
                <a:ea typeface="Calibri"/>
                <a:cs typeface="Calibri"/>
                <a:sym typeface="Calibri"/>
              </a:rPr>
              <a:t>CEM- a simple derivative-free optimization algorithm</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samples a batch of N values at each iteration,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fits a Gaussian distribution to the best M &lt; N of these samples, and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then samples  the next batch of N from that Gaussian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sp>
        <p:nvSpPr>
          <p:cNvPr id="628" name="Google Shape;628;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a:t>
            </a:r>
            <a:endParaRPr/>
          </a:p>
        </p:txBody>
      </p:sp>
      <p:sp>
        <p:nvSpPr>
          <p:cNvPr id="629" name="Google Shape;629;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For more information, see http://ai.googleblog.com/2018/06/scalable-deep-reinforcement-learning.html." id="630" name="Google Shape;630;p73" title="QT-Opt: Scalable Deep Reinforcement Learning for Vision-Based Robotic Manipulation">
            <a:hlinkClick r:id="rId3"/>
          </p:cNvPr>
          <p:cNvPicPr preferRelativeResize="0"/>
          <p:nvPr/>
        </p:nvPicPr>
        <p:blipFill>
          <a:blip r:embed="rId4">
            <a:alphaModFix/>
          </a:blip>
          <a:stretch>
            <a:fillRect/>
          </a:stretch>
        </p:blipFill>
        <p:spPr>
          <a:xfrm>
            <a:off x="2286000" y="1162050"/>
            <a:ext cx="4572000" cy="34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35" name="Google Shape;135;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 alternative to direct programming is learning-based methods:</a:t>
            </a:r>
            <a:endParaRPr/>
          </a:p>
          <a:p>
            <a:pPr indent="-342900" lvl="0" marL="457200" rtl="0" algn="l">
              <a:spcBef>
                <a:spcPts val="1600"/>
              </a:spcBef>
              <a:spcAft>
                <a:spcPts val="0"/>
              </a:spcAft>
              <a:buSzPts val="1800"/>
              <a:buChar char="●"/>
            </a:pPr>
            <a:r>
              <a:rPr lang="en-GB"/>
              <a:t>Learning from Demonstration</a:t>
            </a:r>
            <a:endParaRPr/>
          </a:p>
          <a:p>
            <a:pPr indent="-342900" lvl="0" marL="457200" rtl="0" algn="l">
              <a:spcBef>
                <a:spcPts val="0"/>
              </a:spcBef>
              <a:spcAft>
                <a:spcPts val="0"/>
              </a:spcAft>
              <a:buSzPts val="1800"/>
              <a:buChar char="●"/>
            </a:pPr>
            <a:r>
              <a:rPr lang="en-GB"/>
              <a:t>Reinforcement Learning</a:t>
            </a:r>
            <a:endParaRPr/>
          </a:p>
        </p:txBody>
      </p:sp>
      <p:sp>
        <p:nvSpPr>
          <p:cNvPr id="136" name="Google Shape;136;p29"/>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137" name="Google Shape;137;p29"/>
          <p:cNvSpPr/>
          <p:nvPr/>
        </p:nvSpPr>
        <p:spPr>
          <a:xfrm>
            <a:off x="7510178" y="314108"/>
            <a:ext cx="729000" cy="654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a:t>
            </a:r>
            <a:endParaRPr/>
          </a:p>
        </p:txBody>
      </p:sp>
      <p:sp>
        <p:nvSpPr>
          <p:cNvPr id="636" name="Google Shape;636;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QT-Opt is a Q-learning based method for continuous actions</a:t>
            </a:r>
            <a:endParaRPr/>
          </a:p>
          <a:p>
            <a:pPr indent="-342900" lvl="0" marL="457200" rtl="0" algn="l">
              <a:spcBef>
                <a:spcPts val="0"/>
              </a:spcBef>
              <a:spcAft>
                <a:spcPts val="0"/>
              </a:spcAft>
              <a:buSzPts val="1800"/>
              <a:buChar char="●"/>
            </a:pPr>
            <a:r>
              <a:rPr lang="en-GB"/>
              <a:t>uses only RGB vision-based perception from an over-the-shoulder camera,</a:t>
            </a:r>
            <a:endParaRPr/>
          </a:p>
          <a:p>
            <a:pPr indent="-342900" lvl="0" marL="457200" rtl="0" algn="l">
              <a:spcBef>
                <a:spcPts val="0"/>
              </a:spcBef>
              <a:spcAft>
                <a:spcPts val="0"/>
              </a:spcAft>
              <a:buSzPts val="1800"/>
              <a:buChar char="●"/>
            </a:pPr>
            <a:r>
              <a:rPr lang="en-GB"/>
              <a:t>Automatically learns regrasping strategies </a:t>
            </a:r>
            <a:endParaRPr/>
          </a:p>
          <a:p>
            <a:pPr indent="-317500" lvl="1" marL="914400" rtl="0" algn="l">
              <a:spcBef>
                <a:spcPts val="0"/>
              </a:spcBef>
              <a:spcAft>
                <a:spcPts val="0"/>
              </a:spcAft>
              <a:buSzPts val="1400"/>
              <a:buChar char="○"/>
            </a:pPr>
            <a:r>
              <a:rPr lang="en-GB"/>
              <a:t>(probing, repositioning, and other non-prehensile pre-grasp manipulations)</a:t>
            </a:r>
            <a:endParaRPr/>
          </a:p>
          <a:p>
            <a:pPr indent="-342900" lvl="0" marL="457200" rtl="0" algn="l">
              <a:spcBef>
                <a:spcPts val="0"/>
              </a:spcBef>
              <a:spcAft>
                <a:spcPts val="0"/>
              </a:spcAft>
              <a:buSzPts val="1800"/>
              <a:buChar char="●"/>
            </a:pPr>
            <a:r>
              <a:rPr lang="en-GB"/>
              <a:t>responds dynamically to disturbances and perturbations.</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b="1" lang="en-GB"/>
              <a:t>7 robots over four months (total of 800 robot hours)</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From Simulation to Real World</a:t>
            </a:r>
            <a:endParaRPr/>
          </a:p>
        </p:txBody>
      </p:sp>
      <p:sp>
        <p:nvSpPr>
          <p:cNvPr id="642" name="Google Shape;642;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 in simulation, transfer to real</a:t>
            </a:r>
            <a:endParaRPr/>
          </a:p>
          <a:p>
            <a:pPr indent="0" lvl="0" marL="0" rtl="0" algn="l">
              <a:spcBef>
                <a:spcPts val="1600"/>
              </a:spcBef>
              <a:spcAft>
                <a:spcPts val="0"/>
              </a:spcAft>
              <a:buNone/>
            </a:pPr>
            <a:r>
              <a:rPr lang="en-GB"/>
              <a:t>Domain gap Problem</a:t>
            </a:r>
            <a:endParaRPr/>
          </a:p>
          <a:p>
            <a:pPr indent="-342900" lvl="0" marL="457200" rtl="0" algn="l">
              <a:spcBef>
                <a:spcPts val="1600"/>
              </a:spcBef>
              <a:spcAft>
                <a:spcPts val="0"/>
              </a:spcAft>
              <a:buSzPts val="1800"/>
              <a:buChar char="●"/>
            </a:pPr>
            <a:r>
              <a:rPr lang="en-GB"/>
              <a:t>Simulation world is different from real</a:t>
            </a:r>
            <a:endParaRPr/>
          </a:p>
          <a:p>
            <a:pPr indent="-342900" lvl="0" marL="457200" rtl="0" algn="l">
              <a:spcBef>
                <a:spcPts val="0"/>
              </a:spcBef>
              <a:spcAft>
                <a:spcPts val="0"/>
              </a:spcAft>
              <a:buSzPts val="1800"/>
              <a:buChar char="●"/>
            </a:pPr>
            <a:r>
              <a:rPr lang="en-GB"/>
              <a:t>Particularly for color (</a:t>
            </a:r>
            <a:r>
              <a:rPr lang="en-GB">
                <a:solidFill>
                  <a:schemeClr val="dk1"/>
                </a:solidFill>
              </a:rPr>
              <a:t>RGB</a:t>
            </a:r>
            <a:r>
              <a:rPr lang="en-GB"/>
              <a:t>) images</a:t>
            </a:r>
            <a:endParaRPr/>
          </a:p>
        </p:txBody>
      </p:sp>
      <p:pic>
        <p:nvPicPr>
          <p:cNvPr id="643" name="Google Shape;643;p75"/>
          <p:cNvPicPr preferRelativeResize="0"/>
          <p:nvPr/>
        </p:nvPicPr>
        <p:blipFill rotWithShape="1">
          <a:blip r:embed="rId3">
            <a:alphaModFix/>
          </a:blip>
          <a:srcRect b="8491" l="35149" r="0" t="0"/>
          <a:stretch/>
        </p:blipFill>
        <p:spPr>
          <a:xfrm>
            <a:off x="4548150" y="1324050"/>
            <a:ext cx="4284152" cy="29997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From Simulation to Real World</a:t>
            </a:r>
            <a:endParaRPr/>
          </a:p>
        </p:txBody>
      </p:sp>
      <p:sp>
        <p:nvSpPr>
          <p:cNvPr id="649" name="Google Shape;649;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50" name="Google Shape;650;p76"/>
          <p:cNvPicPr preferRelativeResize="0"/>
          <p:nvPr/>
        </p:nvPicPr>
        <p:blipFill>
          <a:blip r:embed="rId3">
            <a:alphaModFix/>
          </a:blip>
          <a:stretch>
            <a:fillRect/>
          </a:stretch>
        </p:blipFill>
        <p:spPr>
          <a:xfrm>
            <a:off x="255900" y="1119918"/>
            <a:ext cx="3620025" cy="1149450"/>
          </a:xfrm>
          <a:prstGeom prst="rect">
            <a:avLst/>
          </a:prstGeom>
          <a:noFill/>
          <a:ln>
            <a:noFill/>
          </a:ln>
        </p:spPr>
      </p:pic>
      <p:pic>
        <p:nvPicPr>
          <p:cNvPr id="651" name="Google Shape;651;p76"/>
          <p:cNvPicPr preferRelativeResize="0"/>
          <p:nvPr/>
        </p:nvPicPr>
        <p:blipFill>
          <a:blip r:embed="rId4">
            <a:alphaModFix/>
          </a:blip>
          <a:stretch>
            <a:fillRect/>
          </a:stretch>
        </p:blipFill>
        <p:spPr>
          <a:xfrm>
            <a:off x="641450" y="2555000"/>
            <a:ext cx="3120851" cy="1369650"/>
          </a:xfrm>
          <a:prstGeom prst="rect">
            <a:avLst/>
          </a:prstGeom>
          <a:noFill/>
          <a:ln>
            <a:noFill/>
          </a:ln>
        </p:spPr>
      </p:pic>
      <p:pic>
        <p:nvPicPr>
          <p:cNvPr descr="Published at CoRL 2017&#10;Title: Transferring End-to-End Visuomotor Control from Simulation to Real World for a Multi-Stage Task&#10;Paper: https://arxiv.org/abs/1707.02267&#10;Authors: Stephen James, Andrew Davison and Edward Johns, Imperial College London.&#10;Contact: slj12@imperial.ac.uk" id="652" name="Google Shape;652;p76" title="Transferring End-to-End Visuomotor Control from Simulation to Real World for a Multi-Stage Task">
            <a:hlinkClick r:id="rId5"/>
          </p:cNvPr>
          <p:cNvPicPr preferRelativeResize="0"/>
          <p:nvPr/>
        </p:nvPicPr>
        <p:blipFill>
          <a:blip r:embed="rId6">
            <a:alphaModFix/>
          </a:blip>
          <a:stretch>
            <a:fillRect/>
          </a:stretch>
        </p:blipFill>
        <p:spPr>
          <a:xfrm>
            <a:off x="4260300" y="1182800"/>
            <a:ext cx="4572000" cy="3429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From Simulation to Real World</a:t>
            </a:r>
            <a:endParaRPr/>
          </a:p>
        </p:txBody>
      </p:sp>
      <p:sp>
        <p:nvSpPr>
          <p:cNvPr id="658" name="Google Shape;658;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59" name="Google Shape;659;p77"/>
          <p:cNvPicPr preferRelativeResize="0"/>
          <p:nvPr/>
        </p:nvPicPr>
        <p:blipFill>
          <a:blip r:embed="rId3">
            <a:alphaModFix/>
          </a:blip>
          <a:stretch>
            <a:fillRect/>
          </a:stretch>
        </p:blipFill>
        <p:spPr>
          <a:xfrm>
            <a:off x="255900" y="1119918"/>
            <a:ext cx="3620025" cy="1149450"/>
          </a:xfrm>
          <a:prstGeom prst="rect">
            <a:avLst/>
          </a:prstGeom>
          <a:noFill/>
          <a:ln>
            <a:noFill/>
          </a:ln>
        </p:spPr>
      </p:pic>
      <p:pic>
        <p:nvPicPr>
          <p:cNvPr id="660" name="Google Shape;660;p77"/>
          <p:cNvPicPr preferRelativeResize="0"/>
          <p:nvPr/>
        </p:nvPicPr>
        <p:blipFill>
          <a:blip r:embed="rId4">
            <a:alphaModFix/>
          </a:blip>
          <a:stretch>
            <a:fillRect/>
          </a:stretch>
        </p:blipFill>
        <p:spPr>
          <a:xfrm>
            <a:off x="641450" y="2555000"/>
            <a:ext cx="3120851" cy="1369650"/>
          </a:xfrm>
          <a:prstGeom prst="rect">
            <a:avLst/>
          </a:prstGeom>
          <a:noFill/>
          <a:ln>
            <a:noFill/>
          </a:ln>
        </p:spPr>
      </p:pic>
      <p:pic>
        <p:nvPicPr>
          <p:cNvPr descr="Published at CoRL 2017&#10;Title: Transferring End-to-End Visuomotor Control from Simulation to Real World for a Multi-Stage Task&#10;Paper: https://arxiv.org/abs/1707.02267&#10;Authors: Stephen James, Andrew Davison and Edward Johns, Imperial College London.&#10;Contact: slj12@imperial.ac.uk" id="661" name="Google Shape;661;p77" title="Transferring End-to-End Visuomotor Control from Simulation to Real World for a Multi-Stage Task">
            <a:hlinkClick r:id="rId5"/>
          </p:cNvPr>
          <p:cNvPicPr preferRelativeResize="0"/>
          <p:nvPr/>
        </p:nvPicPr>
        <p:blipFill>
          <a:blip r:embed="rId6">
            <a:alphaModFix/>
          </a:blip>
          <a:stretch>
            <a:fillRect/>
          </a:stretch>
        </p:blipFill>
        <p:spPr>
          <a:xfrm>
            <a:off x="4260300" y="1182800"/>
            <a:ext cx="4572000" cy="3429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Sim-to-Real via Sim-to-Sim</a:t>
            </a:r>
            <a:endParaRPr/>
          </a:p>
        </p:txBody>
      </p:sp>
      <p:sp>
        <p:nvSpPr>
          <p:cNvPr id="667" name="Google Shape;667;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Sim-to-Real</a:t>
            </a:r>
            <a:endParaRPr/>
          </a:p>
          <a:p>
            <a:pPr indent="-317500" lvl="1" marL="914400" rtl="0" algn="l">
              <a:spcBef>
                <a:spcPts val="0"/>
              </a:spcBef>
              <a:spcAft>
                <a:spcPts val="0"/>
              </a:spcAft>
              <a:buSzPts val="1400"/>
              <a:buChar char="-"/>
            </a:pPr>
            <a:r>
              <a:rPr lang="en-GB"/>
              <a:t>Running Robotics hardware for </a:t>
            </a:r>
            <a:r>
              <a:rPr b="1" lang="en-GB"/>
              <a:t>data-hungry</a:t>
            </a:r>
            <a:r>
              <a:rPr lang="en-GB"/>
              <a:t> </a:t>
            </a:r>
            <a:r>
              <a:rPr b="1" lang="en-GB"/>
              <a:t>learning methods</a:t>
            </a:r>
            <a:r>
              <a:rPr lang="en-GB"/>
              <a:t> is time-consuming</a:t>
            </a:r>
            <a:endParaRPr/>
          </a:p>
          <a:p>
            <a:pPr indent="-317500" lvl="1" marL="914400" rtl="0" algn="l">
              <a:spcBef>
                <a:spcPts val="0"/>
              </a:spcBef>
              <a:spcAft>
                <a:spcPts val="0"/>
              </a:spcAft>
              <a:buSzPts val="1400"/>
              <a:buChar char="-"/>
            </a:pPr>
            <a:r>
              <a:rPr lang="en-GB"/>
              <a:t>Data is cheap in simulation and simulators are getting better</a:t>
            </a:r>
            <a:endParaRPr/>
          </a:p>
          <a:p>
            <a:pPr indent="-317500" lvl="1" marL="914400" rtl="0" algn="l">
              <a:spcBef>
                <a:spcPts val="0"/>
              </a:spcBef>
              <a:spcAft>
                <a:spcPts val="0"/>
              </a:spcAft>
              <a:buSzPts val="1400"/>
              <a:buChar char="-"/>
            </a:pPr>
            <a:r>
              <a:rPr lang="en-GB"/>
              <a:t>Still, domain gap exists between simulation and real world</a:t>
            </a:r>
            <a:endParaRPr/>
          </a:p>
          <a:p>
            <a:pPr indent="-342900" lvl="0" marL="457200" rtl="0" algn="l">
              <a:spcBef>
                <a:spcPts val="0"/>
              </a:spcBef>
              <a:spcAft>
                <a:spcPts val="0"/>
              </a:spcAft>
              <a:buSzPts val="1800"/>
              <a:buChar char="-"/>
            </a:pPr>
            <a:r>
              <a:rPr lang="en-GB"/>
              <a:t>Domain randomization</a:t>
            </a:r>
            <a:endParaRPr/>
          </a:p>
          <a:p>
            <a:pPr indent="-317500" lvl="1" marL="914400" rtl="0" algn="l">
              <a:spcBef>
                <a:spcPts val="0"/>
              </a:spcBef>
              <a:spcAft>
                <a:spcPts val="0"/>
              </a:spcAft>
              <a:buSzPts val="1400"/>
              <a:buChar char="-"/>
            </a:pPr>
            <a:r>
              <a:rPr lang="en-GB"/>
              <a:t>Hard to use some methods (RL), because of huge high dimensional variation during training</a:t>
            </a:r>
            <a:endParaRPr/>
          </a:p>
        </p:txBody>
      </p:sp>
      <p:pic>
        <p:nvPicPr>
          <p:cNvPr id="668" name="Google Shape;668;p78"/>
          <p:cNvPicPr preferRelativeResize="0"/>
          <p:nvPr/>
        </p:nvPicPr>
        <p:blipFill>
          <a:blip r:embed="rId3">
            <a:alphaModFix/>
          </a:blip>
          <a:stretch>
            <a:fillRect/>
          </a:stretch>
        </p:blipFill>
        <p:spPr>
          <a:xfrm>
            <a:off x="4882450" y="69150"/>
            <a:ext cx="4261549" cy="1319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Key Idea</a:t>
            </a:r>
            <a:endParaRPr/>
          </a:p>
        </p:txBody>
      </p:sp>
      <p:sp>
        <p:nvSpPr>
          <p:cNvPr id="674" name="Google Shape;674;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Translate Randomized image to standard “canonical” image</a:t>
            </a:r>
            <a:endParaRPr/>
          </a:p>
          <a:p>
            <a:pPr indent="-342900" lvl="0" marL="457200" rtl="0" algn="l">
              <a:spcBef>
                <a:spcPts val="0"/>
              </a:spcBef>
              <a:spcAft>
                <a:spcPts val="0"/>
              </a:spcAft>
              <a:buSzPts val="1800"/>
              <a:buChar char="●"/>
            </a:pPr>
            <a:r>
              <a:rPr lang="en-GB"/>
              <a:t>Train a policy on the standard image</a:t>
            </a:r>
            <a:endParaRPr/>
          </a:p>
          <a:p>
            <a:pPr indent="-342900" lvl="0" marL="457200" rtl="0" algn="l">
              <a:spcBef>
                <a:spcPts val="0"/>
              </a:spcBef>
              <a:spcAft>
                <a:spcPts val="0"/>
              </a:spcAft>
              <a:buSzPts val="1800"/>
              <a:buChar char="●"/>
            </a:pPr>
            <a:r>
              <a:rPr lang="en-GB"/>
              <a:t>Real-world becomes another randomized setting</a:t>
            </a:r>
            <a:endParaRPr/>
          </a:p>
          <a:p>
            <a:pPr indent="-317500" lvl="1" marL="914400" rtl="0" algn="l">
              <a:spcBef>
                <a:spcPts val="0"/>
              </a:spcBef>
              <a:spcAft>
                <a:spcPts val="0"/>
              </a:spcAft>
              <a:buSzPts val="1400"/>
              <a:buChar char="○"/>
            </a:pPr>
            <a:r>
              <a:rPr lang="en-GB"/>
              <a:t>Real world is translated to standard image</a:t>
            </a:r>
            <a:endParaRPr/>
          </a:p>
          <a:p>
            <a:pPr indent="-317500" lvl="1" marL="914400" rtl="0" algn="l">
              <a:spcBef>
                <a:spcPts val="0"/>
              </a:spcBef>
              <a:spcAft>
                <a:spcPts val="0"/>
              </a:spcAft>
              <a:buSzPts val="1400"/>
              <a:buChar char="○"/>
            </a:pPr>
            <a:r>
              <a:rPr lang="en-GB"/>
              <a:t>Policy trained on the translated version</a:t>
            </a:r>
            <a:endParaRPr/>
          </a:p>
        </p:txBody>
      </p:sp>
      <p:pic>
        <p:nvPicPr>
          <p:cNvPr id="675" name="Google Shape;675;p79"/>
          <p:cNvPicPr preferRelativeResize="0"/>
          <p:nvPr/>
        </p:nvPicPr>
        <p:blipFill>
          <a:blip r:embed="rId3">
            <a:alphaModFix/>
          </a:blip>
          <a:stretch>
            <a:fillRect/>
          </a:stretch>
        </p:blipFill>
        <p:spPr>
          <a:xfrm>
            <a:off x="2967925" y="2780725"/>
            <a:ext cx="3482174" cy="23627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82" name="Google Shape;682;p80"/>
          <p:cNvPicPr preferRelativeResize="0"/>
          <p:nvPr/>
        </p:nvPicPr>
        <p:blipFill>
          <a:blip r:embed="rId3">
            <a:alphaModFix/>
          </a:blip>
          <a:stretch>
            <a:fillRect/>
          </a:stretch>
        </p:blipFill>
        <p:spPr>
          <a:xfrm>
            <a:off x="1268975" y="1459477"/>
            <a:ext cx="6606051" cy="32779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Key Idea</a:t>
            </a:r>
            <a:endParaRPr/>
          </a:p>
        </p:txBody>
      </p:sp>
      <p:sp>
        <p:nvSpPr>
          <p:cNvPr id="688" name="Google Shape;688;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Translate Randomized image to standard “canonical” image</a:t>
            </a:r>
            <a:endParaRPr/>
          </a:p>
          <a:p>
            <a:pPr indent="-317500" lvl="1" marL="914400" rtl="0" algn="l">
              <a:spcBef>
                <a:spcPts val="0"/>
              </a:spcBef>
              <a:spcAft>
                <a:spcPts val="0"/>
              </a:spcAft>
              <a:buSzPts val="1400"/>
              <a:buChar char="○"/>
            </a:pPr>
            <a:r>
              <a:rPr lang="en-GB"/>
              <a:t>Generator Network: multi-head UNET style (3 outputs)</a:t>
            </a:r>
            <a:endParaRPr/>
          </a:p>
          <a:p>
            <a:pPr indent="-317500" lvl="1" marL="914400" rtl="0" algn="l">
              <a:spcBef>
                <a:spcPts val="0"/>
              </a:spcBef>
              <a:spcAft>
                <a:spcPts val="0"/>
              </a:spcAft>
              <a:buSzPts val="1400"/>
              <a:buChar char="○"/>
            </a:pPr>
            <a:r>
              <a:rPr lang="en-GB"/>
              <a:t>Predicts canonical image, semantic label and depth image </a:t>
            </a:r>
            <a:endParaRPr/>
          </a:p>
          <a:p>
            <a:pPr indent="-342900" lvl="0" marL="457200" rtl="0" algn="l">
              <a:spcBef>
                <a:spcPts val="0"/>
              </a:spcBef>
              <a:spcAft>
                <a:spcPts val="0"/>
              </a:spcAft>
              <a:buSzPts val="1800"/>
              <a:buChar char="●"/>
            </a:pPr>
            <a:r>
              <a:rPr lang="en-GB"/>
              <a:t>Train a policy on the standard image</a:t>
            </a:r>
            <a:endParaRPr/>
          </a:p>
          <a:p>
            <a:pPr indent="-317500" lvl="1" marL="914400" rtl="0" algn="l">
              <a:spcBef>
                <a:spcPts val="0"/>
              </a:spcBef>
              <a:spcAft>
                <a:spcPts val="0"/>
              </a:spcAft>
              <a:buSzPts val="1400"/>
              <a:buChar char="○"/>
            </a:pPr>
            <a:r>
              <a:rPr lang="en-GB"/>
              <a:t>Qt-Opt</a:t>
            </a:r>
            <a:endParaRPr/>
          </a:p>
          <a:p>
            <a:pPr indent="-342900" lvl="0" marL="457200" rtl="0" algn="l">
              <a:spcBef>
                <a:spcPts val="0"/>
              </a:spcBef>
              <a:spcAft>
                <a:spcPts val="0"/>
              </a:spcAft>
              <a:buSzPts val="1800"/>
              <a:buChar char="●"/>
            </a:pPr>
            <a:r>
              <a:rPr lang="en-GB"/>
              <a:t>Real-world becomes another randomized setting</a:t>
            </a:r>
            <a:endParaRPr/>
          </a:p>
          <a:p>
            <a:pPr indent="-317500" lvl="1" marL="914400" rtl="0" algn="l">
              <a:spcBef>
                <a:spcPts val="0"/>
              </a:spcBef>
              <a:spcAft>
                <a:spcPts val="0"/>
              </a:spcAft>
              <a:buSzPts val="1400"/>
              <a:buChar char="○"/>
            </a:pPr>
            <a:r>
              <a:rPr lang="en-GB"/>
              <a:t>Real world is translated to standard image</a:t>
            </a:r>
            <a:endParaRPr/>
          </a:p>
          <a:p>
            <a:pPr indent="-317500" lvl="1" marL="914400" rtl="0" algn="l">
              <a:spcBef>
                <a:spcPts val="0"/>
              </a:spcBef>
              <a:spcAft>
                <a:spcPts val="0"/>
              </a:spcAft>
              <a:buSzPts val="1400"/>
              <a:buChar char="○"/>
            </a:pPr>
            <a:r>
              <a:rPr lang="en-GB"/>
              <a:t>Policy trained on the translated version or a concatenation of random and translated images</a:t>
            </a:r>
            <a:endParaRPr/>
          </a:p>
        </p:txBody>
      </p:sp>
      <p:pic>
        <p:nvPicPr>
          <p:cNvPr id="689" name="Google Shape;689;p81"/>
          <p:cNvPicPr preferRelativeResize="0"/>
          <p:nvPr/>
        </p:nvPicPr>
        <p:blipFill>
          <a:blip r:embed="rId3">
            <a:alphaModFix/>
          </a:blip>
          <a:stretch>
            <a:fillRect/>
          </a:stretch>
        </p:blipFill>
        <p:spPr>
          <a:xfrm>
            <a:off x="6297400" y="1725400"/>
            <a:ext cx="1960575" cy="279475"/>
          </a:xfrm>
          <a:prstGeom prst="rect">
            <a:avLst/>
          </a:prstGeom>
          <a:noFill/>
          <a:ln>
            <a:noFill/>
          </a:ln>
        </p:spPr>
      </p:pic>
      <p:pic>
        <p:nvPicPr>
          <p:cNvPr id="690" name="Google Shape;690;p81"/>
          <p:cNvPicPr preferRelativeResize="0"/>
          <p:nvPr/>
        </p:nvPicPr>
        <p:blipFill>
          <a:blip r:embed="rId4">
            <a:alphaModFix/>
          </a:blip>
          <a:stretch>
            <a:fillRect/>
          </a:stretch>
        </p:blipFill>
        <p:spPr>
          <a:xfrm>
            <a:off x="2125825" y="4109048"/>
            <a:ext cx="4520549" cy="656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Mathematical Formulation/Details</a:t>
            </a:r>
            <a:endParaRPr/>
          </a:p>
        </p:txBody>
      </p:sp>
      <p:sp>
        <p:nvSpPr>
          <p:cNvPr id="696" name="Google Shape;696;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Generator Network</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GB"/>
              <a:t>L</a:t>
            </a:r>
            <a:r>
              <a:rPr baseline="-25000" lang="en-GB"/>
              <a:t>eqx</a:t>
            </a:r>
            <a:r>
              <a:rPr lang="en-GB"/>
              <a:t>: mean pairwise squared error (</a:t>
            </a:r>
            <a:r>
              <a:rPr lang="en-GB" u="sng">
                <a:solidFill>
                  <a:schemeClr val="hlink"/>
                </a:solidFill>
                <a:hlinkClick r:id="rId3"/>
              </a:rPr>
              <a:t>MPSE</a:t>
            </a:r>
            <a:r>
              <a:rPr lang="en-GB"/>
              <a:t>), L</a:t>
            </a:r>
            <a:r>
              <a:rPr baseline="-25000" lang="en-GB"/>
              <a:t>eqm</a:t>
            </a:r>
            <a:r>
              <a:rPr lang="en-GB"/>
              <a:t> and L</a:t>
            </a:r>
            <a:r>
              <a:rPr baseline="-25000" lang="en-GB"/>
              <a:t>eqd</a:t>
            </a:r>
            <a:r>
              <a:rPr lang="en-GB"/>
              <a:t>: L2 loss</a:t>
            </a:r>
            <a:endParaRPr/>
          </a:p>
          <a:p>
            <a:pPr indent="0" lvl="0" marL="0" rtl="0" algn="l">
              <a:spcBef>
                <a:spcPts val="1600"/>
              </a:spcBef>
              <a:spcAft>
                <a:spcPts val="0"/>
              </a:spcAft>
              <a:buNone/>
            </a:pPr>
            <a:r>
              <a:rPr lang="en-GB"/>
              <a:t>For sharpness: GAN</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GB"/>
              <a:t>Total Loss:</a:t>
            </a:r>
            <a:endParaRPr/>
          </a:p>
        </p:txBody>
      </p:sp>
      <p:pic>
        <p:nvPicPr>
          <p:cNvPr id="697" name="Google Shape;697;p82"/>
          <p:cNvPicPr preferRelativeResize="0"/>
          <p:nvPr/>
        </p:nvPicPr>
        <p:blipFill>
          <a:blip r:embed="rId4">
            <a:alphaModFix/>
          </a:blip>
          <a:stretch>
            <a:fillRect/>
          </a:stretch>
        </p:blipFill>
        <p:spPr>
          <a:xfrm>
            <a:off x="975550" y="1765626"/>
            <a:ext cx="6826126" cy="991175"/>
          </a:xfrm>
          <a:prstGeom prst="rect">
            <a:avLst/>
          </a:prstGeom>
          <a:noFill/>
          <a:ln>
            <a:noFill/>
          </a:ln>
        </p:spPr>
      </p:pic>
      <p:pic>
        <p:nvPicPr>
          <p:cNvPr id="698" name="Google Shape;698;p82"/>
          <p:cNvPicPr preferRelativeResize="0"/>
          <p:nvPr/>
        </p:nvPicPr>
        <p:blipFill>
          <a:blip r:embed="rId5">
            <a:alphaModFix/>
          </a:blip>
          <a:stretch>
            <a:fillRect/>
          </a:stretch>
        </p:blipFill>
        <p:spPr>
          <a:xfrm>
            <a:off x="3225125" y="1193925"/>
            <a:ext cx="3013550" cy="429575"/>
          </a:xfrm>
          <a:prstGeom prst="rect">
            <a:avLst/>
          </a:prstGeom>
          <a:noFill/>
          <a:ln>
            <a:noFill/>
          </a:ln>
        </p:spPr>
      </p:pic>
      <p:pic>
        <p:nvPicPr>
          <p:cNvPr id="699" name="Google Shape;699;p82"/>
          <p:cNvPicPr preferRelativeResize="0"/>
          <p:nvPr/>
        </p:nvPicPr>
        <p:blipFill>
          <a:blip r:embed="rId6">
            <a:alphaModFix/>
          </a:blip>
          <a:stretch>
            <a:fillRect/>
          </a:stretch>
        </p:blipFill>
        <p:spPr>
          <a:xfrm>
            <a:off x="1696300" y="3657100"/>
            <a:ext cx="6500299" cy="752925"/>
          </a:xfrm>
          <a:prstGeom prst="rect">
            <a:avLst/>
          </a:prstGeom>
          <a:noFill/>
          <a:ln>
            <a:noFill/>
          </a:ln>
        </p:spPr>
      </p:pic>
      <p:pic>
        <p:nvPicPr>
          <p:cNvPr id="700" name="Google Shape;700;p82"/>
          <p:cNvPicPr preferRelativeResize="0"/>
          <p:nvPr/>
        </p:nvPicPr>
        <p:blipFill>
          <a:blip r:embed="rId7">
            <a:alphaModFix/>
          </a:blip>
          <a:stretch>
            <a:fillRect/>
          </a:stretch>
        </p:blipFill>
        <p:spPr>
          <a:xfrm>
            <a:off x="2333523" y="4568875"/>
            <a:ext cx="4720654" cy="527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Generator for Randomized to Canonical</a:t>
            </a:r>
            <a:endParaRPr/>
          </a:p>
        </p:txBody>
      </p:sp>
      <p:sp>
        <p:nvSpPr>
          <p:cNvPr id="706" name="Google Shape;706;p8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07" name="Google Shape;707;p83"/>
          <p:cNvPicPr preferRelativeResize="0"/>
          <p:nvPr/>
        </p:nvPicPr>
        <p:blipFill>
          <a:blip r:embed="rId3">
            <a:alphaModFix/>
          </a:blip>
          <a:stretch>
            <a:fillRect/>
          </a:stretch>
        </p:blipFill>
        <p:spPr>
          <a:xfrm>
            <a:off x="-29450" y="1509111"/>
            <a:ext cx="9143999" cy="34641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Robot Learning</a:t>
            </a:r>
            <a:endParaRPr/>
          </a:p>
        </p:txBody>
      </p:sp>
      <p:sp>
        <p:nvSpPr>
          <p:cNvPr id="143" name="Google Shape;143;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 alternative to direct programming is learning-based methods:</a:t>
            </a:r>
            <a:endParaRPr/>
          </a:p>
          <a:p>
            <a:pPr indent="-342900" lvl="0" marL="457200" rtl="0" algn="l">
              <a:spcBef>
                <a:spcPts val="1600"/>
              </a:spcBef>
              <a:spcAft>
                <a:spcPts val="0"/>
              </a:spcAft>
              <a:buSzPts val="1800"/>
              <a:buChar char="●"/>
            </a:pPr>
            <a:r>
              <a:rPr lang="en-GB"/>
              <a:t>Learning from Demonstration</a:t>
            </a:r>
            <a:endParaRPr/>
          </a:p>
          <a:p>
            <a:pPr indent="-342900" lvl="0" marL="457200" rtl="0" algn="l">
              <a:spcBef>
                <a:spcPts val="0"/>
              </a:spcBef>
              <a:spcAft>
                <a:spcPts val="0"/>
              </a:spcAft>
              <a:buSzPts val="1800"/>
              <a:buChar char="●"/>
            </a:pPr>
            <a:r>
              <a:rPr b="1" lang="en-GB"/>
              <a:t>Reinforcement Learning</a:t>
            </a:r>
            <a:endParaRPr b="1"/>
          </a:p>
        </p:txBody>
      </p:sp>
      <p:sp>
        <p:nvSpPr>
          <p:cNvPr id="144" name="Google Shape;144;p30"/>
          <p:cNvSpPr/>
          <p:nvPr/>
        </p:nvSpPr>
        <p:spPr>
          <a:xfrm>
            <a:off x="6996075" y="300000"/>
            <a:ext cx="729000" cy="65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LfD</a:t>
            </a:r>
            <a:endParaRPr/>
          </a:p>
        </p:txBody>
      </p:sp>
      <p:sp>
        <p:nvSpPr>
          <p:cNvPr id="145" name="Google Shape;145;p30"/>
          <p:cNvSpPr/>
          <p:nvPr/>
        </p:nvSpPr>
        <p:spPr>
          <a:xfrm>
            <a:off x="7510178" y="314108"/>
            <a:ext cx="729000" cy="654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t>RL</a:t>
            </a:r>
            <a:endParaRPr b="1"/>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Policy Learning: QT-Opt</a:t>
            </a:r>
            <a:endParaRPr/>
          </a:p>
        </p:txBody>
      </p:sp>
      <p:sp>
        <p:nvSpPr>
          <p:cNvPr id="713" name="Google Shape;713;p8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14" name="Google Shape;714;p84"/>
          <p:cNvPicPr preferRelativeResize="0"/>
          <p:nvPr/>
        </p:nvPicPr>
        <p:blipFill>
          <a:blip r:embed="rId3">
            <a:alphaModFix/>
          </a:blip>
          <a:stretch>
            <a:fillRect/>
          </a:stretch>
        </p:blipFill>
        <p:spPr>
          <a:xfrm>
            <a:off x="1140250" y="1357150"/>
            <a:ext cx="6995927" cy="33781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Experimental Details</a:t>
            </a:r>
            <a:endParaRPr/>
          </a:p>
        </p:txBody>
      </p:sp>
      <p:sp>
        <p:nvSpPr>
          <p:cNvPr id="720" name="Google Shape;720;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Comparison of RCAN with other methods with varying levels of randomization.</a:t>
            </a:r>
            <a:endParaRPr/>
          </a:p>
          <a:p>
            <a:pPr indent="-317500" lvl="1" marL="914400" rtl="0" algn="l">
              <a:spcBef>
                <a:spcPts val="0"/>
              </a:spcBef>
              <a:spcAft>
                <a:spcPts val="0"/>
              </a:spcAft>
              <a:buSzPts val="1400"/>
              <a:buChar char="○"/>
            </a:pPr>
            <a:r>
              <a:rPr lang="en-GB"/>
              <a:t>Direct Sim-to-Real transfer</a:t>
            </a:r>
            <a:endParaRPr/>
          </a:p>
          <a:p>
            <a:pPr indent="-317500" lvl="1" marL="914400" rtl="0" algn="l">
              <a:spcBef>
                <a:spcPts val="0"/>
              </a:spcBef>
              <a:spcAft>
                <a:spcPts val="0"/>
              </a:spcAft>
              <a:buSzPts val="1400"/>
              <a:buChar char="○"/>
            </a:pPr>
            <a:r>
              <a:rPr lang="en-GB"/>
              <a:t>Sim-to-Real plus fine-tuning</a:t>
            </a:r>
            <a:endParaRPr/>
          </a:p>
          <a:p>
            <a:pPr indent="-342900" lvl="0" marL="457200" rtl="0" algn="l">
              <a:spcBef>
                <a:spcPts val="0"/>
              </a:spcBef>
              <a:spcAft>
                <a:spcPts val="0"/>
              </a:spcAft>
              <a:buSzPts val="1800"/>
              <a:buChar char="●"/>
            </a:pPr>
            <a:r>
              <a:rPr lang="en-GB"/>
              <a:t>Builds on Qt-Opt paper</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Results</a:t>
            </a:r>
            <a:endParaRPr/>
          </a:p>
        </p:txBody>
      </p:sp>
      <p:sp>
        <p:nvSpPr>
          <p:cNvPr id="726" name="Google Shape;726;p8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One-shot transfer performance: </a:t>
            </a:r>
            <a:r>
              <a:rPr b="1" lang="en-GB"/>
              <a:t>70%</a:t>
            </a:r>
            <a:endParaRPr b="1"/>
          </a:p>
          <a:p>
            <a:pPr indent="-317500" lvl="1" marL="914400" rtl="0" algn="l">
              <a:spcBef>
                <a:spcPts val="0"/>
              </a:spcBef>
              <a:spcAft>
                <a:spcPts val="0"/>
              </a:spcAft>
              <a:buSzPts val="1400"/>
              <a:buChar char="○"/>
            </a:pPr>
            <a:r>
              <a:rPr lang="en-GB"/>
              <a:t>With real-world fine tuning: </a:t>
            </a:r>
            <a:r>
              <a:rPr b="1" lang="en-GB"/>
              <a:t>91%</a:t>
            </a:r>
            <a:r>
              <a:rPr lang="en-GB"/>
              <a:t> (after 5k trials) and </a:t>
            </a:r>
            <a:r>
              <a:rPr b="1" lang="en-GB">
                <a:solidFill>
                  <a:schemeClr val="dk1"/>
                </a:solidFill>
              </a:rPr>
              <a:t>94%</a:t>
            </a:r>
            <a:r>
              <a:rPr lang="en-GB">
                <a:solidFill>
                  <a:schemeClr val="dk1"/>
                </a:solidFill>
              </a:rPr>
              <a:t> (after 28k trials)</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Simulation performance: </a:t>
            </a:r>
            <a:r>
              <a:rPr b="1" lang="en-GB">
                <a:solidFill>
                  <a:schemeClr val="dk1"/>
                </a:solidFill>
              </a:rPr>
              <a:t>99</a:t>
            </a:r>
            <a:r>
              <a:rPr lang="en-GB">
                <a:solidFill>
                  <a:schemeClr val="dk1"/>
                </a:solidFill>
              </a:rPr>
              <a:t>%</a:t>
            </a:r>
            <a:endParaRPr>
              <a:solidFill>
                <a:schemeClr val="dk1"/>
              </a:solidFill>
            </a:endParaRPr>
          </a:p>
          <a:p>
            <a:pPr indent="-342900" lvl="0" marL="457200" rtl="0" algn="l">
              <a:spcBef>
                <a:spcPts val="0"/>
              </a:spcBef>
              <a:spcAft>
                <a:spcPts val="0"/>
              </a:spcAft>
              <a:buSzPts val="1800"/>
              <a:buChar char="●"/>
            </a:pPr>
            <a:r>
              <a:rPr lang="en-GB"/>
              <a:t>Interpretable intermediate output</a:t>
            </a:r>
            <a:endParaRPr/>
          </a:p>
          <a:p>
            <a:pPr indent="-342900" lvl="0" marL="457200" rtl="0" algn="l">
              <a:spcBef>
                <a:spcPts val="0"/>
              </a:spcBef>
              <a:spcAft>
                <a:spcPts val="0"/>
              </a:spcAft>
              <a:buSzPts val="1800"/>
              <a:buChar char="●"/>
            </a:pPr>
            <a:r>
              <a:rPr lang="en-GB"/>
              <a:t>Can be used with RL without stability issues</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GB"/>
              <a:t>Big difference is interpretability and one-shot transfer</a:t>
            </a:r>
            <a:endParaRPr/>
          </a:p>
          <a:p>
            <a:pPr indent="-342900" lvl="0" marL="457200" rtl="0" algn="l">
              <a:spcBef>
                <a:spcPts val="0"/>
              </a:spcBef>
              <a:spcAft>
                <a:spcPts val="0"/>
              </a:spcAft>
              <a:buSzPts val="1800"/>
              <a:buChar char="●"/>
            </a:pPr>
            <a:r>
              <a:rPr lang="en-GB"/>
              <a:t>After fine-tuning, performance not much difference with other domain randomization methods (</a:t>
            </a:r>
            <a:r>
              <a:rPr lang="en-GB">
                <a:solidFill>
                  <a:schemeClr val="dk1"/>
                </a:solidFill>
              </a:rPr>
              <a:t>Figure 6</a:t>
            </a:r>
            <a:r>
              <a:rPr lang="en-GB"/>
              <a: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Robot Learning Frontiers</a:t>
            </a:r>
            <a:endParaRPr/>
          </a:p>
        </p:txBody>
      </p:sp>
      <p:sp>
        <p:nvSpPr>
          <p:cNvPr id="732" name="Google Shape;732;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for Robotics</a:t>
            </a:r>
            <a:endParaRPr/>
          </a:p>
          <a:p>
            <a:pPr indent="-342900" lvl="0" marL="457200" rtl="0" algn="l">
              <a:spcBef>
                <a:spcPts val="1600"/>
              </a:spcBef>
              <a:spcAft>
                <a:spcPts val="0"/>
              </a:spcAft>
              <a:buSzPts val="1800"/>
              <a:buChar char="●"/>
            </a:pPr>
            <a:r>
              <a:rPr lang="en-GB"/>
              <a:t>Grasping moving objects</a:t>
            </a:r>
            <a:endParaRPr/>
          </a:p>
          <a:p>
            <a:pPr indent="-342900" lvl="0" marL="457200" rtl="0" algn="l">
              <a:spcBef>
                <a:spcPts val="0"/>
              </a:spcBef>
              <a:spcAft>
                <a:spcPts val="0"/>
              </a:spcAft>
              <a:buSzPts val="1800"/>
              <a:buChar char="●"/>
            </a:pPr>
            <a:r>
              <a:rPr lang="en-GB"/>
              <a:t>Obstacle avoidance</a:t>
            </a:r>
            <a:endParaRPr/>
          </a:p>
          <a:p>
            <a:pPr indent="-342900" lvl="0" marL="457200" rtl="0" algn="l">
              <a:spcBef>
                <a:spcPts val="0"/>
              </a:spcBef>
              <a:spcAft>
                <a:spcPts val="0"/>
              </a:spcAft>
              <a:buClr>
                <a:schemeClr val="dk1"/>
              </a:buClr>
              <a:buSzPts val="1800"/>
              <a:buChar char="●"/>
            </a:pPr>
            <a:r>
              <a:rPr lang="en-GB">
                <a:solidFill>
                  <a:schemeClr val="dk1"/>
                </a:solidFill>
              </a:rPr>
              <a:t>Sensors Integration for RL: Depth, Tactile</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Human reinforcement input modalities: eye-tracking, BCI</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Hierarchical Reinforcement Learning for Multi-stage tasks</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Generalizing across robots</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Inverse Reinforcement Learning</a:t>
            </a:r>
            <a:endParaRPr>
              <a:solidFill>
                <a:schemeClr val="dk1"/>
              </a:solidFill>
            </a:endParaRPr>
          </a:p>
        </p:txBody>
      </p:sp>
      <p:pic>
        <p:nvPicPr>
          <p:cNvPr id="733" name="Google Shape;733;p87"/>
          <p:cNvPicPr preferRelativeResize="0"/>
          <p:nvPr/>
        </p:nvPicPr>
        <p:blipFill>
          <a:blip r:embed="rId3">
            <a:alphaModFix/>
          </a:blip>
          <a:stretch>
            <a:fillRect/>
          </a:stretch>
        </p:blipFill>
        <p:spPr>
          <a:xfrm>
            <a:off x="6792425" y="2244150"/>
            <a:ext cx="2305050" cy="2857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8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Reinforcement Learning for Robotics</a:t>
            </a:r>
            <a:endParaRPr/>
          </a:p>
        </p:txBody>
      </p:sp>
      <p:sp>
        <p:nvSpPr>
          <p:cNvPr id="739" name="Google Shape;739;p8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Iretiayo Akinola</a:t>
            </a:r>
            <a:endParaRPr/>
          </a:p>
          <a:p>
            <a:pPr indent="0" lvl="0" marL="0" rtl="0" algn="ctr">
              <a:spcBef>
                <a:spcPts val="0"/>
              </a:spcBef>
              <a:spcAft>
                <a:spcPts val="0"/>
              </a:spcAft>
              <a:buNone/>
            </a:pPr>
            <a:r>
              <a:rPr lang="en-GB" sz="1200" u="sng">
                <a:solidFill>
                  <a:schemeClr val="hlink"/>
                </a:solidFill>
                <a:hlinkClick r:id="rId3"/>
              </a:rPr>
              <a:t>http://www.cs.columbia.edu/~iakinola/</a:t>
            </a:r>
            <a:endParaRPr sz="1200"/>
          </a:p>
          <a:p>
            <a:pPr indent="0" lvl="0" marL="0" rtl="0" algn="ctr">
              <a:spcBef>
                <a:spcPts val="0"/>
              </a:spcBef>
              <a:spcAft>
                <a:spcPts val="0"/>
              </a:spcAft>
              <a:buNone/>
            </a:pPr>
            <a:r>
              <a:t/>
            </a:r>
            <a:endParaRPr/>
          </a:p>
        </p:txBody>
      </p:sp>
      <p:pic>
        <p:nvPicPr>
          <p:cNvPr descr="Image result for columbia university logo transparent" id="740" name="Google Shape;740;p88"/>
          <p:cNvPicPr preferRelativeResize="0"/>
          <p:nvPr/>
        </p:nvPicPr>
        <p:blipFill>
          <a:blip r:embed="rId4">
            <a:alphaModFix/>
          </a:blip>
          <a:stretch>
            <a:fillRect/>
          </a:stretch>
        </p:blipFill>
        <p:spPr>
          <a:xfrm>
            <a:off x="3948913" y="3897325"/>
            <a:ext cx="1246175" cy="1246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Thanks</a:t>
            </a:r>
            <a:endParaRPr/>
          </a:p>
        </p:txBody>
      </p:sp>
      <p:sp>
        <p:nvSpPr>
          <p:cNvPr id="746" name="Google Shape;746;p8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a:t>
            </a:r>
            <a:endParaRPr/>
          </a:p>
        </p:txBody>
      </p:sp>
      <p:sp>
        <p:nvSpPr>
          <p:cNvPr id="752" name="Google Shape;752;p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3" name="Google Shape;753;p90"/>
          <p:cNvPicPr preferRelativeResize="0"/>
          <p:nvPr/>
        </p:nvPicPr>
        <p:blipFill>
          <a:blip r:embed="rId3">
            <a:alphaModFix/>
          </a:blip>
          <a:stretch>
            <a:fillRect/>
          </a:stretch>
        </p:blipFill>
        <p:spPr>
          <a:xfrm>
            <a:off x="1697924" y="1484675"/>
            <a:ext cx="5748151" cy="3349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7" name="Shape 757"/>
        <p:cNvGrpSpPr/>
        <p:nvPr/>
      </p:nvGrpSpPr>
      <p:grpSpPr>
        <a:xfrm>
          <a:off x="0" y="0"/>
          <a:ext cx="0" cy="0"/>
          <a:chOff x="0" y="0"/>
          <a:chExt cx="0" cy="0"/>
        </a:xfrm>
      </p:grpSpPr>
      <p:sp>
        <p:nvSpPr>
          <p:cNvPr id="758" name="Google Shape;758;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QT-Opt</a:t>
            </a:r>
            <a:endParaRPr/>
          </a:p>
        </p:txBody>
      </p:sp>
      <p:sp>
        <p:nvSpPr>
          <p:cNvPr id="759" name="Google Shape;759;p9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a:t>Q-Learning for Robotics</a:t>
            </a:r>
            <a:endParaRPr b="1"/>
          </a:p>
        </p:txBody>
      </p:sp>
      <p:pic>
        <p:nvPicPr>
          <p:cNvPr id="760" name="Google Shape;760;p91"/>
          <p:cNvPicPr preferRelativeResize="0"/>
          <p:nvPr/>
        </p:nvPicPr>
        <p:blipFill>
          <a:blip r:embed="rId3">
            <a:alphaModFix/>
          </a:blip>
          <a:stretch>
            <a:fillRect/>
          </a:stretch>
        </p:blipFill>
        <p:spPr>
          <a:xfrm>
            <a:off x="590855" y="2515925"/>
            <a:ext cx="3236701" cy="1840475"/>
          </a:xfrm>
          <a:prstGeom prst="rect">
            <a:avLst/>
          </a:prstGeom>
          <a:noFill/>
          <a:ln>
            <a:noFill/>
          </a:ln>
        </p:spPr>
      </p:pic>
      <p:pic>
        <p:nvPicPr>
          <p:cNvPr id="761" name="Google Shape;761;p91"/>
          <p:cNvPicPr preferRelativeResize="0"/>
          <p:nvPr/>
        </p:nvPicPr>
        <p:blipFill>
          <a:blip r:embed="rId4">
            <a:alphaModFix/>
          </a:blip>
          <a:stretch>
            <a:fillRect/>
          </a:stretch>
        </p:blipFill>
        <p:spPr>
          <a:xfrm>
            <a:off x="3759125" y="4175"/>
            <a:ext cx="5377975" cy="1921525"/>
          </a:xfrm>
          <a:prstGeom prst="rect">
            <a:avLst/>
          </a:prstGeom>
          <a:noFill/>
          <a:ln>
            <a:noFill/>
          </a:ln>
        </p:spPr>
      </p:pic>
      <p:pic>
        <p:nvPicPr>
          <p:cNvPr id="762" name="Google Shape;762;p91"/>
          <p:cNvPicPr preferRelativeResize="0"/>
          <p:nvPr/>
        </p:nvPicPr>
        <p:blipFill rotWithShape="1">
          <a:blip r:embed="rId5">
            <a:alphaModFix/>
          </a:blip>
          <a:srcRect b="0" l="0" r="0" t="0"/>
          <a:stretch/>
        </p:blipFill>
        <p:spPr>
          <a:xfrm>
            <a:off x="4965550" y="2008300"/>
            <a:ext cx="3033099" cy="275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151" name="Google Shape;151;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Learning by trial and Error</a:t>
            </a:r>
            <a:endParaRPr/>
          </a:p>
          <a:p>
            <a:pPr indent="-342900" lvl="0" marL="457200" rtl="0" algn="l">
              <a:spcBef>
                <a:spcPts val="0"/>
              </a:spcBef>
              <a:spcAft>
                <a:spcPts val="0"/>
              </a:spcAft>
              <a:buSzPts val="1800"/>
              <a:buChar char="●"/>
            </a:pPr>
            <a:r>
              <a:rPr lang="en-GB"/>
              <a:t>Maximize cumulative rewards</a:t>
            </a:r>
            <a:endParaRPr/>
          </a:p>
          <a:p>
            <a:pPr indent="-342900" lvl="0" marL="457200" rtl="0" algn="l">
              <a:spcBef>
                <a:spcPts val="0"/>
              </a:spcBef>
              <a:spcAft>
                <a:spcPts val="0"/>
              </a:spcAft>
              <a:buSzPts val="1800"/>
              <a:buChar char="●"/>
            </a:pPr>
            <a:r>
              <a:rPr lang="en-GB"/>
              <a:t>Learn a policy</a:t>
            </a:r>
            <a:endParaRPr/>
          </a:p>
          <a:p>
            <a:pPr indent="0" lvl="0" marL="0" rtl="0" algn="l">
              <a:spcBef>
                <a:spcPts val="1600"/>
              </a:spcBef>
              <a:spcAft>
                <a:spcPts val="0"/>
              </a:spcAft>
              <a:buNone/>
            </a:pPr>
            <a:r>
              <a:rPr lang="en-GB">
                <a:solidFill>
                  <a:schemeClr val="dk1"/>
                </a:solidFill>
              </a:rPr>
              <a:t>Reinforcement Learning</a:t>
            </a:r>
            <a:r>
              <a:rPr lang="en-GB"/>
              <a:t> Progress</a:t>
            </a:r>
            <a:endParaRPr>
              <a:solidFill>
                <a:schemeClr val="dk1"/>
              </a:solidFill>
            </a:endParaRPr>
          </a:p>
          <a:p>
            <a:pPr indent="-342900" lvl="0" marL="457200" rtl="0" algn="l">
              <a:spcBef>
                <a:spcPts val="1600"/>
              </a:spcBef>
              <a:spcAft>
                <a:spcPts val="0"/>
              </a:spcAft>
              <a:buSzPts val="1800"/>
              <a:buChar char="●"/>
            </a:pPr>
            <a:r>
              <a:rPr lang="en-GB">
                <a:solidFill>
                  <a:schemeClr val="dk1"/>
                </a:solidFill>
              </a:rPr>
              <a:t>Classical Control</a:t>
            </a:r>
            <a:endParaRPr>
              <a:solidFill>
                <a:schemeClr val="dk1"/>
              </a:solidFill>
            </a:endParaRPr>
          </a:p>
          <a:p>
            <a:pPr indent="-342900" lvl="0" marL="457200" rtl="0" algn="l">
              <a:spcBef>
                <a:spcPts val="0"/>
              </a:spcBef>
              <a:spcAft>
                <a:spcPts val="0"/>
              </a:spcAft>
              <a:buSzPts val="1800"/>
              <a:buChar char="●"/>
            </a:pPr>
            <a:r>
              <a:rPr lang="en-GB"/>
              <a:t>Games: Atari, Go</a:t>
            </a:r>
            <a:endParaRPr/>
          </a:p>
          <a:p>
            <a:pPr indent="-342900" lvl="0" marL="457200" rtl="0" algn="l">
              <a:spcBef>
                <a:spcPts val="0"/>
              </a:spcBef>
              <a:spcAft>
                <a:spcPts val="0"/>
              </a:spcAft>
              <a:buSzPts val="1800"/>
              <a:buChar char="●"/>
            </a:pPr>
            <a:r>
              <a:rPr lang="en-GB"/>
              <a:t>Robotics</a:t>
            </a:r>
            <a:endParaRPr/>
          </a:p>
          <a:p>
            <a:pPr indent="-317500" lvl="1" marL="914400" rtl="0" algn="l">
              <a:lnSpc>
                <a:spcPct val="100000"/>
              </a:lnSpc>
              <a:spcBef>
                <a:spcPts val="0"/>
              </a:spcBef>
              <a:spcAft>
                <a:spcPts val="0"/>
              </a:spcAft>
              <a:buSzPts val="1400"/>
              <a:buChar char="○"/>
            </a:pPr>
            <a:r>
              <a:rPr lang="en-GB" sz="1100">
                <a:solidFill>
                  <a:schemeClr val="dk1"/>
                </a:solidFill>
                <a:latin typeface="Arial"/>
                <a:ea typeface="Arial"/>
                <a:cs typeface="Arial"/>
                <a:sym typeface="Arial"/>
              </a:rPr>
              <a:t>continuous space, complex transition dynamics, complex rewards</a:t>
            </a:r>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152" name="Google Shape;152;p31"/>
          <p:cNvPicPr preferRelativeResize="0"/>
          <p:nvPr/>
        </p:nvPicPr>
        <p:blipFill>
          <a:blip r:embed="rId3">
            <a:alphaModFix/>
          </a:blip>
          <a:stretch>
            <a:fillRect/>
          </a:stretch>
        </p:blipFill>
        <p:spPr>
          <a:xfrm>
            <a:off x="5992421" y="1656725"/>
            <a:ext cx="2166975" cy="1289850"/>
          </a:xfrm>
          <a:prstGeom prst="rect">
            <a:avLst/>
          </a:prstGeom>
          <a:noFill/>
          <a:ln>
            <a:noFill/>
          </a:ln>
        </p:spPr>
      </p:pic>
      <p:pic>
        <p:nvPicPr>
          <p:cNvPr id="153" name="Google Shape;153;p31"/>
          <p:cNvPicPr preferRelativeResize="0"/>
          <p:nvPr/>
        </p:nvPicPr>
        <p:blipFill rotWithShape="1">
          <a:blip r:embed="rId4">
            <a:alphaModFix/>
          </a:blip>
          <a:srcRect b="0" l="36159" r="0" t="0"/>
          <a:stretch/>
        </p:blipFill>
        <p:spPr>
          <a:xfrm>
            <a:off x="6002750" y="131650"/>
            <a:ext cx="2146325" cy="1400875"/>
          </a:xfrm>
          <a:prstGeom prst="rect">
            <a:avLst/>
          </a:prstGeom>
          <a:noFill/>
          <a:ln>
            <a:noFill/>
          </a:ln>
        </p:spPr>
      </p:pic>
      <p:pic>
        <p:nvPicPr>
          <p:cNvPr id="154" name="Google Shape;154;p31"/>
          <p:cNvPicPr preferRelativeResize="0"/>
          <p:nvPr/>
        </p:nvPicPr>
        <p:blipFill>
          <a:blip r:embed="rId5">
            <a:alphaModFix/>
          </a:blip>
          <a:stretch>
            <a:fillRect/>
          </a:stretch>
        </p:blipFill>
        <p:spPr>
          <a:xfrm>
            <a:off x="6198575" y="3173550"/>
            <a:ext cx="1754675" cy="1754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160" name="Google Shape;160;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Learning by trial and Error</a:t>
            </a:r>
            <a:endParaRPr/>
          </a:p>
          <a:p>
            <a:pPr indent="-342900" lvl="0" marL="457200" rtl="0" algn="l">
              <a:spcBef>
                <a:spcPts val="0"/>
              </a:spcBef>
              <a:spcAft>
                <a:spcPts val="0"/>
              </a:spcAft>
              <a:buSzPts val="1800"/>
              <a:buChar char="●"/>
            </a:pPr>
            <a:r>
              <a:rPr lang="en-GB"/>
              <a:t>Maximize cumulative rewards</a:t>
            </a:r>
            <a:endParaRPr/>
          </a:p>
          <a:p>
            <a:pPr indent="-342900" lvl="0" marL="457200" rtl="0" algn="l">
              <a:spcBef>
                <a:spcPts val="0"/>
              </a:spcBef>
              <a:spcAft>
                <a:spcPts val="0"/>
              </a:spcAft>
              <a:buSzPts val="1800"/>
              <a:buChar char="●"/>
            </a:pPr>
            <a:r>
              <a:rPr lang="en-GB"/>
              <a:t>Learn a policy</a:t>
            </a:r>
            <a:endParaRPr/>
          </a:p>
          <a:p>
            <a:pPr indent="0" lvl="0" marL="0" rtl="0" algn="l">
              <a:spcBef>
                <a:spcPts val="1600"/>
              </a:spcBef>
              <a:spcAft>
                <a:spcPts val="0"/>
              </a:spcAft>
              <a:buNone/>
            </a:pPr>
            <a:r>
              <a:rPr lang="en-GB">
                <a:solidFill>
                  <a:schemeClr val="dk1"/>
                </a:solidFill>
              </a:rPr>
              <a:t>Reinforcement Learning</a:t>
            </a:r>
            <a:r>
              <a:rPr lang="en-GB"/>
              <a:t> Progress</a:t>
            </a:r>
            <a:endParaRPr>
              <a:solidFill>
                <a:schemeClr val="dk1"/>
              </a:solidFill>
            </a:endParaRPr>
          </a:p>
          <a:p>
            <a:pPr indent="-342900" lvl="0" marL="457200" rtl="0" algn="l">
              <a:spcBef>
                <a:spcPts val="1600"/>
              </a:spcBef>
              <a:spcAft>
                <a:spcPts val="0"/>
              </a:spcAft>
              <a:buSzPts val="1800"/>
              <a:buChar char="●"/>
            </a:pPr>
            <a:r>
              <a:rPr lang="en-GB" u="sng">
                <a:solidFill>
                  <a:schemeClr val="hlink"/>
                </a:solidFill>
                <a:hlinkClick r:id="rId3"/>
              </a:rPr>
              <a:t>Classical Control</a:t>
            </a:r>
            <a:endParaRPr>
              <a:solidFill>
                <a:schemeClr val="dk1"/>
              </a:solidFill>
            </a:endParaRPr>
          </a:p>
          <a:p>
            <a:pPr indent="-342900" lvl="0" marL="457200" rtl="0" algn="l">
              <a:spcBef>
                <a:spcPts val="0"/>
              </a:spcBef>
              <a:spcAft>
                <a:spcPts val="0"/>
              </a:spcAft>
              <a:buSzPts val="1800"/>
              <a:buChar char="●"/>
            </a:pPr>
            <a:r>
              <a:rPr lang="en-GB"/>
              <a:t>Games: Atari, Go</a:t>
            </a:r>
            <a:endParaRPr/>
          </a:p>
          <a:p>
            <a:pPr indent="-342900" lvl="0" marL="457200" rtl="0" algn="l">
              <a:spcBef>
                <a:spcPts val="0"/>
              </a:spcBef>
              <a:spcAft>
                <a:spcPts val="0"/>
              </a:spcAft>
              <a:buSzPts val="1800"/>
              <a:buChar char="●"/>
            </a:pPr>
            <a:r>
              <a:rPr lang="en-GB"/>
              <a:t>Robotics</a:t>
            </a:r>
            <a:endParaRPr/>
          </a:p>
          <a:p>
            <a:pPr indent="-317500" lvl="1" marL="914400" rtl="0" algn="l">
              <a:lnSpc>
                <a:spcPct val="100000"/>
              </a:lnSpc>
              <a:spcBef>
                <a:spcPts val="0"/>
              </a:spcBef>
              <a:spcAft>
                <a:spcPts val="0"/>
              </a:spcAft>
              <a:buSzPts val="1400"/>
              <a:buChar char="○"/>
            </a:pPr>
            <a:r>
              <a:rPr lang="en-GB" sz="1100">
                <a:solidFill>
                  <a:schemeClr val="dk1"/>
                </a:solidFill>
                <a:latin typeface="Arial"/>
                <a:ea typeface="Arial"/>
                <a:cs typeface="Arial"/>
                <a:sym typeface="Arial"/>
              </a:rPr>
              <a:t>continuous space, complex transition dynamics, complex rewards</a:t>
            </a:r>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161" name="Google Shape;161;p32">
            <a:hlinkClick r:id="rId4"/>
          </p:cNvPr>
          <p:cNvPicPr preferRelativeResize="0"/>
          <p:nvPr/>
        </p:nvPicPr>
        <p:blipFill rotWithShape="1">
          <a:blip r:embed="rId5">
            <a:alphaModFix/>
          </a:blip>
          <a:srcRect b="0" l="36159" r="0" t="0"/>
          <a:stretch/>
        </p:blipFill>
        <p:spPr>
          <a:xfrm>
            <a:off x="6184125" y="1587275"/>
            <a:ext cx="2146325" cy="1400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Reinforcement Learning</a:t>
            </a:r>
            <a:endParaRPr/>
          </a:p>
        </p:txBody>
      </p:sp>
      <p:sp>
        <p:nvSpPr>
          <p:cNvPr id="167" name="Google Shape;16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Learning by trial and Error</a:t>
            </a:r>
            <a:endParaRPr/>
          </a:p>
          <a:p>
            <a:pPr indent="-342900" lvl="0" marL="457200" rtl="0" algn="l">
              <a:spcBef>
                <a:spcPts val="0"/>
              </a:spcBef>
              <a:spcAft>
                <a:spcPts val="0"/>
              </a:spcAft>
              <a:buSzPts val="1800"/>
              <a:buChar char="●"/>
            </a:pPr>
            <a:r>
              <a:rPr lang="en-GB"/>
              <a:t>Maximize cumulative rewards</a:t>
            </a:r>
            <a:endParaRPr/>
          </a:p>
          <a:p>
            <a:pPr indent="-342900" lvl="0" marL="457200" rtl="0" algn="l">
              <a:spcBef>
                <a:spcPts val="0"/>
              </a:spcBef>
              <a:spcAft>
                <a:spcPts val="0"/>
              </a:spcAft>
              <a:buSzPts val="1800"/>
              <a:buChar char="●"/>
            </a:pPr>
            <a:r>
              <a:rPr lang="en-GB"/>
              <a:t>Learn a policy</a:t>
            </a:r>
            <a:endParaRPr/>
          </a:p>
          <a:p>
            <a:pPr indent="0" lvl="0" marL="0" rtl="0" algn="l">
              <a:spcBef>
                <a:spcPts val="1600"/>
              </a:spcBef>
              <a:spcAft>
                <a:spcPts val="0"/>
              </a:spcAft>
              <a:buNone/>
            </a:pPr>
            <a:r>
              <a:rPr lang="en-GB">
                <a:solidFill>
                  <a:schemeClr val="dk1"/>
                </a:solidFill>
              </a:rPr>
              <a:t>Reinforcement Learning</a:t>
            </a:r>
            <a:r>
              <a:rPr lang="en-GB"/>
              <a:t> Progress</a:t>
            </a:r>
            <a:endParaRPr>
              <a:solidFill>
                <a:schemeClr val="dk1"/>
              </a:solidFill>
            </a:endParaRPr>
          </a:p>
          <a:p>
            <a:pPr indent="-342900" lvl="0" marL="457200" rtl="0" algn="l">
              <a:spcBef>
                <a:spcPts val="1600"/>
              </a:spcBef>
              <a:spcAft>
                <a:spcPts val="0"/>
              </a:spcAft>
              <a:buSzPts val="1800"/>
              <a:buChar char="●"/>
            </a:pPr>
            <a:r>
              <a:rPr lang="en-GB">
                <a:solidFill>
                  <a:schemeClr val="dk1"/>
                </a:solidFill>
              </a:rPr>
              <a:t>Classical Control</a:t>
            </a:r>
            <a:endParaRPr>
              <a:solidFill>
                <a:schemeClr val="dk1"/>
              </a:solidFill>
            </a:endParaRPr>
          </a:p>
          <a:p>
            <a:pPr indent="-342900" lvl="0" marL="457200" rtl="0" algn="l">
              <a:spcBef>
                <a:spcPts val="0"/>
              </a:spcBef>
              <a:spcAft>
                <a:spcPts val="0"/>
              </a:spcAft>
              <a:buSzPts val="1800"/>
              <a:buChar char="●"/>
            </a:pPr>
            <a:r>
              <a:rPr lang="en-GB" u="sng">
                <a:solidFill>
                  <a:schemeClr val="hlink"/>
                </a:solidFill>
                <a:hlinkClick r:id="rId3"/>
              </a:rPr>
              <a:t>Games</a:t>
            </a:r>
            <a:r>
              <a:rPr lang="en-GB"/>
              <a:t>: Atari, Go</a:t>
            </a:r>
            <a:endParaRPr/>
          </a:p>
          <a:p>
            <a:pPr indent="-342900" lvl="0" marL="457200" rtl="0" algn="l">
              <a:spcBef>
                <a:spcPts val="0"/>
              </a:spcBef>
              <a:spcAft>
                <a:spcPts val="0"/>
              </a:spcAft>
              <a:buSzPts val="1800"/>
              <a:buChar char="●"/>
            </a:pPr>
            <a:r>
              <a:rPr lang="en-GB"/>
              <a:t>Robotics</a:t>
            </a:r>
            <a:endParaRPr/>
          </a:p>
          <a:p>
            <a:pPr indent="-317500" lvl="1" marL="914400" rtl="0" algn="l">
              <a:lnSpc>
                <a:spcPct val="100000"/>
              </a:lnSpc>
              <a:spcBef>
                <a:spcPts val="0"/>
              </a:spcBef>
              <a:spcAft>
                <a:spcPts val="0"/>
              </a:spcAft>
              <a:buSzPts val="1400"/>
              <a:buChar char="○"/>
            </a:pPr>
            <a:r>
              <a:rPr lang="en-GB" sz="1100">
                <a:solidFill>
                  <a:schemeClr val="dk1"/>
                </a:solidFill>
                <a:latin typeface="Arial"/>
                <a:ea typeface="Arial"/>
                <a:cs typeface="Arial"/>
                <a:sym typeface="Arial"/>
              </a:rPr>
              <a:t>continuous space, complex transition dynamics, complex rewards</a:t>
            </a:r>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10;&#10;______________________&#10;&#10;Recommended for you:&#10;1. How DeepMind's AlphaGo Defeated Lee Sedol - https://www.youtube.com/watch?v=a-ovvd_ZrmA&amp;index=58&amp;list=PLujxSBD-JXgnqDD1n-V30pKtp6Q886x7e&#10;2. How DeepMind Conquered Go With Deep Learning (AlphaGo) - https://www.youtube.com/watch?v=IFmj5M5Q5jg&amp;index=42&amp;list=PLujxSBD-JXgnqDD1n-V30pKtp6Q886x7e&#10;3. Google DeepMind's Deep Q-Learning &amp; Superhuman Atari Gameplays - &#10;https://www.youtube.com/watch?v=Ih8EfvOzBOY&amp;index=14&amp;list=PLujxSBD-JXgnqDD1n-V30pKtp6Q886x7e&#10;&#10;Subscribe if you would like to see more content like this: http://www.youtube.com/subscription_center?add_user=keeroyz&#10;&#10;- Original DeepMind code: https://sites.google.com/a/deepmind.com/dqn/&#10;&#10;- Ilya Kuzovkin's fork with visualization:&#10;https://github.com/kuz/DeepMind-Atari-Deep-Q-Learner&#10;&#10;- This patch fixes the visualization when reloading a pre-trained network. The window will appear after the first evaluation batch is done (typically a few minutes):&#10;http://cg.tuwien.ac.at/~zsolnai/wp/wp-content/uploads/2015/03/train_agent.patch&#10;&#10;- This configuration file will run Ilya Kuzovkin's version with less than 1GB of VRAM:&#10;http://cg.tuwien.ac.at/~zsolnai/wp/wp-content/uploads/2015/03/run_gpu&#10;&#10;- The original Nature paper on this deep learning technique is available here:&#10;http://www.nature.com/nature/journal/v518/n7540/full/nature14236.html&#10;&#10;- And some mirrors that are not behind a paywall:&#10;http://www.cs.swarthmore.edu/~meeden/cs63/s15/nature15b.pdf&#10;http://diyhpl.us/~nmz787/pdf/Human-level_control_through_deep_reinforcement_learning.pdf&#10;&#10;Web → https://cg.tuwien.ac.at/~zsolnai/&#10;Twitter → https://twitter.com/karoly_zsolnai" id="168" name="Google Shape;168;p33" title="Google DeepMind's Deep Q-learning playing Atari Breakout">
            <a:hlinkClick r:id="rId4"/>
          </p:cNvPr>
          <p:cNvPicPr preferRelativeResize="0"/>
          <p:nvPr/>
        </p:nvPicPr>
        <p:blipFill>
          <a:blip r:embed="rId5">
            <a:alphaModFix/>
          </a:blip>
          <a:stretch>
            <a:fillRect/>
          </a:stretch>
        </p:blipFill>
        <p:spPr>
          <a:xfrm>
            <a:off x="5762075" y="2459850"/>
            <a:ext cx="2736811" cy="2052600"/>
          </a:xfrm>
          <a:prstGeom prst="rect">
            <a:avLst/>
          </a:prstGeom>
          <a:noFill/>
          <a:ln>
            <a:noFill/>
          </a:ln>
        </p:spPr>
      </p:pic>
      <p:pic>
        <p:nvPicPr>
          <p:cNvPr id="169" name="Google Shape;169;p33"/>
          <p:cNvPicPr preferRelativeResize="0"/>
          <p:nvPr/>
        </p:nvPicPr>
        <p:blipFill>
          <a:blip r:embed="rId6">
            <a:alphaModFix/>
          </a:blip>
          <a:stretch>
            <a:fillRect/>
          </a:stretch>
        </p:blipFill>
        <p:spPr>
          <a:xfrm>
            <a:off x="6046983" y="842200"/>
            <a:ext cx="2166975" cy="1289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