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Lato" panose="020F0502020204030203" pitchFamily="34" charset="77"/>
      <p:regular r:id="rId26"/>
      <p:bold r:id="rId27"/>
      <p:italic r:id="rId28"/>
      <p:boldItalic r:id="rId29"/>
    </p:embeddedFont>
    <p:embeddedFont>
      <p:font typeface="Raleway" panose="020B0503030101060003" pitchFamily="34" charset="77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 snapToGrid="0">
      <p:cViewPr varScale="1">
        <p:scale>
          <a:sx n="140" d="100"/>
          <a:sy n="140" d="100"/>
        </p:scale>
        <p:origin x="8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brml.org/uploads/tx_sibibtex/CheKarSma2016.pdf" TargetMode="External"/><Relationship Id="rId3" Type="http://schemas.openxmlformats.org/officeDocument/2006/relationships/hyperlink" Target="https://www.ias.informatik.tu-darmstadt.de/Research/LearningToPlayPing-pong" TargetMode="External"/><Relationship Id="rId7" Type="http://schemas.openxmlformats.org/officeDocument/2006/relationships/hyperlink" Target="https://papers.nips.cc/paper/5177-probabilistic-movement-primitives.pd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rontiersin.org/articles/10.3389/frobt.2017.00045/full#h19" TargetMode="External"/><Relationship Id="rId5" Type="http://schemas.openxmlformats.org/officeDocument/2006/relationships/hyperlink" Target="https://link.springer.com/article/10.1007/s10514-017-9648-7" TargetMode="External"/><Relationship Id="rId10" Type="http://schemas.openxmlformats.org/officeDocument/2006/relationships/hyperlink" Target="https://studywolf.wordpress.com/2013/11/16/dynamic-movement-primitives-part-1-the-basics/" TargetMode="External"/><Relationship Id="rId4" Type="http://schemas.openxmlformats.org/officeDocument/2006/relationships/hyperlink" Target="http://www.cs.columbia.edu/~allen/S19/predicting_human_motion.pdf" TargetMode="External"/><Relationship Id="rId9" Type="http://schemas.openxmlformats.org/officeDocument/2006/relationships/hyperlink" Target="https://arxiv.org/pdf/1807.02350.pdf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https://www.ias.informatik.tu-darmstadt.de/Research/LearningToPlayPing-pong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http://www.cs.columbia.edu/~allen/S19/predicting_human_motion.pdf</a:t>
            </a:r>
            <a:r>
              <a:rPr lang="en"/>
              <a:t>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https://link.springer.com/article/10.1007/s10514-017-9648-7</a:t>
            </a:r>
            <a:r>
              <a:rPr lang="en"/>
              <a:t>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https://www.frontiersin.org/articles/10.3389/frobt.2017.00045/full#h19</a:t>
            </a:r>
            <a:r>
              <a:rPr lang="en"/>
              <a:t>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https://papers.nips.cc/paper/5177-probabilistic-movement-primitives.pdf</a:t>
            </a:r>
            <a:r>
              <a:rPr lang="en"/>
              <a:t>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https://brml.org/uploads/tx_sibibtex/CheKarSma2016.pdf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https://arxiv.org/pdf/1807.02350.pdf</a:t>
            </a:r>
            <a:r>
              <a:rPr lang="en"/>
              <a:t>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u="sng">
                <a:solidFill>
                  <a:schemeClr val="hlink"/>
                </a:solidFill>
                <a:hlinkClick r:id="rId10"/>
              </a:rPr>
              <a:t>https://studywolf.wordpress.com/2013/11/16/dynamic-movement-primitives-part-1-the-basics/</a:t>
            </a:r>
            <a:r>
              <a:rPr lang="en"/>
              <a:t>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0a784f88f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0a784f88f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0a784f88f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0a784f88f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50a784f88f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50a784f88f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50a784f88f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50a784f88f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0a784f88f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0a784f88f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333333"/>
                </a:solidFill>
                <a:highlight>
                  <a:srgbClr val="FCFCFC"/>
                </a:highlight>
                <a:latin typeface="Georgia"/>
                <a:ea typeface="Georgia"/>
                <a:cs typeface="Georgia"/>
                <a:sym typeface="Georgia"/>
              </a:rPr>
              <a:t>The control law is based on the intuition that the gains have to be lower when the variance of the trajectories is higher.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0a784f88f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0a784f88f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0a784f88f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0a784f88f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50a784f88f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50a784f88f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0a784f88f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50a784f88f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0a784f88f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0a784f88f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50a784f88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50a784f88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0a784f88f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0a784f88f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0a784f88f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0a784f88f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50a784f88f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50a784f88f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23bf1e01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23bf1e01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50a784f88f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50a784f88f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 examples, e.g. picking up a pencil from the floor, avoiding walking into other people on the street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0a784f88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0a784f88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0a784f88f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0a784f88f_0_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0a784f88f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0a784f88f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50a784f88f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50a784f88f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0a784f88f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0a784f88f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50a784f88f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50a784f88f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hyperlink" Target="https://link.springer.com/article/10.1007/s10514-017-9648-7#CR5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imensionality_reduction" TargetMode="External"/><Relationship Id="rId3" Type="http://schemas.openxmlformats.org/officeDocument/2006/relationships/hyperlink" Target="https://en.wikipedia.org/wiki/Artificial_neural_network" TargetMode="External"/><Relationship Id="rId7" Type="http://schemas.openxmlformats.org/officeDocument/2006/relationships/hyperlink" Target="https://en.wikipedia.org/wiki/Autoencoder#cite_note-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Autoencoder#cite_note-1" TargetMode="External"/><Relationship Id="rId5" Type="http://schemas.openxmlformats.org/officeDocument/2006/relationships/hyperlink" Target="https://en.wikipedia.org/wiki/Unsupervised_learning" TargetMode="External"/><Relationship Id="rId4" Type="http://schemas.openxmlformats.org/officeDocument/2006/relationships/hyperlink" Target="https://en.wikipedia.org/wiki/Feature_learning" TargetMode="Externa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Prediction of Whole-Body Movements with AE-PRoMPs</a:t>
            </a:r>
            <a:r>
              <a:rPr lang="en" baseline="30000"/>
              <a:t>1</a:t>
            </a:r>
            <a:endParaRPr baseline="3000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Matthew Chan</a:t>
            </a:r>
            <a:endParaRPr sz="1800"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727952" y="46023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/>
              <a:t>[1] By Oriane Dermy , Maxime Chaveroche, Francis Colas,, Francois Charpillet , Serena Ivaldi</a:t>
            </a:r>
            <a:endParaRPr sz="1400" i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Dynamic Movement Primitives (MP)</a:t>
            </a:r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668350" y="2958600"/>
            <a:ext cx="3803100" cy="15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forces balls towards the goal</a:t>
            </a:r>
            <a:endParaRPr/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Damped spring system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i="1"/>
              <a:t>f </a:t>
            </a:r>
            <a:r>
              <a:rPr lang="en"/>
              <a:t>is a function that deforms the surface</a:t>
            </a:r>
            <a:endParaRPr/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5875" y="2223575"/>
            <a:ext cx="4478124" cy="27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450" y="2223563"/>
            <a:ext cx="3332650" cy="6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</a:t>
            </a:r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Spatial scaling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Temporal scaling</a:t>
            </a:r>
            <a:endParaRPr sz="1800"/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9" y="2078875"/>
            <a:ext cx="4602066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4368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No variation in trajectory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Co-activation is not trivial</a:t>
            </a:r>
            <a:endParaRPr sz="1800"/>
          </a:p>
        </p:txBody>
      </p:sp>
      <p:sp>
        <p:nvSpPr>
          <p:cNvPr id="174" name="Google Shape;174;p2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Cons?</a:t>
            </a:r>
            <a:endParaRPr/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6250" y="1637252"/>
            <a:ext cx="4928775" cy="350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Probabilistic Movement Primitives (ProMPs)</a:t>
            </a:r>
            <a:endParaRPr/>
          </a:p>
        </p:txBody>
      </p:sp>
      <p:sp>
        <p:nvSpPr>
          <p:cNvPr id="181" name="Google Shape;181;p2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12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Properties</a:t>
            </a:r>
            <a:endParaRPr sz="1800"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Encodes </a:t>
            </a:r>
            <a:r>
              <a:rPr lang="en" sz="1800" b="1"/>
              <a:t>variance of trajectories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Stochastic (rather than deterministic)</a:t>
            </a: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2" name="Google Shape;18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213" y="1974053"/>
            <a:ext cx="8791574" cy="316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750" y="1476545"/>
            <a:ext cx="2693250" cy="3667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5721300" cy="1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rgbClr val="333333"/>
                </a:solidFill>
                <a:highlight>
                  <a:srgbClr val="FCFCFC"/>
                </a:highlight>
                <a:latin typeface="Georgia"/>
                <a:ea typeface="Georgia"/>
                <a:cs typeface="Georgia"/>
                <a:sym typeface="Georgia"/>
              </a:rPr>
              <a:t>Insight into importance of </a:t>
            </a:r>
            <a:r>
              <a:rPr lang="en" sz="1800" b="1">
                <a:solidFill>
                  <a:srgbClr val="333333"/>
                </a:solidFill>
                <a:highlight>
                  <a:srgbClr val="FCFCFC"/>
                </a:highlight>
                <a:latin typeface="Georgia"/>
                <a:ea typeface="Georgia"/>
                <a:cs typeface="Georgia"/>
                <a:sym typeface="Georgia"/>
              </a:rPr>
              <a:t>single points in time</a:t>
            </a:r>
            <a:r>
              <a:rPr lang="en" sz="1800">
                <a:solidFill>
                  <a:srgbClr val="333333"/>
                </a:solidFill>
                <a:highlight>
                  <a:srgbClr val="FCFCFC"/>
                </a:highlight>
                <a:latin typeface="Georgia"/>
                <a:ea typeface="Georgia"/>
                <a:cs typeface="Georgia"/>
                <a:sym typeface="Georgia"/>
              </a:rPr>
              <a:t> on </a:t>
            </a:r>
            <a:r>
              <a:rPr lang="en" sz="1800" b="1">
                <a:solidFill>
                  <a:srgbClr val="333333"/>
                </a:solidFill>
                <a:highlight>
                  <a:srgbClr val="FCFCFC"/>
                </a:highlight>
                <a:latin typeface="Georgia"/>
                <a:ea typeface="Georgia"/>
                <a:cs typeface="Georgia"/>
                <a:sym typeface="Georgia"/>
              </a:rPr>
              <a:t>overall movement</a:t>
            </a:r>
            <a:endParaRPr sz="1800" b="1">
              <a:solidFill>
                <a:srgbClr val="333333"/>
              </a:solidFill>
              <a:highlight>
                <a:srgbClr val="FCFCFC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Georgia"/>
              <a:buChar char="●"/>
            </a:pPr>
            <a:r>
              <a:rPr lang="en" sz="1800">
                <a:solidFill>
                  <a:srgbClr val="333333"/>
                </a:solidFill>
                <a:highlight>
                  <a:srgbClr val="FCFCFC"/>
                </a:highlight>
                <a:latin typeface="Georgia"/>
                <a:ea typeface="Georgia"/>
                <a:cs typeface="Georgia"/>
                <a:sym typeface="Georgia"/>
              </a:rPr>
              <a:t>Improved co-activation</a:t>
            </a:r>
            <a:endParaRPr sz="1800">
              <a:solidFill>
                <a:srgbClr val="333333"/>
              </a:solidFill>
              <a:highlight>
                <a:srgbClr val="FCFCFC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rgbClr val="333333"/>
              </a:solidFill>
              <a:highlight>
                <a:srgbClr val="FCFCFC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9" name="Google Shape;189;p2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this useful?</a:t>
            </a:r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1"/>
          </p:nvPr>
        </p:nvSpPr>
        <p:spPr>
          <a:xfrm>
            <a:off x="0" y="4011425"/>
            <a:ext cx="9144000" cy="11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33333"/>
                </a:solidFill>
                <a:highlight>
                  <a:srgbClr val="FCFCFC"/>
                </a:highlight>
                <a:latin typeface="Georgia"/>
                <a:ea typeface="Georgia"/>
                <a:cs typeface="Georgia"/>
                <a:sym typeface="Georgia"/>
              </a:rPr>
              <a:t>“The variability of the movement, or the variance in distribution terms, is crucial, as it reflects the importance of single time points for the movement execution and it is often a requirement for representing optimal behavior in stochastic systems (Todorov and Jordan </a:t>
            </a:r>
            <a:r>
              <a:rPr lang="en" sz="1400" u="sng">
                <a:solidFill>
                  <a:srgbClr val="8E2555"/>
                </a:solidFill>
                <a:highlight>
                  <a:srgbClr val="FCFCFC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2002</a:t>
            </a:r>
            <a:r>
              <a:rPr lang="en" sz="1400">
                <a:solidFill>
                  <a:srgbClr val="333333"/>
                </a:solidFill>
                <a:highlight>
                  <a:srgbClr val="FCFCFC"/>
                </a:highlight>
                <a:latin typeface="Georgia"/>
                <a:ea typeface="Georgia"/>
                <a:cs typeface="Georgia"/>
                <a:sym typeface="Georgia"/>
              </a:rPr>
              <a:t>). Moreover, capturing the variance of the movement leads to better generalization capabilities and to more natural movements.”</a:t>
            </a:r>
            <a:endParaRPr sz="1400">
              <a:solidFill>
                <a:srgbClr val="333333"/>
              </a:solidFill>
              <a:highlight>
                <a:srgbClr val="FCFCFC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solidFill>
                <a:srgbClr val="333333"/>
              </a:solidFill>
              <a:highlight>
                <a:srgbClr val="FCFCFC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046484"/>
            <a:ext cx="9143999" cy="1964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Issues</a:t>
            </a:r>
            <a:endParaRPr/>
          </a:p>
        </p:txBody>
      </p:sp>
      <p:sp>
        <p:nvSpPr>
          <p:cNvPr id="197" name="Google Shape;197;p27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572300" cy="11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Requires pre-training and demos for </a:t>
            </a:r>
            <a:r>
              <a:rPr lang="en" sz="1400" b="1"/>
              <a:t>each</a:t>
            </a:r>
            <a:r>
              <a:rPr lang="en" sz="1400"/>
              <a:t> </a:t>
            </a:r>
            <a:r>
              <a:rPr lang="en" sz="1400" b="1"/>
              <a:t>movement primitive</a:t>
            </a:r>
            <a:endParaRPr sz="1400"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Computation time grows </a:t>
            </a:r>
            <a:r>
              <a:rPr lang="en" sz="1400" b="1"/>
              <a:t>quadratically</a:t>
            </a:r>
            <a:r>
              <a:rPr lang="en" sz="1400"/>
              <a:t> with input dimension</a:t>
            </a:r>
            <a:endParaRPr/>
          </a:p>
        </p:txBody>
      </p:sp>
      <p:pic>
        <p:nvPicPr>
          <p:cNvPr id="198" name="Google Shape;1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750" y="2078883"/>
            <a:ext cx="3842400" cy="294691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7"/>
          <p:cNvSpPr txBox="1">
            <a:spLocks noGrp="1"/>
          </p:cNvSpPr>
          <p:nvPr>
            <p:ph type="body" idx="1"/>
          </p:nvPr>
        </p:nvSpPr>
        <p:spPr>
          <a:xfrm>
            <a:off x="729450" y="3884300"/>
            <a:ext cx="4572300" cy="114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Too slow for real-time robot prediction / response 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Prediction time should be in the milliseconds-- the robot needs maximum time to act</a:t>
            </a:r>
            <a:endParaRPr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Solution?</a:t>
            </a:r>
            <a:endParaRPr/>
          </a:p>
        </p:txBody>
      </p:sp>
      <p:sp>
        <p:nvSpPr>
          <p:cNvPr id="205" name="Google Shape;205;p2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291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Autoencoders!</a:t>
            </a:r>
            <a:endParaRPr sz="18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0630" y="2078875"/>
            <a:ext cx="6443369" cy="306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Autoencoders (AE)</a:t>
            </a:r>
            <a:endParaRPr/>
          </a:p>
        </p:txBody>
      </p:sp>
      <p:sp>
        <p:nvSpPr>
          <p:cNvPr id="212" name="Google Shape;212;p29"/>
          <p:cNvSpPr txBox="1">
            <a:spLocks noGrp="1"/>
          </p:cNvSpPr>
          <p:nvPr>
            <p:ph type="body" idx="1"/>
          </p:nvPr>
        </p:nvSpPr>
        <p:spPr>
          <a:xfrm>
            <a:off x="643925" y="2201100"/>
            <a:ext cx="6649800" cy="29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“An </a:t>
            </a:r>
            <a:r>
              <a:rPr lang="en" sz="1800" b="1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autoencoder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is a type of </a:t>
            </a:r>
            <a:r>
              <a:rPr lang="en" sz="1800" u="sng">
                <a:solidFill>
                  <a:srgbClr val="0B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artificial neural network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used to learn </a:t>
            </a:r>
            <a:r>
              <a:rPr lang="en" sz="1800" u="sng">
                <a:solidFill>
                  <a:srgbClr val="0B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efficient data codings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in an </a:t>
            </a:r>
            <a:r>
              <a:rPr lang="en" sz="1800" u="sng">
                <a:solidFill>
                  <a:srgbClr val="0B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unsupervised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manner.</a:t>
            </a:r>
            <a:r>
              <a:rPr lang="en" sz="1800" u="sng" baseline="30000">
                <a:solidFill>
                  <a:srgbClr val="0B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6"/>
              </a:rPr>
              <a:t>[1]</a:t>
            </a:r>
            <a:r>
              <a:rPr lang="en" sz="1800" u="sng" baseline="30000">
                <a:solidFill>
                  <a:srgbClr val="0B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7"/>
              </a:rPr>
              <a:t>[2]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The aim of an autoencoder is to learn a representation (encoding) for a set of data, typically for </a:t>
            </a:r>
            <a:r>
              <a:rPr lang="en" sz="1800" u="sng">
                <a:solidFill>
                  <a:srgbClr val="0B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dimensionality reduction</a:t>
            </a: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by training the network to ignore signal “noise.” Along with the reduction side, a reconstructing side is learnt, where the autoencoder tries to generate from the reduced encoding a representation as close as possible to its original input, hence its name.”</a:t>
            </a:r>
            <a:endParaRPr sz="1800"/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48630" y="1853850"/>
            <a:ext cx="1695370" cy="32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38125"/>
            <a:ext cx="6096000" cy="466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</a:t>
            </a:r>
            <a:endParaRPr/>
          </a:p>
        </p:txBody>
      </p:sp>
      <p:sp>
        <p:nvSpPr>
          <p:cNvPr id="224" name="Google Shape;224;p3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Use 10 human demos to build the trajectory distribution for each movement primitive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Given </a:t>
            </a:r>
            <a:r>
              <a:rPr lang="en" sz="1800" i="1"/>
              <a:t>n</a:t>
            </a:r>
            <a:r>
              <a:rPr lang="en" sz="1800"/>
              <a:t>% of the trajectory data as input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Encode 69 DOF human skeleton into 5 DOF latent space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Use ProMPs to predict the rest of the trajectory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Decode the last (100 - </a:t>
            </a:r>
            <a:r>
              <a:rPr lang="en" sz="1800" i="1"/>
              <a:t>n</a:t>
            </a:r>
            <a:r>
              <a:rPr lang="en" sz="1800"/>
              <a:t>)% of the trajectory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O</a:t>
            </a:r>
            <a:r>
              <a:rPr lang="en" sz="1800"/>
              <a:t>bjective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Use Cases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Issues &amp; Assumptions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Background Knowledge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Experiment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Results</a:t>
            </a:r>
            <a:endParaRPr sz="18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600"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828800"/>
            <a:ext cx="3461875" cy="431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700" y="390525"/>
            <a:ext cx="7848600" cy="436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pic>
        <p:nvPicPr>
          <p:cNvPr id="235" name="Google Shape;23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300" y="2174675"/>
            <a:ext cx="2857857" cy="296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8958" y="2174675"/>
            <a:ext cx="4281442" cy="296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242" name="Google Shape;242;p3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842400" cy="1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Pros</a:t>
            </a:r>
            <a:endParaRPr sz="1800" b="1"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Handle variation in movement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Reasonable compute time</a:t>
            </a:r>
            <a:endParaRPr sz="1800"/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1"/>
          </p:nvPr>
        </p:nvSpPr>
        <p:spPr>
          <a:xfrm>
            <a:off x="4571850" y="2078875"/>
            <a:ext cx="3842400" cy="16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u="sng"/>
              <a:t>Cons</a:t>
            </a:r>
            <a:endParaRPr sz="1800" b="1" u="sng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Obtaining input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Predicting combinations of MPs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Understanding human </a:t>
            </a:r>
            <a:r>
              <a:rPr lang="en" sz="1800" i="1"/>
              <a:t>intent</a:t>
            </a:r>
            <a:endParaRPr sz="1800"/>
          </a:p>
        </p:txBody>
      </p:sp>
      <p:pic>
        <p:nvPicPr>
          <p:cNvPr id="244" name="Google Shape;2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46675" y="491963"/>
            <a:ext cx="3597326" cy="190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6968" y="3371875"/>
            <a:ext cx="3187370" cy="17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</a:t>
            </a:r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274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Predicting future movements of a human </a:t>
            </a:r>
            <a:r>
              <a:rPr lang="en" sz="1800" b="1"/>
              <a:t>before</a:t>
            </a:r>
            <a:r>
              <a:rPr lang="en" sz="1800"/>
              <a:t> they happen.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We do this everyday!</a:t>
            </a:r>
            <a:endParaRPr sz="1800"/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147" y="1853850"/>
            <a:ext cx="4274849" cy="328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cases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842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Safe robot navigation around humans</a:t>
            </a:r>
            <a:endParaRPr sz="1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6950" y="2767350"/>
            <a:ext cx="4267050" cy="2376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350" y="2690125"/>
            <a:ext cx="4387650" cy="2468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729450" y="2439000"/>
            <a:ext cx="3842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Preventing humans from hurting themselves</a:t>
            </a:r>
            <a:endParaRPr sz="1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729450" y="3022200"/>
            <a:ext cx="3842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Perform different actions based on human action</a:t>
            </a:r>
            <a:endParaRPr sz="1400"/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6350" y="1610211"/>
            <a:ext cx="4387651" cy="353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 txBox="1">
            <a:spLocks noGrp="1"/>
          </p:cNvSpPr>
          <p:nvPr>
            <p:ph type="title" idx="4294967295"/>
          </p:nvPr>
        </p:nvSpPr>
        <p:spPr>
          <a:xfrm>
            <a:off x="501000" y="304625"/>
            <a:ext cx="3842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Input</a:t>
            </a:r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4294967295"/>
          </p:nvPr>
        </p:nvSpPr>
        <p:spPr>
          <a:xfrm>
            <a:off x="501000" y="1144625"/>
            <a:ext cx="3842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The initial </a:t>
            </a:r>
            <a:r>
              <a:rPr lang="en" sz="1800" i="1"/>
              <a:t>trajectory</a:t>
            </a:r>
            <a:r>
              <a:rPr lang="en" sz="1800"/>
              <a:t> of the human body (i.e. joint positions for some amount of time </a:t>
            </a:r>
            <a:r>
              <a:rPr lang="en" sz="1800" i="1"/>
              <a:t>t</a:t>
            </a:r>
            <a:r>
              <a:rPr lang="en" sz="1800"/>
              <a:t>)</a:t>
            </a:r>
            <a:endParaRPr sz="1800"/>
          </a:p>
        </p:txBody>
      </p:sp>
      <p:sp>
        <p:nvSpPr>
          <p:cNvPr id="120" name="Google Shape;120;p17"/>
          <p:cNvSpPr txBox="1">
            <a:spLocks noGrp="1"/>
          </p:cNvSpPr>
          <p:nvPr>
            <p:ph type="title" idx="4294967295"/>
          </p:nvPr>
        </p:nvSpPr>
        <p:spPr>
          <a:xfrm>
            <a:off x="4800600" y="304625"/>
            <a:ext cx="3842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</a:t>
            </a:r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4294967295"/>
          </p:nvPr>
        </p:nvSpPr>
        <p:spPr>
          <a:xfrm>
            <a:off x="4800600" y="1144625"/>
            <a:ext cx="38424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The predicted future trajectory of the human body</a:t>
            </a:r>
            <a:endParaRPr sz="1800"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038" y="2518400"/>
            <a:ext cx="3248726" cy="18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100" y="2594600"/>
            <a:ext cx="3591627" cy="188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7825" y="4514300"/>
            <a:ext cx="241935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Issues?</a:t>
            </a: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4169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How to obtain input trajectory?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High-dimensionality of human body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How to understand the “intent” of a human?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High variability of human movements</a:t>
            </a:r>
            <a:endParaRPr sz="1600"/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6450" y="2571750"/>
            <a:ext cx="3997549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804" y="426575"/>
            <a:ext cx="3568196" cy="231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Assumptions</a:t>
            </a:r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Human is wearing an XSens motion capture suit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Human must be performing 1 of 7 defined movements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We have a set of pre-recorded demos of each movement</a:t>
            </a:r>
            <a:endParaRPr sz="1800"/>
          </a:p>
        </p:txBody>
      </p:sp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05163"/>
            <a:ext cx="9144000" cy="18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predict trajectories?</a:t>
            </a:r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First we must understand movement.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 b="1"/>
              <a:t>Movement primitives!</a:t>
            </a:r>
            <a:endParaRPr sz="1800" b="1"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5400" y="2447913"/>
            <a:ext cx="4038600" cy="269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Movement Primitives (MP)</a:t>
            </a:r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49401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Idea</a:t>
            </a:r>
            <a:r>
              <a:rPr lang="en" sz="1400"/>
              <a:t>:</a:t>
            </a:r>
            <a:r>
              <a:rPr lang="en" sz="1400" b="1"/>
              <a:t> </a:t>
            </a:r>
            <a:r>
              <a:rPr lang="en" sz="1400"/>
              <a:t>Break down movements into simple “building blocks”</a:t>
            </a:r>
            <a:endParaRPr sz="1400"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Teach robot via demonstration</a:t>
            </a: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Refine via reinforcement learning</a:t>
            </a: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 b="1"/>
              <a:t>Goal</a:t>
            </a:r>
            <a:r>
              <a:rPr lang="en" sz="1400"/>
              <a:t>: Combine multiple MPs to perform complex movements </a:t>
            </a:r>
            <a:endParaRPr sz="1400"/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511" y="2571750"/>
            <a:ext cx="3474489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734</Words>
  <Application>Microsoft Macintosh PowerPoint</Application>
  <PresentationFormat>On-screen Show (16:9)</PresentationFormat>
  <Paragraphs>95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Lato</vt:lpstr>
      <vt:lpstr>Arial</vt:lpstr>
      <vt:lpstr>Raleway</vt:lpstr>
      <vt:lpstr>Georgia</vt:lpstr>
      <vt:lpstr>Streamline</vt:lpstr>
      <vt:lpstr>Prediction of Whole-Body Movements with AE-PRoMPs1</vt:lpstr>
      <vt:lpstr>Agenda</vt:lpstr>
      <vt:lpstr>Purpose</vt:lpstr>
      <vt:lpstr>Use cases</vt:lpstr>
      <vt:lpstr>Input</vt:lpstr>
      <vt:lpstr>Potential Issues?</vt:lpstr>
      <vt:lpstr>Assumptions</vt:lpstr>
      <vt:lpstr>How to predict trajectories?</vt:lpstr>
      <vt:lpstr>Movement Primitives (MP)</vt:lpstr>
      <vt:lpstr>Dynamic Movement Primitives (MP)</vt:lpstr>
      <vt:lpstr>Benefits</vt:lpstr>
      <vt:lpstr>Cons?</vt:lpstr>
      <vt:lpstr>Probabilistic Movement Primitives (ProMPs)</vt:lpstr>
      <vt:lpstr>Why is this useful?</vt:lpstr>
      <vt:lpstr>Issues</vt:lpstr>
      <vt:lpstr>Solution?</vt:lpstr>
      <vt:lpstr>Autoencoders (AE)</vt:lpstr>
      <vt:lpstr>PowerPoint Presentation</vt:lpstr>
      <vt:lpstr>Method</vt:lpstr>
      <vt:lpstr>PowerPoint Presentation</vt:lpstr>
      <vt:lpstr>Results</vt:lpstr>
      <vt:lpstr>Conclusions</vt:lpstr>
      <vt:lpstr>Questions?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Prediction of Whole-Body Movements with AE-PRoMPs1</dc:title>
  <cp:lastModifiedBy>Matthew Chan</cp:lastModifiedBy>
  <cp:revision>1</cp:revision>
  <dcterms:modified xsi:type="dcterms:W3CDTF">2019-03-05T00:17:19Z</dcterms:modified>
</cp:coreProperties>
</file>