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96" r:id="rId9"/>
    <p:sldId id="285" r:id="rId10"/>
    <p:sldId id="286" r:id="rId11"/>
    <p:sldId id="287" r:id="rId12"/>
    <p:sldId id="291" r:id="rId13"/>
    <p:sldId id="288" r:id="rId14"/>
    <p:sldId id="290" r:id="rId15"/>
    <p:sldId id="292" r:id="rId16"/>
    <p:sldId id="276" r:id="rId17"/>
    <p:sldId id="278" r:id="rId18"/>
    <p:sldId id="293" r:id="rId19"/>
    <p:sldId id="294" r:id="rId20"/>
    <p:sldId id="295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55734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3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429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6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4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174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7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9F317E3-FE32-408C-A408-9B8799A0B86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90D22CF-83A2-46A1-B16F-BECC1D3B98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319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Visual Manipulation Relationship Network for Autonomous Robotics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332" y="4114321"/>
            <a:ext cx="7880335" cy="1086237"/>
          </a:xfrm>
        </p:spPr>
        <p:txBody>
          <a:bodyPr>
            <a:normAutofit/>
          </a:bodyPr>
          <a:lstStyle/>
          <a:p>
            <a:r>
              <a:rPr lang="en-US" sz="1600" dirty="0" err="1"/>
              <a:t>Hanbo</a:t>
            </a:r>
            <a:r>
              <a:rPr lang="en-US" sz="1600" dirty="0"/>
              <a:t> Zhang, </a:t>
            </a:r>
            <a:r>
              <a:rPr lang="en-US" sz="1600" dirty="0" err="1"/>
              <a:t>Xuguang</a:t>
            </a:r>
            <a:r>
              <a:rPr lang="en-US" sz="1600" dirty="0"/>
              <a:t> Lan, </a:t>
            </a:r>
            <a:r>
              <a:rPr lang="en-US" sz="1600" dirty="0" err="1"/>
              <a:t>Xinwen</a:t>
            </a:r>
            <a:r>
              <a:rPr lang="en-US" sz="1600" dirty="0"/>
              <a:t> Zhou, </a:t>
            </a:r>
            <a:r>
              <a:rPr lang="en-US" sz="1600" dirty="0" err="1"/>
              <a:t>Zhiqiang</a:t>
            </a:r>
            <a:r>
              <a:rPr lang="en-US" sz="1600" dirty="0"/>
              <a:t> Tian, Yang Zhang and Nanning Zheng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1C53A1-C4FA-471A-9341-5547CDCBB4CC}"/>
              </a:ext>
            </a:extLst>
          </p:cNvPr>
          <p:cNvSpPr/>
          <p:nvPr/>
        </p:nvSpPr>
        <p:spPr>
          <a:xfrm>
            <a:off x="1326435" y="5693582"/>
            <a:ext cx="88561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-BoldMT"/>
              </a:rPr>
              <a:t>2018 IEEE-RAS 18th International Conference on Humanoid Robots (Humanoids)</a:t>
            </a:r>
          </a:p>
          <a:p>
            <a:r>
              <a:rPr lang="en-US" sz="1100" b="1" dirty="0">
                <a:latin typeface="Arial-BoldMT"/>
              </a:rPr>
              <a:t>Beijing, China, November 6-9, 2018</a:t>
            </a:r>
            <a:endParaRPr lang="en-US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0DDF40-9FF4-4F1C-B7BE-F2CEA3E438C3}"/>
              </a:ext>
            </a:extLst>
          </p:cNvPr>
          <p:cNvSpPr/>
          <p:nvPr/>
        </p:nvSpPr>
        <p:spPr>
          <a:xfrm>
            <a:off x="9115772" y="5428199"/>
            <a:ext cx="15240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-BoldMT"/>
              </a:rPr>
              <a:t>Khawla AlHamdan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131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6AAC7-3436-4F65-9505-833690B5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2DEE00-27B5-49D0-A034-3CEEB0DD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3124"/>
            <a:ext cx="9601200" cy="3581400"/>
          </a:xfrm>
        </p:spPr>
        <p:txBody>
          <a:bodyPr/>
          <a:lstStyle/>
          <a:p>
            <a:r>
              <a:rPr lang="en-US" dirty="0"/>
              <a:t>SSD (Single Shot Detector 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4B7C05-9920-4E9A-BC32-997D9701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02" y="2330505"/>
            <a:ext cx="7189693" cy="22709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5DB01B-57FD-4FC5-A5C3-007594C15D84}"/>
              </a:ext>
            </a:extLst>
          </p:cNvPr>
          <p:cNvSpPr/>
          <p:nvPr/>
        </p:nvSpPr>
        <p:spPr>
          <a:xfrm>
            <a:off x="2563897" y="5197287"/>
            <a:ext cx="3984811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Convolution Feature Maps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(VGG16 or ResNet50)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xmlns="" id="{3B7A5B38-66EB-46AC-A7C9-8E95AE14CD8D}"/>
              </a:ext>
            </a:extLst>
          </p:cNvPr>
          <p:cNvSpPr/>
          <p:nvPr/>
        </p:nvSpPr>
        <p:spPr>
          <a:xfrm>
            <a:off x="4231336" y="4601463"/>
            <a:ext cx="591671" cy="535312"/>
          </a:xfrm>
          <a:prstGeom prst="up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xmlns="" id="{C6B42D86-4911-4708-82D3-8098F63227A5}"/>
              </a:ext>
            </a:extLst>
          </p:cNvPr>
          <p:cNvSpPr/>
          <p:nvPr/>
        </p:nvSpPr>
        <p:spPr>
          <a:xfrm rot="5400000">
            <a:off x="8317001" y="3108512"/>
            <a:ext cx="591671" cy="535312"/>
          </a:xfrm>
          <a:prstGeom prst="up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272310-8CAA-49A8-8109-F1D8FBF834AF}"/>
              </a:ext>
            </a:extLst>
          </p:cNvPr>
          <p:cNvSpPr/>
          <p:nvPr/>
        </p:nvSpPr>
        <p:spPr>
          <a:xfrm>
            <a:off x="8936519" y="2933709"/>
            <a:ext cx="3165835" cy="87180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cls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min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min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7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69F0D-6EB3-41B9-8898-D459E919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Pairing Pooling Layer (OP</a:t>
            </a:r>
            <a:r>
              <a:rPr lang="en-US" baseline="30000" dirty="0"/>
              <a:t>2</a:t>
            </a:r>
            <a:r>
              <a:rPr lang="en-US" dirty="0"/>
              <a:t>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E75AA2-EC90-4342-A634-121421C87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6"/>
          <a:stretch/>
        </p:blipFill>
        <p:spPr>
          <a:xfrm>
            <a:off x="5525832" y="1644301"/>
            <a:ext cx="1512077" cy="3714879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xmlns="" id="{86D09FA6-C144-486D-BD16-3CD06B64352A}"/>
              </a:ext>
            </a:extLst>
          </p:cNvPr>
          <p:cNvSpPr/>
          <p:nvPr/>
        </p:nvSpPr>
        <p:spPr>
          <a:xfrm rot="5400000">
            <a:off x="4835761" y="2312082"/>
            <a:ext cx="510248" cy="694199"/>
          </a:xfrm>
          <a:prstGeom prst="up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3CDD98-EB3F-40C2-9CC1-A37913A40D6F}"/>
              </a:ext>
            </a:extLst>
          </p:cNvPr>
          <p:cNvSpPr/>
          <p:nvPr/>
        </p:nvSpPr>
        <p:spPr>
          <a:xfrm>
            <a:off x="1517274" y="2263989"/>
            <a:ext cx="3159702" cy="75183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Object Location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cls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min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min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76E8B48D-1659-4CA6-BFF5-34E9196EC721}"/>
              </a:ext>
            </a:extLst>
          </p:cNvPr>
          <p:cNvSpPr/>
          <p:nvPr/>
        </p:nvSpPr>
        <p:spPr>
          <a:xfrm rot="5400000">
            <a:off x="4826793" y="3990725"/>
            <a:ext cx="510248" cy="694199"/>
          </a:xfrm>
          <a:prstGeom prst="up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695238-7BA0-439A-9AB6-CA0D4F0D0EB9}"/>
              </a:ext>
            </a:extLst>
          </p:cNvPr>
          <p:cNvSpPr/>
          <p:nvPr/>
        </p:nvSpPr>
        <p:spPr>
          <a:xfrm>
            <a:off x="1508306" y="3942632"/>
            <a:ext cx="3159702" cy="75183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Shared Feature map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CNN(I; </a:t>
            </a:r>
            <a:r>
              <a:rPr lang="az-Cyrl-AZ" sz="2400" b="1" dirty="0">
                <a:solidFill>
                  <a:schemeClr val="accent5">
                    <a:lumMod val="75000"/>
                  </a:schemeClr>
                </a:solidFill>
              </a:rPr>
              <a:t>Ф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xmlns="" id="{46007EAC-6959-46BF-AEA7-D59A3C54F08A}"/>
              </a:ext>
            </a:extLst>
          </p:cNvPr>
          <p:cNvSpPr/>
          <p:nvPr/>
        </p:nvSpPr>
        <p:spPr>
          <a:xfrm rot="5400000">
            <a:off x="7288963" y="3334060"/>
            <a:ext cx="510248" cy="694199"/>
          </a:xfrm>
          <a:prstGeom prst="up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88D5C5-219D-490A-976B-B130E13F75C5}"/>
              </a:ext>
            </a:extLst>
          </p:cNvPr>
          <p:cNvSpPr/>
          <p:nvPr/>
        </p:nvSpPr>
        <p:spPr>
          <a:xfrm>
            <a:off x="7974041" y="3210892"/>
            <a:ext cx="4096040" cy="75183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mini-batch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predicting manipulation relationships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936739C-6B20-424B-B21D-A59E34E75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795" y="4049054"/>
            <a:ext cx="3714869" cy="6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83256-C694-4D50-A97A-A7188548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Pairing Pooling Layer (OP</a:t>
            </a:r>
            <a:r>
              <a:rPr lang="en-US" baseline="30000" dirty="0"/>
              <a:t>2</a:t>
            </a:r>
            <a:r>
              <a:rPr lang="en-US" dirty="0"/>
              <a:t>L)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2561328-6CD6-4F92-AB9A-68E8ACF0F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8782" y="2470868"/>
            <a:ext cx="5158116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439D1A-BA2A-4CD0-A195-FEB8F6AD2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639005"/>
            <a:ext cx="4762500" cy="590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2F650-95A5-44C5-B05C-B29B74027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63" y="4052361"/>
            <a:ext cx="2724932" cy="473422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B7C02C7A-E2A7-4C64-9CE9-2C7030EBB01A}"/>
              </a:ext>
            </a:extLst>
          </p:cNvPr>
          <p:cNvSpPr/>
          <p:nvPr/>
        </p:nvSpPr>
        <p:spPr>
          <a:xfrm>
            <a:off x="1757238" y="3161344"/>
            <a:ext cx="402082" cy="842100"/>
          </a:xfrm>
          <a:prstGeom prst="up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B33CAA-21B9-4C35-B190-7576AEFD4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763" y="4875166"/>
            <a:ext cx="1751205" cy="4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5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91F2E-AB7D-40C1-8412-76372643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Manipulation Relationship Predictor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BEF93E-33BA-48FF-A845-B6A8CE6B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29" y="2000823"/>
            <a:ext cx="7241141" cy="33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6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E52A0-2922-452D-8036-A5AAA67A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Manipulation Relationship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EB7FAB-6C31-4A4B-803F-448A616C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A3DC6E-3A27-452E-A891-7C145333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75" y="2286000"/>
            <a:ext cx="10749421" cy="340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4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BA156-E624-460F-B602-69C6A494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Manipulation Relationship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D77D41-8380-4947-841E-A68A57454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 between objects:</a:t>
            </a:r>
          </a:p>
          <a:p>
            <a:pPr marL="0" indent="0">
              <a:buNone/>
            </a:pPr>
            <a:r>
              <a:rPr lang="en-US" dirty="0"/>
              <a:t>	Object1 is the parent of Object2</a:t>
            </a:r>
          </a:p>
          <a:p>
            <a:pPr marL="0" indent="0">
              <a:buNone/>
            </a:pPr>
            <a:r>
              <a:rPr lang="en-US" dirty="0"/>
              <a:t>	Object2 is the parent of Object1</a:t>
            </a:r>
          </a:p>
          <a:p>
            <a:pPr marL="0" indent="0">
              <a:buNone/>
            </a:pPr>
            <a:r>
              <a:rPr lang="en-US" dirty="0"/>
              <a:t>	Object1 and Object2 has no relation.</a:t>
            </a:r>
          </a:p>
          <a:p>
            <a:r>
              <a:rPr lang="en-US" dirty="0"/>
              <a:t>Labeling Criterion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744044-8C0D-4151-88BA-6D3EDEC3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788" y="2171700"/>
            <a:ext cx="3577631" cy="35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480E3-01C4-46C9-B5EF-E69BE360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 Manipulation Relationship Network (VMRN)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91CB4E-8C9E-4E7A-810F-D2428E98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stages : </a:t>
            </a:r>
          </a:p>
          <a:p>
            <a:pPr>
              <a:buFontTx/>
              <a:buChar char="-"/>
            </a:pPr>
            <a:r>
              <a:rPr lang="en-US" dirty="0"/>
              <a:t>object detection result</a:t>
            </a:r>
          </a:p>
          <a:p>
            <a:pPr>
              <a:buFontTx/>
              <a:buChar char="-"/>
            </a:pPr>
            <a:r>
              <a:rPr lang="en-US" dirty="0"/>
              <a:t>recognition result of the manipulation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6600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BF762-286A-426C-BD41-618FB563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2376" cy="1485900"/>
          </a:xfrm>
        </p:spPr>
        <p:txBody>
          <a:bodyPr>
            <a:normAutofit/>
          </a:bodyPr>
          <a:lstStyle/>
          <a:p>
            <a:r>
              <a:rPr lang="en-US" sz="3700" dirty="0"/>
              <a:t>Visual Manipulation Relationship Dataset (VMRD)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AF9537-21E2-4A51-82C1-B3040D11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868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5185 images </a:t>
            </a:r>
          </a:p>
          <a:p>
            <a:pPr marL="0" indent="0">
              <a:buNone/>
            </a:pPr>
            <a:r>
              <a:rPr lang="en-US" dirty="0"/>
              <a:t>17000 object</a:t>
            </a:r>
          </a:p>
          <a:p>
            <a:pPr marL="0" indent="0">
              <a:buNone/>
            </a:pPr>
            <a:r>
              <a:rPr lang="en-US" dirty="0"/>
              <a:t> 51530 the manipulation relationship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FC63EF-8D94-4DA5-894D-67ECE0847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73"/>
          <a:stretch/>
        </p:blipFill>
        <p:spPr>
          <a:xfrm>
            <a:off x="6483978" y="3125194"/>
            <a:ext cx="5501284" cy="3275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400571-202B-495E-94FD-BD22D6BE7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193"/>
          <a:stretch/>
        </p:blipFill>
        <p:spPr>
          <a:xfrm>
            <a:off x="889217" y="3122212"/>
            <a:ext cx="5501284" cy="3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5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D49FF-79F8-490E-9535-AEB3AD25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ACCURACY OF OBJECT DETECTION AND VISUAL MANIPULATION RELATIONSHIP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2E4B96-9F8D-4B69-BF98-04831775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56C13E-6C6F-4BFD-A1BF-D2A85128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5" y="2012314"/>
            <a:ext cx="11206038" cy="31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2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F927D-284D-44C7-9C45-5BF08046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73400B-4100-4E10-9AA3-44DF3D59E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73BA87-40FE-4BDC-B93A-39DD2938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30" y="680168"/>
            <a:ext cx="7418565" cy="56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2C3847-8537-427F-8C6A-A7DA7E24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68" y="1186097"/>
            <a:ext cx="3806283" cy="3795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2DA86F-93EB-4A1B-B5AF-211ADBB87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84" y="1186097"/>
            <a:ext cx="3806283" cy="37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3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0D11A-910A-4390-B908-0EF81BCA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ROI-based Robotic Grasp Detection for Object Overlapping Scenes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C078E5-F613-4D8B-B20C-5C2E69F96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 of Interest (ROI)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2E4622-4E92-4EF7-8721-DFF80CB4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134" y="2078942"/>
            <a:ext cx="3245576" cy="4478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02DDC-3348-4AAC-9385-291DE5E5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86" y="4027676"/>
            <a:ext cx="7395748" cy="24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F4DA7-9801-42C5-9A42-B344C75B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267" y="5788378"/>
            <a:ext cx="3877733" cy="14859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127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9C8B6-B98A-45EC-91B7-952043D0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616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Object discovery and grasp detection with a shared convolutional neural network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022F4D-6765-4157-8D68-BD65B1D68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3164864"/>
            <a:ext cx="6853767" cy="2494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012566-8C84-407B-9A6D-09267FF28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71" y="2494857"/>
            <a:ext cx="2828506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5C7A24-C73A-4529-BAA1-FE4904D67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12" y="4276211"/>
            <a:ext cx="2981965" cy="171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93D1B3A-2B37-493A-8266-E68358BC9B09}"/>
              </a:ext>
            </a:extLst>
          </p:cNvPr>
          <p:cNvSpPr txBox="1">
            <a:spLocks/>
          </p:cNvSpPr>
          <p:nvPr/>
        </p:nvSpPr>
        <p:spPr>
          <a:xfrm>
            <a:off x="3578578" y="1220078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/>
            </a:r>
            <a:br>
              <a:rPr lang="en-US" b="1" dirty="0"/>
            </a:br>
            <a:r>
              <a:rPr lang="en-US" sz="2200" dirty="0"/>
              <a:t>IEEE International Conference on Robotics and Automation (ICRA)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2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7AEAD-6A3C-49C5-826A-7AE2431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paper work 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557C3-99B2-46E0-8065-DCE2ECCFC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Manipulation relationship recognition</a:t>
            </a:r>
          </a:p>
          <a:p>
            <a:pPr marL="0" indent="0">
              <a:buNone/>
            </a:pPr>
            <a:r>
              <a:rPr lang="en-US" dirty="0"/>
              <a:t>Visual Manipulation Relationship Network (VMRN)</a:t>
            </a:r>
          </a:p>
          <a:p>
            <a:pPr marL="0" indent="0">
              <a:buNone/>
            </a:pPr>
            <a:r>
              <a:rPr lang="en-US" dirty="0"/>
              <a:t>VMRD (Visual Manipulation relationship Dataset)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BFE0F-39AE-4D4E-9C19-C0AF5747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0156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AB0D4-AF19-4EB4-8545-862F6AB05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Detection</a:t>
            </a:r>
          </a:p>
          <a:p>
            <a:pPr lvl="1"/>
            <a:r>
              <a:rPr lang="en-US" dirty="0"/>
              <a:t>Sliding window </a:t>
            </a:r>
          </a:p>
          <a:p>
            <a:pPr lvl="1"/>
            <a:r>
              <a:rPr lang="en-US" dirty="0"/>
              <a:t>Deep feature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1A461-62E0-4719-A3BC-6654899BD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78" y="2511211"/>
            <a:ext cx="2501055" cy="2501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357E15-DBD8-4CF3-950B-D762774B1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67" y="2511210"/>
            <a:ext cx="3938411" cy="25010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1DF05A-2E82-423E-AA88-217C1F76D327}"/>
              </a:ext>
            </a:extLst>
          </p:cNvPr>
          <p:cNvSpPr/>
          <p:nvPr/>
        </p:nvSpPr>
        <p:spPr>
          <a:xfrm>
            <a:off x="1450620" y="5627828"/>
            <a:ext cx="444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 Pairing Pooling Layer (</a:t>
            </a:r>
            <a:r>
              <a:rPr lang="en-US" sz="2400" dirty="0">
                <a:latin typeface="NimbusRomNo9L-Medi"/>
                <a:ea typeface="Calibri" panose="020F0502020204030204" pitchFamily="34" charset="0"/>
                <a:cs typeface="NimbusRomNo9L-Medi"/>
              </a:rPr>
              <a:t>OP</a:t>
            </a:r>
            <a:r>
              <a:rPr lang="en-US" sz="2400" baseline="30000" dirty="0">
                <a:latin typeface="NimbusRomNo9L-Medi"/>
                <a:ea typeface="Calibri" panose="020F0502020204030204" pitchFamily="34" charset="0"/>
                <a:cs typeface="NimbusRomNo9L-Medi"/>
              </a:rPr>
              <a:t>2</a:t>
            </a:r>
            <a:r>
              <a:rPr lang="en-US" sz="2400" dirty="0">
                <a:latin typeface="NimbusRomNo9L-Medi"/>
                <a:ea typeface="Calibri" panose="020F0502020204030204" pitchFamily="34" charset="0"/>
                <a:cs typeface="NimbusRomNo9L-Medi"/>
              </a:rPr>
              <a:t>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011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BFE0F-39AE-4D4E-9C19-C0AF5747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0156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AB0D4-AF19-4EB4-8545-862F6AB05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Visual Relationship Detection </a:t>
            </a:r>
          </a:p>
          <a:p>
            <a:pPr lvl="1"/>
            <a:r>
              <a:rPr lang="en-US" dirty="0"/>
              <a:t>Spatial relationship</a:t>
            </a:r>
          </a:p>
          <a:p>
            <a:pPr lvl="1"/>
            <a:r>
              <a:rPr lang="en-US" dirty="0"/>
              <a:t>Image and Video</a:t>
            </a:r>
          </a:p>
          <a:p>
            <a:pPr lvl="1"/>
            <a:r>
              <a:rPr lang="en-US" dirty="0"/>
              <a:t>Deep learning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703105-BC15-4397-AD6E-F9D97617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26" y="2602749"/>
            <a:ext cx="4559527" cy="1562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4640D5-1125-46E4-9E81-32BF8B467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553" y="1859843"/>
            <a:ext cx="2100153" cy="3581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96A421-802A-4932-BA66-030812AF9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375" y="4165555"/>
            <a:ext cx="5204178" cy="12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BFE0F-39AE-4D4E-9C19-C0AF5747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0156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AB0D4-AF19-4EB4-8545-862F6AB05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Relation Reasoning</a:t>
            </a:r>
          </a:p>
          <a:p>
            <a:pPr lvl="1"/>
            <a:r>
              <a:rPr lang="en-US" dirty="0"/>
              <a:t>Cloud Points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6E1331-44C5-4C09-8E13-6CED56D8B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66" y="3677627"/>
            <a:ext cx="7128933" cy="15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5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480E3-01C4-46C9-B5EF-E69BE360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 Manipulation Relationship Network (VMRN)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91CB4E-8C9E-4E7A-810F-D2428E98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stages : </a:t>
            </a:r>
          </a:p>
          <a:p>
            <a:pPr>
              <a:buFontTx/>
              <a:buChar char="-"/>
            </a:pPr>
            <a:r>
              <a:rPr lang="en-US" dirty="0"/>
              <a:t>object detection result</a:t>
            </a:r>
          </a:p>
          <a:p>
            <a:pPr>
              <a:buFontTx/>
              <a:buChar char="-"/>
            </a:pPr>
            <a:r>
              <a:rPr lang="en-US" dirty="0"/>
              <a:t>recognition result of the manipulation relationship</a:t>
            </a:r>
          </a:p>
        </p:txBody>
      </p:sp>
    </p:spTree>
    <p:extLst>
      <p:ext uri="{BB962C8B-B14F-4D97-AF65-F5344CB8AC3E}">
        <p14:creationId xmlns:p14="http://schemas.microsoft.com/office/powerpoint/2010/main" val="67294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6414D8-C8F0-4CBE-8395-F1C105C6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79" y="1956660"/>
            <a:ext cx="10921208" cy="45544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539D057-BF96-4E24-95B2-1BA151CD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 Manipulation Relationship Network (VMRN)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675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3141</TotalTime>
  <Words>279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Arial-BoldMT</vt:lpstr>
      <vt:lpstr>Calibri</vt:lpstr>
      <vt:lpstr>Franklin Gothic Book</vt:lpstr>
      <vt:lpstr>NimbusRomNo9L-Medi</vt:lpstr>
      <vt:lpstr>Crop</vt:lpstr>
      <vt:lpstr>Visual Manipulation Relationship Network for Autonomous Robotics</vt:lpstr>
      <vt:lpstr>PowerPoint Presentation</vt:lpstr>
      <vt:lpstr>Object discovery and grasp detection with a shared convolutional neural network </vt:lpstr>
      <vt:lpstr>What this paper work on.</vt:lpstr>
      <vt:lpstr>Background:</vt:lpstr>
      <vt:lpstr>Background:</vt:lpstr>
      <vt:lpstr>Background:</vt:lpstr>
      <vt:lpstr>Visual Manipulation Relationship Network (VMRN) </vt:lpstr>
      <vt:lpstr>Visual Manipulation Relationship Network (VMRN) </vt:lpstr>
      <vt:lpstr>Object Detector</vt:lpstr>
      <vt:lpstr>Object Pairing Pooling Layer (OP2L)</vt:lpstr>
      <vt:lpstr>Object Pairing Pooling Layer (OP2L)</vt:lpstr>
      <vt:lpstr>Manipulation Relationship Predictor</vt:lpstr>
      <vt:lpstr>Manipulation Relationship Tree</vt:lpstr>
      <vt:lpstr>Manipulation Relationship Tree</vt:lpstr>
      <vt:lpstr>Visual Manipulation Relationship Network (VMRN) </vt:lpstr>
      <vt:lpstr>Visual Manipulation Relationship Dataset (VMRD)</vt:lpstr>
      <vt:lpstr>ACCURACY OF OBJECT DETECTION AND VISUAL MANIPULATION RELATIONSHIP RECOGNITION</vt:lpstr>
      <vt:lpstr>PowerPoint Presentation</vt:lpstr>
      <vt:lpstr>ROI-based Robotic Grasp Detection for Object Overlapping Scenes</vt:lpstr>
      <vt:lpstr>Thank You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Review</dc:title>
  <dc:creator>kaa2190</dc:creator>
  <cp:lastModifiedBy>Peter Allen</cp:lastModifiedBy>
  <cp:revision>91</cp:revision>
  <dcterms:created xsi:type="dcterms:W3CDTF">2019-02-24T23:14:28Z</dcterms:created>
  <dcterms:modified xsi:type="dcterms:W3CDTF">2019-04-02T14:15:28Z</dcterms:modified>
</cp:coreProperties>
</file>