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4"/>
  </p:notesMasterIdLst>
  <p:sldIdLst>
    <p:sldId id="256" r:id="rId2"/>
    <p:sldId id="263" r:id="rId3"/>
    <p:sldId id="258" r:id="rId4"/>
    <p:sldId id="264" r:id="rId5"/>
    <p:sldId id="268" r:id="rId6"/>
    <p:sldId id="267" r:id="rId7"/>
    <p:sldId id="266" r:id="rId8"/>
    <p:sldId id="270" r:id="rId9"/>
    <p:sldId id="271" r:id="rId10"/>
    <p:sldId id="272" r:id="rId11"/>
    <p:sldId id="273" r:id="rId12"/>
    <p:sldId id="274" r:id="rId13"/>
    <p:sldId id="275" r:id="rId14"/>
    <p:sldId id="259" r:id="rId15"/>
    <p:sldId id="277" r:id="rId16"/>
    <p:sldId id="278" r:id="rId17"/>
    <p:sldId id="279" r:id="rId18"/>
    <p:sldId id="280" r:id="rId19"/>
    <p:sldId id="281" r:id="rId20"/>
    <p:sldId id="282" r:id="rId21"/>
    <p:sldId id="276" r:id="rId22"/>
    <p:sldId id="26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2EEF14C-30F5-5347-980E-B18B87D7F447}">
          <p14:sldIdLst>
            <p14:sldId id="256"/>
            <p14:sldId id="263"/>
            <p14:sldId id="258"/>
            <p14:sldId id="264"/>
            <p14:sldId id="268"/>
            <p14:sldId id="267"/>
            <p14:sldId id="266"/>
            <p14:sldId id="270"/>
            <p14:sldId id="271"/>
            <p14:sldId id="272"/>
            <p14:sldId id="273"/>
            <p14:sldId id="274"/>
            <p14:sldId id="275"/>
            <p14:sldId id="259"/>
            <p14:sldId id="277"/>
            <p14:sldId id="278"/>
            <p14:sldId id="279"/>
            <p14:sldId id="280"/>
            <p14:sldId id="281"/>
            <p14:sldId id="282"/>
            <p14:sldId id="276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5"/>
  </p:normalViewPr>
  <p:slideViewPr>
    <p:cSldViewPr snapToGrid="0" snapToObjects="1">
      <p:cViewPr varScale="1">
        <p:scale>
          <a:sx n="89" d="100"/>
          <a:sy n="89" d="100"/>
        </p:scale>
        <p:origin x="89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6AF9B-DAD3-1644-A024-9A970118A95C}" type="datetimeFigureOut">
              <a:rPr lang="en-US" smtClean="0"/>
              <a:t>4/16/19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6E199-CA54-9644-B9D8-2EE693A7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0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naïve</a:t>
            </a:r>
            <a:r>
              <a:rPr lang="en-US" baseline="0" dirty="0" smtClean="0"/>
              <a:t> human feedback to replace reward function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6E199-CA54-9644-B9D8-2EE693A735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38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baseline for comparison of 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6E199-CA54-9644-B9D8-2EE693A735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95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Apply policy</a:t>
            </a:r>
            <a:r>
              <a:rPr lang="en-US" baseline="0" dirty="0" smtClean="0"/>
              <a:t> search in 2 spaces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6E199-CA54-9644-B9D8-2EE693A735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8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 is the weights from the</a:t>
            </a:r>
            <a:r>
              <a:rPr lang="en-US" baseline="0" dirty="0" smtClean="0"/>
              <a:t> initial demonstration, g=goal, y0 = starting position. (20+2)*3DoF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6E199-CA54-9644-B9D8-2EE693A735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3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6E199-CA54-9644-B9D8-2EE693A735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12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Train latent space of the </a:t>
            </a:r>
            <a:r>
              <a:rPr lang="en-US" dirty="0" err="1" smtClean="0"/>
              <a:t>autoencoder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6E199-CA54-9644-B9D8-2EE693A735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95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Throw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k,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Ld</a:t>
            </a:r>
            <a:r>
              <a:rPr lang="en-US" altLang="zh-CN" baseline="0" dirty="0" smtClean="0"/>
              <a:t>=distance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basket,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Lk=length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k-</a:t>
            </a:r>
            <a:r>
              <a:rPr lang="en-US" altLang="zh-CN" baseline="0" dirty="0" err="1" smtClean="0"/>
              <a:t>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6E199-CA54-9644-B9D8-2EE693A735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93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4/15/19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4/15/19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4/15/19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4/15/19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4/15/19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4/15/19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4/15/19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4/15/19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4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lumbia.edu/~allen/S19/learning_HITL_throwing_policy.pdf" TargetMode="External"/><Relationship Id="rId4" Type="http://schemas.openxmlformats.org/officeDocument/2006/relationships/hyperlink" Target="https://papers.nips.cc/paper/3545-policy-search-for-motor-primitives-in-robotics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Importance_sampli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User Feedback in Latent Space Robotic Skill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560" y="5346383"/>
            <a:ext cx="7891272" cy="1069848"/>
          </a:xfrm>
        </p:spPr>
        <p:txBody>
          <a:bodyPr/>
          <a:lstStyle/>
          <a:p>
            <a:r>
              <a:rPr lang="en-US" altLang="zh-CN" dirty="0" smtClean="0"/>
              <a:t>Presented by: </a:t>
            </a:r>
            <a:r>
              <a:rPr lang="en-US" altLang="zh-CN" dirty="0" err="1" smtClean="0"/>
              <a:t>Shilin</a:t>
            </a:r>
            <a:r>
              <a:rPr lang="en-US" altLang="zh-CN" dirty="0" smtClean="0"/>
              <a:t> Ni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22248" y="4541520"/>
            <a:ext cx="7891272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Rok Pahic, Zvezdan Lon ˇ carevi ˇ c, Ale ´ s Ude, Bojan Nemec and Andrej Gams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68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TRAJECTORY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Configuration space</a:t>
            </a:r>
          </a:p>
          <a:p>
            <a:r>
              <a:rPr lang="en-US" dirty="0" smtClean="0"/>
              <a:t>Latent </a:t>
            </a:r>
            <a:r>
              <a:rPr lang="en-US" dirty="0"/>
              <a:t>space of a deep </a:t>
            </a:r>
            <a:r>
              <a:rPr lang="en-US" dirty="0" smtClean="0"/>
              <a:t>auto-encoder </a:t>
            </a:r>
            <a:r>
              <a:rPr lang="en-US" dirty="0"/>
              <a:t>network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736744" y="6502956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[2]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DMP-framework to encode the trajectories of motion.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48" y="2643188"/>
            <a:ext cx="3632200" cy="800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36744" y="6502956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[2]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2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Space*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2748" y="2232025"/>
            <a:ext cx="4292600" cy="1943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36744" y="6502956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[2]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748" y="4175125"/>
            <a:ext cx="2006600" cy="41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7398" y="4732338"/>
            <a:ext cx="3543300" cy="119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1250" y="4384675"/>
            <a:ext cx="1130300" cy="266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7250" y="4029075"/>
            <a:ext cx="1638300" cy="292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82350" y="3720326"/>
            <a:ext cx="3045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Activation function for each hidden layer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40387" y="4732338"/>
            <a:ext cx="1929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autoencoder</a:t>
            </a:r>
            <a:r>
              <a:rPr lang="en-US" sz="1200" dirty="0" smtClean="0"/>
              <a:t> </a:t>
            </a:r>
            <a:r>
              <a:rPr lang="en-US" sz="1200" dirty="0"/>
              <a:t>parameters</a:t>
            </a:r>
          </a:p>
        </p:txBody>
      </p:sp>
    </p:spTree>
    <p:extLst>
      <p:ext uri="{BB962C8B-B14F-4D97-AF65-F5344CB8AC3E}">
        <p14:creationId xmlns:p14="http://schemas.microsoft.com/office/powerpoint/2010/main" val="213797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for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Generate the </a:t>
            </a:r>
            <a:r>
              <a:rPr lang="en-US" dirty="0"/>
              <a:t>desired range, height and hitting angle of the </a:t>
            </a:r>
            <a:r>
              <a:rPr lang="en-US" dirty="0" smtClean="0"/>
              <a:t>throw for each example.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Search </a:t>
            </a:r>
            <a:r>
              <a:rPr lang="en-US" dirty="0"/>
              <a:t>for the points on this trajectory that can be reached with the desired robot end-effector position and </a:t>
            </a:r>
            <a:r>
              <a:rPr lang="en-US" dirty="0" smtClean="0"/>
              <a:t>velocity.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</a:t>
            </a:r>
            <a:r>
              <a:rPr lang="en-US" dirty="0" smtClean="0"/>
              <a:t>ptimize </a:t>
            </a:r>
            <a:r>
              <a:rPr lang="en-US" dirty="0"/>
              <a:t>the ball release position to have the minimal weighted norm of the joint velocity </a:t>
            </a:r>
            <a:r>
              <a:rPr lang="en-US" dirty="0" smtClean="0"/>
              <a:t>vector.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Produce </a:t>
            </a:r>
            <a:r>
              <a:rPr lang="en-US" dirty="0"/>
              <a:t>minimal-jerk trajectories bounded so that the desired end-effector position </a:t>
            </a:r>
            <a:r>
              <a:rPr lang="en-US" dirty="0" smtClean="0"/>
              <a:t>has </a:t>
            </a:r>
            <a:r>
              <a:rPr lang="en-US" dirty="0"/>
              <a:t>0 initial and final velocities, and a maximal velocity at the desired time.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736744" y="6502956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[2]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3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smtClean="0"/>
              <a:t>Learning</a:t>
            </a:r>
            <a:r>
              <a:rPr lang="zh-CN" altLang="en-US" cap="none" dirty="0" smtClean="0"/>
              <a:t> </a:t>
            </a:r>
            <a:r>
              <a:rPr lang="en-US" altLang="zh-CN" cap="none" dirty="0" smtClean="0"/>
              <a:t>Algorithm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P</a:t>
            </a:r>
            <a:r>
              <a:rPr lang="en-US" altLang="zh-CN" cap="none" dirty="0" err="1" smtClean="0"/>
              <a:t>o</a:t>
            </a:r>
            <a:r>
              <a:rPr lang="en-US" altLang="zh-CN" dirty="0" err="1" smtClean="0"/>
              <a:t>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Learning by Weighting Exploration with the </a:t>
            </a:r>
            <a:r>
              <a:rPr lang="en-US" dirty="0" smtClean="0"/>
              <a:t>Returns</a:t>
            </a:r>
            <a:r>
              <a:rPr lang="zh-CN" altLang="en-US" dirty="0"/>
              <a:t> 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PoWER</a:t>
            </a:r>
            <a:r>
              <a:rPr lang="en-US" altLang="zh-CN" dirty="0" smtClean="0"/>
              <a:t>)</a:t>
            </a:r>
            <a:r>
              <a:rPr lang="zh-CN" altLang="en-US" dirty="0"/>
              <a:t> </a:t>
            </a:r>
            <a:r>
              <a:rPr lang="en-US" altLang="zh-CN" dirty="0" smtClean="0"/>
              <a:t>is</a:t>
            </a:r>
            <a:r>
              <a:rPr lang="en-US" dirty="0" smtClean="0"/>
              <a:t> </a:t>
            </a:r>
            <a:r>
              <a:rPr lang="en-US" strike="sngStrike" dirty="0" smtClean="0"/>
              <a:t>an algorithm for policy learning that is particularly well-suited for dynamic motor primitives. The resulting algorithm is </a:t>
            </a:r>
            <a:r>
              <a:rPr lang="en-US" dirty="0" smtClean="0"/>
              <a:t>an EM-</a:t>
            </a:r>
            <a:r>
              <a:rPr lang="en-US" altLang="zh-CN" dirty="0" smtClean="0"/>
              <a:t>based</a:t>
            </a:r>
            <a:r>
              <a:rPr lang="en-US" dirty="0" smtClean="0"/>
              <a:t> </a:t>
            </a:r>
            <a:r>
              <a:rPr lang="en-US" dirty="0"/>
              <a:t>algorithm applicable to complex motor learning tasks.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36744" y="6502956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[3]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3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Reward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449370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zh-CN" dirty="0" smtClean="0"/>
              <a:t>Exact</a:t>
            </a:r>
            <a:r>
              <a:rPr lang="zh-CN" altLang="en-US" dirty="0" smtClean="0"/>
              <a:t> </a:t>
            </a:r>
            <a:r>
              <a:rPr lang="en-US" altLang="zh-CN" dirty="0" smtClean="0"/>
              <a:t>Reward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altLang="zh-CN" dirty="0" smtClean="0"/>
              <a:t>Combine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importance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sampler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dirty="0"/>
              <a:t>sort the samples’ frequencies with respect to their </a:t>
            </a:r>
            <a:r>
              <a:rPr lang="en-US" altLang="zh-CN" dirty="0" smtClean="0"/>
              <a:t>rewards</a:t>
            </a:r>
            <a:r>
              <a:rPr lang="zh-CN" altLang="en-US" dirty="0" smtClean="0"/>
              <a:t> </a:t>
            </a:r>
            <a:r>
              <a:rPr lang="en-US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descending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order,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take</a:t>
            </a:r>
            <a:r>
              <a:rPr lang="zh-CN" altLang="en-US" dirty="0" smtClean="0"/>
              <a:t> </a:t>
            </a:r>
            <a:r>
              <a:rPr lang="en-US" altLang="zh-CN" dirty="0" smtClean="0"/>
              <a:t>3</a:t>
            </a:r>
            <a:r>
              <a:rPr lang="zh-CN" altLang="en-US" dirty="0" smtClean="0"/>
              <a:t> </a:t>
            </a:r>
            <a:r>
              <a:rPr lang="en-US" altLang="zh-CN" dirty="0" smtClean="0"/>
              <a:t>best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trails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update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policy.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zh-CN" dirty="0" smtClean="0"/>
              <a:t>Unsigned</a:t>
            </a:r>
            <a:r>
              <a:rPr lang="zh-CN" altLang="en-US" dirty="0" smtClean="0"/>
              <a:t> </a:t>
            </a:r>
            <a:r>
              <a:rPr lang="en-US" altLang="zh-CN" dirty="0" smtClean="0"/>
              <a:t>Reward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altLang="zh-CN" dirty="0" smtClean="0"/>
              <a:t>Discrete,</a:t>
            </a:r>
            <a:r>
              <a:rPr lang="zh-CN" altLang="en-US" dirty="0" smtClean="0"/>
              <a:t> </a:t>
            </a:r>
            <a:r>
              <a:rPr lang="en-US" altLang="zh-CN" dirty="0" smtClean="0"/>
              <a:t>Five-star</a:t>
            </a:r>
            <a:r>
              <a:rPr lang="zh-CN" altLang="en-US" dirty="0" smtClean="0"/>
              <a:t> </a:t>
            </a:r>
            <a:r>
              <a:rPr lang="en-US" altLang="zh-CN" dirty="0" smtClean="0"/>
              <a:t>scale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altLang="zh-CN" dirty="0" smtClean="0"/>
              <a:t>Doesn’t</a:t>
            </a:r>
            <a:r>
              <a:rPr lang="zh-CN" altLang="en-US" dirty="0" smtClean="0"/>
              <a:t> </a:t>
            </a:r>
            <a:r>
              <a:rPr lang="en-US" altLang="zh-CN" dirty="0" smtClean="0"/>
              <a:t>know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which</a:t>
            </a:r>
            <a:r>
              <a:rPr lang="zh-CN" altLang="en-US" dirty="0" smtClean="0"/>
              <a:t> </a:t>
            </a:r>
            <a:r>
              <a:rPr lang="en-US" altLang="zh-CN" dirty="0" smtClean="0"/>
              <a:t>direction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change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throw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altLang="zh-CN" dirty="0" smtClean="0"/>
              <a:t>Importance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sampler</a:t>
            </a:r>
            <a:r>
              <a:rPr lang="zh-CN" altLang="en-US" dirty="0" smtClean="0"/>
              <a:t> </a:t>
            </a:r>
            <a:r>
              <a:rPr lang="en-US" altLang="zh-CN" dirty="0" smtClean="0"/>
              <a:t>randomly</a:t>
            </a:r>
            <a:r>
              <a:rPr lang="zh-CN" altLang="en-US" dirty="0" smtClean="0"/>
              <a:t> </a:t>
            </a:r>
            <a:r>
              <a:rPr lang="en-US" altLang="zh-CN" dirty="0" smtClean="0"/>
              <a:t>takes</a:t>
            </a:r>
            <a:r>
              <a:rPr lang="zh-CN" altLang="en-US" dirty="0" smtClean="0"/>
              <a:t> </a:t>
            </a:r>
            <a:r>
              <a:rPr lang="en-US" altLang="zh-CN" dirty="0" smtClean="0"/>
              <a:t>3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trails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highest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rewards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en-US" altLang="zh-CN" dirty="0" smtClean="0"/>
              <a:t>Signed</a:t>
            </a:r>
            <a:r>
              <a:rPr lang="zh-CN" altLang="en-US" dirty="0" smtClean="0"/>
              <a:t> </a:t>
            </a:r>
            <a:r>
              <a:rPr lang="en-US" altLang="zh-CN" dirty="0" smtClean="0"/>
              <a:t>Reward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altLang="zh-CN" dirty="0" smtClean="0"/>
              <a:t>[1,</a:t>
            </a:r>
            <a:r>
              <a:rPr lang="zh-CN" altLang="en-US" dirty="0" smtClean="0"/>
              <a:t> </a:t>
            </a:r>
            <a:r>
              <a:rPr lang="en-US" altLang="zh-CN" dirty="0" smtClean="0"/>
              <a:t>2,</a:t>
            </a:r>
            <a:r>
              <a:rPr lang="zh-CN" altLang="en-US" dirty="0" smtClean="0"/>
              <a:t> </a:t>
            </a:r>
            <a:r>
              <a:rPr lang="en-US" altLang="zh-CN" dirty="0" smtClean="0"/>
              <a:t>3,</a:t>
            </a:r>
            <a:r>
              <a:rPr lang="zh-CN" altLang="en-US" dirty="0" smtClean="0"/>
              <a:t> </a:t>
            </a:r>
            <a:r>
              <a:rPr lang="en-US" altLang="zh-CN" dirty="0" smtClean="0"/>
              <a:t>-1,</a:t>
            </a:r>
            <a:r>
              <a:rPr lang="zh-CN" altLang="en-US" dirty="0" smtClean="0"/>
              <a:t> </a:t>
            </a:r>
            <a:r>
              <a:rPr lang="en-US" altLang="zh-CN" dirty="0" smtClean="0"/>
              <a:t>-2]</a:t>
            </a:r>
            <a:r>
              <a:rPr lang="en-US" altLang="zh-CN" baseline="30000" dirty="0" smtClean="0"/>
              <a:t>T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87" y="2432050"/>
            <a:ext cx="2120900" cy="393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287" y="3969004"/>
            <a:ext cx="1879600" cy="35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3348" y="5831332"/>
            <a:ext cx="3695700" cy="368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36744" y="6502956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0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User</a:t>
            </a:r>
            <a:r>
              <a:rPr lang="zh-CN" altLang="en-US" dirty="0" smtClean="0"/>
              <a:t> </a:t>
            </a:r>
            <a:r>
              <a:rPr lang="en-US" altLang="zh-CN" dirty="0" smtClean="0"/>
              <a:t>Study</a:t>
            </a:r>
            <a:r>
              <a:rPr lang="zh-CN" altLang="en-US" dirty="0"/>
              <a:t> </a:t>
            </a:r>
            <a:r>
              <a:rPr lang="en-US" altLang="zh-CN" dirty="0" smtClean="0"/>
              <a:t>&amp;</a:t>
            </a:r>
            <a:r>
              <a:rPr lang="zh-CN" altLang="en-US" dirty="0" smtClean="0"/>
              <a:t> </a:t>
            </a:r>
            <a:r>
              <a:rPr lang="en-US" altLang="zh-CN" dirty="0" smtClean="0"/>
              <a:t>simulated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learning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Human</a:t>
            </a:r>
            <a:r>
              <a:rPr lang="zh-CN" altLang="en-US" dirty="0" smtClean="0"/>
              <a:t> </a:t>
            </a:r>
            <a:r>
              <a:rPr lang="en-US" altLang="zh-CN" dirty="0" smtClean="0"/>
              <a:t>Rewards:</a:t>
            </a:r>
          </a:p>
          <a:p>
            <a:pPr lvl="1"/>
            <a:r>
              <a:rPr lang="en-US" altLang="zh-CN" dirty="0" smtClean="0"/>
              <a:t>Participants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give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rewards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each</a:t>
            </a:r>
            <a:r>
              <a:rPr lang="zh-CN" altLang="en-US" dirty="0" smtClean="0"/>
              <a:t> </a:t>
            </a:r>
            <a:r>
              <a:rPr lang="en-US" altLang="zh-CN" dirty="0" smtClean="0"/>
              <a:t>throw</a:t>
            </a:r>
            <a:r>
              <a:rPr lang="en-US" altLang="zh-CN" dirty="0"/>
              <a:t>.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given</a:t>
            </a:r>
            <a:r>
              <a:rPr lang="zh-CN" altLang="en-US" dirty="0" smtClean="0"/>
              <a:t> </a:t>
            </a:r>
            <a:r>
              <a:rPr lang="en-US" altLang="zh-CN" dirty="0" smtClean="0"/>
              <a:t>rewards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update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policy.</a:t>
            </a:r>
          </a:p>
          <a:p>
            <a:endParaRPr lang="en-US" dirty="0" smtClean="0"/>
          </a:p>
          <a:p>
            <a:r>
              <a:rPr lang="en-US" altLang="zh-CN" dirty="0" smtClean="0"/>
              <a:t>Simulated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human</a:t>
            </a:r>
            <a:r>
              <a:rPr lang="zh-CN" altLang="en-US" dirty="0" smtClean="0"/>
              <a:t> </a:t>
            </a:r>
            <a:r>
              <a:rPr lang="en-US" altLang="zh-CN" dirty="0" smtClean="0"/>
              <a:t>rewards: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4146804"/>
            <a:ext cx="3822700" cy="1155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048" y="4172204"/>
            <a:ext cx="4432300" cy="1130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36744" y="6502956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[2]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3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4630865" cy="4407980"/>
          </a:xfrm>
        </p:spPr>
        <p:txBody>
          <a:bodyPr/>
          <a:lstStyle/>
          <a:p>
            <a:r>
              <a:rPr lang="en-US" altLang="zh-CN" dirty="0" smtClean="0"/>
              <a:t>Throwing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converges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over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time.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altLang="zh-CN" dirty="0" smtClean="0"/>
              <a:t>Exact</a:t>
            </a:r>
            <a:r>
              <a:rPr lang="zh-CN" altLang="en-US" dirty="0" smtClean="0"/>
              <a:t> </a:t>
            </a:r>
            <a:r>
              <a:rPr lang="en-US" altLang="zh-CN" dirty="0" smtClean="0"/>
              <a:t>Reward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doesn’t</a:t>
            </a:r>
            <a:r>
              <a:rPr lang="zh-CN" altLang="en-US" dirty="0" smtClean="0"/>
              <a:t> </a:t>
            </a:r>
            <a:r>
              <a:rPr lang="en-US" altLang="zh-CN" dirty="0" smtClean="0"/>
              <a:t>make</a:t>
            </a:r>
            <a:r>
              <a:rPr lang="zh-CN" altLang="en-US" dirty="0" smtClean="0"/>
              <a:t> </a:t>
            </a:r>
            <a:r>
              <a:rPr lang="en-US" altLang="zh-CN" dirty="0" smtClean="0"/>
              <a:t>it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converge</a:t>
            </a:r>
            <a:r>
              <a:rPr lang="zh-CN" altLang="en-US" dirty="0" smtClean="0"/>
              <a:t> </a:t>
            </a:r>
            <a:r>
              <a:rPr lang="en-US" altLang="zh-CN" dirty="0" smtClean="0"/>
              <a:t>faster.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altLang="zh-CN" dirty="0" smtClean="0"/>
              <a:t>Latent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space</a:t>
            </a:r>
            <a:r>
              <a:rPr lang="zh-CN" altLang="en-US" dirty="0" smtClean="0"/>
              <a:t> </a:t>
            </a:r>
            <a:r>
              <a:rPr lang="en-US" altLang="zh-CN" dirty="0" smtClean="0"/>
              <a:t>RL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faster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than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Configuration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space</a:t>
            </a:r>
            <a:r>
              <a:rPr lang="zh-CN" altLang="en-US" dirty="0" smtClean="0"/>
              <a:t> </a:t>
            </a:r>
            <a:r>
              <a:rPr lang="en-US" altLang="zh-CN" dirty="0" smtClean="0"/>
              <a:t>RL.</a:t>
            </a:r>
            <a:r>
              <a:rPr lang="zh-CN" alt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548" y="2093976"/>
            <a:ext cx="6187627" cy="42079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36744" y="6502956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[2]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9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7"/>
            <a:ext cx="2973515" cy="4193667"/>
          </a:xfrm>
        </p:spPr>
        <p:txBody>
          <a:bodyPr/>
          <a:lstStyle/>
          <a:p>
            <a:r>
              <a:rPr lang="en-US" altLang="zh-CN" dirty="0" smtClean="0"/>
              <a:t>Exact</a:t>
            </a:r>
            <a:r>
              <a:rPr lang="zh-CN" altLang="en-US" dirty="0" smtClean="0"/>
              <a:t> </a:t>
            </a:r>
            <a:r>
              <a:rPr lang="en-US" altLang="zh-CN" dirty="0" smtClean="0"/>
              <a:t>Reward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performs</a:t>
            </a:r>
            <a:r>
              <a:rPr lang="zh-CN" altLang="en-US" dirty="0" smtClean="0"/>
              <a:t> </a:t>
            </a:r>
            <a:r>
              <a:rPr lang="en-US" altLang="zh-CN" dirty="0" smtClean="0"/>
              <a:t>statistically</a:t>
            </a:r>
            <a:r>
              <a:rPr lang="zh-CN" altLang="en-US" dirty="0" smtClean="0"/>
              <a:t> </a:t>
            </a:r>
            <a:r>
              <a:rPr lang="en-US" altLang="zh-CN" dirty="0" smtClean="0"/>
              <a:t>significantly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latent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space.</a:t>
            </a:r>
            <a:r>
              <a:rPr lang="zh-CN" alt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938" y="833438"/>
            <a:ext cx="8157299" cy="53387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36744" y="6502956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[2]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7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7"/>
            <a:ext cx="4502277" cy="4379405"/>
          </a:xfrm>
        </p:spPr>
        <p:txBody>
          <a:bodyPr/>
          <a:lstStyle/>
          <a:p>
            <a:r>
              <a:rPr lang="en-US" altLang="zh-CN" dirty="0" smtClean="0"/>
              <a:t>Computer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needs</a:t>
            </a:r>
            <a:r>
              <a:rPr lang="zh-CN" altLang="en-US" dirty="0" smtClean="0"/>
              <a:t> </a:t>
            </a:r>
            <a:r>
              <a:rPr lang="en-US" altLang="zh-CN" dirty="0" smtClean="0"/>
              <a:t>double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iterations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worst</a:t>
            </a:r>
            <a:r>
              <a:rPr lang="zh-CN" altLang="en-US" dirty="0" smtClean="0"/>
              <a:t> </a:t>
            </a:r>
            <a:r>
              <a:rPr lang="en-US" altLang="zh-CN" dirty="0" smtClean="0"/>
              <a:t>case.</a:t>
            </a:r>
          </a:p>
          <a:p>
            <a:r>
              <a:rPr lang="en-US" altLang="zh-CN" dirty="0" smtClean="0"/>
              <a:t>It</a:t>
            </a:r>
            <a:r>
              <a:rPr lang="zh-CN" altLang="en-US" dirty="0" smtClean="0"/>
              <a:t> </a:t>
            </a:r>
            <a:r>
              <a:rPr lang="en-US" altLang="zh-CN" dirty="0" smtClean="0"/>
              <a:t>always</a:t>
            </a:r>
            <a:r>
              <a:rPr lang="zh-CN" altLang="en-US" dirty="0" smtClean="0"/>
              <a:t> </a:t>
            </a:r>
            <a:r>
              <a:rPr lang="en-US" altLang="zh-CN" dirty="0" smtClean="0"/>
              <a:t>takes</a:t>
            </a:r>
            <a:r>
              <a:rPr lang="zh-CN" altLang="en-US" dirty="0" smtClean="0"/>
              <a:t> </a:t>
            </a:r>
            <a:r>
              <a:rPr lang="en-US" altLang="zh-CN" dirty="0" smtClean="0"/>
              <a:t>longer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configuration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space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latent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space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worst</a:t>
            </a:r>
            <a:r>
              <a:rPr lang="zh-CN" altLang="en-US" dirty="0" smtClean="0"/>
              <a:t> </a:t>
            </a:r>
            <a:r>
              <a:rPr lang="en-US" altLang="zh-CN" dirty="0" smtClean="0"/>
              <a:t>case.</a:t>
            </a:r>
            <a:r>
              <a:rPr lang="zh-CN" alt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4" y="1728787"/>
            <a:ext cx="5686425" cy="42283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36744" y="6502956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[2]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8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actions from scratch? </a:t>
            </a:r>
          </a:p>
          <a:p>
            <a:pPr lvl="1"/>
            <a:r>
              <a:rPr lang="en-US" dirty="0" smtClean="0"/>
              <a:t>Search space is too large.</a:t>
            </a:r>
          </a:p>
          <a:p>
            <a:r>
              <a:rPr lang="en-US" dirty="0" smtClean="0"/>
              <a:t>Learning by demonstration? </a:t>
            </a:r>
          </a:p>
          <a:p>
            <a:pPr lvl="1"/>
            <a:r>
              <a:rPr lang="en-US" dirty="0" smtClean="0"/>
              <a:t>The demonstration might not be applicable for the current situation and further adjustment is required.</a:t>
            </a:r>
          </a:p>
          <a:p>
            <a:pPr lvl="1"/>
            <a:r>
              <a:rPr lang="en-US" dirty="0" smtClean="0"/>
              <a:t>Some skills can’t be directly transferred to robots due to their nature. </a:t>
            </a:r>
          </a:p>
          <a:p>
            <a:r>
              <a:rPr lang="en-US" dirty="0" smtClean="0"/>
              <a:t>We could use Reinforcement Learning (RL) for autonomous refinement after the initial demonstration! 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LbD</a:t>
            </a:r>
            <a:r>
              <a:rPr lang="en-US" dirty="0" smtClean="0"/>
              <a:t> to reduce the search space.</a:t>
            </a:r>
          </a:p>
          <a:p>
            <a:pPr lvl="1"/>
            <a:r>
              <a:rPr lang="en-US" dirty="0" smtClean="0"/>
              <a:t>It is widely used in robotics training. Let the robots learn the hard-to-engineer behaviors.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709176" y="648866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5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Using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user-assigned</a:t>
            </a:r>
            <a:r>
              <a:rPr lang="zh-CN" altLang="en-US" dirty="0" smtClean="0"/>
              <a:t> </a:t>
            </a:r>
            <a:r>
              <a:rPr lang="en-US" altLang="zh-CN" dirty="0" smtClean="0"/>
              <a:t>reward,</a:t>
            </a:r>
            <a:r>
              <a:rPr lang="zh-CN" altLang="en-US" dirty="0" smtClean="0"/>
              <a:t> </a:t>
            </a:r>
            <a:r>
              <a:rPr lang="en-US" altLang="zh-CN" dirty="0"/>
              <a:t>t</a:t>
            </a:r>
            <a:r>
              <a:rPr lang="en-US" altLang="zh-CN" dirty="0" smtClean="0"/>
              <a:t>he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throwing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error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converges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zero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practice.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applied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it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both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configuration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latent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spaces.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altLang="zh-CN" dirty="0" smtClean="0"/>
              <a:t>Learning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latent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space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faster.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altLang="zh-CN" dirty="0" smtClean="0"/>
              <a:t>Learning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signed</a:t>
            </a:r>
            <a:r>
              <a:rPr lang="zh-CN" altLang="en-US" dirty="0" smtClean="0"/>
              <a:t> </a:t>
            </a:r>
            <a:r>
              <a:rPr lang="en-US" altLang="zh-CN" dirty="0" smtClean="0"/>
              <a:t>rewards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configuration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space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faster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than</a:t>
            </a:r>
            <a:r>
              <a:rPr lang="zh-CN" altLang="en-US" dirty="0" smtClean="0"/>
              <a:t> </a:t>
            </a:r>
            <a:r>
              <a:rPr lang="en-US" altLang="zh-CN" dirty="0" smtClean="0"/>
              <a:t>unsigned</a:t>
            </a:r>
            <a:r>
              <a:rPr lang="zh-CN" altLang="en-US" dirty="0" smtClean="0"/>
              <a:t> </a:t>
            </a:r>
            <a:r>
              <a:rPr lang="en-US" altLang="zh-CN" dirty="0" smtClean="0"/>
              <a:t>rewards.</a:t>
            </a:r>
          </a:p>
          <a:p>
            <a:r>
              <a:rPr lang="en-US" altLang="zh-CN" dirty="0" smtClean="0"/>
              <a:t>Human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intelligence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factor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learning.</a:t>
            </a:r>
            <a:r>
              <a:rPr lang="zh-CN" altLang="en-US" dirty="0" smtClean="0"/>
              <a:t> </a:t>
            </a:r>
            <a:endParaRPr lang="en-US" altLang="zh-CN" dirty="0"/>
          </a:p>
        </p:txBody>
      </p:sp>
      <p:sp>
        <p:nvSpPr>
          <p:cNvPr id="4" name="TextBox 3"/>
          <p:cNvSpPr txBox="1"/>
          <p:nvPr/>
        </p:nvSpPr>
        <p:spPr>
          <a:xfrm>
            <a:off x="11736744" y="6502956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[2]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2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PoWER</a:t>
            </a:r>
            <a:r>
              <a:rPr lang="en-US" dirty="0" smtClean="0"/>
              <a:t> Algorithm only measures the terminal reward. Though it makes it easier for users to assign a reward, some tasks require intermediate rewards, which is difficult for humans to provide feedback. </a:t>
            </a:r>
          </a:p>
          <a:p>
            <a:r>
              <a:rPr lang="en-US" altLang="zh-CN" dirty="0" smtClean="0"/>
              <a:t>If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reward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not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straightforward,</a:t>
            </a:r>
            <a:r>
              <a:rPr lang="zh-CN" altLang="en-US" dirty="0" smtClean="0"/>
              <a:t> </a:t>
            </a:r>
            <a:r>
              <a:rPr lang="en-US" altLang="zh-CN" dirty="0" smtClean="0"/>
              <a:t>human-assigned</a:t>
            </a:r>
            <a:r>
              <a:rPr lang="zh-CN" altLang="en-US" dirty="0" smtClean="0"/>
              <a:t> </a:t>
            </a:r>
            <a:r>
              <a:rPr lang="en-US" altLang="zh-CN" dirty="0" smtClean="0"/>
              <a:t>rewards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very</a:t>
            </a:r>
            <a:r>
              <a:rPr lang="zh-CN" altLang="en-US" dirty="0" smtClean="0"/>
              <a:t> </a:t>
            </a:r>
            <a:r>
              <a:rPr lang="en-US" altLang="zh-CN" dirty="0" smtClean="0"/>
              <a:t>likely</a:t>
            </a:r>
            <a:r>
              <a:rPr lang="zh-CN" altLang="en-US" dirty="0" smtClean="0"/>
              <a:t> </a:t>
            </a:r>
            <a:r>
              <a:rPr lang="en-US" altLang="zh-CN" dirty="0" smtClean="0"/>
              <a:t>not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than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expert-defined</a:t>
            </a:r>
            <a:r>
              <a:rPr lang="zh-CN" altLang="en-US" dirty="0" smtClean="0"/>
              <a:t> </a:t>
            </a:r>
            <a:r>
              <a:rPr lang="en-US" altLang="zh-CN" dirty="0" smtClean="0"/>
              <a:t>rewards.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approach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limited.</a:t>
            </a:r>
            <a:r>
              <a:rPr lang="zh-CN" altLang="en-US" dirty="0" smtClean="0"/>
              <a:t> </a:t>
            </a:r>
            <a:endParaRPr lang="en-US" dirty="0" smtClean="0"/>
          </a:p>
          <a:p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simulated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human</a:t>
            </a:r>
            <a:r>
              <a:rPr lang="zh-CN" altLang="en-US" dirty="0" smtClean="0"/>
              <a:t> </a:t>
            </a:r>
            <a:r>
              <a:rPr lang="en-US" altLang="zh-CN" dirty="0" smtClean="0"/>
              <a:t>rewards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not</a:t>
            </a:r>
            <a:r>
              <a:rPr lang="zh-CN" altLang="en-US" dirty="0" smtClean="0"/>
              <a:t> </a:t>
            </a:r>
            <a:r>
              <a:rPr lang="en-US" altLang="zh-CN" dirty="0" smtClean="0"/>
              <a:t>justified.</a:t>
            </a:r>
            <a:r>
              <a:rPr lang="zh-CN" altLang="en-US" dirty="0" smtClean="0"/>
              <a:t> </a:t>
            </a:r>
            <a:r>
              <a:rPr lang="en-US" altLang="zh-CN" dirty="0" smtClean="0"/>
              <a:t>It’s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possible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modifying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simulated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human</a:t>
            </a:r>
            <a:r>
              <a:rPr lang="zh-CN" altLang="en-US" dirty="0" smtClean="0"/>
              <a:t> </a:t>
            </a:r>
            <a:r>
              <a:rPr lang="en-US" altLang="zh-CN" dirty="0" smtClean="0"/>
              <a:t>rewards,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computer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better.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736744" y="6502956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[2]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7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[1]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en.wikipedia.org/wiki/Importance_sampling</a:t>
            </a:r>
            <a:endParaRPr lang="en-US" dirty="0" smtClean="0"/>
          </a:p>
          <a:p>
            <a:r>
              <a:rPr lang="en-US" dirty="0" smtClean="0"/>
              <a:t>[2] </a:t>
            </a:r>
            <a:r>
              <a:rPr lang="en-US" dirty="0">
                <a:hlinkClick r:id="rId3"/>
              </a:rPr>
              <a:t>http://www.cs.columbia.edu/~allen/S19/learning_HITL_throwing_policy.pdf</a:t>
            </a:r>
            <a:endParaRPr lang="en-US" dirty="0" smtClean="0"/>
          </a:p>
          <a:p>
            <a:r>
              <a:rPr lang="en-US" dirty="0" smtClean="0"/>
              <a:t>[3]</a:t>
            </a:r>
            <a:r>
              <a:rPr lang="en-US" dirty="0">
                <a:hlinkClick r:id="rId4"/>
              </a:rPr>
              <a:t> https://papers.nips.cc/paper/3545-policy-search-for-motor-primitives-in-robotics.pdf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9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Curse of dimensionality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high number of degree of freedom of humanoid robots with continuous states and actions increases the dimensionality beyond the range of practical use.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736744" y="6502956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[2]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policy search to find good parameters, then scale RL into continuous actions in high dimensions using parametrized policies. 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LbD</a:t>
            </a:r>
            <a:r>
              <a:rPr lang="en-US" dirty="0" smtClean="0"/>
              <a:t> to reduce the search space.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solve this problem?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736744" y="6502956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[2]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 for 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It </a:t>
            </a:r>
            <a:r>
              <a:rPr lang="en-US" dirty="0"/>
              <a:t>is hard to design an appropriate award function. </a:t>
            </a:r>
          </a:p>
          <a:p>
            <a:pPr lvl="1"/>
            <a:r>
              <a:rPr lang="en-US" dirty="0"/>
              <a:t>Noise are unavoidable in the real-world</a:t>
            </a:r>
            <a:r>
              <a:rPr lang="en-US" dirty="0" smtClean="0"/>
              <a:t>. Feedback received through sensors may not be accurate. 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736744" y="6502956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[2]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4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973" y="2384869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These make it impractical for non-experts to use RL for continuous learning in everyday human environment.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736744" y="6502956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[2]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4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discrete, </a:t>
            </a:r>
            <a:r>
              <a:rPr lang="en-US" altLang="zh-CN" dirty="0"/>
              <a:t>user-assigned reward for RL of robotic throwing, with an emphasis on learning in the feature space. </a:t>
            </a:r>
            <a:endParaRPr lang="en-US" altLang="zh-CN" dirty="0" smtClean="0"/>
          </a:p>
          <a:p>
            <a:r>
              <a:rPr lang="en-US" dirty="0" smtClean="0"/>
              <a:t>Show </a:t>
            </a:r>
            <a:r>
              <a:rPr lang="en-US" dirty="0"/>
              <a:t>that for certain tasks, RL with discrete user feedback can be effectively applied for robot </a:t>
            </a:r>
            <a:r>
              <a:rPr lang="en-US" dirty="0" smtClean="0"/>
              <a:t>learning.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736744" y="6502956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[2]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Related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Baseline:</a:t>
            </a:r>
            <a:r>
              <a:rPr lang="zh-CN" altLang="en-US" dirty="0" smtClean="0"/>
              <a:t> </a:t>
            </a:r>
            <a:r>
              <a:rPr lang="en-US" altLang="zh-CN" dirty="0" smtClean="0"/>
              <a:t>P</a:t>
            </a:r>
            <a:r>
              <a:rPr lang="en-US" dirty="0" smtClean="0"/>
              <a:t>olicy </a:t>
            </a:r>
            <a:r>
              <a:rPr lang="en-US" dirty="0"/>
              <a:t>search on dynamic movement primitives (</a:t>
            </a:r>
            <a:r>
              <a:rPr lang="en-US" dirty="0" smtClean="0"/>
              <a:t>DMPs)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dirty="0" smtClean="0"/>
              <a:t>using </a:t>
            </a:r>
            <a:r>
              <a:rPr lang="en-US" dirty="0"/>
              <a:t>an expert-defined </a:t>
            </a:r>
            <a:r>
              <a:rPr lang="en-US" dirty="0" smtClean="0"/>
              <a:t>reward</a:t>
            </a:r>
            <a:r>
              <a:rPr lang="en-US" altLang="zh-CN" dirty="0" smtClean="0"/>
              <a:t>.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dirty="0"/>
              <a:t>By running RL in the latent space of a deep auto-encoder network, we could dramatically reduce the dimensionality. </a:t>
            </a:r>
            <a:endParaRPr lang="en-US" dirty="0" smtClean="0"/>
          </a:p>
          <a:p>
            <a:pPr lvl="1"/>
            <a:r>
              <a:rPr lang="en-US" dirty="0"/>
              <a:t>The use of auto-encoder network may also reduce the accuracy of the representation.</a:t>
            </a:r>
          </a:p>
          <a:p>
            <a:r>
              <a:rPr lang="en-US" altLang="zh-CN" dirty="0" smtClean="0"/>
              <a:t>Use</a:t>
            </a:r>
            <a:r>
              <a:rPr lang="zh-CN" altLang="en-US" dirty="0" smtClean="0"/>
              <a:t> </a:t>
            </a:r>
            <a:r>
              <a:rPr lang="en-US" dirty="0" smtClean="0"/>
              <a:t>Inverse </a:t>
            </a:r>
            <a:r>
              <a:rPr lang="en-US" dirty="0"/>
              <a:t>Reinforcement Learning (</a:t>
            </a:r>
            <a:r>
              <a:rPr lang="en-US" dirty="0" smtClean="0"/>
              <a:t>IRL)</a:t>
            </a:r>
            <a:r>
              <a:rPr lang="zh-CN" altLang="en-US" dirty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reconstruct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reward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function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given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policy</a:t>
            </a:r>
            <a:r>
              <a:rPr lang="zh-CN" altLang="en-US" dirty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history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behavior.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altLang="zh-CN" dirty="0" smtClean="0"/>
              <a:t>Many</a:t>
            </a:r>
            <a:r>
              <a:rPr lang="zh-CN" altLang="en-US" dirty="0" smtClean="0"/>
              <a:t> </a:t>
            </a:r>
            <a:r>
              <a:rPr lang="en-US" altLang="zh-CN" dirty="0" smtClean="0"/>
              <a:t>examples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using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human</a:t>
            </a:r>
            <a:r>
              <a:rPr lang="zh-CN" altLang="en-US" dirty="0" smtClean="0"/>
              <a:t> </a:t>
            </a:r>
            <a:r>
              <a:rPr lang="en-US" altLang="zh-CN" dirty="0" smtClean="0"/>
              <a:t>feedback,</a:t>
            </a:r>
            <a:r>
              <a:rPr lang="zh-CN" altLang="en-US" dirty="0" smtClean="0"/>
              <a:t> </a:t>
            </a:r>
            <a:r>
              <a:rPr lang="en-US" altLang="zh-CN" dirty="0" smtClean="0"/>
              <a:t>but</a:t>
            </a:r>
            <a:r>
              <a:rPr lang="zh-CN" altLang="en-US" dirty="0" smtClean="0"/>
              <a:t> </a:t>
            </a:r>
            <a:r>
              <a:rPr lang="en-US" altLang="zh-CN" dirty="0" smtClean="0"/>
              <a:t>mostly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smtClean="0"/>
              <a:t>action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space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composed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discrete</a:t>
            </a:r>
            <a:r>
              <a:rPr lang="zh-CN" altLang="en-US" dirty="0" smtClean="0"/>
              <a:t> </a:t>
            </a:r>
            <a:r>
              <a:rPr lang="en-US" altLang="zh-CN" dirty="0" smtClean="0"/>
              <a:t>actions.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736744" y="6502956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[2]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Learn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throw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ball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basket</a:t>
            </a:r>
            <a:r>
              <a:rPr lang="zh-CN" altLang="en-US" dirty="0" smtClean="0"/>
              <a:t> </a:t>
            </a:r>
            <a:r>
              <a:rPr lang="en-US" altLang="zh-CN" dirty="0" smtClean="0"/>
              <a:t>using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PoWER</a:t>
            </a:r>
            <a:r>
              <a:rPr lang="zh-CN" altLang="en-US" dirty="0" smtClean="0"/>
              <a:t> </a:t>
            </a:r>
            <a:r>
              <a:rPr lang="en-US" altLang="zh-CN" dirty="0" smtClean="0"/>
              <a:t>RL</a:t>
            </a:r>
            <a:r>
              <a:rPr lang="zh-CN" altLang="en-US" dirty="0" smtClean="0"/>
              <a:t> </a:t>
            </a:r>
            <a:r>
              <a:rPr lang="en-US" altLang="zh-CN" dirty="0" smtClean="0"/>
              <a:t>algorithm.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altLang="zh-CN" dirty="0" smtClean="0"/>
              <a:t>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dirty="0" smtClean="0"/>
              <a:t>Mitsubishi </a:t>
            </a:r>
            <a:r>
              <a:rPr lang="en-US" dirty="0"/>
              <a:t>PA-10 </a:t>
            </a:r>
            <a:r>
              <a:rPr lang="en-US" dirty="0" smtClean="0"/>
              <a:t>robot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3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DoF</a:t>
            </a:r>
            <a:r>
              <a:rPr lang="en-US" altLang="zh-CN" dirty="0" smtClean="0"/>
              <a:t>.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task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selected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because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it’s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easy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estimate</a:t>
            </a:r>
            <a:r>
              <a:rPr lang="zh-CN" altLang="en-US" dirty="0"/>
              <a:t> </a:t>
            </a:r>
            <a:r>
              <a:rPr lang="en-US" altLang="zh-CN" dirty="0" smtClean="0"/>
              <a:t>&amp; for researchers to model.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736744" y="6502956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[2]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770</TotalTime>
  <Words>990</Words>
  <Application>Microsoft Macintosh PowerPoint</Application>
  <PresentationFormat>Widescreen</PresentationFormat>
  <Paragraphs>126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Calibri</vt:lpstr>
      <vt:lpstr>DengXian</vt:lpstr>
      <vt:lpstr>Rockwell</vt:lpstr>
      <vt:lpstr>Rockwell Condensed</vt:lpstr>
      <vt:lpstr>Rockwell Extra Bold</vt:lpstr>
      <vt:lpstr>Wingdings</vt:lpstr>
      <vt:lpstr>方正姚体</vt:lpstr>
      <vt:lpstr>Wood Type</vt:lpstr>
      <vt:lpstr>User Feedback in Latent Space Robotic Skill Learning</vt:lpstr>
      <vt:lpstr>Challenge</vt:lpstr>
      <vt:lpstr>Curse of dimensionality</vt:lpstr>
      <vt:lpstr>How to solve this problem?</vt:lpstr>
      <vt:lpstr>Concerns for RL</vt:lpstr>
      <vt:lpstr>These make it impractical for non-experts to use RL for continuous learning in everyday human environment.</vt:lpstr>
      <vt:lpstr>Intro</vt:lpstr>
      <vt:lpstr>Related Work</vt:lpstr>
      <vt:lpstr>Use case</vt:lpstr>
      <vt:lpstr>TRAJECTORY REPRESENTATION</vt:lpstr>
      <vt:lpstr>Configuration Space</vt:lpstr>
      <vt:lpstr>Latent Space*</vt:lpstr>
      <vt:lpstr>Database for training</vt:lpstr>
      <vt:lpstr>Learning Algorithm: PoWer</vt:lpstr>
      <vt:lpstr>Reward functions</vt:lpstr>
      <vt:lpstr>User Study &amp; simulated learning experiments</vt:lpstr>
      <vt:lpstr>Results</vt:lpstr>
      <vt:lpstr>Results</vt:lpstr>
      <vt:lpstr>Results</vt:lpstr>
      <vt:lpstr>Summary</vt:lpstr>
      <vt:lpstr>Concerns</vt:lpstr>
      <vt:lpstr>Reference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Feedback in Latent Space Robotic Skill Learning</dc:title>
  <dc:creator>倪 诗琳</dc:creator>
  <cp:lastModifiedBy>倪 诗琳</cp:lastModifiedBy>
  <cp:revision>27</cp:revision>
  <dcterms:created xsi:type="dcterms:W3CDTF">2019-04-15T19:20:12Z</dcterms:created>
  <dcterms:modified xsi:type="dcterms:W3CDTF">2019-04-16T08:10:54Z</dcterms:modified>
</cp:coreProperties>
</file>