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5096" autoAdjust="0"/>
  </p:normalViewPr>
  <p:slideViewPr>
    <p:cSldViewPr snapToGrid="0">
      <p:cViewPr>
        <p:scale>
          <a:sx n="51" d="100"/>
          <a:sy n="51" d="100"/>
        </p:scale>
        <p:origin x="2082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54331-8EB8-4842-8DB3-3EC5C31C705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BCEF-318C-4EF3-AD8C-E723EDC8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the time constant of the elastomer, when force is applied, is different from the time constant when the applied force is removed;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conditioning circuits of resistive-based tactile sensors are fairly simple, which is one of their advantages.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CEF-318C-4EF3-AD8C-E723EDC8F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9AE6-C95C-4225-89F6-514EC75A0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2B214-46C1-44B8-BD8D-103742EF3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F0FC-E6EB-4DED-B2A1-410C399C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6BE6F-29F5-4AEF-AA6D-0032E525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FE32-FB64-457F-8378-545CA828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EC1D-8680-48E8-AD1B-A42FABE5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E8591-6CD0-4256-A8C2-5474699BE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C52D3-F743-4D4C-932B-214D3018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A1D2-A973-4F07-9CBF-C91069EE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3010C-0E86-4CF3-9DAC-ABC465CF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7AD64-70F7-4328-A8DF-29A8129DF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AC51C-6CCD-4169-A933-088901597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E64D-F114-4C13-878B-668A9141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829E2-DA89-409E-8AE2-C0101CEF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90EC4-72ED-46F8-918E-5FB5201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98CA-E1B3-4915-A996-9BB66EB5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4CA6-DCEF-4F51-BA3A-62DC7C531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D7CF-3DD9-4222-AB4D-E3E98692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F972-9DCB-4FFE-9617-19BDFB73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F7233-3A01-4D16-8E7F-69750C2A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FB99-7CA8-43D9-A709-D9C4751F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DA3C2-C460-4BC9-ACB1-217FE2FC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9CE3-0047-4457-9A4A-AC65ED5A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3BF71-A63E-43BE-A28D-5D52EF3E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F1CB-BE0A-47DD-8C03-4C424335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634D-E615-4F12-82D0-DA6626BA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B434-2006-4998-80EB-6C283B128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7913-27FF-4EE4-AB54-57D22740B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1FB9D-3CC2-48BC-9DF1-AFE4097F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D2A98-244B-451C-8B8C-027BF962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23DB-2D8A-4A34-AC42-AF18B70A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BE4D-153A-4CC2-A88C-A947E2E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DF4C5-53CC-4350-8B57-6C0256BB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74329-3E6D-4178-94C6-03F60715D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E10FD-9A9E-496B-84F7-A0410EABA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82B12-941E-4949-BE86-C46C60C7E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55DE3-5437-42A0-89E0-B65E8481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3A913-E385-4B1E-B729-131112B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B4F78-4214-461A-B850-5FA3C80A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EDA9-A4A6-4105-8AD3-677EF359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DE4E0-E7EA-45D1-A3F5-09F60085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43E99-C03B-486A-B4F5-FD29CA64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A5780-1794-40F5-B4A9-34076428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C12E8-A26F-4CD7-9F7E-B87EDA6D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37F21-5E95-4564-885F-E3D78A76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9F024-A967-426B-ABAC-98A67FF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DF3B-4752-4142-966C-CD8367F8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CFCB-7538-408B-8B87-13FAFC4B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2C5C-97E3-40B2-93EF-803CF8730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0C55D-D12E-4920-84D3-EE9DC34C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A710D-7CEF-4256-84E1-58175EBA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2A906-8DA7-43AE-9196-01E2B76F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0E4F-A928-4A34-B362-DA04FE91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20ADD-E961-46C0-808B-F2054B40E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6D72-DD4D-4687-9751-293D2F7A3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9DADB-D057-4DB6-B6D6-FB0DA561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BE19A-1CDD-44AE-BA97-32A13250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DCC33-1EE8-4D51-9E0B-9BFBCDE6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08091-4447-4AF4-943E-48781FF8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0D82-3D2F-4CFD-8695-DC67ED15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67D1-D18D-48A0-A3E6-8C0213D9E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D416-CE6C-4C11-AC92-4A123C9FEE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D840-C8DA-431B-A645-ADD4B76EC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90DD-F60B-41AC-A18F-59ABF38B4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B892-16EF-401D-8072-F2C0001D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xh5ZNqYY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A097-6AD0-41A5-BF99-BE207A3FC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TACTILE SENSORS FOR ROBOTIC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20CA4-2785-4EA9-BC05-3BBC40156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Pedro Silva Girão, Pedro Miguel Pinto Ramos, Octavian Postolache José, Miguel Dias Pereira</a:t>
            </a:r>
          </a:p>
          <a:p>
            <a:r>
              <a:rPr lang="en-US" b="1" dirty="0"/>
              <a:t>Journal of the International Measurement Confederation (IMEKO) - ELSEVIER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5FF83-4572-41B0-AB6E-1444BE5BD8CD}"/>
              </a:ext>
            </a:extLst>
          </p:cNvPr>
          <p:cNvSpPr txBox="1"/>
          <p:nvPr/>
        </p:nvSpPr>
        <p:spPr>
          <a:xfrm>
            <a:off x="5618375" y="5938887"/>
            <a:ext cx="64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Presented By: Abhinandan Srinivasan (as5630)</a:t>
            </a:r>
          </a:p>
        </p:txBody>
      </p:sp>
    </p:spTree>
    <p:extLst>
      <p:ext uri="{BB962C8B-B14F-4D97-AF65-F5344CB8AC3E}">
        <p14:creationId xmlns:p14="http://schemas.microsoft.com/office/powerpoint/2010/main" val="3345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DA79-E79F-4A64-947B-2171FFEF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CONDITIONING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8AB4-075D-4A05-B039-B3BABC00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Filtering – Removing Noise</a:t>
            </a:r>
          </a:p>
          <a:p>
            <a:r>
              <a:rPr lang="en-US" dirty="0"/>
              <a:t>Amplification – Suitable for ADC</a:t>
            </a:r>
          </a:p>
          <a:p>
            <a:r>
              <a:rPr lang="en-US" dirty="0"/>
              <a:t>Attenuation – Higher Voltages above ADC range</a:t>
            </a:r>
          </a:p>
          <a:p>
            <a:r>
              <a:rPr lang="en-US" dirty="0"/>
              <a:t>Excitation – External power input</a:t>
            </a:r>
          </a:p>
          <a:p>
            <a:r>
              <a:rPr lang="en-US" dirty="0"/>
              <a:t>Linearization – Voltage signals related to physical measurement</a:t>
            </a:r>
          </a:p>
        </p:txBody>
      </p:sp>
    </p:spTree>
    <p:extLst>
      <p:ext uri="{BB962C8B-B14F-4D97-AF65-F5344CB8AC3E}">
        <p14:creationId xmlns:p14="http://schemas.microsoft.com/office/powerpoint/2010/main" val="54181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64AD-ECF7-40B0-B2F9-C7DBEA25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TACTILE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AF3C-6EE7-4608-8D8B-0A3C4D0C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tactile sensing</a:t>
            </a:r>
          </a:p>
          <a:p>
            <a:pPr lvl="1"/>
            <a:r>
              <a:rPr lang="en-US" dirty="0"/>
              <a:t>Touch screen displays</a:t>
            </a:r>
          </a:p>
          <a:p>
            <a:pPr lvl="1"/>
            <a:r>
              <a:rPr lang="en-US" dirty="0"/>
              <a:t>Medicine – Minimally invasive and remote surgery</a:t>
            </a:r>
          </a:p>
          <a:p>
            <a:r>
              <a:rPr lang="en-US" dirty="0"/>
              <a:t>MEMS Tactile sensors</a:t>
            </a:r>
          </a:p>
          <a:p>
            <a:pPr lvl="1"/>
            <a:r>
              <a:rPr lang="en-US" dirty="0"/>
              <a:t>Polymer with material substrate</a:t>
            </a:r>
          </a:p>
          <a:p>
            <a:pPr lvl="1"/>
            <a:r>
              <a:rPr lang="en-US" dirty="0"/>
              <a:t>Silicon based sensors</a:t>
            </a:r>
          </a:p>
          <a:p>
            <a:r>
              <a:rPr lang="en-US" dirty="0"/>
              <a:t>Nanotech Tactile sensors</a:t>
            </a:r>
          </a:p>
          <a:p>
            <a:pPr lvl="1"/>
            <a:r>
              <a:rPr lang="en-US" dirty="0"/>
              <a:t>100nm think film on electrode glass backing</a:t>
            </a:r>
          </a:p>
          <a:p>
            <a:pPr lvl="1"/>
            <a:r>
              <a:rPr lang="en-US" dirty="0"/>
              <a:t>5 alternating layers of gold and cadmium sulfite</a:t>
            </a:r>
          </a:p>
          <a:p>
            <a:pPr lvl="1"/>
            <a:r>
              <a:rPr lang="en-US" dirty="0"/>
              <a:t>Electrons bounce of layers – cadmium sulphate particles glow.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48117-434F-4D6A-B6FE-7694CCB0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68" y="2759075"/>
            <a:ext cx="3086100" cy="355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CC150-0CAF-4D96-A116-AB7D0ED0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63" y="317671"/>
            <a:ext cx="4687618" cy="23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2D82-2018-4E49-9D1F-1E0F4797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SCREEN DISPLAYS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91CD-2D1F-4876-B0FA-E6B0A4D1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6868" cy="4351338"/>
          </a:xfrm>
        </p:spPr>
        <p:txBody>
          <a:bodyPr/>
          <a:lstStyle/>
          <a:p>
            <a:r>
              <a:rPr lang="en-US" dirty="0"/>
              <a:t>Surface acoustic waves (SAWs)</a:t>
            </a:r>
          </a:p>
          <a:p>
            <a:pPr lvl="1"/>
            <a:r>
              <a:rPr lang="en-US" dirty="0"/>
              <a:t>Two transducers along both axes</a:t>
            </a:r>
          </a:p>
          <a:p>
            <a:pPr lvl="1"/>
            <a:r>
              <a:rPr lang="en-US" dirty="0"/>
              <a:t>Reflectors that reflect electrical signals sent b/w transducers</a:t>
            </a:r>
          </a:p>
          <a:p>
            <a:pPr lvl="1"/>
            <a:r>
              <a:rPr lang="en-US" dirty="0"/>
              <a:t>One’s finger absorbs some energy</a:t>
            </a:r>
          </a:p>
          <a:p>
            <a:pPr lvl="1"/>
            <a:r>
              <a:rPr lang="en-US" dirty="0"/>
              <a:t>Multi-touch isn’t achievable</a:t>
            </a:r>
          </a:p>
          <a:p>
            <a:r>
              <a:rPr lang="en-US" dirty="0"/>
              <a:t>In-Plane Switching (IPS)</a:t>
            </a:r>
          </a:p>
          <a:p>
            <a:pPr lvl="1"/>
            <a:r>
              <a:rPr lang="en-US" dirty="0"/>
              <a:t>Allows multi-touch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FB4D6-5525-4919-A0E0-EE0BF8B4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090" y="365125"/>
            <a:ext cx="3258121" cy="2238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E554C-5C6C-49C7-AABB-56F68520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90" y="2604009"/>
            <a:ext cx="2957580" cy="2071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1F4B7-3C3F-4CA5-9F06-5F5935FE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090" y="4675402"/>
            <a:ext cx="3109929" cy="20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ADDE8-12D8-46AC-99DE-B262636E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347" y="4727226"/>
            <a:ext cx="1680721" cy="19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A249-F90B-4EF7-A2A6-DDD4EF9D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7D043-D093-46F0-900C-6F9C9C6A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1709" cy="4351338"/>
          </a:xfrm>
        </p:spPr>
        <p:txBody>
          <a:bodyPr/>
          <a:lstStyle/>
          <a:p>
            <a:r>
              <a:rPr lang="en-US" dirty="0"/>
              <a:t>Gait Analysis – In shoe sensor</a:t>
            </a:r>
          </a:p>
          <a:p>
            <a:r>
              <a:rPr lang="en-US" dirty="0"/>
              <a:t>Dental implants</a:t>
            </a:r>
          </a:p>
          <a:p>
            <a:pPr lvl="1"/>
            <a:r>
              <a:rPr lang="en-US" dirty="0"/>
              <a:t>Image of maxillary bone contour without removal of gum tissue. [2]</a:t>
            </a:r>
          </a:p>
          <a:p>
            <a:r>
              <a:rPr lang="en-US" dirty="0"/>
              <a:t>Minimally invasive Surgeries</a:t>
            </a:r>
          </a:p>
          <a:p>
            <a:r>
              <a:rPr lang="en-US" dirty="0"/>
              <a:t>Optimization of seating and positioning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9BFE5-1B1A-496C-829B-2B859E58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90" y="754144"/>
            <a:ext cx="3561042" cy="3101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C7BFE2-1B5E-4760-84B0-A93B0135CD48}"/>
              </a:ext>
            </a:extLst>
          </p:cNvPr>
          <p:cNvSpPr txBox="1"/>
          <p:nvPr/>
        </p:nvSpPr>
        <p:spPr>
          <a:xfrm>
            <a:off x="424206" y="6080289"/>
            <a:ext cx="1139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 Kurt. </a:t>
            </a:r>
            <a:r>
              <a:rPr lang="en-US" dirty="0" err="1"/>
              <a:t>Schicho</a:t>
            </a:r>
            <a:r>
              <a:rPr lang="en-US" dirty="0"/>
              <a:t> et al., Evaluation of bone surface registration applying a micro-needle array, Journal of Clinical Periodontology 34 (11) (2007) 991–997.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1D483-BCF9-430A-AC60-0FBECC6C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23" y="3859982"/>
            <a:ext cx="5879676" cy="22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10B9-C379-4C94-ACB5-59028700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A92F-BE26-4E56-88D5-CF85942E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7635" cy="4351338"/>
          </a:xfrm>
        </p:spPr>
        <p:txBody>
          <a:bodyPr/>
          <a:lstStyle/>
          <a:p>
            <a:r>
              <a:rPr lang="en-US" dirty="0"/>
              <a:t>Brake Pad design and performance assessment</a:t>
            </a:r>
          </a:p>
          <a:p>
            <a:r>
              <a:rPr lang="en-US" dirty="0"/>
              <a:t>Design of sear </a:t>
            </a:r>
            <a:r>
              <a:rPr lang="en-US" dirty="0" err="1"/>
              <a:t>cushoning</a:t>
            </a:r>
            <a:endParaRPr lang="en-US" dirty="0"/>
          </a:p>
          <a:p>
            <a:r>
              <a:rPr lang="en-US" dirty="0"/>
              <a:t>Door mounting quality</a:t>
            </a:r>
          </a:p>
          <a:p>
            <a:r>
              <a:rPr lang="en-US" dirty="0"/>
              <a:t>Assistance in windshield wiper design</a:t>
            </a:r>
          </a:p>
          <a:p>
            <a:r>
              <a:rPr lang="en-US" dirty="0"/>
              <a:t>Tire tread performance analysis</a:t>
            </a:r>
          </a:p>
          <a:p>
            <a:r>
              <a:rPr lang="en-US" dirty="0"/>
              <a:t>Smart watches – Pulse sensors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CA4BD-4436-4A47-8D6E-8D4DC366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65" y="1690688"/>
            <a:ext cx="4844734" cy="2388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90011-DC14-46B5-87FB-83E915E8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262" y="4066406"/>
            <a:ext cx="471963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AC87-6E0E-42AB-880B-B0C01D48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0" y="110601"/>
            <a:ext cx="10515600" cy="1325563"/>
          </a:xfrm>
        </p:spPr>
        <p:txBody>
          <a:bodyPr/>
          <a:lstStyle/>
          <a:p>
            <a:r>
              <a:rPr lang="en-US" dirty="0"/>
              <a:t>ROBOTIC APPLICATIONS</a:t>
            </a:r>
          </a:p>
        </p:txBody>
      </p:sp>
      <p:pic>
        <p:nvPicPr>
          <p:cNvPr id="4" name="Online Media 3" title="Tactile Sensing">
            <a:hlinkClick r:id="" action="ppaction://media"/>
            <a:extLst>
              <a:ext uri="{FF2B5EF4-FFF2-40B4-BE49-F238E27FC236}">
                <a16:creationId xmlns:a16="http://schemas.microsoft.com/office/drawing/2014/main" id="{E6B40995-0101-43BB-83DE-136438A658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0163" y="1303338"/>
            <a:ext cx="9313862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AC87-6E0E-42AB-880B-B0C01D48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0" y="110601"/>
            <a:ext cx="10515600" cy="1325563"/>
          </a:xfrm>
        </p:spPr>
        <p:txBody>
          <a:bodyPr/>
          <a:lstStyle/>
          <a:p>
            <a:r>
              <a:rPr lang="en-US" dirty="0"/>
              <a:t>ROBOTIC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0600B-4A93-4628-84D4-DB9C202E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0" y="1276463"/>
            <a:ext cx="6995474" cy="5470936"/>
          </a:xfrm>
        </p:spPr>
        <p:txBody>
          <a:bodyPr/>
          <a:lstStyle/>
          <a:p>
            <a:r>
              <a:rPr lang="en-US" dirty="0"/>
              <a:t>Capacitive Pressure sensors</a:t>
            </a:r>
          </a:p>
          <a:p>
            <a:pPr lvl="1"/>
            <a:r>
              <a:rPr lang="en-US" dirty="0"/>
              <a:t>Improves grasping in underactuated mechanisms</a:t>
            </a:r>
          </a:p>
          <a:p>
            <a:r>
              <a:rPr lang="en-US" dirty="0"/>
              <a:t>Optical sensors</a:t>
            </a:r>
          </a:p>
          <a:p>
            <a:pPr lvl="1"/>
            <a:r>
              <a:rPr lang="en-US" dirty="0"/>
              <a:t>Adjusts grip based on surface property changes.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36877-2835-4821-88D4-C1224AC7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77" y="341132"/>
            <a:ext cx="2875642" cy="4042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7C910-B201-4C96-B4CA-6C6F3C39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77" y="3429000"/>
            <a:ext cx="3933825" cy="319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1E487-95F6-455C-8858-77A9C9EA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3" y="4480253"/>
            <a:ext cx="4318703" cy="20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AC87-6E0E-42AB-880B-B0C01D48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0" y="110601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0600B-4A93-4628-84D4-DB9C202E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tactile sensing transduction principles are well established.</a:t>
            </a:r>
          </a:p>
          <a:p>
            <a:r>
              <a:rPr lang="en-US" dirty="0"/>
              <a:t>Tactile and particularly haptic sensing - demanding not only in terms of hardware but also of software.</a:t>
            </a:r>
          </a:p>
          <a:p>
            <a:r>
              <a:rPr lang="en-US" dirty="0"/>
              <a:t>Wireless Tactile sensors development would be useful</a:t>
            </a:r>
          </a:p>
          <a:p>
            <a:r>
              <a:rPr lang="en-US" dirty="0"/>
              <a:t>Sensors that could also read temperature, texture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MARKET DRIVING R&amp;D</a:t>
            </a:r>
          </a:p>
          <a:p>
            <a:r>
              <a:rPr lang="en-US" dirty="0"/>
              <a:t>Prefer robust solutions</a:t>
            </a:r>
          </a:p>
          <a:p>
            <a:r>
              <a:rPr lang="en-US" dirty="0"/>
              <a:t>Medicine and service robots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304F1-B5AE-4177-8F93-2CB40CFA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83" y="3205031"/>
            <a:ext cx="2655686" cy="33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CB70-8433-4025-88D2-B906093E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TACTILE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C8B91-4359-47AD-BA80-0A2D2E51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research areas:</a:t>
            </a:r>
          </a:p>
          <a:p>
            <a:pPr lvl="1"/>
            <a:r>
              <a:rPr lang="en-US" dirty="0"/>
              <a:t>Object manipulation tasks</a:t>
            </a:r>
          </a:p>
          <a:p>
            <a:pPr lvl="1"/>
            <a:r>
              <a:rPr lang="en-US" dirty="0"/>
              <a:t>Characterizing surface textures</a:t>
            </a:r>
          </a:p>
          <a:p>
            <a:r>
              <a:rPr lang="en-US" dirty="0"/>
              <a:t>Respond to contact forces – touch, tactile and slip sensing</a:t>
            </a:r>
          </a:p>
          <a:p>
            <a:pPr lvl="1"/>
            <a:r>
              <a:rPr lang="en-US" dirty="0"/>
              <a:t>Parameters that define the contact b/w sensor and an object – Localized Interaction</a:t>
            </a:r>
          </a:p>
          <a:p>
            <a:pPr lvl="1"/>
            <a:r>
              <a:rPr lang="en-US" dirty="0"/>
              <a:t>Array of a coordinated group of touch sensors</a:t>
            </a:r>
          </a:p>
          <a:p>
            <a:r>
              <a:rPr lang="en-US" dirty="0"/>
              <a:t>Haptic Perception – requires both sensory and motor systems</a:t>
            </a:r>
          </a:p>
          <a:p>
            <a:r>
              <a:rPr lang="en-US" dirty="0"/>
              <a:t>Human touch – 4 type of tactile receptors</a:t>
            </a:r>
          </a:p>
          <a:p>
            <a:pPr lvl="1"/>
            <a:r>
              <a:rPr lang="en-US" dirty="0"/>
              <a:t>Meissner corpuscles, Merkel cells, Ruffini endings, and </a:t>
            </a:r>
            <a:r>
              <a:rPr lang="en-US"/>
              <a:t>Pacinian corpuscles.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8F3BA-45DB-413C-9F51-9C65718E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35167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 sz="3600" b="0" dirty="0"/>
              <a:t>MECHANICAL SENSORS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AAC80-A0FE-4B6E-9F8F-F038AC072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486047"/>
            <a:ext cx="5157787" cy="4998661"/>
          </a:xfrm>
        </p:spPr>
        <p:txBody>
          <a:bodyPr/>
          <a:lstStyle/>
          <a:p>
            <a:r>
              <a:rPr lang="en-US" dirty="0"/>
              <a:t>Potentiometer</a:t>
            </a:r>
          </a:p>
          <a:p>
            <a:r>
              <a:rPr lang="en-US" dirty="0"/>
              <a:t>LVDT</a:t>
            </a:r>
          </a:p>
          <a:p>
            <a:pPr marL="0" indent="0">
              <a:buNone/>
            </a:pPr>
            <a:r>
              <a:rPr lang="en-US" dirty="0"/>
              <a:t>- Provide voltage proportional to the local force (Pressure)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06C9A-F5F4-4EA4-93E7-9146A8C0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35167"/>
            <a:ext cx="5916138" cy="823912"/>
          </a:xfrm>
        </p:spPr>
        <p:txBody>
          <a:bodyPr>
            <a:normAutofit fontScale="92500"/>
          </a:bodyPr>
          <a:lstStyle/>
          <a:p>
            <a:r>
              <a:rPr lang="en-US" sz="3600" b="0" dirty="0"/>
              <a:t>DEFORMATION BASED SENSORS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ABD28-A350-4475-A7C2-ABC896109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486047"/>
            <a:ext cx="5183188" cy="4998660"/>
          </a:xfrm>
        </p:spPr>
        <p:txBody>
          <a:bodyPr/>
          <a:lstStyle/>
          <a:p>
            <a:r>
              <a:rPr lang="en-US" dirty="0"/>
              <a:t>Strain gauges attached to deformable material</a:t>
            </a:r>
          </a:p>
          <a:p>
            <a:r>
              <a:rPr lang="en-US" dirty="0"/>
              <a:t>Deformation – Electric Domain</a:t>
            </a:r>
          </a:p>
          <a:p>
            <a:r>
              <a:rPr lang="en-US" dirty="0"/>
              <a:t>Calibrated with known force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1D1A2-015D-4C9E-BD75-321CA073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62" y="3713965"/>
            <a:ext cx="3285830" cy="239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C2048-E65D-45B5-B07C-223C4007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484" y="3631043"/>
            <a:ext cx="2303283" cy="24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F75C-7BA6-4F94-9C47-25855D3E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BASED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45F6-2461-4C8C-B5F3-45D818E9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8402" cy="4351338"/>
          </a:xfrm>
        </p:spPr>
        <p:txBody>
          <a:bodyPr/>
          <a:lstStyle/>
          <a:p>
            <a:r>
              <a:rPr lang="en-US" dirty="0"/>
              <a:t>Change in electrical resistance with pressure of material b/w two electrodes.</a:t>
            </a:r>
          </a:p>
          <a:p>
            <a:r>
              <a:rPr lang="en-US" dirty="0"/>
              <a:t>Usage of conductive elastomer</a:t>
            </a:r>
          </a:p>
          <a:p>
            <a:pPr lvl="1"/>
            <a:r>
              <a:rPr lang="en-US" dirty="0"/>
              <a:t>Long non-linear time constant</a:t>
            </a:r>
          </a:p>
          <a:p>
            <a:pPr lvl="1"/>
            <a:r>
              <a:rPr lang="en-US" dirty="0"/>
              <a:t>Force – resistance characteristics are highly non-linear</a:t>
            </a:r>
          </a:p>
          <a:p>
            <a:pPr lvl="1"/>
            <a:r>
              <a:rPr lang="en-US" dirty="0"/>
              <a:t>Poor medium and long-term stability</a:t>
            </a:r>
          </a:p>
          <a:p>
            <a:r>
              <a:rPr lang="en-US" dirty="0"/>
              <a:t>Made using conductive polymers and thin semi-conductive coating (ink)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06F9F-21EB-4F42-938B-B7885D45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54" y="54971"/>
            <a:ext cx="4683131" cy="1939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5562F-4355-41AA-ACBE-670789CA7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075" y="1994241"/>
            <a:ext cx="3686088" cy="2387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2A7BB9-A0CC-40C1-9C23-C6E1052B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54" y="4381571"/>
            <a:ext cx="3234130" cy="23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36E3-8053-405E-A0EF-3CE70470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BASED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A84B-7E1F-474F-A37F-ACAE39C1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751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Capacitance changes with applied force</a:t>
            </a:r>
          </a:p>
          <a:p>
            <a:pPr lvl="1"/>
            <a:r>
              <a:rPr lang="en-US" dirty="0"/>
              <a:t>Change in area</a:t>
            </a:r>
          </a:p>
          <a:p>
            <a:pPr lvl="1"/>
            <a:r>
              <a:rPr lang="en-US" dirty="0"/>
              <a:t>Change in distance b/w the two plates</a:t>
            </a:r>
          </a:p>
          <a:p>
            <a:r>
              <a:rPr lang="en-US" dirty="0"/>
              <a:t>Design criterion</a:t>
            </a:r>
          </a:p>
          <a:p>
            <a:pPr lvl="1"/>
            <a:r>
              <a:rPr lang="en-US" dirty="0"/>
              <a:t>Smaller size</a:t>
            </a:r>
          </a:p>
          <a:p>
            <a:pPr lvl="1"/>
            <a:r>
              <a:rPr lang="en-US" dirty="0"/>
              <a:t>Selection of dielectric</a:t>
            </a:r>
          </a:p>
          <a:p>
            <a:pPr lvl="1"/>
            <a:r>
              <a:rPr lang="en-US" dirty="0"/>
              <a:t>High sensitivity</a:t>
            </a:r>
          </a:p>
          <a:p>
            <a:r>
              <a:rPr lang="en-US" dirty="0"/>
              <a:t>Measure change in capacitance</a:t>
            </a:r>
          </a:p>
          <a:p>
            <a:pPr lvl="1"/>
            <a:r>
              <a:rPr lang="en-US" dirty="0"/>
              <a:t>Charge capacitor – Voltage proportional to inverse of capacitance</a:t>
            </a:r>
          </a:p>
          <a:p>
            <a:pPr lvl="1"/>
            <a:r>
              <a:rPr lang="en-US" dirty="0"/>
              <a:t>Oscillator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C811-7B0C-4AB9-95AC-1239FDB9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17" y="711200"/>
            <a:ext cx="3281363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57C8C-20F2-4D00-9354-0A70A7EC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069" y="3429000"/>
            <a:ext cx="1642311" cy="222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5219E-2CBA-4024-B01E-82FD25E43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560" y="2940050"/>
            <a:ext cx="2968914" cy="2848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CC82D-5325-4F20-A138-7A7CC8051C9B}"/>
              </a:ext>
            </a:extLst>
          </p:cNvPr>
          <p:cNvSpPr txBox="1"/>
          <p:nvPr/>
        </p:nvSpPr>
        <p:spPr>
          <a:xfrm>
            <a:off x="6707824" y="5657850"/>
            <a:ext cx="352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proximity sensor</a:t>
            </a:r>
          </a:p>
          <a:p>
            <a:r>
              <a:rPr lang="en-US" dirty="0"/>
              <a:t>(b) liquid-level sensing</a:t>
            </a:r>
          </a:p>
          <a:p>
            <a:r>
              <a:rPr lang="en-US" dirty="0"/>
              <a:t>(c) material detection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408418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F05E-2160-444D-B2CE-BD30ECD7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922D-9403-49DB-AE28-6325B87A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2414" cy="4351338"/>
          </a:xfrm>
        </p:spPr>
        <p:txBody>
          <a:bodyPr/>
          <a:lstStyle/>
          <a:p>
            <a:r>
              <a:rPr lang="en-US" dirty="0"/>
              <a:t>Intrinsic</a:t>
            </a:r>
          </a:p>
          <a:p>
            <a:pPr lvl="1"/>
            <a:r>
              <a:rPr lang="en-US" dirty="0"/>
              <a:t>Intensity, Phase or polarization – modulated by applied force</a:t>
            </a:r>
          </a:p>
          <a:p>
            <a:pPr lvl="1"/>
            <a:r>
              <a:rPr lang="en-US" dirty="0"/>
              <a:t>Does not interrupt optical path</a:t>
            </a:r>
          </a:p>
          <a:p>
            <a:r>
              <a:rPr lang="en-US" dirty="0"/>
              <a:t>Extrinsic</a:t>
            </a:r>
          </a:p>
          <a:p>
            <a:pPr lvl="1"/>
            <a:r>
              <a:rPr lang="en-US" dirty="0"/>
              <a:t>Force interacts with light external to primary path</a:t>
            </a:r>
          </a:p>
          <a:p>
            <a:pPr lvl="1"/>
            <a:r>
              <a:rPr lang="en-US" dirty="0"/>
              <a:t>Modulation by moving an obstruction into the light path.</a:t>
            </a:r>
          </a:p>
          <a:p>
            <a:pPr lvl="1"/>
            <a:r>
              <a:rPr lang="en-US" dirty="0"/>
              <a:t>Moving reflective surface into the light path.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73ABD-F759-434F-8C9B-4F65C243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42" y="2470084"/>
            <a:ext cx="3808344" cy="2161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5EF8-69B0-4815-A7A8-6D75DAB4B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" t="-650" r="4822"/>
          <a:stretch/>
        </p:blipFill>
        <p:spPr>
          <a:xfrm>
            <a:off x="7539041" y="4977851"/>
            <a:ext cx="4454145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FE964-0E6F-4267-AE99-57DEC1B55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39" y="681037"/>
            <a:ext cx="4749047" cy="15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CE4-859B-4630-8988-1F5812E3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BASED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F225-8BBF-4C58-85E7-4626A9A3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only light transmission</a:t>
            </a:r>
          </a:p>
          <a:p>
            <a:r>
              <a:rPr lang="en-US" dirty="0"/>
              <a:t>Mechanical bend or perturbation</a:t>
            </a:r>
          </a:p>
          <a:p>
            <a:pPr lvl="1"/>
            <a:r>
              <a:rPr lang="en-US" dirty="0"/>
              <a:t>Radius of curvature</a:t>
            </a:r>
          </a:p>
          <a:p>
            <a:pPr lvl="1"/>
            <a:r>
              <a:rPr lang="en-US" dirty="0"/>
              <a:t>Spatial wavelength</a:t>
            </a:r>
          </a:p>
          <a:p>
            <a:pPr lvl="1"/>
            <a:r>
              <a:rPr lang="en-US" dirty="0"/>
              <a:t>Fiber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F0801-78A2-4282-A4A1-DA193DA7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16" y="1690688"/>
            <a:ext cx="3930041" cy="26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81C8-E2D5-461A-85A0-E4788E57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PIEZOELECTRIC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353A-8FAA-48A8-9406-564ED560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2097" cy="4351338"/>
          </a:xfrm>
        </p:spPr>
        <p:txBody>
          <a:bodyPr/>
          <a:lstStyle/>
          <a:p>
            <a:r>
              <a:rPr lang="en-US" dirty="0"/>
              <a:t>Typical Materials: </a:t>
            </a:r>
          </a:p>
          <a:p>
            <a:pPr lvl="1"/>
            <a:r>
              <a:rPr lang="en-US" dirty="0"/>
              <a:t>Polymer polyvinylidene fluoride (PVDF) </a:t>
            </a:r>
          </a:p>
          <a:p>
            <a:pPr lvl="1"/>
            <a:r>
              <a:rPr lang="en-US" dirty="0"/>
              <a:t>Ceramic lead zirconium </a:t>
            </a:r>
            <a:r>
              <a:rPr lang="en-US" dirty="0" err="1"/>
              <a:t>titanate</a:t>
            </a:r>
            <a:endParaRPr lang="en-US" dirty="0"/>
          </a:p>
          <a:p>
            <a:r>
              <a:rPr lang="en-US" dirty="0"/>
              <a:t>Not adequate for static force transduction</a:t>
            </a:r>
          </a:p>
          <a:p>
            <a:pPr lvl="1"/>
            <a:r>
              <a:rPr lang="en-US" dirty="0"/>
              <a:t>Vibrating sensor and calibrating vibration frequency with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72785-4D9F-4054-8AD6-B91C6F39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97" y="1125325"/>
            <a:ext cx="4002219" cy="2664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220AF-305D-47E9-A872-BD1E2B9D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06" y="37640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6018-0887-40C1-AD16-4A600FDE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BASED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6C05-D312-445F-A3A9-1C01715A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Magnetic Flux changes</a:t>
            </a:r>
          </a:p>
          <a:p>
            <a:r>
              <a:rPr lang="en-US" dirty="0" err="1"/>
              <a:t>MagOne</a:t>
            </a:r>
            <a:r>
              <a:rPr lang="en-US" dirty="0"/>
              <a:t> sensor [1]</a:t>
            </a:r>
          </a:p>
          <a:p>
            <a:pPr lvl="1"/>
            <a:r>
              <a:rPr lang="en-US" dirty="0"/>
              <a:t>3-axis force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6E6D5-256E-45B9-B535-F74AD4A9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690688"/>
            <a:ext cx="2963944" cy="1918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D59A0-087E-44A7-9BE2-94DE6457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379" y="3497872"/>
            <a:ext cx="2354835" cy="201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C2A7E-C985-4804-A599-C186F27A2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443" y="3535596"/>
            <a:ext cx="3943350" cy="271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72025-0497-425C-B156-511A0D909857}"/>
              </a:ext>
            </a:extLst>
          </p:cNvPr>
          <p:cNvSpPr txBox="1"/>
          <p:nvPr/>
        </p:nvSpPr>
        <p:spPr>
          <a:xfrm>
            <a:off x="307942" y="6361629"/>
            <a:ext cx="1157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Soft tactile sensors with variable compliance</a:t>
            </a:r>
          </a:p>
        </p:txBody>
      </p:sp>
    </p:spTree>
    <p:extLst>
      <p:ext uri="{BB962C8B-B14F-4D97-AF65-F5344CB8AC3E}">
        <p14:creationId xmlns:p14="http://schemas.microsoft.com/office/powerpoint/2010/main" val="5727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704</Words>
  <Application>Microsoft Office PowerPoint</Application>
  <PresentationFormat>Widescreen</PresentationFormat>
  <Paragraphs>125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TACTILE SENSORS FOR ROBOTIC APPLICATIONS</vt:lpstr>
      <vt:lpstr>TACTILE SENSING</vt:lpstr>
      <vt:lpstr>PowerPoint Presentation</vt:lpstr>
      <vt:lpstr>RESISTIVE BASED SENSORS</vt:lpstr>
      <vt:lpstr>CAPACITIVE BASED SENSORS</vt:lpstr>
      <vt:lpstr>OPTICAL SENSORS</vt:lpstr>
      <vt:lpstr>OPTICAL FIBER BASED SENSORS</vt:lpstr>
      <vt:lpstr>PIEZOELECTRIC SENSORS</vt:lpstr>
      <vt:lpstr>MAGNETIC BASED SENSORS</vt:lpstr>
      <vt:lpstr>SIGNAL CONDITIONING PROCESSES</vt:lpstr>
      <vt:lpstr>TACTILE SENSORS</vt:lpstr>
      <vt:lpstr>TOUCH SCREEN DISPLAYS</vt:lpstr>
      <vt:lpstr>MEDICAL APPLICATIONS</vt:lpstr>
      <vt:lpstr>INDUSTRIAL APPLICATIONS</vt:lpstr>
      <vt:lpstr>ROBOTIC APPLICATIONS</vt:lpstr>
      <vt:lpstr>ROBOTIC APPLICATIONS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TACTILE SENSORS FOR ROBOTIC APPLICATIONS</dc:title>
  <dc:creator>Abhinandan Srinivasan</dc:creator>
  <cp:lastModifiedBy>Abhinandan Srinivasan</cp:lastModifiedBy>
  <cp:revision>33</cp:revision>
  <dcterms:created xsi:type="dcterms:W3CDTF">2019-03-11T17:35:36Z</dcterms:created>
  <dcterms:modified xsi:type="dcterms:W3CDTF">2019-03-12T17:12:22Z</dcterms:modified>
</cp:coreProperties>
</file>