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Montserrat"/>
      <p:regular r:id="rId23"/>
      <p:bold r:id="rId24"/>
      <p:italic r:id="rId25"/>
      <p:boldItalic r:id="rId26"/>
    </p:embeddedFont>
    <p:embeddedFont>
      <p:font typeface="Lat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Montserrat-bold.fntdata"/><Relationship Id="rId23" Type="http://schemas.openxmlformats.org/officeDocument/2006/relationships/font" Target="fonts/Montserrat-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boldItalic.fntdata"/><Relationship Id="rId25" Type="http://schemas.openxmlformats.org/officeDocument/2006/relationships/font" Target="fonts/Montserrat-italic.fntdata"/><Relationship Id="rId28" Type="http://schemas.openxmlformats.org/officeDocument/2006/relationships/font" Target="fonts/Lato-bold.fntdata"/><Relationship Id="rId27" Type="http://schemas.openxmlformats.org/officeDocument/2006/relationships/font" Target="fonts/Lat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Lat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cbi.nlm.nih.gov/pmc/articles/PMC5698685/figure/F2/"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56a41c899c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56a41c899c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After the iCub action execution (passing the object) or word pronunciation (“take it”) participants had to take a ball held by the robot at approximately 30 cm from their right hand.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Participants wore headphones to hear the robotic voice indications, covered by hearing protectors to avoid experimental biases due to the noise of the moving motors. </a:t>
            </a:r>
            <a:endParaRPr/>
          </a:p>
          <a:p>
            <a:pPr indent="0" lvl="0" marL="0" rtl="0" algn="l">
              <a:spcBef>
                <a:spcPts val="0"/>
              </a:spcBef>
              <a:spcAft>
                <a:spcPts val="0"/>
              </a:spcAft>
              <a:buNone/>
            </a:pPr>
            <a:r>
              <a:rPr lang="en"/>
              <a:t>The face of the robot was covered since the salience of the information had to be conveyed only either by the action or by the speech.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voice messages that indicated the target or the repositioning of the ball, were designed to be neutral and to avoid any influence on the participant.</a:t>
            </a:r>
            <a:endParaRPr/>
          </a:p>
          <a:p>
            <a:pPr indent="0" lvl="0" marL="0" rtl="0" algn="l">
              <a:spcBef>
                <a:spcPts val="0"/>
              </a:spcBef>
              <a:spcAft>
                <a:spcPts val="0"/>
              </a:spcAft>
              <a:buNone/>
            </a:pPr>
            <a:r>
              <a:rPr lang="en"/>
              <a:t>Also the return movement was programmed to respect biological motion but peak velocity speed was reduced to show neutral vitality.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gathered kinematic data of each participant through an Optotrak tracking system (NDI) with 5 active infrared markers (sampling rate 100 Hz) placed on the right hand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From marker 4, at the center of the back of the participant’s hand, we analyzed the speed and acceleration of hand motion.  </a:t>
            </a:r>
            <a:endParaRPr/>
          </a:p>
          <a:p>
            <a:pPr indent="0" lvl="0" marL="0" rtl="0" algn="l">
              <a:spcBef>
                <a:spcPts val="0"/>
              </a:spcBef>
              <a:spcAft>
                <a:spcPts val="0"/>
              </a:spcAft>
              <a:buNone/>
            </a:pPr>
            <a:r>
              <a:rPr lang="en"/>
              <a:t>With markers 1 (tip of the thumb) &amp; 2 (tip of the index) we analyzed the dynamics of finger aperture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56a41c899c_0_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56a41c899c_0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the first part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g56a41c899c_1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56a41c899c_1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we saw earlier, </a:t>
            </a:r>
            <a:r>
              <a:rPr lang="en"/>
              <a:t>Gentle and rude between the robot and actor seem to be perceived almost in the same manner by participants.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is confirmed by two Two Way Repeated Measures ANOVA on the ratings for the different voices and movies, with Agent (human/robot) and Style (gentle/aggressive) as factors.</a:t>
            </a:r>
            <a:endParaRPr/>
          </a:p>
          <a:p>
            <a:pPr indent="0" lvl="0" marL="0" rtl="0" algn="l">
              <a:spcBef>
                <a:spcPts val="0"/>
              </a:spcBef>
              <a:spcAft>
                <a:spcPts val="0"/>
              </a:spcAft>
              <a:buNone/>
            </a:pPr>
            <a:r>
              <a:rPr lang="en"/>
              <a:t>For both type of stimuli (auditory and actions)</a:t>
            </a:r>
            <a:endParaRPr/>
          </a:p>
          <a:p>
            <a:pPr indent="0" lvl="0" marL="0" rtl="0" algn="l">
              <a:spcBef>
                <a:spcPts val="0"/>
              </a:spcBef>
              <a:spcAft>
                <a:spcPts val="0"/>
              </a:spcAft>
              <a:buNone/>
            </a:pPr>
            <a:r>
              <a:rPr lang="en"/>
              <a:t>the difference between Style is </a:t>
            </a:r>
            <a:r>
              <a:rPr b="1" lang="en"/>
              <a:t>highly significant</a:t>
            </a:r>
            <a:r>
              <a:rPr lang="en"/>
              <a:t> (voice: F(1,19) = 682.5, </a:t>
            </a:r>
            <a:r>
              <a:rPr b="1" lang="en"/>
              <a:t>p&lt;0.001</a:t>
            </a:r>
            <a:r>
              <a:rPr lang="en"/>
              <a:t>; action: F(1,19)=298.7, </a:t>
            </a:r>
            <a:r>
              <a:rPr b="1" lang="en"/>
              <a:t>p&lt;0.001</a:t>
            </a:r>
            <a:r>
              <a:rPr lang="en"/>
              <a:t> ),</a:t>
            </a:r>
            <a:endParaRPr/>
          </a:p>
          <a:p>
            <a:pPr indent="0" lvl="0" marL="0" rtl="0" algn="l">
              <a:spcBef>
                <a:spcPts val="0"/>
              </a:spcBef>
              <a:spcAft>
                <a:spcPts val="0"/>
              </a:spcAft>
              <a:buNone/>
            </a:pPr>
            <a:r>
              <a:rPr lang="en"/>
              <a:t>whereas the difference between Agents is </a:t>
            </a:r>
            <a:r>
              <a:rPr b="1" lang="en"/>
              <a:t>not significant</a:t>
            </a:r>
            <a:r>
              <a:rPr lang="en"/>
              <a:t> (voice: F(1,19)=0.76, </a:t>
            </a:r>
            <a:r>
              <a:rPr b="1" lang="en"/>
              <a:t>p=0.39</a:t>
            </a:r>
            <a:r>
              <a:rPr lang="en"/>
              <a:t>; action: F(1,19)=0.84, </a:t>
            </a:r>
            <a:r>
              <a:rPr b="1" lang="en"/>
              <a:t>p=0.37)</a:t>
            </a:r>
            <a:r>
              <a:rPr lang="en"/>
              <a: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g56a41c899c_1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56a41c899c_1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Robot voices tend to appear on average more gentle than the corresponding human voices. Conversely, the actions exhibit the same level of aggressiveness and kindness for the two agents.</a:t>
            </a:r>
            <a:endParaRPr/>
          </a:p>
          <a:p>
            <a:pPr indent="457200" lvl="0" marL="0" rtl="0" algn="l">
              <a:spcBef>
                <a:spcPts val="0"/>
              </a:spcBef>
              <a:spcAft>
                <a:spcPts val="0"/>
              </a:spcAft>
              <a:buNone/>
            </a:pPr>
            <a:r>
              <a:rPr lang="en"/>
              <a:t>A Bonferroni post-hoc highlights a significant difference between the ratings for aggressive styles between human and robot (p = 0.002) and a significant difference </a:t>
            </a:r>
            <a:endParaRPr/>
          </a:p>
          <a:p>
            <a:pPr indent="457200" lvl="0" marL="0" rtl="0" algn="l">
              <a:spcBef>
                <a:spcPts val="0"/>
              </a:spcBef>
              <a:spcAft>
                <a:spcPts val="0"/>
              </a:spcAft>
              <a:buNone/>
            </a:pPr>
            <a:r>
              <a:rPr lang="en"/>
              <a:t>between the ratings for gentle styles in the voice modality only (p&lt;0.001).</a:t>
            </a:r>
            <a:endParaRPr/>
          </a:p>
          <a:p>
            <a:pPr indent="457200" lvl="0" marL="0" rtl="0" algn="l">
              <a:spcBef>
                <a:spcPts val="0"/>
              </a:spcBef>
              <a:spcAft>
                <a:spcPts val="0"/>
              </a:spcAft>
              <a:buNone/>
            </a:pPr>
            <a:r>
              <a:t/>
            </a:r>
            <a:endParaRPr/>
          </a:p>
          <a:p>
            <a:pPr indent="0" lvl="0" marL="0" rtl="0" algn="l">
              <a:spcBef>
                <a:spcPts val="0"/>
              </a:spcBef>
              <a:spcAft>
                <a:spcPts val="0"/>
              </a:spcAft>
              <a:buNone/>
            </a:pPr>
            <a:r>
              <a:rPr lang="en"/>
              <a:t>The behavioral reactions, however, show only minor differences between the two types of robot actions, </a:t>
            </a:r>
            <a:endParaRPr/>
          </a:p>
          <a:p>
            <a:pPr indent="0" lvl="0" marL="0" rtl="0" algn="l">
              <a:spcBef>
                <a:spcPts val="0"/>
              </a:spcBef>
              <a:spcAft>
                <a:spcPts val="0"/>
              </a:spcAft>
              <a:buNone/>
            </a:pPr>
            <a:r>
              <a:rPr lang="en"/>
              <a:t>with just a tendency to show </a:t>
            </a:r>
            <a:r>
              <a:rPr b="1" lang="en"/>
              <a:t>an increase in hand acceleration and speed of grasp aperture in response to an aggressive rather than a gentle robot behavior</a:t>
            </a:r>
            <a:r>
              <a:rPr lang="en"/>
              <a:t>. Moreover, participants’ motor response was </a:t>
            </a:r>
            <a:r>
              <a:rPr b="1" lang="en"/>
              <a:t>significantly faster and more accelerated in response to robot’s voice</a:t>
            </a:r>
            <a:r>
              <a:rPr lang="en"/>
              <a:t> rather than robot’s action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 Two-Way Repeated Measures ANOVA confirms again significant difference only between action and voice (F(1,9) = 16.83, p&lt;0.01).</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56a41c899c_0_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56a41c899c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a:t>
            </a:r>
            <a:r>
              <a:rPr lang="en"/>
              <a:t>t is possible to endow a humanoid robotic action and voice with different vitality forms, conveying the impression of a rude or a gentle action.</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g56a41c899c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56a41c899c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everyday interactions, we use a multitude of different vitality forms to communicate depending on the situation.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How would these vitality forms be generated without a human actor?</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g56a41c899c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56a41c899c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g56a41c899c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56a41c899c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Thanks for reading!</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56a41c899c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56a41c899c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this context, we do not mean a robot with good </a:t>
            </a:r>
            <a:r>
              <a:rPr lang="en"/>
              <a:t>fashion</a:t>
            </a:r>
            <a:r>
              <a:rPr lang="en"/>
              <a:t> sense, but t</a:t>
            </a:r>
            <a:r>
              <a:rPr lang="en"/>
              <a:t>he style of an action, i.e. how it is performed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Why is this important?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Style has a strong influence on interaction between humans. </a:t>
            </a:r>
            <a:endParaRPr/>
          </a:p>
          <a:p>
            <a:pPr indent="0" lvl="0" marL="0" rtl="0" algn="l">
              <a:spcBef>
                <a:spcPts val="0"/>
              </a:spcBef>
              <a:spcAft>
                <a:spcPts val="0"/>
              </a:spcAft>
              <a:buNone/>
            </a:pPr>
            <a:r>
              <a:rPr lang="en"/>
              <a:t>The same gesture can have different connotations when it is performed aggressively or kindly, </a:t>
            </a:r>
            <a:endParaRPr/>
          </a:p>
          <a:p>
            <a:pPr indent="0" lvl="0" marL="0" rtl="0" algn="l">
              <a:spcBef>
                <a:spcPts val="0"/>
              </a:spcBef>
              <a:spcAft>
                <a:spcPts val="0"/>
              </a:spcAft>
              <a:buNone/>
            </a:pPr>
            <a:r>
              <a:rPr lang="en"/>
              <a:t>and humans are very sensitive to these subtle differences in others' behaviors.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can classify these different styles in which actions are taken as vitality forms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56a41c899c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56a41c899c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spite of their importance in social life, to date it is not clear whether the vitality forms expressed by the agent can influence the execution of a subsequent action performed by the receiver. [1]</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Studies have been done recently in trying to determine this.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One from 2017 focused on human-human interactions.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56a41c899c_0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56a41c899c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highlight>
                  <a:srgbClr val="FFFFFF"/>
                </a:highlight>
                <a:latin typeface="Times New Roman"/>
                <a:ea typeface="Times New Roman"/>
                <a:cs typeface="Times New Roman"/>
                <a:sym typeface="Times New Roman"/>
              </a:rPr>
              <a:t>Subjects were shown a video clip of a request</a:t>
            </a:r>
            <a:endParaRPr sz="1200">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rPr lang="en" sz="1200">
                <a:highlight>
                  <a:srgbClr val="FFFFFF"/>
                </a:highlight>
                <a:latin typeface="Times New Roman"/>
                <a:ea typeface="Times New Roman"/>
                <a:cs typeface="Times New Roman"/>
                <a:sym typeface="Times New Roman"/>
              </a:rPr>
              <a:t>If the stimulus was a </a:t>
            </a:r>
            <a:r>
              <a:rPr i="1" lang="en" sz="1200">
                <a:highlight>
                  <a:srgbClr val="FFFFFF"/>
                </a:highlight>
                <a:latin typeface="Times New Roman"/>
                <a:ea typeface="Times New Roman"/>
                <a:cs typeface="Times New Roman"/>
                <a:sym typeface="Times New Roman"/>
              </a:rPr>
              <a:t>giving request (give me)</a:t>
            </a:r>
            <a:r>
              <a:rPr lang="en" sz="1200">
                <a:highlight>
                  <a:srgbClr val="FFFFFF"/>
                </a:highlight>
                <a:latin typeface="Times New Roman"/>
                <a:ea typeface="Times New Roman"/>
                <a:cs typeface="Times New Roman"/>
                <a:sym typeface="Times New Roman"/>
              </a:rPr>
              <a:t>, participants had to reach for, grasp, and move the bottle close to the monitor; otherwise, if the stimulus was a </a:t>
            </a:r>
            <a:r>
              <a:rPr i="1" lang="en" sz="1200">
                <a:highlight>
                  <a:srgbClr val="FFFFFF"/>
                </a:highlight>
                <a:latin typeface="Times New Roman"/>
                <a:ea typeface="Times New Roman"/>
                <a:cs typeface="Times New Roman"/>
                <a:sym typeface="Times New Roman"/>
              </a:rPr>
              <a:t>taking request (take it)</a:t>
            </a:r>
            <a:r>
              <a:rPr lang="en" sz="1200">
                <a:highlight>
                  <a:srgbClr val="FFFFFF"/>
                </a:highlight>
                <a:latin typeface="Times New Roman"/>
                <a:ea typeface="Times New Roman"/>
                <a:cs typeface="Times New Roman"/>
                <a:sym typeface="Times New Roman"/>
              </a:rPr>
              <a:t>, participants had to reach, grasp, and move the bottle close to their body [1]</a:t>
            </a:r>
            <a:endParaRPr sz="1200">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t/>
            </a:r>
            <a:endParaRPr sz="1200">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rPr lang="en" sz="1200">
                <a:highlight>
                  <a:srgbClr val="FFFFFF"/>
                </a:highlight>
                <a:latin typeface="Times New Roman"/>
                <a:ea typeface="Times New Roman"/>
                <a:cs typeface="Times New Roman"/>
                <a:sym typeface="Times New Roman"/>
              </a:rPr>
              <a:t>The participant’s hand movement was tracked by sensors attached to the hand.</a:t>
            </a:r>
            <a:endParaRPr sz="1200">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t/>
            </a:r>
            <a:endParaRPr sz="1200">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rPr lang="en" sz="1200">
                <a:highlight>
                  <a:srgbClr val="FFFFFF"/>
                </a:highlight>
                <a:latin typeface="Times New Roman"/>
                <a:ea typeface="Times New Roman"/>
                <a:cs typeface="Times New Roman"/>
                <a:sym typeface="Times New Roman"/>
              </a:rPr>
              <a:t>This study found that vitality forms expressed by the actors influenced the kinematic parameters of the participants' actions regardless to the modality by which they are conveyed.</a:t>
            </a:r>
            <a:endParaRPr sz="1200">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t/>
            </a:r>
            <a:endParaRPr sz="1200">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rPr lang="en" sz="1200">
                <a:highlight>
                  <a:srgbClr val="FFFFFF"/>
                </a:highlight>
                <a:latin typeface="Times New Roman"/>
                <a:ea typeface="Times New Roman"/>
                <a:cs typeface="Times New Roman"/>
                <a:sym typeface="Times New Roman"/>
              </a:rPr>
              <a:t>This seems important for human-human interactions, but why apply to robots?</a:t>
            </a:r>
            <a:endParaRPr sz="1200">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t/>
            </a:r>
            <a:endParaRPr sz="1200">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t/>
            </a:r>
            <a:endParaRPr sz="1200">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t/>
            </a:r>
            <a:endParaRPr sz="1200">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t/>
            </a:r>
            <a:endParaRPr sz="1200">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t/>
            </a:r>
            <a:endParaRPr sz="1200">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t/>
            </a:r>
            <a:endParaRPr sz="1200">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t/>
            </a:r>
            <a:endParaRPr sz="1200">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t/>
            </a:r>
            <a:endParaRPr sz="1200">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t/>
            </a:r>
            <a:endParaRPr sz="1200">
              <a:highlight>
                <a:srgbClr val="FFFFFF"/>
              </a:highlight>
              <a:uFill>
                <a:noFill/>
              </a:uFill>
              <a:latin typeface="Times New Roman"/>
              <a:ea typeface="Times New Roman"/>
              <a:cs typeface="Times New Roman"/>
              <a:sym typeface="Times New Roman"/>
              <a:hlinkClick r:id="rId2"/>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56a41c899c_0_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56a41c899c_0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More organic communication - </a:t>
            </a:r>
            <a:endParaRPr/>
          </a:p>
          <a:p>
            <a:pPr indent="0" lvl="0" marL="0" rtl="0" algn="l">
              <a:spcBef>
                <a:spcPts val="0"/>
              </a:spcBef>
              <a:spcAft>
                <a:spcPts val="0"/>
              </a:spcAft>
              <a:buNone/>
            </a:pPr>
            <a:r>
              <a:rPr lang="en"/>
              <a:t>Policeman robot and teacher robot? - would need to be commanding or assertive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Other study from 2017:</a:t>
            </a:r>
            <a:endParaRPr/>
          </a:p>
          <a:p>
            <a:pPr indent="0" lvl="0" marL="0" rtl="0" algn="l">
              <a:spcBef>
                <a:spcPts val="0"/>
              </a:spcBef>
              <a:spcAft>
                <a:spcPts val="0"/>
              </a:spcAft>
              <a:buNone/>
            </a:pPr>
            <a:r>
              <a:rPr lang="en"/>
              <a:t>I</a:t>
            </a:r>
            <a:r>
              <a:rPr lang="en"/>
              <a:t>nvestigating the behavioral and neural mechanisms supporting natural interaction poses substantial problems. </a:t>
            </a:r>
            <a:endParaRPr/>
          </a:p>
          <a:p>
            <a:pPr indent="0" lvl="0" marL="0" rtl="0" algn="l">
              <a:spcBef>
                <a:spcPts val="0"/>
              </a:spcBef>
              <a:spcAft>
                <a:spcPts val="0"/>
              </a:spcAft>
              <a:buNone/>
            </a:pPr>
            <a:r>
              <a:rPr lang="en"/>
              <a:t>In particular, the unconscious processes such as unintentional movements or gazing are very difficult—if not impossible—to restrain or control in a quantitative way for a human agent. </a:t>
            </a:r>
            <a:endParaRPr/>
          </a:p>
          <a:p>
            <a:pPr indent="0" lvl="0" marL="0" rtl="0" algn="l">
              <a:spcBef>
                <a:spcPts val="0"/>
              </a:spcBef>
              <a:spcAft>
                <a:spcPts val="0"/>
              </a:spcAft>
              <a:buNone/>
            </a:pPr>
            <a:r>
              <a:rPr lang="en"/>
              <a:t>Moreover, during an interaction, participants influence each other continuously in a complex way, resulting in behaviors that go beyond experimental control. [2]</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Robots can establish an interaction with a human partner, contingently reacting to his actions without losing the controllability of the experiment or the naturalness of the interactive scenario.[2]</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56a41c899c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56a41c899c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done by:</a:t>
            </a:r>
            <a:endParaRPr/>
          </a:p>
          <a:p>
            <a:pPr indent="-298450" lvl="0" marL="457200" rtl="0" algn="l">
              <a:spcBef>
                <a:spcPts val="0"/>
              </a:spcBef>
              <a:spcAft>
                <a:spcPts val="0"/>
              </a:spcAft>
              <a:buSzPts val="1100"/>
              <a:buAutoNum type="arabicPeriod"/>
            </a:pPr>
            <a:r>
              <a:rPr lang="en"/>
              <a:t>Recording the kinematic data of a trained actor passing an object with gentle and rude vitality forms.</a:t>
            </a:r>
            <a:endParaRPr/>
          </a:p>
          <a:p>
            <a:pPr indent="-298450" lvl="0" marL="457200" rtl="0" algn="l">
              <a:spcBef>
                <a:spcPts val="0"/>
              </a:spcBef>
              <a:spcAft>
                <a:spcPts val="0"/>
              </a:spcAft>
              <a:buSzPts val="1100"/>
              <a:buAutoNum type="arabicPeriod"/>
            </a:pPr>
            <a:r>
              <a:rPr lang="en"/>
              <a:t>Remapping the captured motion into a movement of a kinematic chain of two links, 4 degrees of freedom (1 at the elbow and 3 at the shoulder). </a:t>
            </a:r>
            <a:endParaRPr/>
          </a:p>
          <a:p>
            <a:pPr indent="457200" lvl="0" marL="0" rtl="0" algn="l">
              <a:spcBef>
                <a:spcPts val="0"/>
              </a:spcBef>
              <a:spcAft>
                <a:spcPts val="0"/>
              </a:spcAft>
              <a:buNone/>
            </a:pPr>
            <a:r>
              <a:rPr lang="en"/>
              <a:t>This kinematic representation resembles the kinematic chain of the humanoid iCub</a:t>
            </a:r>
            <a:endParaRPr/>
          </a:p>
          <a:p>
            <a:pPr indent="0" lvl="0" marL="0" rtl="0" algn="l">
              <a:spcBef>
                <a:spcPts val="0"/>
              </a:spcBef>
              <a:spcAft>
                <a:spcPts val="0"/>
              </a:spcAft>
              <a:buNone/>
            </a:pPr>
            <a:r>
              <a:rPr lang="en"/>
              <a:t>   3.	Then remapping the movement into robot kinematics by keeping into account the difference between actor’s and robot’s arm length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 generate a robotic voice we recorded the voice of a human actor that pronounces the following motor command: “take it” in rude and gentle forms.</a:t>
            </a:r>
            <a:endParaRPr/>
          </a:p>
          <a:p>
            <a:pPr indent="0" lvl="0" marL="0" rtl="0" algn="l">
              <a:spcBef>
                <a:spcPts val="0"/>
              </a:spcBef>
              <a:spcAft>
                <a:spcPts val="0"/>
              </a:spcAft>
              <a:buNone/>
            </a:pPr>
            <a:r>
              <a:rPr lang="en"/>
              <a:t>We then manipulated some physical properties e.g. the pitch and duration. </a:t>
            </a:r>
            <a:endParaRPr/>
          </a:p>
          <a:p>
            <a:pPr indent="0" lvl="0" marL="0" rtl="0" algn="l">
              <a:spcBef>
                <a:spcPts val="0"/>
              </a:spcBef>
              <a:spcAft>
                <a:spcPts val="0"/>
              </a:spcAft>
              <a:buNone/>
            </a:pPr>
            <a:r>
              <a:rPr lang="en"/>
              <a:t>Alter the volume in order to match the corresponding gentle and rude vitality forms of the human voice.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After this is done, first experiment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56a41c899c_0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56a41c899c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study consisted of two different experiments. </a:t>
            </a:r>
            <a:endParaRPr/>
          </a:p>
          <a:p>
            <a:pPr indent="0" lvl="0" marL="0" rtl="0" algn="l">
              <a:spcBef>
                <a:spcPts val="0"/>
              </a:spcBef>
              <a:spcAft>
                <a:spcPts val="0"/>
              </a:spcAft>
              <a:buNone/>
            </a:pPr>
            <a:r>
              <a:rPr lang="en"/>
              <a:t>After creating the vitality forms, subjects were asked to rate different stimuli in terms of rudeness.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56a41c899c_0_2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56a41c899c_0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Left:</a:t>
            </a:r>
            <a:endParaRPr/>
          </a:p>
          <a:p>
            <a:pPr indent="0" lvl="0" marL="0" rtl="0" algn="l">
              <a:spcBef>
                <a:spcPts val="0"/>
              </a:spcBef>
              <a:spcAft>
                <a:spcPts val="0"/>
              </a:spcAft>
              <a:buNone/>
            </a:pPr>
            <a:r>
              <a:rPr lang="en"/>
              <a:t>(20)P</a:t>
            </a:r>
            <a:r>
              <a:rPr lang="en"/>
              <a:t>articipants were asked to watch video of actions performed either with a rude or a gentle style </a:t>
            </a:r>
            <a:endParaRPr/>
          </a:p>
          <a:p>
            <a:pPr indent="0" lvl="0" marL="0" rtl="0" algn="l">
              <a:spcBef>
                <a:spcPts val="0"/>
              </a:spcBef>
              <a:spcAft>
                <a:spcPts val="0"/>
              </a:spcAft>
              <a:buNone/>
            </a:pPr>
            <a:r>
              <a:rPr lang="en"/>
              <a:t>or to listen to instructions given with a rude or gentle voice modulation and to rate from 1 (very gentle) to 7 (very rude) the actor’s behavior. </a:t>
            </a:r>
            <a:endParaRPr/>
          </a:p>
          <a:p>
            <a:pPr indent="0" lvl="0" marL="0" rtl="0" algn="l">
              <a:spcBef>
                <a:spcPts val="0"/>
              </a:spcBef>
              <a:spcAft>
                <a:spcPts val="0"/>
              </a:spcAft>
              <a:buNone/>
            </a:pPr>
            <a:r>
              <a:rPr lang="en"/>
              <a:t>The agent could be either a human male actor or the iCub robot, exhibiting the voices and kinematics we have generated.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Right:</a:t>
            </a:r>
            <a:endParaRPr/>
          </a:p>
          <a:p>
            <a:pPr indent="0" lvl="0" marL="0" rtl="0" algn="l">
              <a:spcBef>
                <a:spcPts val="0"/>
              </a:spcBef>
              <a:spcAft>
                <a:spcPts val="0"/>
              </a:spcAft>
              <a:buNone/>
            </a:pPr>
            <a:r>
              <a:rPr lang="en"/>
              <a:t>Subjective evaluation of robot behaviors with different vitality, conveyed with different vocal (left) or action features (left) . Gentle and rude between the robot and actor seem to be perceived almost in the same manner by participants.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56a41c899c_0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56a41c899c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After the subjective evaluation of the generated vitality forms, a </a:t>
            </a:r>
            <a:r>
              <a:rPr lang="en"/>
              <a:t>behavioral study was carried out to test the same stimuli during a real human-robot interaction.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10 participants; all with some form of experience in interaction with the iCub. </a:t>
            </a:r>
            <a:endParaRPr/>
          </a:p>
          <a:p>
            <a:pPr indent="0" lvl="0" marL="0" rtl="0" algn="l">
              <a:spcBef>
                <a:spcPts val="0"/>
              </a:spcBef>
              <a:spcAft>
                <a:spcPts val="0"/>
              </a:spcAft>
              <a:buNone/>
            </a:pPr>
            <a:r>
              <a:rPr lang="en"/>
              <a:t>Done to minimize the influence of a potential novelty effect on participants’ behavior.</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7.png"/><Relationship Id="rId5"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063825" y="410250"/>
            <a:ext cx="5017500" cy="15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A robot with style: can robotic attitudes influence human actions? </a:t>
            </a:r>
            <a:endParaRPr sz="3600"/>
          </a:p>
        </p:txBody>
      </p:sp>
      <p:sp>
        <p:nvSpPr>
          <p:cNvPr id="135" name="Google Shape;135;p13"/>
          <p:cNvSpPr txBox="1"/>
          <p:nvPr>
            <p:ph idx="1" type="subTitle"/>
          </p:nvPr>
        </p:nvSpPr>
        <p:spPr>
          <a:xfrm>
            <a:off x="3180625" y="3139425"/>
            <a:ext cx="5017500" cy="50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Vannucci F., Di Cesare G., Rea F., Sandini G., Sciutti A.</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rPr lang="en" sz="2400"/>
              <a:t>Presented by Lingyu An</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pic>
        <p:nvPicPr>
          <p:cNvPr id="189" name="Google Shape;189;p22"/>
          <p:cNvPicPr preferRelativeResize="0"/>
          <p:nvPr/>
        </p:nvPicPr>
        <p:blipFill>
          <a:blip r:embed="rId3">
            <a:alphaModFix/>
          </a:blip>
          <a:stretch>
            <a:fillRect/>
          </a:stretch>
        </p:blipFill>
        <p:spPr>
          <a:xfrm>
            <a:off x="1446624" y="175525"/>
            <a:ext cx="3356601" cy="2296350"/>
          </a:xfrm>
          <a:prstGeom prst="rect">
            <a:avLst/>
          </a:prstGeom>
          <a:noFill/>
          <a:ln>
            <a:noFill/>
          </a:ln>
        </p:spPr>
      </p:pic>
      <p:pic>
        <p:nvPicPr>
          <p:cNvPr id="190" name="Google Shape;190;p22"/>
          <p:cNvPicPr preferRelativeResize="0"/>
          <p:nvPr/>
        </p:nvPicPr>
        <p:blipFill>
          <a:blip r:embed="rId4">
            <a:alphaModFix/>
          </a:blip>
          <a:stretch>
            <a:fillRect/>
          </a:stretch>
        </p:blipFill>
        <p:spPr>
          <a:xfrm>
            <a:off x="1446626" y="2571758"/>
            <a:ext cx="3356599" cy="2439743"/>
          </a:xfrm>
          <a:prstGeom prst="rect">
            <a:avLst/>
          </a:prstGeom>
          <a:noFill/>
          <a:ln>
            <a:noFill/>
          </a:ln>
        </p:spPr>
      </p:pic>
      <p:pic>
        <p:nvPicPr>
          <p:cNvPr id="191" name="Google Shape;191;p22"/>
          <p:cNvPicPr preferRelativeResize="0"/>
          <p:nvPr/>
        </p:nvPicPr>
        <p:blipFill>
          <a:blip r:embed="rId5">
            <a:alphaModFix/>
          </a:blip>
          <a:stretch>
            <a:fillRect/>
          </a:stretch>
        </p:blipFill>
        <p:spPr>
          <a:xfrm>
            <a:off x="4978799" y="1612025"/>
            <a:ext cx="4035975" cy="2973877"/>
          </a:xfrm>
          <a:prstGeom prst="rect">
            <a:avLst/>
          </a:prstGeom>
          <a:noFill/>
          <a:ln>
            <a:noFill/>
          </a:ln>
        </p:spPr>
      </p:pic>
      <p:sp>
        <p:nvSpPr>
          <p:cNvPr id="192" name="Google Shape;192;p22"/>
          <p:cNvSpPr txBox="1"/>
          <p:nvPr/>
        </p:nvSpPr>
        <p:spPr>
          <a:xfrm>
            <a:off x="5178025" y="810900"/>
            <a:ext cx="3637500" cy="71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a:ea typeface="Montserrat"/>
                <a:cs typeface="Montserrat"/>
                <a:sym typeface="Montserrat"/>
              </a:rPr>
              <a:t>Flowchart showing the sequence of        </a:t>
            </a:r>
            <a:endParaRPr>
              <a:solidFill>
                <a:srgbClr val="FFFFFF"/>
              </a:solidFill>
              <a:latin typeface="Montserrat"/>
              <a:ea typeface="Montserrat"/>
              <a:cs typeface="Montserrat"/>
              <a:sym typeface="Montserrat"/>
            </a:endParaRPr>
          </a:p>
          <a:p>
            <a:pPr indent="0" lvl="0" marL="0" rtl="0" algn="l">
              <a:spcBef>
                <a:spcPts val="0"/>
              </a:spcBef>
              <a:spcAft>
                <a:spcPts val="0"/>
              </a:spcAft>
              <a:buNone/>
            </a:pPr>
            <a:r>
              <a:rPr lang="en">
                <a:solidFill>
                  <a:srgbClr val="FFFFFF"/>
                </a:solidFill>
                <a:latin typeface="Montserrat"/>
                <a:ea typeface="Montserrat"/>
                <a:cs typeface="Montserrat"/>
                <a:sym typeface="Montserrat"/>
              </a:rPr>
              <a:t>one trial with the possible variations</a:t>
            </a:r>
            <a:endParaRPr>
              <a:solidFill>
                <a:srgbClr val="FFFFFF"/>
              </a:solidFill>
              <a:latin typeface="Montserrat"/>
              <a:ea typeface="Montserrat"/>
              <a:cs typeface="Montserrat"/>
              <a:sym typeface="Montserrat"/>
            </a:endParaRPr>
          </a:p>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2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Results</a:t>
            </a:r>
            <a:endParaRPr sz="3000"/>
          </a:p>
        </p:txBody>
      </p:sp>
      <p:sp>
        <p:nvSpPr>
          <p:cNvPr id="198" name="Google Shape;198;p23"/>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Montserrat"/>
              <a:buChar char="●"/>
            </a:pPr>
            <a:r>
              <a:rPr lang="en" sz="1800">
                <a:latin typeface="Montserrat"/>
                <a:ea typeface="Montserrat"/>
                <a:cs typeface="Montserrat"/>
                <a:sym typeface="Montserrat"/>
              </a:rPr>
              <a:t>Successful porting of the human actions to the joint space of the robot with accurate timing. The iCub could execute very precise movements, closely resembling the ones of the human actor.</a:t>
            </a:r>
            <a:br>
              <a:rPr lang="en" sz="1800">
                <a:latin typeface="Montserrat"/>
                <a:ea typeface="Montserrat"/>
                <a:cs typeface="Montserrat"/>
                <a:sym typeface="Montserrat"/>
              </a:rPr>
            </a:br>
            <a:endParaRPr sz="1800">
              <a:latin typeface="Montserrat"/>
              <a:ea typeface="Montserrat"/>
              <a:cs typeface="Montserrat"/>
              <a:sym typeface="Montserrat"/>
            </a:endParaRPr>
          </a:p>
          <a:p>
            <a:pPr indent="-342900" lvl="0" marL="457200" rtl="0" algn="l">
              <a:spcBef>
                <a:spcPts val="0"/>
              </a:spcBef>
              <a:spcAft>
                <a:spcPts val="0"/>
              </a:spcAft>
              <a:buSzPts val="1800"/>
              <a:buFont typeface="Montserrat"/>
              <a:buChar char="●"/>
            </a:pPr>
            <a:r>
              <a:rPr lang="en" sz="1800">
                <a:latin typeface="Montserrat"/>
                <a:ea typeface="Montserrat"/>
                <a:cs typeface="Montserrat"/>
                <a:sym typeface="Montserrat"/>
              </a:rPr>
              <a:t>The robot voices consistently replicated the differences in the features of the gentle and rude human voice.</a:t>
            </a:r>
            <a:endParaRPr sz="1800">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pic>
        <p:nvPicPr>
          <p:cNvPr id="203" name="Google Shape;203;p24"/>
          <p:cNvPicPr preferRelativeResize="0"/>
          <p:nvPr/>
        </p:nvPicPr>
        <p:blipFill>
          <a:blip r:embed="rId3">
            <a:alphaModFix/>
          </a:blip>
          <a:stretch>
            <a:fillRect/>
          </a:stretch>
        </p:blipFill>
        <p:spPr>
          <a:xfrm>
            <a:off x="1255425" y="454275"/>
            <a:ext cx="4884974" cy="4329299"/>
          </a:xfrm>
          <a:prstGeom prst="rect">
            <a:avLst/>
          </a:prstGeom>
          <a:noFill/>
          <a:ln>
            <a:noFill/>
          </a:ln>
        </p:spPr>
      </p:pic>
      <p:sp>
        <p:nvSpPr>
          <p:cNvPr id="204" name="Google Shape;204;p24"/>
          <p:cNvSpPr txBox="1"/>
          <p:nvPr/>
        </p:nvSpPr>
        <p:spPr>
          <a:xfrm>
            <a:off x="6316600" y="2677300"/>
            <a:ext cx="2619000" cy="189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ato"/>
                <a:ea typeface="Lato"/>
                <a:cs typeface="Lato"/>
                <a:sym typeface="Lato"/>
              </a:rPr>
              <a:t>Voice: </a:t>
            </a:r>
            <a:endParaRPr>
              <a:solidFill>
                <a:srgbClr val="FFFFFF"/>
              </a:solidFill>
              <a:latin typeface="Lato"/>
              <a:ea typeface="Lato"/>
              <a:cs typeface="Lato"/>
              <a:sym typeface="Lato"/>
            </a:endParaRPr>
          </a:p>
          <a:p>
            <a:pPr indent="0" lvl="0" marL="0" rtl="0" algn="l">
              <a:spcBef>
                <a:spcPts val="0"/>
              </a:spcBef>
              <a:spcAft>
                <a:spcPts val="0"/>
              </a:spcAft>
              <a:buNone/>
            </a:pPr>
            <a:r>
              <a:rPr lang="en">
                <a:solidFill>
                  <a:srgbClr val="FFFFFF"/>
                </a:solidFill>
                <a:latin typeface="Lato"/>
                <a:ea typeface="Lato"/>
                <a:cs typeface="Lato"/>
                <a:sym typeface="Lato"/>
              </a:rPr>
              <a:t>graphs show the wave amplitude (C) and the mean intensity (D) relative to the action verb “take it”</a:t>
            </a:r>
            <a:endParaRPr>
              <a:solidFill>
                <a:srgbClr val="FFFFFF"/>
              </a:solidFill>
              <a:latin typeface="Lato"/>
              <a:ea typeface="Lato"/>
              <a:cs typeface="Lato"/>
              <a:sym typeface="Lato"/>
            </a:endParaRPr>
          </a:p>
          <a:p>
            <a:pPr indent="0" lvl="0" marL="0" rtl="0" algn="l">
              <a:spcBef>
                <a:spcPts val="0"/>
              </a:spcBef>
              <a:spcAft>
                <a:spcPts val="0"/>
              </a:spcAft>
              <a:buNone/>
            </a:pPr>
            <a:r>
              <a:rPr lang="en">
                <a:solidFill>
                  <a:srgbClr val="FFFFFF"/>
                </a:solidFill>
                <a:latin typeface="Lato"/>
                <a:ea typeface="Lato"/>
                <a:cs typeface="Lato"/>
                <a:sym typeface="Lato"/>
              </a:rPr>
              <a:t>pronounced by human and iCub robot in gentle and rude way.</a:t>
            </a:r>
            <a:endParaRPr>
              <a:solidFill>
                <a:srgbClr val="FFFFFF"/>
              </a:solidFill>
              <a:latin typeface="Lato"/>
              <a:ea typeface="Lato"/>
              <a:cs typeface="Lato"/>
              <a:sym typeface="Lato"/>
            </a:endParaRPr>
          </a:p>
        </p:txBody>
      </p:sp>
      <p:sp>
        <p:nvSpPr>
          <p:cNvPr id="205" name="Google Shape;205;p24"/>
          <p:cNvSpPr txBox="1"/>
          <p:nvPr/>
        </p:nvSpPr>
        <p:spPr>
          <a:xfrm>
            <a:off x="6316600" y="637150"/>
            <a:ext cx="2279100" cy="18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ato"/>
                <a:ea typeface="Lato"/>
                <a:cs typeface="Lato"/>
                <a:sym typeface="Lato"/>
              </a:rPr>
              <a:t>Action: </a:t>
            </a:r>
            <a:endParaRPr>
              <a:solidFill>
                <a:srgbClr val="FFFFFF"/>
              </a:solidFill>
              <a:latin typeface="Lato"/>
              <a:ea typeface="Lato"/>
              <a:cs typeface="Lato"/>
              <a:sym typeface="Lato"/>
            </a:endParaRPr>
          </a:p>
          <a:p>
            <a:pPr indent="0" lvl="0" marL="0" rtl="0" algn="l">
              <a:spcBef>
                <a:spcPts val="0"/>
              </a:spcBef>
              <a:spcAft>
                <a:spcPts val="0"/>
              </a:spcAft>
              <a:buNone/>
            </a:pPr>
            <a:r>
              <a:rPr lang="en">
                <a:solidFill>
                  <a:srgbClr val="FFFFFF"/>
                </a:solidFill>
                <a:latin typeface="Lato"/>
                <a:ea typeface="Lato"/>
                <a:cs typeface="Lato"/>
                <a:sym typeface="Lato"/>
              </a:rPr>
              <a:t>velocity profiles of the movements performed by the human actor (A) and robot (B). </a:t>
            </a:r>
            <a:endParaRPr>
              <a:solidFill>
                <a:srgbClr val="FFFFFF"/>
              </a:solidFill>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pic>
        <p:nvPicPr>
          <p:cNvPr id="210" name="Google Shape;210;p25"/>
          <p:cNvPicPr preferRelativeResize="0"/>
          <p:nvPr/>
        </p:nvPicPr>
        <p:blipFill>
          <a:blip r:embed="rId3">
            <a:alphaModFix/>
          </a:blip>
          <a:stretch>
            <a:fillRect/>
          </a:stretch>
        </p:blipFill>
        <p:spPr>
          <a:xfrm>
            <a:off x="1290275" y="188125"/>
            <a:ext cx="5505174" cy="2383625"/>
          </a:xfrm>
          <a:prstGeom prst="rect">
            <a:avLst/>
          </a:prstGeom>
          <a:noFill/>
          <a:ln>
            <a:noFill/>
          </a:ln>
        </p:spPr>
      </p:pic>
      <p:sp>
        <p:nvSpPr>
          <p:cNvPr id="211" name="Google Shape;211;p25"/>
          <p:cNvSpPr txBox="1"/>
          <p:nvPr/>
        </p:nvSpPr>
        <p:spPr>
          <a:xfrm>
            <a:off x="7001175" y="188125"/>
            <a:ext cx="1809900" cy="191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a:ea typeface="Montserrat"/>
                <a:cs typeface="Montserrat"/>
                <a:sym typeface="Montserrat"/>
              </a:rPr>
              <a:t>Mean among all participants of the maximum hand speed for the reaching (A) and return (B) phase of the movement.</a:t>
            </a:r>
            <a:endParaRPr>
              <a:solidFill>
                <a:srgbClr val="FFFFFF"/>
              </a:solidFill>
              <a:latin typeface="Montserrat"/>
              <a:ea typeface="Montserrat"/>
              <a:cs typeface="Montserrat"/>
              <a:sym typeface="Montserrat"/>
            </a:endParaRPr>
          </a:p>
        </p:txBody>
      </p:sp>
      <p:pic>
        <p:nvPicPr>
          <p:cNvPr id="212" name="Google Shape;212;p25"/>
          <p:cNvPicPr preferRelativeResize="0"/>
          <p:nvPr/>
        </p:nvPicPr>
        <p:blipFill>
          <a:blip r:embed="rId4">
            <a:alphaModFix/>
          </a:blip>
          <a:stretch>
            <a:fillRect/>
          </a:stretch>
        </p:blipFill>
        <p:spPr>
          <a:xfrm>
            <a:off x="1290275" y="2662040"/>
            <a:ext cx="5505176" cy="2305860"/>
          </a:xfrm>
          <a:prstGeom prst="rect">
            <a:avLst/>
          </a:prstGeom>
          <a:noFill/>
          <a:ln>
            <a:noFill/>
          </a:ln>
        </p:spPr>
      </p:pic>
      <p:sp>
        <p:nvSpPr>
          <p:cNvPr id="213" name="Google Shape;213;p25"/>
          <p:cNvSpPr txBox="1"/>
          <p:nvPr/>
        </p:nvSpPr>
        <p:spPr>
          <a:xfrm>
            <a:off x="7001175" y="2662075"/>
            <a:ext cx="1809900" cy="230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a:ea typeface="Montserrat"/>
                <a:cs typeface="Montserrat"/>
                <a:sym typeface="Montserrat"/>
              </a:rPr>
              <a:t>Mean among all participants of the maximum aperture</a:t>
            </a:r>
            <a:endParaRPr>
              <a:solidFill>
                <a:srgbClr val="FFFFFF"/>
              </a:solidFill>
              <a:latin typeface="Montserrat"/>
              <a:ea typeface="Montserrat"/>
              <a:cs typeface="Montserrat"/>
              <a:sym typeface="Montserrat"/>
            </a:endParaRPr>
          </a:p>
          <a:p>
            <a:pPr indent="0" lvl="0" marL="0" rtl="0" algn="l">
              <a:spcBef>
                <a:spcPts val="0"/>
              </a:spcBef>
              <a:spcAft>
                <a:spcPts val="0"/>
              </a:spcAft>
              <a:buNone/>
            </a:pPr>
            <a:r>
              <a:rPr lang="en">
                <a:solidFill>
                  <a:srgbClr val="FFFFFF"/>
                </a:solidFill>
                <a:latin typeface="Montserrat"/>
                <a:ea typeface="Montserrat"/>
                <a:cs typeface="Montserrat"/>
                <a:sym typeface="Montserrat"/>
              </a:rPr>
              <a:t>speed (A) and closure speed (B) for the reaching phase of the movement.</a:t>
            </a:r>
            <a:endParaRPr>
              <a:solidFill>
                <a:srgbClr val="FFFFFF"/>
              </a:solidFill>
              <a:latin typeface="Montserrat"/>
              <a:ea typeface="Montserrat"/>
              <a:cs typeface="Montserrat"/>
              <a:sym typeface="Montserrat"/>
            </a:endParaRPr>
          </a:p>
          <a:p>
            <a:pPr indent="0" lvl="0" marL="0" rtl="0" algn="l">
              <a:spcBef>
                <a:spcPts val="0"/>
              </a:spcBef>
              <a:spcAft>
                <a:spcPts val="0"/>
              </a:spcAft>
              <a:buNone/>
            </a:pPr>
            <a:r>
              <a:t/>
            </a:r>
            <a:endParaRPr>
              <a:solidFill>
                <a:srgbClr val="FFFFFF"/>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2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Summary</a:t>
            </a:r>
            <a:endParaRPr sz="3000"/>
          </a:p>
        </p:txBody>
      </p:sp>
      <p:sp>
        <p:nvSpPr>
          <p:cNvPr id="219" name="Google Shape;219;p26"/>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The kinematics parameters of the robot motion and properties of its voice are adequate to express different attitudes.</a:t>
            </a:r>
            <a:br>
              <a:rPr lang="en" sz="1800"/>
            </a:br>
            <a:endParaRPr sz="1800"/>
          </a:p>
          <a:p>
            <a:pPr indent="-342900" lvl="0" marL="457200" rtl="0" algn="l">
              <a:spcBef>
                <a:spcPts val="0"/>
              </a:spcBef>
              <a:spcAft>
                <a:spcPts val="0"/>
              </a:spcAft>
              <a:buSzPts val="1800"/>
              <a:buChar char="●"/>
            </a:pPr>
            <a:r>
              <a:rPr lang="en" sz="1800"/>
              <a:t>The subjective recognition of the “style” of the robot is similar for both modalities of communication: action and voice.</a:t>
            </a:r>
            <a:br>
              <a:rPr lang="en" sz="1800"/>
            </a:b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2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Thoughts</a:t>
            </a:r>
            <a:endParaRPr sz="3000"/>
          </a:p>
        </p:txBody>
      </p:sp>
      <p:sp>
        <p:nvSpPr>
          <p:cNvPr id="225" name="Google Shape;225;p27"/>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Only two vitality forms tested - how would</a:t>
            </a:r>
            <a:r>
              <a:rPr lang="en" sz="1800"/>
              <a:t> a broad spectrum of different forms be implemented in robots?</a:t>
            </a:r>
            <a:br>
              <a:rPr lang="en" sz="1800"/>
            </a:br>
            <a:endParaRPr sz="1800"/>
          </a:p>
          <a:p>
            <a:pPr indent="-342900" lvl="0" marL="457200" rtl="0" algn="l">
              <a:spcBef>
                <a:spcPts val="0"/>
              </a:spcBef>
              <a:spcAft>
                <a:spcPts val="0"/>
              </a:spcAft>
              <a:buSzPts val="1800"/>
              <a:buChar char="●"/>
            </a:pPr>
            <a:r>
              <a:rPr lang="en" sz="1800"/>
              <a:t>Robot’s actions were created using kinematic data recorded by a human actor and are fixed</a:t>
            </a:r>
            <a:br>
              <a:rPr lang="en" sz="1800"/>
            </a:br>
            <a:endParaRPr sz="1800"/>
          </a:p>
          <a:p>
            <a:pPr indent="0" lvl="0" marL="0" rtl="0" algn="l">
              <a:spcBef>
                <a:spcPts val="1600"/>
              </a:spcBef>
              <a:spcAft>
                <a:spcPts val="1600"/>
              </a:spcAft>
              <a:buNone/>
            </a:pPr>
            <a:r>
              <a:t/>
            </a:r>
            <a:endParaRPr sz="1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2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Questions?</a:t>
            </a:r>
            <a:endParaRPr sz="3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p2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References</a:t>
            </a:r>
            <a:endParaRPr sz="3000"/>
          </a:p>
        </p:txBody>
      </p:sp>
      <p:sp>
        <p:nvSpPr>
          <p:cNvPr id="236" name="Google Shape;236;p29"/>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  G. Di Cesare, E. De Stefani, M. Gentilucci, and D. De Marco, “Vitality Forms Expressed by Others Modulate Our Own Motor Response: A Kinematic Study,” Front. Hum. Neurosci., 2017.  </a:t>
            </a:r>
            <a:endParaRPr/>
          </a:p>
          <a:p>
            <a:pPr indent="0" lvl="0" marL="0" rtl="0" algn="l">
              <a:spcBef>
                <a:spcPts val="1600"/>
              </a:spcBef>
              <a:spcAft>
                <a:spcPts val="1600"/>
              </a:spcAft>
              <a:buNone/>
            </a:pPr>
            <a:r>
              <a:rPr lang="en"/>
              <a:t>[2]  A. Sciutti and G. Sandini, “Interacting with Robots to Investigate the Bases of Social Interaction,” IEEE Trans. Neural Syst. Rehabil. Eng., pp. 1–1, 2017.</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1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A robot with s</a:t>
            </a:r>
            <a:r>
              <a:rPr lang="en" sz="3000"/>
              <a:t>tyle?</a:t>
            </a:r>
            <a:endParaRPr sz="3000"/>
          </a:p>
        </p:txBody>
      </p:sp>
      <p:pic>
        <p:nvPicPr>
          <p:cNvPr id="141" name="Google Shape;141;p14"/>
          <p:cNvPicPr preferRelativeResize="0"/>
          <p:nvPr/>
        </p:nvPicPr>
        <p:blipFill>
          <a:blip r:embed="rId3">
            <a:alphaModFix/>
          </a:blip>
          <a:stretch>
            <a:fillRect/>
          </a:stretch>
        </p:blipFill>
        <p:spPr>
          <a:xfrm>
            <a:off x="3943872" y="1358774"/>
            <a:ext cx="1625101" cy="29992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1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Vitality Forms</a:t>
            </a:r>
            <a:endParaRPr sz="3000"/>
          </a:p>
        </p:txBody>
      </p:sp>
      <p:sp>
        <p:nvSpPr>
          <p:cNvPr id="147" name="Google Shape;147;p15"/>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Vitality forms represent how an action is performed and characterize all human interactions.</a:t>
            </a:r>
            <a:br>
              <a:rPr lang="en" sz="1800"/>
            </a:br>
            <a:endParaRPr sz="1800"/>
          </a:p>
          <a:p>
            <a:pPr indent="-342900" lvl="0" marL="457200" rtl="0" algn="l">
              <a:spcBef>
                <a:spcPts val="0"/>
              </a:spcBef>
              <a:spcAft>
                <a:spcPts val="0"/>
              </a:spcAft>
              <a:buSzPts val="1800"/>
              <a:buChar char="●"/>
            </a:pPr>
            <a:r>
              <a:rPr lang="en" sz="1800"/>
              <a:t>The same action can have different interpretations depending on its vitality form.</a:t>
            </a:r>
            <a:br>
              <a:rPr lang="en" sz="1800"/>
            </a:br>
            <a:endParaRPr sz="1800"/>
          </a:p>
          <a:p>
            <a:pPr indent="-342900" lvl="0" marL="457200" rtl="0" algn="l">
              <a:spcBef>
                <a:spcPts val="0"/>
              </a:spcBef>
              <a:spcAft>
                <a:spcPts val="0"/>
              </a:spcAft>
              <a:buSzPts val="1800"/>
              <a:buChar char="●"/>
            </a:pPr>
            <a:r>
              <a:rPr lang="en" sz="1800"/>
              <a:t>How do they influence our responses?</a:t>
            </a:r>
            <a:endParaRPr sz="1800"/>
          </a:p>
          <a:p>
            <a:pPr indent="0" lvl="0" marL="0" rtl="0" algn="l">
              <a:spcBef>
                <a:spcPts val="1600"/>
              </a:spcBef>
              <a:spcAft>
                <a:spcPts val="0"/>
              </a:spcAft>
              <a:buNone/>
            </a:pPr>
            <a:r>
              <a:t/>
            </a:r>
            <a:endParaRPr sz="1800"/>
          </a:p>
          <a:p>
            <a:pPr indent="0" lvl="0" marL="0" rtl="0" algn="l">
              <a:spcBef>
                <a:spcPts val="1600"/>
              </a:spcBef>
              <a:spcAft>
                <a:spcPts val="0"/>
              </a:spcAft>
              <a:buNone/>
            </a:pPr>
            <a:r>
              <a:t/>
            </a:r>
            <a:endParaRPr sz="1800"/>
          </a:p>
          <a:p>
            <a:pPr indent="0" lvl="0" marL="0" rtl="0" algn="l">
              <a:spcBef>
                <a:spcPts val="1600"/>
              </a:spcBef>
              <a:spcAft>
                <a:spcPts val="1600"/>
              </a:spcAft>
              <a:buNone/>
            </a:pPr>
            <a:r>
              <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pic>
        <p:nvPicPr>
          <p:cNvPr id="152" name="Google Shape;152;p16"/>
          <p:cNvPicPr preferRelativeResize="0"/>
          <p:nvPr/>
        </p:nvPicPr>
        <p:blipFill>
          <a:blip r:embed="rId3">
            <a:alphaModFix/>
          </a:blip>
          <a:stretch>
            <a:fillRect/>
          </a:stretch>
        </p:blipFill>
        <p:spPr>
          <a:xfrm>
            <a:off x="2125038" y="235400"/>
            <a:ext cx="4893921" cy="4672700"/>
          </a:xfrm>
          <a:prstGeom prst="rect">
            <a:avLst/>
          </a:prstGeom>
          <a:noFill/>
          <a:ln>
            <a:noFill/>
          </a:ln>
        </p:spPr>
      </p:pic>
      <p:sp>
        <p:nvSpPr>
          <p:cNvPr id="153" name="Google Shape;153;p16"/>
          <p:cNvSpPr txBox="1"/>
          <p:nvPr/>
        </p:nvSpPr>
        <p:spPr>
          <a:xfrm>
            <a:off x="7101250" y="4680150"/>
            <a:ext cx="567600" cy="29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a:ea typeface="Montserrat"/>
                <a:cs typeface="Montserrat"/>
                <a:sym typeface="Montserrat"/>
              </a:rPr>
              <a:t>[ 1 ]</a:t>
            </a:r>
            <a:endParaRPr>
              <a:solidFill>
                <a:srgbClr val="FFFFFF"/>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1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Why is this important?</a:t>
            </a:r>
            <a:endParaRPr/>
          </a:p>
        </p:txBody>
      </p:sp>
      <p:sp>
        <p:nvSpPr>
          <p:cNvPr id="159" name="Google Shape;159;p17"/>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Montserrat"/>
              <a:buChar char="●"/>
            </a:pPr>
            <a:r>
              <a:rPr lang="en" sz="1800">
                <a:latin typeface="Montserrat"/>
                <a:ea typeface="Montserrat"/>
                <a:cs typeface="Montserrat"/>
                <a:sym typeface="Montserrat"/>
              </a:rPr>
              <a:t>In the future, robots will possibly play many social roles.</a:t>
            </a:r>
            <a:br>
              <a:rPr lang="en" sz="1800">
                <a:latin typeface="Montserrat"/>
                <a:ea typeface="Montserrat"/>
                <a:cs typeface="Montserrat"/>
                <a:sym typeface="Montserrat"/>
              </a:rPr>
            </a:br>
            <a:r>
              <a:rPr lang="en" sz="1800">
                <a:latin typeface="Montserrat"/>
                <a:ea typeface="Montserrat"/>
                <a:cs typeface="Montserrat"/>
                <a:sym typeface="Montserrat"/>
              </a:rPr>
              <a:t>Easier communication between humans and robots would allow robots to carry out their responsibilities more efficiently.</a:t>
            </a:r>
            <a:br>
              <a:rPr lang="en" sz="1800">
                <a:latin typeface="Montserrat"/>
                <a:ea typeface="Montserrat"/>
                <a:cs typeface="Montserrat"/>
                <a:sym typeface="Montserrat"/>
              </a:rPr>
            </a:br>
            <a:endParaRPr sz="1800">
              <a:latin typeface="Montserrat"/>
              <a:ea typeface="Montserrat"/>
              <a:cs typeface="Montserrat"/>
              <a:sym typeface="Montserrat"/>
            </a:endParaRPr>
          </a:p>
          <a:p>
            <a:pPr indent="-342900" lvl="0" marL="457200" rtl="0" algn="l">
              <a:spcBef>
                <a:spcPts val="0"/>
              </a:spcBef>
              <a:spcAft>
                <a:spcPts val="0"/>
              </a:spcAft>
              <a:buSzPts val="1800"/>
              <a:buFont typeface="Montserrat"/>
              <a:buChar char="●"/>
            </a:pPr>
            <a:r>
              <a:rPr lang="en" sz="1800">
                <a:latin typeface="Montserrat"/>
                <a:ea typeface="Montserrat"/>
                <a:cs typeface="Montserrat"/>
                <a:sym typeface="Montserrat"/>
              </a:rPr>
              <a:t>Interactive humanoid robots could be a key tool to serve the investigation of the psychological and neuroscientific bases of social interaction. [2]</a:t>
            </a:r>
            <a:endParaRPr sz="1800">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1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How do we give robots “style”?</a:t>
            </a:r>
            <a:endParaRPr sz="3000"/>
          </a:p>
        </p:txBody>
      </p:sp>
      <p:sp>
        <p:nvSpPr>
          <p:cNvPr id="165" name="Google Shape;165;p18"/>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Montserrat"/>
              <a:buChar char="●"/>
            </a:pPr>
            <a:r>
              <a:rPr lang="en" sz="1800">
                <a:latin typeface="Montserrat"/>
                <a:ea typeface="Montserrat"/>
                <a:cs typeface="Montserrat"/>
                <a:sym typeface="Montserrat"/>
              </a:rPr>
              <a:t>Develop a motor control system that moves the robot end-effector with a velocity profile respecting the regularities of the human motion.</a:t>
            </a:r>
            <a:br>
              <a:rPr lang="en" sz="1800">
                <a:latin typeface="Montserrat"/>
                <a:ea typeface="Montserrat"/>
                <a:cs typeface="Montserrat"/>
                <a:sym typeface="Montserrat"/>
              </a:rPr>
            </a:br>
            <a:endParaRPr sz="1800">
              <a:latin typeface="Montserrat"/>
              <a:ea typeface="Montserrat"/>
              <a:cs typeface="Montserrat"/>
              <a:sym typeface="Montserrat"/>
            </a:endParaRPr>
          </a:p>
          <a:p>
            <a:pPr indent="-342900" lvl="0" marL="457200" rtl="0" algn="l">
              <a:spcBef>
                <a:spcPts val="0"/>
              </a:spcBef>
              <a:spcAft>
                <a:spcPts val="0"/>
              </a:spcAft>
              <a:buSzPts val="1800"/>
              <a:buFont typeface="Montserrat"/>
              <a:buChar char="●"/>
            </a:pPr>
            <a:r>
              <a:rPr lang="en" sz="1800">
                <a:latin typeface="Montserrat"/>
                <a:ea typeface="Montserrat"/>
                <a:cs typeface="Montserrat"/>
                <a:sym typeface="Montserrat"/>
              </a:rPr>
              <a:t>Use this system to generate human-like movement in the iCub robot and refine to include vitality forms.</a:t>
            </a:r>
            <a:endParaRPr sz="1800">
              <a:latin typeface="Montserrat"/>
              <a:ea typeface="Montserrat"/>
              <a:cs typeface="Montserrat"/>
              <a:sym typeface="Montserrat"/>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1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First Experiment</a:t>
            </a:r>
            <a:endParaRPr sz="3000"/>
          </a:p>
        </p:txBody>
      </p:sp>
      <p:sp>
        <p:nvSpPr>
          <p:cNvPr id="171" name="Google Shape;171;p19"/>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Montserrat"/>
                <a:ea typeface="Montserrat"/>
                <a:cs typeface="Montserrat"/>
                <a:sym typeface="Montserrat"/>
              </a:rPr>
              <a:t>Goal: </a:t>
            </a:r>
            <a:endParaRPr sz="1800">
              <a:latin typeface="Montserrat"/>
              <a:ea typeface="Montserrat"/>
              <a:cs typeface="Montserrat"/>
              <a:sym typeface="Montserrat"/>
            </a:endParaRPr>
          </a:p>
          <a:p>
            <a:pPr indent="0" lvl="0" marL="0" rtl="0" algn="l">
              <a:spcBef>
                <a:spcPts val="1600"/>
              </a:spcBef>
              <a:spcAft>
                <a:spcPts val="0"/>
              </a:spcAft>
              <a:buNone/>
            </a:pPr>
            <a:r>
              <a:rPr lang="en" sz="1800">
                <a:latin typeface="Montserrat"/>
                <a:ea typeface="Montserrat"/>
                <a:cs typeface="Montserrat"/>
                <a:sym typeface="Montserrat"/>
              </a:rPr>
              <a:t>T</a:t>
            </a:r>
            <a:r>
              <a:rPr lang="en" sz="1800">
                <a:latin typeface="Montserrat"/>
                <a:ea typeface="Montserrat"/>
                <a:cs typeface="Montserrat"/>
                <a:sym typeface="Montserrat"/>
              </a:rPr>
              <a:t>o verify that the created action and speech vitality forms would be perceived in the same manner as those produced by a human actor</a:t>
            </a:r>
            <a:endParaRPr sz="1800">
              <a:latin typeface="Montserrat"/>
              <a:ea typeface="Montserrat"/>
              <a:cs typeface="Montserrat"/>
              <a:sym typeface="Montserrat"/>
            </a:endParaRPr>
          </a:p>
          <a:p>
            <a:pPr indent="0" lvl="0" marL="0" rtl="0" algn="l">
              <a:spcBef>
                <a:spcPts val="1600"/>
              </a:spcBef>
              <a:spcAft>
                <a:spcPts val="0"/>
              </a:spcAft>
              <a:buNone/>
            </a:pPr>
            <a:r>
              <a:t/>
            </a:r>
            <a:endParaRPr sz="1800"/>
          </a:p>
          <a:p>
            <a:pPr indent="0" lvl="0" marL="0" rtl="0" algn="l">
              <a:spcBef>
                <a:spcPts val="1600"/>
              </a:spcBef>
              <a:spcAft>
                <a:spcPts val="1600"/>
              </a:spcAft>
              <a:buNone/>
            </a:pPr>
            <a:r>
              <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pic>
        <p:nvPicPr>
          <p:cNvPr id="176" name="Google Shape;176;p20"/>
          <p:cNvPicPr preferRelativeResize="0"/>
          <p:nvPr/>
        </p:nvPicPr>
        <p:blipFill>
          <a:blip r:embed="rId3">
            <a:alphaModFix/>
          </a:blip>
          <a:stretch>
            <a:fillRect/>
          </a:stretch>
        </p:blipFill>
        <p:spPr>
          <a:xfrm>
            <a:off x="1092675" y="454975"/>
            <a:ext cx="4321749" cy="4068500"/>
          </a:xfrm>
          <a:prstGeom prst="rect">
            <a:avLst/>
          </a:prstGeom>
          <a:noFill/>
          <a:ln>
            <a:noFill/>
          </a:ln>
        </p:spPr>
      </p:pic>
      <p:pic>
        <p:nvPicPr>
          <p:cNvPr id="177" name="Google Shape;177;p20"/>
          <p:cNvPicPr preferRelativeResize="0"/>
          <p:nvPr/>
        </p:nvPicPr>
        <p:blipFill>
          <a:blip r:embed="rId4">
            <a:alphaModFix/>
          </a:blip>
          <a:stretch>
            <a:fillRect/>
          </a:stretch>
        </p:blipFill>
        <p:spPr>
          <a:xfrm>
            <a:off x="5414437" y="454975"/>
            <a:ext cx="3025350" cy="2265300"/>
          </a:xfrm>
          <a:prstGeom prst="rect">
            <a:avLst/>
          </a:prstGeom>
          <a:noFill/>
          <a:ln>
            <a:noFill/>
          </a:ln>
        </p:spPr>
      </p:pic>
      <p:pic>
        <p:nvPicPr>
          <p:cNvPr id="178" name="Google Shape;178;p20"/>
          <p:cNvPicPr preferRelativeResize="0"/>
          <p:nvPr/>
        </p:nvPicPr>
        <p:blipFill>
          <a:blip r:embed="rId5">
            <a:alphaModFix/>
          </a:blip>
          <a:stretch>
            <a:fillRect/>
          </a:stretch>
        </p:blipFill>
        <p:spPr>
          <a:xfrm>
            <a:off x="5414425" y="2720275"/>
            <a:ext cx="3025375" cy="21184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2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Second Experiment</a:t>
            </a:r>
            <a:endParaRPr sz="3000"/>
          </a:p>
        </p:txBody>
      </p:sp>
      <p:sp>
        <p:nvSpPr>
          <p:cNvPr id="184" name="Google Shape;184;p21"/>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Montserrat"/>
                <a:ea typeface="Montserrat"/>
                <a:cs typeface="Montserrat"/>
                <a:sym typeface="Montserrat"/>
              </a:rPr>
              <a:t>Goal:</a:t>
            </a:r>
            <a:endParaRPr sz="1800">
              <a:latin typeface="Montserrat"/>
              <a:ea typeface="Montserrat"/>
              <a:cs typeface="Montserrat"/>
              <a:sym typeface="Montserrat"/>
            </a:endParaRPr>
          </a:p>
          <a:p>
            <a:pPr indent="0" lvl="0" marL="0" rtl="0" algn="l">
              <a:spcBef>
                <a:spcPts val="1600"/>
              </a:spcBef>
              <a:spcAft>
                <a:spcPts val="0"/>
              </a:spcAft>
              <a:buNone/>
            </a:pPr>
            <a:r>
              <a:rPr lang="en" sz="1800">
                <a:latin typeface="Montserrat"/>
                <a:ea typeface="Montserrat"/>
                <a:cs typeface="Montserrat"/>
                <a:sym typeface="Montserrat"/>
              </a:rPr>
              <a:t>To analyze the effect of vitality forms expressed on participants during a real human-robot interaction.</a:t>
            </a:r>
            <a:endParaRPr sz="1800">
              <a:latin typeface="Montserrat"/>
              <a:ea typeface="Montserrat"/>
              <a:cs typeface="Montserrat"/>
              <a:sym typeface="Montserrat"/>
            </a:endParaRPr>
          </a:p>
          <a:p>
            <a:pPr indent="0" lvl="0" marL="0" rtl="0" algn="l">
              <a:spcBef>
                <a:spcPts val="1600"/>
              </a:spcBef>
              <a:spcAft>
                <a:spcPts val="1600"/>
              </a:spcAft>
              <a:buNone/>
            </a:pPr>
            <a:r>
              <a:t/>
            </a:r>
            <a:endParaRPr sz="1800">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