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82" r:id="rId4"/>
    <p:sldId id="280" r:id="rId5"/>
    <p:sldId id="292" r:id="rId6"/>
    <p:sldId id="283" r:id="rId7"/>
    <p:sldId id="284" r:id="rId8"/>
    <p:sldId id="279" r:id="rId9"/>
    <p:sldId id="276" r:id="rId10"/>
    <p:sldId id="291" r:id="rId11"/>
    <p:sldId id="277" r:id="rId12"/>
    <p:sldId id="278" r:id="rId13"/>
    <p:sldId id="293" r:id="rId14"/>
    <p:sldId id="294" r:id="rId15"/>
    <p:sldId id="295" r:id="rId16"/>
    <p:sldId id="267" r:id="rId17"/>
    <p:sldId id="296" r:id="rId18"/>
    <p:sldId id="268" r:id="rId19"/>
    <p:sldId id="28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96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1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11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video" Target="../media/media12.mp4"/><Relationship Id="rId5" Type="http://schemas.microsoft.com/office/2007/relationships/media" Target="../media/media12.mp4"/><Relationship Id="rId10" Type="http://schemas.openxmlformats.org/officeDocument/2006/relationships/image" Target="../media/image27.png"/><Relationship Id="rId4" Type="http://schemas.openxmlformats.org/officeDocument/2006/relationships/video" Target="../media/media11.mp4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GjwfbOur3CQ" TargetMode="External"/><Relationship Id="rId2" Type="http://schemas.openxmlformats.org/officeDocument/2006/relationships/hyperlink" Target="http://youtu.be/cGci9FOl680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A1434F-2105-4444-AAB9-75CD0786AB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COMS 6731 Humanoid Robots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208E34D-5A32-4183-BC4C-EB81BCE3A7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2016156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Instructor: Dr. Peter Allen</a:t>
            </a:r>
          </a:p>
          <a:p>
            <a:pPr algn="r"/>
            <a:r>
              <a:rPr lang="en-US" dirty="0"/>
              <a:t>Date: Tuesday, February 26th, 2019</a:t>
            </a:r>
          </a:p>
          <a:p>
            <a:r>
              <a:rPr lang="en-US" dirty="0"/>
              <a:t>Name: </a:t>
            </a:r>
            <a:r>
              <a:rPr lang="en-US" dirty="0" err="1"/>
              <a:t>LianFeng</a:t>
            </a:r>
            <a:r>
              <a:rPr lang="en-US" dirty="0"/>
              <a:t> Li, UNI: LL3226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31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76DE4C-2B12-4FAB-8C3C-1963A5970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control - Pouring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C93C80-82E0-46D6-AF39-B6671A7E1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1145" y="1980897"/>
            <a:ext cx="8897884" cy="34506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Human                                                                                  Robot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62AE994F-5A02-4C47-A13C-F57CAE13B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4" t="3762" r="1383" b="3084"/>
          <a:stretch/>
        </p:blipFill>
        <p:spPr>
          <a:xfrm>
            <a:off x="7354383" y="2995350"/>
            <a:ext cx="4424611" cy="36939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87004B-C8A7-46AF-8ED1-DF548F29F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5" t="7168" r="14174" b="1593"/>
          <a:stretch/>
        </p:blipFill>
        <p:spPr>
          <a:xfrm>
            <a:off x="291091" y="2505522"/>
            <a:ext cx="6640935" cy="418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81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73FC05-7A95-4027-8F36-9853AD750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control - Shaking</a:t>
            </a:r>
          </a:p>
        </p:txBody>
      </p:sp>
      <p:pic>
        <p:nvPicPr>
          <p:cNvPr id="4" name="020">
            <a:hlinkClick r:id="" action="ppaction://media"/>
            <a:extLst>
              <a:ext uri="{FF2B5EF4-FFF2-40B4-BE49-F238E27FC236}">
                <a16:creationId xmlns:a16="http://schemas.microsoft.com/office/drawing/2014/main" xmlns="" id="{9E23BC19-5DAC-4360-A822-24314637C03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587" y="3428999"/>
            <a:ext cx="5765198" cy="3243017"/>
          </a:xfrm>
        </p:spPr>
      </p:pic>
      <p:pic>
        <p:nvPicPr>
          <p:cNvPr id="5" name="13">
            <a:hlinkClick r:id="" action="ppaction://media"/>
            <a:extLst>
              <a:ext uri="{FF2B5EF4-FFF2-40B4-BE49-F238E27FC236}">
                <a16:creationId xmlns:a16="http://schemas.microsoft.com/office/drawing/2014/main" xmlns="" id="{B582984C-CDA4-4500-AF6B-BE4ECBB2074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3216" y="3429000"/>
            <a:ext cx="5720423" cy="324301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E38CAAD7-5DB3-4AEB-B368-1374E661501D}"/>
              </a:ext>
            </a:extLst>
          </p:cNvPr>
          <p:cNvSpPr txBox="1">
            <a:spLocks/>
          </p:cNvSpPr>
          <p:nvPr/>
        </p:nvSpPr>
        <p:spPr>
          <a:xfrm>
            <a:off x="1451579" y="2015732"/>
            <a:ext cx="10453874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When jammed, robot shakes</a:t>
            </a:r>
          </a:p>
          <a:p>
            <a:pPr lvl="1"/>
            <a:r>
              <a:rPr lang="en-US" dirty="0"/>
              <a:t>Shaking vertically VS. shaking at an angle of 45º</a:t>
            </a:r>
          </a:p>
          <a:p>
            <a:pPr lvl="1"/>
            <a:r>
              <a:rPr lang="en-US" dirty="0"/>
              <a:t>Shaking with an angle is faster and is in accord with human demonstration</a:t>
            </a:r>
          </a:p>
        </p:txBody>
      </p:sp>
    </p:spTree>
    <p:extLst>
      <p:ext uri="{BB962C8B-B14F-4D97-AF65-F5344CB8AC3E}">
        <p14:creationId xmlns:p14="http://schemas.microsoft.com/office/powerpoint/2010/main" val="346056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7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ED1697-CA9D-4A41-AE00-685103502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control - Tapping</a:t>
            </a:r>
          </a:p>
        </p:txBody>
      </p:sp>
      <p:pic>
        <p:nvPicPr>
          <p:cNvPr id="4" name="030">
            <a:hlinkClick r:id="" action="ppaction://media"/>
            <a:extLst>
              <a:ext uri="{FF2B5EF4-FFF2-40B4-BE49-F238E27FC236}">
                <a16:creationId xmlns:a16="http://schemas.microsoft.com/office/drawing/2014/main" xmlns="" id="{A1AB31C2-A917-4AEB-BFEA-B3471C5FC9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855" y="3404072"/>
            <a:ext cx="5795516" cy="3260072"/>
          </a:xfrm>
        </p:spPr>
      </p:pic>
      <p:pic>
        <p:nvPicPr>
          <p:cNvPr id="5" name="14">
            <a:hlinkClick r:id="" action="ppaction://media"/>
            <a:extLst>
              <a:ext uri="{FF2B5EF4-FFF2-40B4-BE49-F238E27FC236}">
                <a16:creationId xmlns:a16="http://schemas.microsoft.com/office/drawing/2014/main" xmlns="" id="{C5E86980-9DE8-4BF6-A799-2C75EDD2654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71637" y="3404073"/>
            <a:ext cx="5750508" cy="326007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8975AC2-88DF-4839-8D49-E030AD27F88B}"/>
              </a:ext>
            </a:extLst>
          </p:cNvPr>
          <p:cNvSpPr txBox="1">
            <a:spLocks/>
          </p:cNvSpPr>
          <p:nvPr/>
        </p:nvSpPr>
        <p:spPr>
          <a:xfrm>
            <a:off x="1451579" y="2015732"/>
            <a:ext cx="10453874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When pouring a small amount, robot taps the container</a:t>
            </a:r>
          </a:p>
          <a:p>
            <a:pPr lvl="1"/>
            <a:r>
              <a:rPr lang="en-US" dirty="0"/>
              <a:t>Initial flow dominates the total amount</a:t>
            </a:r>
          </a:p>
          <a:p>
            <a:pPr lvl="1"/>
            <a:r>
              <a:rPr lang="en-US" dirty="0"/>
              <a:t>Hard to achieve accurate pouring with respect to the total amount</a:t>
            </a:r>
          </a:p>
        </p:txBody>
      </p:sp>
    </p:spTree>
    <p:extLst>
      <p:ext uri="{BB962C8B-B14F-4D97-AF65-F5344CB8AC3E}">
        <p14:creationId xmlns:p14="http://schemas.microsoft.com/office/powerpoint/2010/main" val="368974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80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CC842E-838F-4C35-9006-828F2FB19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on-line parameter optimizations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A596E0-30BB-4B87-B4D6-BF9EA73E5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10470455" cy="4803079"/>
          </a:xfrm>
        </p:spPr>
        <p:txBody>
          <a:bodyPr>
            <a:normAutofit/>
          </a:bodyPr>
          <a:lstStyle/>
          <a:p>
            <a:r>
              <a:rPr lang="en-US" dirty="0"/>
              <a:t>Focus on the pouring speed optimization (maximize the pouring speed = a score function)</a:t>
            </a:r>
          </a:p>
          <a:p>
            <a:pPr lvl="1"/>
            <a:r>
              <a:rPr lang="en-US" dirty="0"/>
              <a:t>Score can be obtained through actual execution using following parameters</a:t>
            </a:r>
          </a:p>
          <a:p>
            <a:r>
              <a:rPr lang="en-US" dirty="0"/>
              <a:t>Discrete parameter optimization </a:t>
            </a:r>
          </a:p>
          <a:p>
            <a:pPr lvl="1"/>
            <a:r>
              <a:rPr lang="en-US" dirty="0"/>
              <a:t>Discrete parameter is selected from a set of options,  e.g. skill selection - most suitable for the task</a:t>
            </a:r>
          </a:p>
          <a:p>
            <a:pPr lvl="1"/>
            <a:r>
              <a:rPr lang="en-US" dirty="0"/>
              <a:t>Use Boltzmann selection (the </a:t>
            </a:r>
            <a:r>
              <a:rPr lang="en-US" dirty="0" err="1"/>
              <a:t>softmax</a:t>
            </a:r>
            <a:r>
              <a:rPr lang="en-US" dirty="0"/>
              <a:t> selection)</a:t>
            </a:r>
          </a:p>
          <a:p>
            <a:r>
              <a:rPr lang="en-US" dirty="0"/>
              <a:t>Continuous parameter optimization</a:t>
            </a:r>
          </a:p>
          <a:p>
            <a:pPr lvl="1"/>
            <a:r>
              <a:rPr lang="en-US" dirty="0"/>
              <a:t>Continuous parameter is selected from a single or multi dimensional continuous space</a:t>
            </a:r>
          </a:p>
          <a:p>
            <a:pPr lvl="1"/>
            <a:r>
              <a:rPr lang="en-US" dirty="0"/>
              <a:t>e.g. a shaking axis - Skill-related parameters</a:t>
            </a:r>
          </a:p>
          <a:p>
            <a:pPr lvl="1"/>
            <a:r>
              <a:rPr lang="en-US" dirty="0"/>
              <a:t>Use the Covariance Matrix Adaptation Evolution Strategy (CMA-ES) by Hansen, an evolutionary algorithm that does not require the gradient of the score function</a:t>
            </a:r>
          </a:p>
        </p:txBody>
      </p:sp>
    </p:spTree>
    <p:extLst>
      <p:ext uri="{BB962C8B-B14F-4D97-AF65-F5344CB8AC3E}">
        <p14:creationId xmlns:p14="http://schemas.microsoft.com/office/powerpoint/2010/main" val="3103297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FC9A0B-853B-4D16-B205-D3ED0D81A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/>
          <a:lstStyle/>
          <a:p>
            <a:r>
              <a:rPr lang="en-US" dirty="0"/>
              <a:t>Learning - skill selection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D153DF7-531C-42B3-9AA0-FF6F980EE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2658273"/>
            <a:ext cx="7789531" cy="4199727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xmlns="" id="{D4FFAEA9-8795-420E-AE99-8BCF78F61A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3742" y="0"/>
            <a:ext cx="4998258" cy="283360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CDA04F7-E818-4260-A7FA-19FD8B25672A}"/>
              </a:ext>
            </a:extLst>
          </p:cNvPr>
          <p:cNvSpPr txBox="1">
            <a:spLocks/>
          </p:cNvSpPr>
          <p:nvPr/>
        </p:nvSpPr>
        <p:spPr>
          <a:xfrm>
            <a:off x="1533268" y="1329136"/>
            <a:ext cx="5660473" cy="16579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Shaking A: shaking vertically </a:t>
            </a:r>
          </a:p>
          <a:p>
            <a:r>
              <a:rPr lang="en-US" dirty="0"/>
              <a:t>Shaking B: shaking at 45º</a:t>
            </a:r>
          </a:p>
          <a:p>
            <a:r>
              <a:rPr lang="en-US" dirty="0"/>
              <a:t>Select an skill for container shape and material type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EEE51B5B-4F6A-4647-B096-EE3DE4CE2386}"/>
              </a:ext>
            </a:extLst>
          </p:cNvPr>
          <p:cNvSpPr txBox="1">
            <a:spLocks/>
          </p:cNvSpPr>
          <p:nvPr/>
        </p:nvSpPr>
        <p:spPr>
          <a:xfrm>
            <a:off x="8195423" y="3304601"/>
            <a:ext cx="3996577" cy="24082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 options were tried in 1</a:t>
            </a:r>
            <a:r>
              <a:rPr lang="en-US" baseline="30000" dirty="0"/>
              <a:t>st</a:t>
            </a:r>
            <a:endParaRPr lang="en-US" dirty="0"/>
          </a:p>
          <a:p>
            <a:r>
              <a:rPr lang="en-US" dirty="0"/>
              <a:t>Shaking A dominant in 2</a:t>
            </a:r>
            <a:r>
              <a:rPr lang="en-US" baseline="30000" dirty="0"/>
              <a:t>nd</a:t>
            </a:r>
            <a:r>
              <a:rPr lang="en-US" dirty="0"/>
              <a:t> and 3</a:t>
            </a:r>
            <a:r>
              <a:rPr lang="en-US" baseline="30000" dirty="0"/>
              <a:t>rd</a:t>
            </a:r>
          </a:p>
          <a:p>
            <a:r>
              <a:rPr lang="en-US" dirty="0"/>
              <a:t>Shaking A got stuck in 4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Shaking B was selected</a:t>
            </a:r>
          </a:p>
        </p:txBody>
      </p:sp>
    </p:spTree>
    <p:extLst>
      <p:ext uri="{BB962C8B-B14F-4D97-AF65-F5344CB8AC3E}">
        <p14:creationId xmlns:p14="http://schemas.microsoft.com/office/powerpoint/2010/main" val="104542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FB4E54-E58C-4E95-912C-3FD6932BF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- skill selection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C991585-AE43-456E-8F1D-B59D323CD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2658273"/>
            <a:ext cx="8063872" cy="4199727"/>
          </a:xfrm>
          <a:prstGeom prst="rect">
            <a:avLst/>
          </a:prstGeom>
        </p:spPr>
      </p:pic>
      <p:pic>
        <p:nvPicPr>
          <p:cNvPr id="5" name="12">
            <a:hlinkClick r:id="" action="ppaction://media"/>
            <a:extLst>
              <a:ext uri="{FF2B5EF4-FFF2-40B4-BE49-F238E27FC236}">
                <a16:creationId xmlns:a16="http://schemas.microsoft.com/office/drawing/2014/main" xmlns="" id="{55FC306B-17F0-4B07-9990-54F7D3B1C4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7746" y="-1"/>
            <a:ext cx="5023031" cy="284770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23D07D10-603B-4D94-9C35-617E9781DFE4}"/>
              </a:ext>
            </a:extLst>
          </p:cNvPr>
          <p:cNvSpPr txBox="1">
            <a:spLocks/>
          </p:cNvSpPr>
          <p:nvPr/>
        </p:nvSpPr>
        <p:spPr>
          <a:xfrm>
            <a:off x="8387012" y="3147847"/>
            <a:ext cx="4127205" cy="24082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Only pouring at the beginning </a:t>
            </a:r>
          </a:p>
          <a:p>
            <a:r>
              <a:rPr lang="en-US" dirty="0"/>
              <a:t>Shaking B and A alternate</a:t>
            </a:r>
          </a:p>
          <a:p>
            <a:r>
              <a:rPr lang="en-US" dirty="0"/>
              <a:t>Shaking B jamming in 5</a:t>
            </a:r>
            <a:r>
              <a:rPr lang="en-US" baseline="30000" dirty="0"/>
              <a:t>th</a:t>
            </a:r>
            <a:r>
              <a:rPr lang="en-US" dirty="0"/>
              <a:t> and 6</a:t>
            </a:r>
            <a:r>
              <a:rPr lang="en-US" baseline="30000" dirty="0"/>
              <a:t>th</a:t>
            </a:r>
          </a:p>
          <a:p>
            <a:r>
              <a:rPr lang="en-US" dirty="0"/>
              <a:t>Shaking A was selected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C8820BB2-2883-4F90-8D34-CA91EE6D751C}"/>
              </a:ext>
            </a:extLst>
          </p:cNvPr>
          <p:cNvSpPr txBox="1">
            <a:spLocks/>
          </p:cNvSpPr>
          <p:nvPr/>
        </p:nvSpPr>
        <p:spPr>
          <a:xfrm>
            <a:off x="1533268" y="1329136"/>
            <a:ext cx="5660473" cy="16579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Shaking A: shaking vertically </a:t>
            </a:r>
          </a:p>
          <a:p>
            <a:r>
              <a:rPr lang="en-US" dirty="0"/>
              <a:t>Shaking B: shaking at 45º</a:t>
            </a:r>
          </a:p>
          <a:p>
            <a:r>
              <a:rPr lang="en-US" dirty="0"/>
              <a:t>Select an skill for container shape and material type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60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C91923-46FC-4C1C-89EA-4895A9A94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– </a:t>
            </a:r>
            <a:br>
              <a:rPr lang="en-US" dirty="0"/>
            </a:br>
            <a:r>
              <a:rPr lang="en-US" dirty="0"/>
              <a:t>shaking axis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19F267-EDD9-49DB-BD77-45FB70B59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94" y="1853754"/>
            <a:ext cx="4405613" cy="4651549"/>
          </a:xfrm>
        </p:spPr>
        <p:txBody>
          <a:bodyPr>
            <a:normAutofit/>
          </a:bodyPr>
          <a:lstStyle/>
          <a:p>
            <a:r>
              <a:rPr lang="en-US" dirty="0"/>
              <a:t>Adjust skill parameters</a:t>
            </a:r>
          </a:p>
          <a:p>
            <a:r>
              <a:rPr lang="en-US" dirty="0"/>
              <a:t>Pouring duration = Score</a:t>
            </a:r>
          </a:p>
          <a:p>
            <a:pPr lvl="1"/>
            <a:r>
              <a:rPr lang="en-US" dirty="0"/>
              <a:t>Faster = Higher</a:t>
            </a:r>
          </a:p>
          <a:p>
            <a:r>
              <a:rPr lang="en-US" dirty="0"/>
              <a:t>Choose angle randomly</a:t>
            </a:r>
          </a:p>
          <a:p>
            <a:r>
              <a:rPr lang="en-US" dirty="0"/>
              <a:t>Converge </a:t>
            </a:r>
          </a:p>
          <a:p>
            <a:pPr lvl="1"/>
            <a:r>
              <a:rPr lang="en-US" dirty="0"/>
              <a:t>~45º =  0.785 rad</a:t>
            </a:r>
          </a:p>
          <a:p>
            <a:r>
              <a:rPr lang="en-US" dirty="0"/>
              <a:t>Noisy in score plot</a:t>
            </a:r>
          </a:p>
          <a:p>
            <a:pPr lvl="1"/>
            <a:r>
              <a:rPr lang="en-US" dirty="0"/>
              <a:t>CMA-ES help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4C073F-5B54-4164-A889-C09963B42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22"/>
          <a:stretch/>
        </p:blipFill>
        <p:spPr>
          <a:xfrm>
            <a:off x="5395124" y="-1"/>
            <a:ext cx="6796876" cy="3648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80477D-37E5-46DD-84DA-DFD66BA7B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769" y="3339767"/>
            <a:ext cx="6597231" cy="3518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146614-2A6A-4825-9DE1-5BBC574267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2" t="614" r="1895" b="1638"/>
          <a:stretch/>
        </p:blipFill>
        <p:spPr>
          <a:xfrm>
            <a:off x="3396343" y="3646333"/>
            <a:ext cx="2198426" cy="322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15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E6FCAE-A113-4CB1-B2B4-0519F8104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 Ability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C69BA0B-F74C-42FE-9178-0A3F77481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47"/>
          <a:stretch/>
        </p:blipFill>
        <p:spPr>
          <a:xfrm>
            <a:off x="4603724" y="1852135"/>
            <a:ext cx="7588276" cy="500586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C31FA0FF-10B4-4AA4-8C9B-21890AA99F9E}"/>
              </a:ext>
            </a:extLst>
          </p:cNvPr>
          <p:cNvSpPr txBox="1">
            <a:spLocks/>
          </p:cNvSpPr>
          <p:nvPr/>
        </p:nvSpPr>
        <p:spPr>
          <a:xfrm>
            <a:off x="328173" y="2362830"/>
            <a:ext cx="4026113" cy="39844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Flow control for various situations </a:t>
            </a:r>
          </a:p>
          <a:p>
            <a:pPr lvl="1"/>
            <a:r>
              <a:rPr lang="en-US" dirty="0"/>
              <a:t>Container shapes </a:t>
            </a:r>
          </a:p>
          <a:p>
            <a:pPr lvl="1"/>
            <a:r>
              <a:rPr lang="en-US" dirty="0"/>
              <a:t>Material types</a:t>
            </a:r>
          </a:p>
          <a:p>
            <a:endParaRPr lang="en-US" dirty="0"/>
          </a:p>
          <a:p>
            <a:r>
              <a:rPr lang="en-US" dirty="0"/>
              <a:t>Unknown situation </a:t>
            </a:r>
          </a:p>
          <a:p>
            <a:pPr lvl="1"/>
            <a:r>
              <a:rPr lang="en-US" dirty="0"/>
              <a:t>Utilizing learning methods </a:t>
            </a:r>
          </a:p>
        </p:txBody>
      </p:sp>
    </p:spTree>
    <p:extLst>
      <p:ext uri="{BB962C8B-B14F-4D97-AF65-F5344CB8AC3E}">
        <p14:creationId xmlns:p14="http://schemas.microsoft.com/office/powerpoint/2010/main" val="461785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6FFE50-C47C-4B5F-B16C-801ADDC58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xmlns="" id="{F630F1C1-91F5-46C6-9EA4-75D924A658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3" y="14236"/>
            <a:ext cx="6084887" cy="3449638"/>
          </a:xfrm>
        </p:spPr>
      </p:pic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xmlns="" id="{BAEEC12E-2693-40F9-97DA-98FCA1B88E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5999" y="14236"/>
            <a:ext cx="6084888" cy="3449638"/>
          </a:xfrm>
          <a:prstGeom prst="rect">
            <a:avLst/>
          </a:prstGeom>
        </p:spPr>
      </p:pic>
      <p:pic>
        <p:nvPicPr>
          <p:cNvPr id="6" name="6">
            <a:hlinkClick r:id="" action="ppaction://media"/>
            <a:extLst>
              <a:ext uri="{FF2B5EF4-FFF2-40B4-BE49-F238E27FC236}">
                <a16:creationId xmlns:a16="http://schemas.microsoft.com/office/drawing/2014/main" xmlns="" id="{458638AB-B765-4829-B63E-AB203EBEAB1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3463874"/>
            <a:ext cx="5993447" cy="339779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88C3D85C-24C2-4281-A0F8-684EC3C6129F}"/>
              </a:ext>
            </a:extLst>
          </p:cNvPr>
          <p:cNvSpPr txBox="1">
            <a:spLocks/>
          </p:cNvSpPr>
          <p:nvPr/>
        </p:nvSpPr>
        <p:spPr>
          <a:xfrm>
            <a:off x="6095999" y="4921805"/>
            <a:ext cx="1348855" cy="6632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Spreading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83D3A9EF-EC24-4AC4-A99A-0B6B20E2F6A7}"/>
              </a:ext>
            </a:extLst>
          </p:cNvPr>
          <p:cNvSpPr txBox="1">
            <a:spLocks/>
          </p:cNvSpPr>
          <p:nvPr/>
        </p:nvSpPr>
        <p:spPr>
          <a:xfrm>
            <a:off x="8222618" y="3551043"/>
            <a:ext cx="3124651" cy="4785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Complete pouring behavior</a:t>
            </a:r>
          </a:p>
        </p:txBody>
      </p:sp>
    </p:spTree>
    <p:extLst>
      <p:ext uri="{BB962C8B-B14F-4D97-AF65-F5344CB8AC3E}">
        <p14:creationId xmlns:p14="http://schemas.microsoft.com/office/powerpoint/2010/main" val="413013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6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8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1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9BA8BD33-92DC-46CE-BD13-56C1D4E67BEB}"/>
              </a:ext>
            </a:extLst>
          </p:cNvPr>
          <p:cNvSpPr txBox="1">
            <a:spLocks/>
          </p:cNvSpPr>
          <p:nvPr/>
        </p:nvSpPr>
        <p:spPr>
          <a:xfrm>
            <a:off x="1397654" y="875612"/>
            <a:ext cx="4698346" cy="10737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/>
              <a:t>Thanks </a:t>
            </a:r>
            <a:r>
              <a:rPr lang="en-US" sz="2800" dirty="0"/>
              <a:t>Questions?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xmlns="" id="{CD439120-908E-413F-8D3A-AE184F266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371" y="1"/>
            <a:ext cx="2410629" cy="238714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D0839D8A-49C0-4AC4-8E68-FED34F623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305653"/>
            <a:ext cx="12192000" cy="455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88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07C8E7-CEDC-4D30-B41D-4EA9C2C3A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choice – learning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B78E84-524C-4A1A-8791-A7524EF9B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10087278" cy="3450613"/>
          </a:xfrm>
        </p:spPr>
        <p:txBody>
          <a:bodyPr/>
          <a:lstStyle/>
          <a:p>
            <a:r>
              <a:rPr lang="en-US" dirty="0"/>
              <a:t>Title: Pouring Skills with Planning and Learning Modeled from Human Demonstrations</a:t>
            </a:r>
          </a:p>
          <a:p>
            <a:r>
              <a:rPr lang="en-US" dirty="0"/>
              <a:t>Title: </a:t>
            </a:r>
            <a:r>
              <a:rPr lang="en-US" b="1" dirty="0"/>
              <a:t>Learning Pouring Skills from Demonstration and Practice </a:t>
            </a:r>
            <a:r>
              <a:rPr lang="en-US" dirty="0"/>
              <a:t>(Shorter Version)</a:t>
            </a:r>
          </a:p>
          <a:p>
            <a:r>
              <a:rPr lang="en-US" dirty="0"/>
              <a:t>Author: Akihiko Yamaguchi, Christopher G. </a:t>
            </a:r>
            <a:r>
              <a:rPr lang="en-US" dirty="0" err="1"/>
              <a:t>Atkeson</a:t>
            </a:r>
            <a:r>
              <a:rPr lang="en-US" dirty="0"/>
              <a:t>, Scott </a:t>
            </a:r>
            <a:r>
              <a:rPr lang="en-US" dirty="0" err="1"/>
              <a:t>Niekum</a:t>
            </a:r>
            <a:r>
              <a:rPr lang="en-US" dirty="0"/>
              <a:t>, and Tsukasa Ogasawara</a:t>
            </a:r>
          </a:p>
          <a:p>
            <a:r>
              <a:rPr lang="en-US" dirty="0"/>
              <a:t>Videos: </a:t>
            </a:r>
          </a:p>
          <a:p>
            <a:pPr lvl="1"/>
            <a:r>
              <a:rPr lang="en-US" dirty="0">
                <a:hlinkClick r:id="rId2"/>
              </a:rPr>
              <a:t>http://youtu.be/cGci9FOl680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http://youtu.be/GjwfbOur3CQ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275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611C9A-66F8-4A24-A717-84D7F7EC1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A59A60-E093-4E17-812D-D6EB46BC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10435621" cy="3450613"/>
          </a:xfrm>
        </p:spPr>
        <p:txBody>
          <a:bodyPr>
            <a:normAutofit/>
          </a:bodyPr>
          <a:lstStyle/>
          <a:p>
            <a:r>
              <a:rPr lang="en-US" dirty="0"/>
              <a:t>Deriving a model learning from human demonstrations (Model skills manually)</a:t>
            </a:r>
          </a:p>
          <a:p>
            <a:r>
              <a:rPr lang="en-US" dirty="0"/>
              <a:t>Storing situation description + the parameters for the situation</a:t>
            </a:r>
          </a:p>
          <a:p>
            <a:r>
              <a:rPr lang="en-US" dirty="0"/>
              <a:t>Selecting a skill for a new situation with estimated parameters</a:t>
            </a:r>
          </a:p>
          <a:p>
            <a:r>
              <a:rPr lang="en-US" dirty="0"/>
              <a:t>Correcting the skill by adjusting its parameters to the new situation through actual executions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xmlns="" id="{49B712BC-1130-42F4-B5B0-8765EB4C1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635" y="4038342"/>
            <a:ext cx="6579285" cy="270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81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2D3126-D2BF-4200-AFDA-B57D1063A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demonstration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1E64FE-1E74-4A15-9820-A858D27B1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465" y="1933892"/>
            <a:ext cx="10496581" cy="4665028"/>
          </a:xfrm>
        </p:spPr>
        <p:txBody>
          <a:bodyPr>
            <a:normAutofit/>
          </a:bodyPr>
          <a:lstStyle/>
          <a:p>
            <a:r>
              <a:rPr lang="en-US" dirty="0"/>
              <a:t>Poured dried granular materials (peas, rice, BBs) instead of liquid to avoid damage</a:t>
            </a:r>
          </a:p>
          <a:p>
            <a:r>
              <a:rPr lang="en-US" dirty="0"/>
              <a:t>Pouring consists of several steps: </a:t>
            </a:r>
          </a:p>
          <a:p>
            <a:pPr lvl="1"/>
            <a:r>
              <a:rPr lang="en-US" dirty="0"/>
              <a:t>Hand reaching to a source container</a:t>
            </a:r>
          </a:p>
          <a:p>
            <a:pPr lvl="1"/>
            <a:r>
              <a:rPr lang="en-US" dirty="0"/>
              <a:t>Grasping it</a:t>
            </a:r>
          </a:p>
          <a:p>
            <a:pPr lvl="1"/>
            <a:r>
              <a:rPr lang="en-US" dirty="0"/>
              <a:t>Moving the source container to a receiving container</a:t>
            </a:r>
          </a:p>
          <a:p>
            <a:pPr lvl="1"/>
            <a:r>
              <a:rPr lang="en-US" dirty="0"/>
              <a:t>Actual pouring</a:t>
            </a:r>
          </a:p>
          <a:p>
            <a:pPr lvl="1"/>
            <a:r>
              <a:rPr lang="en-US" dirty="0"/>
              <a:t>Moving the source container to a position</a:t>
            </a:r>
          </a:p>
          <a:p>
            <a:pPr lvl="1"/>
            <a:r>
              <a:rPr lang="en-US" dirty="0"/>
              <a:t>Releasing it</a:t>
            </a:r>
          </a:p>
          <a:p>
            <a:pPr lvl="1"/>
            <a:r>
              <a:rPr lang="en-US" dirty="0"/>
              <a:t>Moving the hand to a final position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EB0747-BB5D-4426-9052-19B3BB677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5" t="3291" b="1891"/>
          <a:stretch/>
        </p:blipFill>
        <p:spPr>
          <a:xfrm>
            <a:off x="6192256" y="2786099"/>
            <a:ext cx="5850909" cy="371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50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3CDD90-3051-45C9-B707-CD0A049EC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kinematics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78E71C-4623-4040-BE81-E3405DC17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646" y="2015732"/>
            <a:ext cx="10522707" cy="4655034"/>
          </a:xfrm>
        </p:spPr>
        <p:txBody>
          <a:bodyPr>
            <a:normAutofit/>
          </a:bodyPr>
          <a:lstStyle/>
          <a:p>
            <a:r>
              <a:rPr lang="en-US" dirty="0"/>
              <a:t>The source container during pouring</a:t>
            </a:r>
          </a:p>
          <a:p>
            <a:pPr lvl="1"/>
            <a:r>
              <a:rPr lang="en-US" dirty="0"/>
              <a:t>The edge point takes a constant value</a:t>
            </a:r>
          </a:p>
          <a:p>
            <a:pPr lvl="1"/>
            <a:r>
              <a:rPr lang="en-US" dirty="0"/>
              <a:t>Only the orientation changes to control the flow</a:t>
            </a:r>
          </a:p>
          <a:p>
            <a:pPr lvl="1"/>
            <a:r>
              <a:rPr lang="en-US" dirty="0"/>
              <a:t>Moves mostly in a 2-dimensional plane</a:t>
            </a:r>
          </a:p>
          <a:p>
            <a:pPr lvl="1"/>
            <a:r>
              <a:rPr lang="en-US" dirty="0"/>
              <a:t>Modeled by a 1-dimensional variable, </a:t>
            </a:r>
            <a:r>
              <a:rPr lang="el-GR" dirty="0"/>
              <a:t>θ</a:t>
            </a:r>
            <a:endParaRPr lang="en-US" dirty="0"/>
          </a:p>
          <a:p>
            <a:pPr lvl="1"/>
            <a:r>
              <a:rPr lang="el-GR" dirty="0"/>
              <a:t>θ </a:t>
            </a:r>
            <a:r>
              <a:rPr lang="en-US" dirty="0"/>
              <a:t>= 0 at the initial pose, and </a:t>
            </a:r>
            <a:r>
              <a:rPr lang="el-GR" dirty="0"/>
              <a:t>θ</a:t>
            </a:r>
            <a:r>
              <a:rPr lang="en-US" dirty="0"/>
              <a:t>max is upside down</a:t>
            </a:r>
          </a:p>
          <a:p>
            <a:r>
              <a:rPr lang="en-US" dirty="0"/>
              <a:t>When the robot is grasping a source container, the </a:t>
            </a:r>
            <a:br>
              <a:rPr lang="en-US" dirty="0"/>
            </a:br>
            <a:r>
              <a:rPr lang="en-US" dirty="0"/>
              <a:t>position of the edge point of the source is constant</a:t>
            </a:r>
            <a:br>
              <a:rPr lang="en-US" dirty="0"/>
            </a:br>
            <a:r>
              <a:rPr lang="en-US" dirty="0"/>
              <a:t>in the local frame of the </a:t>
            </a:r>
            <a:r>
              <a:rPr lang="en-US" b="1" dirty="0"/>
              <a:t>gripper</a:t>
            </a:r>
            <a:r>
              <a:rPr lang="en-US" dirty="0"/>
              <a:t>. </a:t>
            </a:r>
          </a:p>
          <a:p>
            <a:r>
              <a:rPr lang="en-US" dirty="0"/>
              <a:t>Controlling the edge point is achieved by a standard inverse kinematics solver.</a:t>
            </a:r>
          </a:p>
          <a:p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xmlns="" id="{E5FCF6CF-42D4-4298-AB25-68084CD1D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257" y="208595"/>
            <a:ext cx="2569029" cy="2544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954559-FAA0-4FAB-A38F-7044CB4611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2" t="1256" r="32702" b="873"/>
          <a:stretch/>
        </p:blipFill>
        <p:spPr>
          <a:xfrm>
            <a:off x="6557554" y="2967866"/>
            <a:ext cx="5512526" cy="2769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198A90B-36DC-41C9-87BA-09547A180F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43" t="11832" r="1586" b="873"/>
          <a:stretch/>
        </p:blipFill>
        <p:spPr>
          <a:xfrm>
            <a:off x="6419065" y="187234"/>
            <a:ext cx="2569029" cy="2566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FEE918-62A8-4E48-8D0D-F7D753C736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030"/>
          <a:stretch/>
        </p:blipFill>
        <p:spPr>
          <a:xfrm>
            <a:off x="6557554" y="2967866"/>
            <a:ext cx="1466547" cy="27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69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E8D0D7-4890-4097-B48A-B0C7C4932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demonstration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48D2486D-ABA5-433E-8A92-104F1ECA4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994" y="4225037"/>
            <a:ext cx="2658867" cy="2632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043727A-6918-4A70-8ACE-BCDA6AF1CB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5" t="7168" r="3711" b="1593"/>
          <a:stretch/>
        </p:blipFill>
        <p:spPr>
          <a:xfrm>
            <a:off x="5648322" y="3203921"/>
            <a:ext cx="6543678" cy="365407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3895A26B-DD6C-4E54-9FF3-BCDF54810C00}"/>
              </a:ext>
            </a:extLst>
          </p:cNvPr>
          <p:cNvSpPr txBox="1">
            <a:spLocks/>
          </p:cNvSpPr>
          <p:nvPr/>
        </p:nvSpPr>
        <p:spPr>
          <a:xfrm>
            <a:off x="1451579" y="1852582"/>
            <a:ext cx="10587556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Phase 1: rotating the source container quickly until flow is observed</a:t>
            </a:r>
          </a:p>
          <a:p>
            <a:r>
              <a:rPr lang="en-US" dirty="0"/>
              <a:t>Phase 2: after flow starts, it continues without much rotating, rotates slowly until reaching target</a:t>
            </a:r>
          </a:p>
          <a:p>
            <a:r>
              <a:rPr lang="en-US" dirty="0"/>
              <a:t>Phase 3: after reaching the target amount, the human moves the source container to the final pose</a:t>
            </a:r>
          </a:p>
          <a:p>
            <a:r>
              <a:rPr lang="en-US" dirty="0"/>
              <a:t>Amount Ratio of 0.5 is </a:t>
            </a:r>
            <a:br>
              <a:rPr lang="en-US" dirty="0"/>
            </a:br>
            <a:r>
              <a:rPr lang="en-US" dirty="0"/>
              <a:t>half of receiver height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278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020665-BFC6-4EC2-8FB8-D18B9D84F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 Setup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F36923-95C1-454F-A43C-D9BEAB362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61448"/>
            <a:ext cx="10331118" cy="4358942"/>
          </a:xfrm>
        </p:spPr>
        <p:txBody>
          <a:bodyPr>
            <a:normAutofit/>
          </a:bodyPr>
          <a:lstStyle/>
          <a:p>
            <a:r>
              <a:rPr lang="en-US" dirty="0"/>
              <a:t>PR2 Robot </a:t>
            </a:r>
          </a:p>
          <a:p>
            <a:pPr lvl="1"/>
            <a:r>
              <a:rPr lang="en-US" dirty="0"/>
              <a:t>Two 7-degrees of freedom arms with grippers</a:t>
            </a:r>
          </a:p>
          <a:p>
            <a:r>
              <a:rPr lang="en-US" dirty="0"/>
              <a:t>RGB cameras</a:t>
            </a:r>
          </a:p>
          <a:p>
            <a:pPr lvl="1"/>
            <a:r>
              <a:rPr lang="en-US" dirty="0"/>
              <a:t>Measure the amount of poured material</a:t>
            </a:r>
          </a:p>
          <a:p>
            <a:pPr lvl="1"/>
            <a:r>
              <a:rPr lang="en-US" dirty="0"/>
              <a:t>Detect specific colors in areas</a:t>
            </a:r>
          </a:p>
          <a:p>
            <a:r>
              <a:rPr lang="en-US" dirty="0"/>
              <a:t>Receiver</a:t>
            </a:r>
          </a:p>
          <a:p>
            <a:pPr lvl="1"/>
            <a:r>
              <a:rPr lang="en-US" dirty="0"/>
              <a:t>Transparent plastic container </a:t>
            </a:r>
          </a:p>
          <a:p>
            <a:pPr lvl="1"/>
            <a:r>
              <a:rPr lang="en-US" dirty="0"/>
              <a:t>Back half is colored</a:t>
            </a:r>
          </a:p>
          <a:p>
            <a:r>
              <a:rPr lang="en-US" dirty="0"/>
              <a:t>ROS packages: </a:t>
            </a:r>
          </a:p>
          <a:p>
            <a:pPr lvl="1"/>
            <a:r>
              <a:rPr lang="en-US" dirty="0"/>
              <a:t>Low-level control, collision detection, and inverse kinematics solver of the grippers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D651EC-6AEE-4D5F-8727-AAAEE0724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72" t="45190" r="45571" b="11650"/>
          <a:stretch/>
        </p:blipFill>
        <p:spPr>
          <a:xfrm>
            <a:off x="6949439" y="2429833"/>
            <a:ext cx="4913866" cy="301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87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DB8393-7EBA-4DF0-A4CF-05E69B355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10261450" cy="1049235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 Setup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91414E-2A56-458B-97B4-4ABDC14FDB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5" t="3468"/>
          <a:stretch/>
        </p:blipFill>
        <p:spPr>
          <a:xfrm>
            <a:off x="189483" y="1410788"/>
            <a:ext cx="8425071" cy="5259977"/>
          </a:xfrm>
          <a:prstGeom prst="rect">
            <a:avLst/>
          </a:prstGeom>
        </p:spPr>
      </p:pic>
      <p:pic>
        <p:nvPicPr>
          <p:cNvPr id="4" name="040">
            <a:hlinkClick r:id="" action="ppaction://media"/>
            <a:extLst>
              <a:ext uri="{FF2B5EF4-FFF2-40B4-BE49-F238E27FC236}">
                <a16:creationId xmlns:a16="http://schemas.microsoft.com/office/drawing/2014/main" xmlns="" id="{A83916E0-7B9B-458D-B9B9-99F2A64582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7962" y="2113453"/>
            <a:ext cx="6164555" cy="3467662"/>
          </a:xfrm>
        </p:spPr>
      </p:pic>
    </p:spTree>
    <p:extLst>
      <p:ext uri="{BB962C8B-B14F-4D97-AF65-F5344CB8AC3E}">
        <p14:creationId xmlns:p14="http://schemas.microsoft.com/office/powerpoint/2010/main" val="238738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B485DD-FBD4-4331-A6DA-82174DC71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control - Pouring</a:t>
            </a:r>
          </a:p>
        </p:txBody>
      </p:sp>
      <p:pic>
        <p:nvPicPr>
          <p:cNvPr id="4" name="010">
            <a:hlinkClick r:id="" action="ppaction://media"/>
            <a:extLst>
              <a:ext uri="{FF2B5EF4-FFF2-40B4-BE49-F238E27FC236}">
                <a16:creationId xmlns:a16="http://schemas.microsoft.com/office/drawing/2014/main" xmlns="" id="{0058F61E-77FB-4B5D-8BC6-14540082151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171" y="3429000"/>
            <a:ext cx="5761187" cy="3240761"/>
          </a:xfrm>
        </p:spPr>
      </p:pic>
      <p:pic>
        <p:nvPicPr>
          <p:cNvPr id="5" name="11">
            <a:hlinkClick r:id="" action="ppaction://media"/>
            <a:extLst>
              <a:ext uri="{FF2B5EF4-FFF2-40B4-BE49-F238E27FC236}">
                <a16:creationId xmlns:a16="http://schemas.microsoft.com/office/drawing/2014/main" xmlns="" id="{57F6E18F-81ED-44B2-85A5-BA7951C8AA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1384" y="3428999"/>
            <a:ext cx="5716445" cy="324076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D135D24-2CFE-418A-8425-7CF4A9614C41}"/>
              </a:ext>
            </a:extLst>
          </p:cNvPr>
          <p:cNvSpPr txBox="1">
            <a:spLocks/>
          </p:cNvSpPr>
          <p:nvPr/>
        </p:nvSpPr>
        <p:spPr>
          <a:xfrm>
            <a:off x="1373202" y="1869999"/>
            <a:ext cx="10453874" cy="1575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Robot uses the left hand to decrease complexity</a:t>
            </a:r>
          </a:p>
          <a:p>
            <a:r>
              <a:rPr lang="en-US" dirty="0"/>
              <a:t>Using Inverse Kinematic solver for the wrist link</a:t>
            </a:r>
          </a:p>
          <a:p>
            <a:r>
              <a:rPr lang="en-US" dirty="0"/>
              <a:t>The same three phases, but different speed</a:t>
            </a:r>
          </a:p>
        </p:txBody>
      </p:sp>
    </p:spTree>
    <p:extLst>
      <p:ext uri="{BB962C8B-B14F-4D97-AF65-F5344CB8AC3E}">
        <p14:creationId xmlns:p14="http://schemas.microsoft.com/office/powerpoint/2010/main" val="374562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1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686</TotalTime>
  <Words>698</Words>
  <Application>Microsoft Office PowerPoint</Application>
  <PresentationFormat>Widescreen</PresentationFormat>
  <Paragraphs>113</Paragraphs>
  <Slides>19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Gill Sans MT</vt:lpstr>
      <vt:lpstr>Gallery</vt:lpstr>
      <vt:lpstr>COMS 6731 Humanoid Robots</vt:lpstr>
      <vt:lpstr>paper choice – learning topic</vt:lpstr>
      <vt:lpstr>architecture</vt:lpstr>
      <vt:lpstr>Human demonstration</vt:lpstr>
      <vt:lpstr>inverse kinematics</vt:lpstr>
      <vt:lpstr>Human demonstration</vt:lpstr>
      <vt:lpstr>experiment Setup  </vt:lpstr>
      <vt:lpstr>experiment Setup  </vt:lpstr>
      <vt:lpstr>Flow control - Pouring</vt:lpstr>
      <vt:lpstr>Flow control - Pouring</vt:lpstr>
      <vt:lpstr>Flow control - Shaking</vt:lpstr>
      <vt:lpstr>Flow control - Tapping</vt:lpstr>
      <vt:lpstr>on-line parameter optimizations</vt:lpstr>
      <vt:lpstr>Learning - skill selection </vt:lpstr>
      <vt:lpstr>Learning - skill selection </vt:lpstr>
      <vt:lpstr>Learning –  shaking axis </vt:lpstr>
      <vt:lpstr>Generalization Ability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Lian-Feng Li</dc:creator>
  <cp:lastModifiedBy>Peter Allen</cp:lastModifiedBy>
  <cp:revision>156</cp:revision>
  <dcterms:created xsi:type="dcterms:W3CDTF">2019-02-17T20:43:32Z</dcterms:created>
  <dcterms:modified xsi:type="dcterms:W3CDTF">2019-02-26T15:25:43Z</dcterms:modified>
</cp:coreProperties>
</file>