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5715f9e2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5715f9e2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5715f9e2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5715f9e2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5715f9e2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5715f9e2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presented with a test object, a Monte Carlo procedure is used to combine a contact model with the available point cloud for the new object, to construct a 3rd type of density function (query density in Stage 2)... for each hand link. First we pick a link, and draw a contact point for it on the object from the query density. Then we sample a hand configuration to obtain the remaining link pose via forward kinematics (Stage 3). The whole solution is then refined using local search... to maximise the product of experts involving each query density and the hand configuration density (Stage 4).”  (3)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5715f9e2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5715f9e2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5715f9e2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5715f9e2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5715f9e2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5715f9e2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5715f9e2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5715f9e2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5715f9e2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5715f9e2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5715f9e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5715f9e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5715f9e2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5715f9e2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5715f9e2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5715f9e2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5715f9e2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5715f9e2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5715f9e2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5715f9e2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5715f9e2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5715f9e2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5715f9e2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5715f9e2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5715f9e2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5715f9e2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One-shot learning and generation of dexterous grasps</a:t>
            </a:r>
            <a:endParaRPr sz="2400">
              <a:latin typeface="Lato"/>
              <a:ea typeface="Lato"/>
              <a:cs typeface="Lato"/>
              <a:sym typeface="Lato"/>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latin typeface="Raleway"/>
                <a:ea typeface="Raleway"/>
                <a:cs typeface="Raleway"/>
                <a:sym typeface="Raleway"/>
              </a:rPr>
              <a:t>Rachel Wu (rww2115) | April 2 2019</a:t>
            </a:r>
            <a:endParaRPr sz="1400">
              <a:latin typeface="Raleway"/>
              <a:ea typeface="Raleway"/>
              <a:cs typeface="Raleway"/>
              <a:sym typeface="Raleway"/>
            </a:endParaRPr>
          </a:p>
          <a:p>
            <a:pPr indent="0" lvl="0" marL="0" rtl="0" algn="ctr">
              <a:spcBef>
                <a:spcPts val="0"/>
              </a:spcBef>
              <a:spcAft>
                <a:spcPts val="0"/>
              </a:spcAft>
              <a:buNone/>
            </a:pPr>
            <a:r>
              <a:t/>
            </a:r>
            <a:endParaRPr sz="1400">
              <a:latin typeface="Raleway"/>
              <a:ea typeface="Raleway"/>
              <a:cs typeface="Raleway"/>
              <a:sym typeface="Raleway"/>
            </a:endParaRPr>
          </a:p>
          <a:p>
            <a:pPr indent="0" lvl="0" marL="0" rtl="0" algn="ctr">
              <a:spcBef>
                <a:spcPts val="0"/>
              </a:spcBef>
              <a:spcAft>
                <a:spcPts val="0"/>
              </a:spcAft>
              <a:buNone/>
            </a:pPr>
            <a:r>
              <a:rPr lang="en" sz="1400">
                <a:latin typeface="Raleway"/>
                <a:ea typeface="Raleway"/>
                <a:cs typeface="Raleway"/>
                <a:sym typeface="Raleway"/>
              </a:rPr>
              <a:t>Authors: Marek Kopicki, Maxime Adjigible, Rustam Stolkin, Ales Leonardis </a:t>
            </a:r>
            <a:endParaRPr sz="1400">
              <a:latin typeface="Raleway"/>
              <a:ea typeface="Raleway"/>
              <a:cs typeface="Raleway"/>
              <a:sym typeface="Raleway"/>
            </a:endParaRPr>
          </a:p>
          <a:p>
            <a:pPr indent="0" lvl="0" marL="0" rtl="0" algn="ctr">
              <a:spcBef>
                <a:spcPts val="0"/>
              </a:spcBef>
              <a:spcAft>
                <a:spcPts val="0"/>
              </a:spcAft>
              <a:buNone/>
            </a:pPr>
            <a:r>
              <a:rPr lang="en" sz="1400">
                <a:latin typeface="Raleway"/>
                <a:ea typeface="Raleway"/>
                <a:cs typeface="Raleway"/>
                <a:sym typeface="Raleway"/>
              </a:rPr>
              <a:t>University of Birmingham, Edgbaston 2014 </a:t>
            </a:r>
            <a:endParaRPr sz="1400">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197400" y="23213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 Model</a:t>
            </a:r>
            <a:endParaRPr/>
          </a:p>
        </p:txBody>
      </p:sp>
      <p:pic>
        <p:nvPicPr>
          <p:cNvPr id="113" name="Google Shape;113;p22"/>
          <p:cNvPicPr preferRelativeResize="0"/>
          <p:nvPr/>
        </p:nvPicPr>
        <p:blipFill>
          <a:blip r:embed="rId3">
            <a:alphaModFix/>
          </a:blip>
          <a:stretch>
            <a:fillRect/>
          </a:stretch>
        </p:blipFill>
        <p:spPr>
          <a:xfrm>
            <a:off x="2836451" y="71925"/>
            <a:ext cx="4935949" cy="5071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246375" y="228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Generating Grasps</a:t>
            </a:r>
            <a:endParaRPr/>
          </a:p>
        </p:txBody>
      </p:sp>
      <p:pic>
        <p:nvPicPr>
          <p:cNvPr id="119" name="Google Shape;119;p23"/>
          <p:cNvPicPr preferRelativeResize="0"/>
          <p:nvPr/>
        </p:nvPicPr>
        <p:blipFill>
          <a:blip r:embed="rId3">
            <a:alphaModFix/>
          </a:blip>
          <a:stretch>
            <a:fillRect/>
          </a:stretch>
        </p:blipFill>
        <p:spPr>
          <a:xfrm>
            <a:off x="3653624" y="0"/>
            <a:ext cx="5490377" cy="494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4"/>
          <p:cNvPicPr preferRelativeResize="0"/>
          <p:nvPr/>
        </p:nvPicPr>
        <p:blipFill>
          <a:blip r:embed="rId3">
            <a:alphaModFix/>
          </a:blip>
          <a:stretch>
            <a:fillRect/>
          </a:stretch>
        </p:blipFill>
        <p:spPr>
          <a:xfrm>
            <a:off x="0" y="140338"/>
            <a:ext cx="8877301" cy="4862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method is robust to incomplete data</a:t>
            </a:r>
            <a:endParaRPr/>
          </a:p>
        </p:txBody>
      </p:sp>
      <p:sp>
        <p:nvSpPr>
          <p:cNvPr id="130" name="Google Shape;13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both the training and testing stages)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This method selects the highest-likelihood grasp across all types when multiple grasp types are considered. </a:t>
            </a:r>
            <a:endParaRPr/>
          </a:p>
          <a:p>
            <a:pPr indent="-342900" lvl="0" marL="457200" rtl="0" algn="l">
              <a:spcBef>
                <a:spcPts val="1600"/>
              </a:spcBef>
              <a:spcAft>
                <a:spcPts val="0"/>
              </a:spcAft>
              <a:buSzPts val="1800"/>
              <a:buChar char="●"/>
            </a:pPr>
            <a:r>
              <a:rPr lang="en"/>
              <a:t>No knowledge of object category either during learning or performing transfer (human-defined)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Their experiment used a training set of 5 different grasps</a:t>
            </a:r>
            <a:endParaRPr/>
          </a:p>
        </p:txBody>
      </p:sp>
      <p:sp>
        <p:nvSpPr>
          <p:cNvPr id="136" name="Google Shape;136;p26"/>
          <p:cNvSpPr txBox="1"/>
          <p:nvPr>
            <p:ph idx="1" type="body"/>
          </p:nvPr>
        </p:nvSpPr>
        <p:spPr>
          <a:xfrm>
            <a:off x="311700" y="1847650"/>
            <a:ext cx="8520600" cy="27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test set had 45 previously unseen objects.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The success rate of the 1st choice grasp is 84.4% (if 7 views of the test object are taken)</a:t>
            </a:r>
            <a:endParaRPr/>
          </a:p>
          <a:p>
            <a:pPr indent="0" lvl="0" marL="0" rtl="0" algn="l">
              <a:spcBef>
                <a:spcPts val="1600"/>
              </a:spcBef>
              <a:spcAft>
                <a:spcPts val="1600"/>
              </a:spcAft>
              <a:buNone/>
            </a:pPr>
            <a:r>
              <a:rPr lang="en"/>
              <a:t>77.7% if only a single view of the test object are taken. </a:t>
            </a:r>
            <a:endParaRPr/>
          </a:p>
        </p:txBody>
      </p:sp>
      <p:pic>
        <p:nvPicPr>
          <p:cNvPr id="137" name="Google Shape;137;p26"/>
          <p:cNvPicPr preferRelativeResize="0"/>
          <p:nvPr/>
        </p:nvPicPr>
        <p:blipFill>
          <a:blip r:embed="rId3">
            <a:alphaModFix/>
          </a:blip>
          <a:stretch>
            <a:fillRect/>
          </a:stretch>
        </p:blipFill>
        <p:spPr>
          <a:xfrm>
            <a:off x="5192475" y="1017724"/>
            <a:ext cx="3951526" cy="996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Training Grasps</a:t>
            </a:r>
            <a:endParaRPr/>
          </a:p>
        </p:txBody>
      </p:sp>
      <p:pic>
        <p:nvPicPr>
          <p:cNvPr id="143" name="Google Shape;143;p27"/>
          <p:cNvPicPr preferRelativeResize="0"/>
          <p:nvPr/>
        </p:nvPicPr>
        <p:blipFill>
          <a:blip r:embed="rId3">
            <a:alphaModFix/>
          </a:blip>
          <a:stretch>
            <a:fillRect/>
          </a:stretch>
        </p:blipFill>
        <p:spPr>
          <a:xfrm>
            <a:off x="0" y="1347821"/>
            <a:ext cx="9144001" cy="33296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149" name="Google Shape;149;p28"/>
          <p:cNvPicPr preferRelativeResize="0"/>
          <p:nvPr/>
        </p:nvPicPr>
        <p:blipFill>
          <a:blip r:embed="rId3">
            <a:alphaModFix/>
          </a:blip>
          <a:stretch>
            <a:fillRect/>
          </a:stretch>
        </p:blipFill>
        <p:spPr>
          <a:xfrm>
            <a:off x="1828800" y="375550"/>
            <a:ext cx="6660199" cy="1852090"/>
          </a:xfrm>
          <a:prstGeom prst="rect">
            <a:avLst/>
          </a:prstGeom>
          <a:noFill/>
          <a:ln>
            <a:noFill/>
          </a:ln>
        </p:spPr>
      </p:pic>
      <p:pic>
        <p:nvPicPr>
          <p:cNvPr id="150" name="Google Shape;150;p28"/>
          <p:cNvPicPr preferRelativeResize="0"/>
          <p:nvPr/>
        </p:nvPicPr>
        <p:blipFill>
          <a:blip r:embed="rId4">
            <a:alphaModFix/>
          </a:blip>
          <a:stretch>
            <a:fillRect/>
          </a:stretch>
        </p:blipFill>
        <p:spPr>
          <a:xfrm>
            <a:off x="1828800" y="2411732"/>
            <a:ext cx="5147908" cy="25793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Concerns and Future Work</a:t>
            </a:r>
            <a:endParaRPr/>
          </a:p>
        </p:txBody>
      </p:sp>
      <p:sp>
        <p:nvSpPr>
          <p:cNvPr id="156" name="Google Shape;156;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Robustness to partial surface data, object pose, preference for simple grasps, grasping different object parts, degree of generalisation, failing grasps.</a:t>
            </a:r>
            <a:endParaRPr/>
          </a:p>
          <a:p>
            <a:pPr indent="0" lvl="0" marL="0" rtl="0" algn="l">
              <a:spcBef>
                <a:spcPts val="1600"/>
              </a:spcBef>
              <a:spcAft>
                <a:spcPts val="0"/>
              </a:spcAft>
              <a:buNone/>
            </a:pPr>
            <a:r>
              <a:rPr lang="en"/>
              <a:t>Choice of conditioning variables, probabilistic problem formulation, hand config space.</a:t>
            </a:r>
            <a:endParaRPr/>
          </a:p>
          <a:p>
            <a:pPr indent="0" lvl="0" marL="0" rtl="0" algn="l">
              <a:spcBef>
                <a:spcPts val="1600"/>
              </a:spcBef>
              <a:spcAft>
                <a:spcPts val="0"/>
              </a:spcAft>
              <a:buNone/>
            </a:pPr>
            <a:r>
              <a:rPr lang="en"/>
              <a:t>Only 5 grasps? Is 77.7% accuracy with a single view good? </a:t>
            </a:r>
            <a:endParaRPr/>
          </a:p>
          <a:p>
            <a:pPr indent="0" lvl="0" marL="0" rtl="0" algn="l">
              <a:spcBef>
                <a:spcPts val="1600"/>
              </a:spcBef>
              <a:spcAft>
                <a:spcPts val="0"/>
              </a:spcAft>
              <a:buNone/>
            </a:pPr>
            <a:r>
              <a:rPr lang="en"/>
              <a:t>Speed? “Grasp generation took an average of 23 seconds for the 1 view condition, and 12 seconds for the 12 view condition on an intel core i7 4 core 2.6GHz processor. Query density computation took an average of 0.7 seconds and 0.23 seconds respectively.”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How can we efficiently learn grasps in order to pick up new objects that are never seen before? </a:t>
            </a:r>
            <a:endParaRPr/>
          </a:p>
          <a:p>
            <a:pPr indent="0" lvl="0" marL="0" rtl="0" algn="l">
              <a:spcBef>
                <a:spcPts val="1600"/>
              </a:spcBef>
              <a:spcAft>
                <a:spcPts val="0"/>
              </a:spcAft>
              <a:buNone/>
            </a:pPr>
            <a:r>
              <a:rPr lang="en"/>
              <a:t>Previous Solutions: </a:t>
            </a:r>
            <a:endParaRPr/>
          </a:p>
          <a:p>
            <a:pPr indent="-342900" lvl="0" marL="457200" rtl="0" algn="l">
              <a:spcBef>
                <a:spcPts val="1600"/>
              </a:spcBef>
              <a:spcAft>
                <a:spcPts val="0"/>
              </a:spcAft>
              <a:buSzPts val="1800"/>
              <a:buChar char="●"/>
            </a:pPr>
            <a:r>
              <a:rPr lang="en"/>
              <a:t>Use shape of common object parts to generalise grasps across categories</a:t>
            </a:r>
            <a:endParaRPr/>
          </a:p>
          <a:p>
            <a:pPr indent="-342900" lvl="0" marL="457200" rtl="0" algn="l">
              <a:spcBef>
                <a:spcPts val="0"/>
              </a:spcBef>
              <a:spcAft>
                <a:spcPts val="0"/>
              </a:spcAft>
              <a:buSzPts val="1800"/>
              <a:buChar char="●"/>
            </a:pPr>
            <a:r>
              <a:rPr lang="en"/>
              <a:t>Associate global hand shape with global object shape and warp grasp to match warps of global object shape (works well for high DoF hands, bad for generalisation)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Use one shot learning from kinesthetic demonstrations</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342900" lvl="0" marL="457200" rtl="0" algn="l">
              <a:spcBef>
                <a:spcPts val="1600"/>
              </a:spcBef>
              <a:spcAft>
                <a:spcPts val="0"/>
              </a:spcAft>
              <a:buSzPts val="1800"/>
              <a:buChar char="●"/>
            </a:pPr>
            <a:r>
              <a:rPr lang="en"/>
              <a:t>Incomplete point cloud from a depth camera (no prior model of object shape)</a:t>
            </a:r>
            <a:endParaRPr/>
          </a:p>
          <a:p>
            <a:pPr indent="-342900" lvl="0" marL="457200" rtl="0" algn="l">
              <a:spcBef>
                <a:spcPts val="0"/>
              </a:spcBef>
              <a:spcAft>
                <a:spcPts val="0"/>
              </a:spcAft>
              <a:buSzPts val="1800"/>
              <a:buChar char="●"/>
            </a:pPr>
            <a:r>
              <a:rPr lang="en"/>
              <a:t>Why is this study important? </a:t>
            </a:r>
            <a:endParaRPr/>
          </a:p>
          <a:p>
            <a:pPr indent="-317500" lvl="1" marL="914400" rtl="0" algn="l">
              <a:spcBef>
                <a:spcPts val="0"/>
              </a:spcBef>
              <a:spcAft>
                <a:spcPts val="0"/>
              </a:spcAft>
              <a:buSzPts val="1400"/>
              <a:buChar char="○"/>
            </a:pPr>
            <a:r>
              <a:rPr lang="en"/>
              <a:t>“We present a method that achieves this in as little as one grasp type” </a:t>
            </a:r>
            <a:endParaRPr/>
          </a:p>
          <a:p>
            <a:pPr indent="-317500" lvl="1" marL="914400" rtl="0" algn="l">
              <a:spcBef>
                <a:spcPts val="0"/>
              </a:spcBef>
              <a:spcAft>
                <a:spcPts val="0"/>
              </a:spcAft>
              <a:buSzPts val="1400"/>
              <a:buChar char="○"/>
            </a:pPr>
            <a:r>
              <a:rPr lang="en"/>
              <a:t>“We achieve the advantages of both classes [of previous solutions], generalising grasps across object categories with high DoF hands”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Experiment Objects and Boris Robot</a:t>
            </a:r>
            <a:endParaRPr/>
          </a:p>
        </p:txBody>
      </p:sp>
      <p:pic>
        <p:nvPicPr>
          <p:cNvPr id="73" name="Google Shape;73;p16"/>
          <p:cNvPicPr preferRelativeResize="0"/>
          <p:nvPr/>
        </p:nvPicPr>
        <p:blipFill>
          <a:blip r:embed="rId3">
            <a:alphaModFix/>
          </a:blip>
          <a:stretch>
            <a:fillRect/>
          </a:stretch>
        </p:blipFill>
        <p:spPr>
          <a:xfrm>
            <a:off x="152400" y="152400"/>
            <a:ext cx="8839201" cy="38476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t>
            </a:r>
            <a:r>
              <a:rPr lang="en"/>
              <a:t>earned model is a product of experts </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Contact model: density over the pose of a rigid hand link relative to the local object surface at POC</a:t>
            </a:r>
            <a:endParaRPr/>
          </a:p>
          <a:p>
            <a:pPr indent="-317500" lvl="1" marL="914400" marR="0" rtl="0" algn="l">
              <a:lnSpc>
                <a:spcPct val="115000"/>
              </a:lnSpc>
              <a:spcBef>
                <a:spcPts val="0"/>
              </a:spcBef>
              <a:spcAft>
                <a:spcPts val="0"/>
              </a:spcAft>
              <a:buSzPts val="1400"/>
              <a:buChar char="○"/>
            </a:pPr>
            <a:r>
              <a:rPr lang="en"/>
              <a:t>We learn 1 contact model for each link of the hand involved in the grasp which captures local constraints in the grasp </a:t>
            </a:r>
            <a:endParaRPr/>
          </a:p>
          <a:p>
            <a:pPr indent="-342900" lvl="0" marL="457200" rtl="0" algn="l">
              <a:spcBef>
                <a:spcPts val="0"/>
              </a:spcBef>
              <a:spcAft>
                <a:spcPts val="0"/>
              </a:spcAft>
              <a:buSzPts val="1800"/>
              <a:buChar char="●"/>
            </a:pPr>
            <a:r>
              <a:rPr lang="en"/>
              <a:t>Hand-configuration model: a density over the whole-hand configuration</a:t>
            </a:r>
            <a:endParaRPr/>
          </a:p>
          <a:p>
            <a:pPr indent="-317500" lvl="1" marL="914400" rtl="0" algn="l">
              <a:spcBef>
                <a:spcPts val="0"/>
              </a:spcBef>
              <a:spcAft>
                <a:spcPts val="0"/>
              </a:spcAft>
              <a:buSzPts val="1400"/>
              <a:buChar char="○"/>
            </a:pPr>
            <a:r>
              <a:rPr lang="en"/>
              <a:t>Captures global information and constrains the search space for link placements</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
              <a:t>To generate a grasp for an unfamiliar object, one must optimize the product of these two model types, “generating thousands of grasp candidates in under 30 seconds” </a:t>
            </a:r>
            <a:endParaRPr b="1"/>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Representations</a:t>
            </a:r>
            <a:endParaRPr/>
          </a:p>
        </p:txBody>
      </p:sp>
      <p:pic>
        <p:nvPicPr>
          <p:cNvPr id="85" name="Google Shape;85;p18"/>
          <p:cNvPicPr preferRelativeResize="0"/>
          <p:nvPr/>
        </p:nvPicPr>
        <p:blipFill>
          <a:blip r:embed="rId3">
            <a:alphaModFix/>
          </a:blip>
          <a:stretch>
            <a:fillRect/>
          </a:stretch>
        </p:blipFill>
        <p:spPr>
          <a:xfrm>
            <a:off x="436596" y="1017725"/>
            <a:ext cx="4752731" cy="1554025"/>
          </a:xfrm>
          <a:prstGeom prst="rect">
            <a:avLst/>
          </a:prstGeom>
          <a:noFill/>
          <a:ln>
            <a:noFill/>
          </a:ln>
        </p:spPr>
      </p:pic>
      <p:pic>
        <p:nvPicPr>
          <p:cNvPr id="86" name="Google Shape;86;p18"/>
          <p:cNvPicPr preferRelativeResize="0"/>
          <p:nvPr/>
        </p:nvPicPr>
        <p:blipFill>
          <a:blip r:embed="rId4">
            <a:alphaModFix/>
          </a:blip>
          <a:stretch>
            <a:fillRect/>
          </a:stretch>
        </p:blipFill>
        <p:spPr>
          <a:xfrm>
            <a:off x="346600" y="2463000"/>
            <a:ext cx="8326399" cy="635625"/>
          </a:xfrm>
          <a:prstGeom prst="rect">
            <a:avLst/>
          </a:prstGeom>
          <a:noFill/>
          <a:ln>
            <a:noFill/>
          </a:ln>
        </p:spPr>
      </p:pic>
      <p:pic>
        <p:nvPicPr>
          <p:cNvPr id="87" name="Google Shape;87;p18"/>
          <p:cNvPicPr preferRelativeResize="0"/>
          <p:nvPr/>
        </p:nvPicPr>
        <p:blipFill>
          <a:blip r:embed="rId5">
            <a:alphaModFix/>
          </a:blip>
          <a:stretch>
            <a:fillRect/>
          </a:stretch>
        </p:blipFill>
        <p:spPr>
          <a:xfrm>
            <a:off x="1195313" y="3098615"/>
            <a:ext cx="7477688" cy="802869"/>
          </a:xfrm>
          <a:prstGeom prst="rect">
            <a:avLst/>
          </a:prstGeom>
          <a:noFill/>
          <a:ln>
            <a:noFill/>
          </a:ln>
        </p:spPr>
      </p:pic>
      <p:pic>
        <p:nvPicPr>
          <p:cNvPr id="88" name="Google Shape;88;p18"/>
          <p:cNvPicPr preferRelativeResize="0"/>
          <p:nvPr/>
        </p:nvPicPr>
        <p:blipFill>
          <a:blip r:embed="rId6">
            <a:alphaModFix/>
          </a:blip>
          <a:stretch>
            <a:fillRect/>
          </a:stretch>
        </p:blipFill>
        <p:spPr>
          <a:xfrm>
            <a:off x="436600" y="4082150"/>
            <a:ext cx="8326401" cy="32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Representations of surface features</a:t>
            </a:r>
            <a:endParaRPr/>
          </a:p>
        </p:txBody>
      </p:sp>
      <p:sp>
        <p:nvSpPr>
          <p:cNvPr id="94" name="Google Shape;94;p19"/>
          <p:cNvSpPr txBox="1"/>
          <p:nvPr>
            <p:ph idx="1" type="body"/>
          </p:nvPr>
        </p:nvSpPr>
        <p:spPr>
          <a:xfrm>
            <a:off x="311700" y="1152475"/>
            <a:ext cx="8520600" cy="21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depth camera took one or multiple shots of the object, from which point clouds could be constructed. </a:t>
            </a:r>
            <a:endParaRPr/>
          </a:p>
          <a:p>
            <a:pPr indent="0" lvl="0" marL="0" rtl="0" algn="l">
              <a:spcBef>
                <a:spcPts val="1600"/>
              </a:spcBef>
              <a:spcAft>
                <a:spcPts val="1600"/>
              </a:spcAft>
              <a:buNone/>
            </a:pPr>
            <a:r>
              <a:rPr lang="en"/>
              <a:t>The set of points distributed in a 3D space along the visible surface is augmented with a surface normal and curvature descriptor. </a:t>
            </a:r>
            <a:endParaRPr/>
          </a:p>
        </p:txBody>
      </p:sp>
      <p:pic>
        <p:nvPicPr>
          <p:cNvPr id="95" name="Google Shape;95;p19"/>
          <p:cNvPicPr preferRelativeResize="0"/>
          <p:nvPr/>
        </p:nvPicPr>
        <p:blipFill>
          <a:blip r:embed="rId3">
            <a:alphaModFix/>
          </a:blip>
          <a:stretch>
            <a:fillRect/>
          </a:stretch>
        </p:blipFill>
        <p:spPr>
          <a:xfrm>
            <a:off x="152400" y="3466975"/>
            <a:ext cx="8839202" cy="8659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PDF</a:t>
            </a:r>
            <a:endParaRPr/>
          </a:p>
        </p:txBody>
      </p:sp>
      <p:pic>
        <p:nvPicPr>
          <p:cNvPr id="101" name="Google Shape;101;p20"/>
          <p:cNvPicPr preferRelativeResize="0"/>
          <p:nvPr/>
        </p:nvPicPr>
        <p:blipFill>
          <a:blip r:embed="rId3">
            <a:alphaModFix/>
          </a:blip>
          <a:stretch>
            <a:fillRect/>
          </a:stretch>
        </p:blipFill>
        <p:spPr>
          <a:xfrm>
            <a:off x="152400" y="1170125"/>
            <a:ext cx="8839198" cy="27526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Model</a:t>
            </a:r>
            <a:endParaRPr/>
          </a:p>
        </p:txBody>
      </p:sp>
      <p:pic>
        <p:nvPicPr>
          <p:cNvPr id="107" name="Google Shape;107;p21"/>
          <p:cNvPicPr preferRelativeResize="0"/>
          <p:nvPr/>
        </p:nvPicPr>
        <p:blipFill>
          <a:blip r:embed="rId3">
            <a:alphaModFix/>
          </a:blip>
          <a:stretch>
            <a:fillRect/>
          </a:stretch>
        </p:blipFill>
        <p:spPr>
          <a:xfrm>
            <a:off x="2962575" y="423150"/>
            <a:ext cx="6103001" cy="4297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