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07321794c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07321794c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MAML itself has reinforcement learning version but not mentioned in this paper.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07321794c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07321794c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Inner -&gt; Outer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Loss of domain transferring =&gt; Loss of robot cloning behavior =&gt; Loss of the task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Minimize not only theta but also the domain transferring param phi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Previous DAML: different meta-learning tasks means different objects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This paper: primitives performed w/ different sets of objects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07321794c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07321794c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An example of L\psi, a NN. \psi are its parameters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07321794c_0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07321794c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07321794c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07321794c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3. learn robot policy of a specific premitive from human demnstration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7321794c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7321794c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07321794c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07321794c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07321794c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07321794c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Demonstration: P</a:t>
            </a:r>
            <a:r>
              <a:rPr lang="zh-CN"/>
              <a:t>icking and placing a single object into the bin, and pushing the bin to the goal. The other objects are distractors.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Human demonstration is given by an expert policy using proximal policy optimization (PPO). Actually, it gives demonstration for each primitive and they concatenate them together to generate more test data.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Success is defined as having the correct objects in the bin and the bin at the target.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Sliding window: that fixed-length windows are an appropriate representation of primitives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Results: Phase prediction and gradient-based meta learning are essential for good performance.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Failures: Caused by the one-shot imitator on grasping. Requires precise visual object localization and precise control.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07321794c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07321794c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07321794c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07321794c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07321794c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07321794c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07321794c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07321794c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zh-CN"/>
              <a:t>rather than full-length long tasks, and needs no label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zh-CN"/>
              <a:t>convey motions or subtasks that are difficult to describe, such as the transitions from one subtask to another; it also does not require the human to have any knowledge of the grammar of commands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2. provide the ability to scale to large, unlabeled datasets. May remove the need for an expert to decide the set of skills that constitute primitives during training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507321794c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507321794c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07321794c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07321794c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Previous work for compound task learning: use demonstrations that are labeled, or segmented into individual activities, commands, descriptions. Or assume a library of pre-specified primitives.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Ours: a dataset of demonstrations that are not labeled by activity or command.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07321794c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07321794c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07321794c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07321794c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07321794c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07321794c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w/o label: without any label for the particular primitive that was executed in that segment</a:t>
            </a:r>
            <a:br>
              <a:rPr lang="zh-CN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Obj1: (So that the robot can learn a seq of policies in meta-test time)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07321794c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07321794c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These two predictors are the same except for the data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07321794c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07321794c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Imitation learning: to </a:t>
            </a:r>
            <a:r>
              <a:rPr lang="zh-CN"/>
              <a:t>infer a policy from a single human demonstration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(It can be explained with probablistic graph models.)</a:t>
            </a:r>
            <a:br>
              <a:rPr lang="zh-CN"/>
            </a:b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07321794c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07321794c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Figure 1. In the parameter space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sites.google.com/view/one-shot-hi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/>
              <a:t>One-Shot Hierarchical Imitation Learning of Compound Visuomotor Tasks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/>
              <a:t>（and two related papers）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/>
              <a:t>Tianhe Yu, Pieter Abbeel, Sergey Levine, Chelsea Finn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56" name="Google Shape;56;p13"/>
          <p:cNvSpPr txBox="1"/>
          <p:nvPr/>
        </p:nvSpPr>
        <p:spPr>
          <a:xfrm>
            <a:off x="1985100" y="3663675"/>
            <a:ext cx="51738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Yuchen Mo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Feb 26, 2019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/>
              <a:t>MAML (cont.)</a:t>
            </a:r>
            <a:endParaRPr sz="2400"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25" y="1394675"/>
            <a:ext cx="4435175" cy="319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/>
        </p:nvSpPr>
        <p:spPr>
          <a:xfrm>
            <a:off x="4940275" y="1017728"/>
            <a:ext cx="3943200" cy="35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large alpha, small beta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randomly init theta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while: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  sample some tasks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  for each task i: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    calculate grad on training set w/ param theta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    do gradient descent (stored in theta_i’)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  end for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  for each task i, calculate its gradient on validation data w/ param theta_i’.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  Update the ‘global param’ theta w/ their sum.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end while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   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445025"/>
            <a:ext cx="8520600" cy="6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/>
              <a:t>Domain-Adaptive Meta-Learning (DAML)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1152475"/>
            <a:ext cx="8520600" cy="13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DAML learns to translate from a video of a human performing a task to a policy that performs that task.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Add ‘adaptive objective’ to MAML objective function: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8675" y="3173576"/>
            <a:ext cx="5766651" cy="79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/>
          <p:nvPr/>
        </p:nvSpPr>
        <p:spPr>
          <a:xfrm>
            <a:off x="262875" y="2518150"/>
            <a:ext cx="5802600" cy="8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d</a:t>
            </a:r>
            <a:r>
              <a:rPr baseline="30000" lang="zh-CN"/>
              <a:t>h</a:t>
            </a:r>
            <a:r>
              <a:rPr lang="zh-CN"/>
              <a:t>, d</a:t>
            </a:r>
            <a:r>
              <a:rPr baseline="30000" lang="zh-CN"/>
              <a:t>r</a:t>
            </a:r>
            <a:r>
              <a:rPr lang="zh-CN"/>
              <a:t>: human/robot demostration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L</a:t>
            </a:r>
            <a:r>
              <a:rPr baseline="-25000" lang="zh-CN"/>
              <a:t>𝜓</a:t>
            </a:r>
            <a:r>
              <a:rPr lang="zh-CN"/>
              <a:t>: a learned critic s.t. gradient descent on L</a:t>
            </a:r>
            <a:r>
              <a:rPr baseline="-25000" lang="zh-CN"/>
              <a:t>𝜓</a:t>
            </a:r>
            <a:r>
              <a:rPr lang="zh-CN"/>
              <a:t> =&gt; effective adaption</a:t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0288" y="4288924"/>
            <a:ext cx="5883425" cy="72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/>
          <p:nvPr/>
        </p:nvSpPr>
        <p:spPr>
          <a:xfrm>
            <a:off x="262875" y="4032650"/>
            <a:ext cx="75966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Where for a policy ɸ and demonstration d</a:t>
            </a:r>
            <a:r>
              <a:rPr baseline="30000" lang="zh-CN"/>
              <a:t>r</a:t>
            </a:r>
            <a:r>
              <a:rPr lang="zh-CN">
                <a:solidFill>
                  <a:schemeClr val="dk1"/>
                </a:solidFill>
              </a:rPr>
              <a:t>, L</a:t>
            </a:r>
            <a:r>
              <a:rPr baseline="-25000" lang="zh-CN">
                <a:solidFill>
                  <a:schemeClr val="dk1"/>
                </a:solidFill>
              </a:rPr>
              <a:t>BC</a:t>
            </a:r>
            <a:r>
              <a:rPr lang="zh-CN">
                <a:solidFill>
                  <a:schemeClr val="dk1"/>
                </a:solidFill>
              </a:rPr>
              <a:t> is behavior cloning loss defined as</a:t>
            </a:r>
            <a:endParaRPr baseline="30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/>
              <a:t>One-Shot Imitation from Observing Humans via Domain-Adaptive Meta-Learning (DAML)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/>
              <a:t>Tianhe Yu, Chelsea Finn, Annie Xie, Sudeep Dasari, Tianhao Zhang, Pieter Abbeel, Sergey Levine</a:t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0800" y="1179100"/>
            <a:ext cx="6662394" cy="3820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600"/>
              <a:t>One-Shot Imitation from Observing Humans via Domain-Adaptive Meta-Learning (DAML)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200"/>
              <a:t>Tianhe Yu, Chelsea Finn, Annie Xie, Sudeep Dasari, Tianhao Zhang, Pieter Abbeel, Sergey Levine</a:t>
            </a:r>
            <a:endParaRPr/>
          </a:p>
        </p:txBody>
      </p:sp>
      <p:sp>
        <p:nvSpPr>
          <p:cNvPr id="138" name="Google Shape;138;p25"/>
          <p:cNvSpPr txBox="1"/>
          <p:nvPr/>
        </p:nvSpPr>
        <p:spPr>
          <a:xfrm>
            <a:off x="311700" y="1017725"/>
            <a:ext cx="85206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1"/>
                </a:solidFill>
              </a:rPr>
              <a:t>L</a:t>
            </a:r>
            <a:r>
              <a:rPr baseline="-25000" lang="zh-CN">
                <a:solidFill>
                  <a:schemeClr val="dk1"/>
                </a:solidFill>
              </a:rPr>
              <a:t>𝜓</a:t>
            </a:r>
            <a:r>
              <a:rPr lang="zh-CN">
                <a:solidFill>
                  <a:schemeClr val="dk1"/>
                </a:solidFill>
              </a:rPr>
              <a:t>: a learned critic s.t. gradient descent on L</a:t>
            </a:r>
            <a:r>
              <a:rPr baseline="-25000" lang="zh-CN">
                <a:solidFill>
                  <a:schemeClr val="dk1"/>
                </a:solidFill>
              </a:rPr>
              <a:t>𝜓</a:t>
            </a:r>
            <a:r>
              <a:rPr lang="zh-CN">
                <a:solidFill>
                  <a:schemeClr val="dk1"/>
                </a:solidFill>
              </a:rPr>
              <a:t> =&gt; effective adaption… What?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775" y="1697525"/>
            <a:ext cx="4545051" cy="286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2975" y="1697525"/>
            <a:ext cx="4089324" cy="1476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Composition</a:t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152475"/>
            <a:ext cx="3056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What we have now: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1.	Human phase predictor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2.	Robot phase predictor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/>
              <a:t>3.	DAML one-shot imitator</a:t>
            </a:r>
            <a:endParaRPr/>
          </a:p>
        </p:txBody>
      </p:sp>
      <p:sp>
        <p:nvSpPr>
          <p:cNvPr id="147" name="Google Shape;147;p26"/>
          <p:cNvSpPr txBox="1"/>
          <p:nvPr/>
        </p:nvSpPr>
        <p:spPr>
          <a:xfrm>
            <a:off x="3817500" y="679800"/>
            <a:ext cx="5173800" cy="37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2"/>
                </a:solidFill>
              </a:rPr>
              <a:t>Composition algorithm: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zh-CN" sz="1800">
                <a:solidFill>
                  <a:schemeClr val="dk2"/>
                </a:solidFill>
              </a:rPr>
              <a:t>Feed human demonstration into human phase predictor frame by frame, till output &gt; 1-ε =&gt; get a primitive segment. Repeat 1 till the end.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zh-CN" sz="1800">
                <a:solidFill>
                  <a:schemeClr val="dk2"/>
                </a:solidFill>
              </a:rPr>
              <a:t>Given those primitive demonstrations, translate them into policies w/ DAML one-shot imitator =&gt; get policies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zh-CN" sz="1800">
                <a:solidFill>
                  <a:schemeClr val="dk2"/>
                </a:solidFill>
              </a:rPr>
              <a:t>Run policies sequentially, feed observed images into robot phase predictor, change policy when output &gt; 1-ε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Composition</a:t>
            </a:r>
            <a:endParaRPr/>
          </a:p>
        </p:txBody>
      </p:sp>
      <p:sp>
        <p:nvSpPr>
          <p:cNvPr id="153" name="Google Shape;153;p27"/>
          <p:cNvSpPr txBox="1"/>
          <p:nvPr/>
        </p:nvSpPr>
        <p:spPr>
          <a:xfrm>
            <a:off x="233550" y="1057050"/>
            <a:ext cx="3925200" cy="37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dk2"/>
                </a:solidFill>
              </a:rPr>
              <a:t>Composition algorithm: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zh-CN">
                <a:solidFill>
                  <a:schemeClr val="dk2"/>
                </a:solidFill>
              </a:rPr>
              <a:t>Feed human demonstration into human phase predictor frame by frame, till output &gt; 1-ε =&gt; get a primitive segment. Repeat 1 till the end.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zh-CN">
                <a:solidFill>
                  <a:schemeClr val="dk2"/>
                </a:solidFill>
              </a:rPr>
              <a:t>Given those primitive demonstrations, translate them into policies w/ DAML one-shot imitator =&gt; get policies</a:t>
            </a:r>
            <a:endParaRPr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zh-CN">
                <a:solidFill>
                  <a:schemeClr val="dk2"/>
                </a:solidFill>
              </a:rPr>
              <a:t>Run policies sequentially, feed observed images into robot phase predictor, change policy when output &gt; 1-ε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6550" y="254413"/>
            <a:ext cx="3886676" cy="463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Model summary</a:t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075" y="1076275"/>
            <a:ext cx="8563852" cy="357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/>
              <a:t>Experiments (</a:t>
            </a:r>
            <a:r>
              <a:rPr lang="zh-CN" sz="2200"/>
              <a:t>Simulated Order Fulfillment in MuJoCo, Sawyer arm</a:t>
            </a:r>
            <a:r>
              <a:rPr lang="zh-CN" sz="2200"/>
              <a:t>)</a:t>
            </a:r>
            <a:endParaRPr sz="2200"/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113" y="950525"/>
            <a:ext cx="7383774" cy="25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8750" y="3566450"/>
            <a:ext cx="4686499" cy="131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Experiments (PR2 Kitchen Serving)</a:t>
            </a:r>
            <a:endParaRPr/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871" y="1585752"/>
            <a:ext cx="4136624" cy="19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7788" y="3891477"/>
            <a:ext cx="4868425" cy="11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7995" y="1382988"/>
            <a:ext cx="4518705" cy="20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Demo</a:t>
            </a:r>
            <a:endParaRPr/>
          </a:p>
        </p:txBody>
      </p:sp>
      <p:sp>
        <p:nvSpPr>
          <p:cNvPr id="182" name="Google Shape;182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u="sng">
                <a:solidFill>
                  <a:schemeClr val="accent5"/>
                </a:solidFill>
                <a:hlinkClick r:id="rId3"/>
              </a:rPr>
              <a:t>https://sites.google.com/view/one-shot-hil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Contents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Objectives &amp; General approaches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Model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	Phase predictor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	Domain-adaptive meta-learning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	One-shot skill composition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Experiments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/>
              <a:t>Contributions &amp; Future improvements</a:t>
            </a:r>
            <a:br>
              <a:rPr lang="zh-CN"/>
            </a:b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Contributions &amp; Future improvements</a:t>
            </a:r>
            <a:endParaRPr/>
          </a:p>
        </p:txBody>
      </p:sp>
      <p:sp>
        <p:nvSpPr>
          <p:cNvPr id="188" name="Google Shape;188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Contributions: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1.	Meta-learning from </a:t>
            </a:r>
            <a:r>
              <a:rPr b="1" lang="zh-CN"/>
              <a:t>unlabeled</a:t>
            </a:r>
            <a:r>
              <a:rPr lang="zh-CN"/>
              <a:t> demonstrations of </a:t>
            </a:r>
            <a:r>
              <a:rPr b="1" lang="zh-CN"/>
              <a:t>primitive</a:t>
            </a:r>
            <a:r>
              <a:rPr lang="zh-CN"/>
              <a:t> tasks.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2.	End-to-end video=&gt;policy at test time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Improvements: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1.	The performance of one-shot imitation learning methods, potentially incorporate reinforcement learning or other forms of online feedback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/>
              <a:t>2.	More unstructured demonstration data, such as human and robot demonstrations of temporally-extended tasks that are from distinct sources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type="title"/>
          </p:nvPr>
        </p:nvSpPr>
        <p:spPr>
          <a:xfrm>
            <a:off x="311700" y="1801700"/>
            <a:ext cx="85206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/>
              <a:t>Thank you for listening!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600"/>
              <a:t>Q&amp;A?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Objective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400"/>
              <a:t>“L</a:t>
            </a:r>
            <a:r>
              <a:rPr lang="zh-CN" sz="1400"/>
              <a:t>earning </a:t>
            </a:r>
            <a:r>
              <a:rPr b="1" lang="zh-CN" sz="1400"/>
              <a:t>multi-stage</a:t>
            </a:r>
            <a:r>
              <a:rPr lang="zh-CN" sz="1400"/>
              <a:t> vision-based tasks on a real robot from </a:t>
            </a:r>
            <a:r>
              <a:rPr b="1" lang="zh-CN" sz="1400"/>
              <a:t>a single video of a human performing the task</a:t>
            </a:r>
            <a:r>
              <a:rPr lang="zh-CN" sz="1400"/>
              <a:t>, while leveraging demonstration data of subtasks with other objects.</a:t>
            </a:r>
            <a:r>
              <a:rPr lang="zh-CN" sz="1400"/>
              <a:t>”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CN" sz="1400"/>
              <a:t>What we have during meta-training: </a:t>
            </a:r>
            <a:endParaRPr sz="1400"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CN" sz="1400"/>
              <a:t>Both videos of humans and teleoperated episodes performing </a:t>
            </a:r>
            <a:r>
              <a:rPr b="1" lang="zh-CN" sz="1400"/>
              <a:t>primitive</a:t>
            </a:r>
            <a:r>
              <a:rPr lang="zh-CN" sz="1400"/>
              <a:t> skills (</a:t>
            </a:r>
            <a:r>
              <a:rPr b="1" lang="zh-CN" sz="1400"/>
              <a:t>w/o label</a:t>
            </a:r>
            <a:r>
              <a:rPr lang="zh-CN" sz="1400"/>
              <a:t>)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CN" sz="1400"/>
              <a:t>What we have during meta-testing: </a:t>
            </a:r>
            <a:endParaRPr sz="1400"/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CN" sz="1400"/>
              <a:t>A single video of a human performing </a:t>
            </a:r>
            <a:r>
              <a:rPr b="1" lang="zh-CN" sz="1400"/>
              <a:t>multi-stage</a:t>
            </a:r>
            <a:r>
              <a:rPr lang="zh-CN" sz="1400"/>
              <a:t> task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CN" sz="1400"/>
              <a:t>What we want: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 sz="1400"/>
              <a:t>	Imitate the multi-stage task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Method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Consider we have a </a:t>
            </a:r>
            <a:r>
              <a:rPr b="1" lang="zh-CN"/>
              <a:t>phase predictor</a:t>
            </a:r>
            <a:r>
              <a:rPr lang="zh-CN"/>
              <a:t> for each primitive, then our objective can be decomposed into: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-	D</a:t>
            </a:r>
            <a:r>
              <a:rPr lang="zh-CN"/>
              <a:t>ecomposes the test-time human video into primitives using a primitive phase predictor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-	Computes a sequence of policies for each primitive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/>
              <a:t>-	Sequentially executes each policy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General approach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CN"/>
              <a:t>Learn a phase predictor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CN"/>
              <a:t>For each premitive, perform imitation learning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zh-CN"/>
              <a:t>One-shot c</a:t>
            </a:r>
            <a:r>
              <a:rPr lang="zh-CN"/>
              <a:t>omposition of primitives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Phase predictor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/>
              <a:t>Remember our input dataset: a dataset of demonstrations of primitives w/o label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CN" sz="1600"/>
              <a:t>Question: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CN" sz="1600"/>
              <a:t>1.	How to segment human demonstrations of compound tasks?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CN" sz="1600"/>
              <a:t>2.	When to transit from one policy to the next?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CN" sz="1600"/>
              <a:t>3.	What if our human and robot demonstrations are different in length?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CN" sz="1600"/>
              <a:t>Solution: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zh-CN" sz="1600"/>
              <a:t>Given a video of a partial demonstration or execution of any primitive, we predict how much temporal progress has been made towards the completion of that primitive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Phase predictor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Two predictors for human/robot demonstration data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Training data: first t frames of human/robot demonstration in meta-training dataset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Training label: t/T, where T is total length of this demonstration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Objective: Minimize MSE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Network: VGG-16 + LSTM, swish nonlinearity, layer norm + dropout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3175" y="2574324"/>
            <a:ext cx="3361110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Imitation learning</a:t>
            </a:r>
            <a:endParaRPr/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Domain-adaptive meta-learning (DAML) is an extention to model-agnostic meta-learning (MAML)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CN"/>
              <a:t>Imitation learning assumes meta-training and meta-test tasks are sampled from the same distribution, and that there exists a common structure among tasks. Thus, meta-learning corresponds to </a:t>
            </a:r>
            <a:r>
              <a:rPr b="1" lang="zh-CN"/>
              <a:t>structure learning</a:t>
            </a:r>
            <a:r>
              <a:rPr lang="zh-CN"/>
              <a:t>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CN" sz="1800">
                <a:solidFill>
                  <a:srgbClr val="000000"/>
                </a:solidFill>
              </a:rPr>
              <a:t>Model-Agnostic Meta-Learning for Fast Adaptation of Deep Networks (MAML)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CN" sz="1400">
                <a:solidFill>
                  <a:schemeClr val="dk2"/>
                </a:solidFill>
              </a:rPr>
              <a:t>(Chelsea Finn, Pieter Abbeel, Sergey Levine)</a:t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1152475"/>
            <a:ext cx="8356200" cy="11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zh-CN"/>
              <a:t>Aims to learn a shared structure across tasks, by learning a set of parameters of a neural network that: with one or few more gradient descent steps, the model will generalize effectively to one of those tasks</a:t>
            </a:r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6220" y="2571750"/>
            <a:ext cx="3912526" cy="22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/>
          <p:nvPr/>
        </p:nvSpPr>
        <p:spPr>
          <a:xfrm>
            <a:off x="544500" y="2441375"/>
            <a:ext cx="4458900" cy="2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T: task	D</a:t>
            </a:r>
            <a:r>
              <a:rPr baseline="-25000" lang="zh-CN"/>
              <a:t>T</a:t>
            </a:r>
            <a:r>
              <a:rPr lang="zh-CN"/>
              <a:t>: labeled data for task 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theta: initial model parameters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L(theta, D): loss function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Meta training: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Meta testing:</a:t>
            </a:r>
            <a:endParaRPr/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7700" y="3165963"/>
            <a:ext cx="2868775" cy="96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7700" y="4202775"/>
            <a:ext cx="2486025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