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Economica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boldItalic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Economica-regular.fntdata"/><Relationship Id="rId36" Type="http://schemas.openxmlformats.org/officeDocument/2006/relationships/slide" Target="slides/slide31.xml"/><Relationship Id="rId39" Type="http://schemas.openxmlformats.org/officeDocument/2006/relationships/font" Target="fonts/Economica-italic.fntdata"/><Relationship Id="rId38" Type="http://schemas.openxmlformats.org/officeDocument/2006/relationships/font" Target="fonts/Economic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23940a39e_0_1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23940a39e_0_1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23940a39e_0_1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23940a39e_0_1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3940a39e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3940a39e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23940a39e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23940a39e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d05055dd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d05055dd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d05055dd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d05055dd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23940a39e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23940a39e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05055dd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d05055d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05055dd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05055dd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d05055dd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d05055dd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3940a39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3940a39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d05055dd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d05055dd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d05055dd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d05055dd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d05055dd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d05055dd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3940a39e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23940a39e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d05055dd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d05055dd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23940a39e_0_1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23940a39e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05055dd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05055dd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d05055dd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d05055dd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d05055dd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d05055dd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d05055dd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d05055dd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3940a39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3940a39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d05055dd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d05055dd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d05055dd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d05055dd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d05055dd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d05055dd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23940a39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23940a39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3940a39e_0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3940a39e_0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3940a39e_0_1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3940a39e_0_1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3940a39e_0_1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3940a39e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3940a39e_0_1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23940a39e_0_1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q22oeXSwUVE" TargetMode="External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2DfZJCdJpxw" TargetMode="External"/><Relationship Id="rId4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3lWdqIyTyxQ" TargetMode="External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q22oeXSwUVE" TargetMode="External"/><Relationship Id="rId4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847000" y="1115050"/>
            <a:ext cx="34500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Autonomous navigation of a humanoid robot over unknown rough terrain using a laser range sensor</a:t>
            </a:r>
            <a:endParaRPr sz="30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540100" y="2784975"/>
            <a:ext cx="37569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-Koichi Nishiwaki, Joel Chestnutt and Satoshi Kagami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International Journal of Robotics Research (2012)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607300" y="4669500"/>
            <a:ext cx="4501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Presented by: Abhijeet Arunkumar Mishra (aam2285)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311700" y="831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of Algorithm</a:t>
            </a:r>
            <a:endParaRPr/>
          </a:p>
        </p:txBody>
      </p:sp>
      <p:grpSp>
        <p:nvGrpSpPr>
          <p:cNvPr id="176" name="Google Shape;176;p22"/>
          <p:cNvGrpSpPr/>
          <p:nvPr/>
        </p:nvGrpSpPr>
        <p:grpSpPr>
          <a:xfrm>
            <a:off x="368628" y="1198038"/>
            <a:ext cx="8317048" cy="2994338"/>
            <a:chOff x="368628" y="1198038"/>
            <a:chExt cx="8317048" cy="2994338"/>
          </a:xfrm>
        </p:grpSpPr>
        <p:pic>
          <p:nvPicPr>
            <p:cNvPr id="177" name="Google Shape;17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8628" y="1464725"/>
              <a:ext cx="4155650" cy="194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05425" y="1198038"/>
              <a:ext cx="3780251" cy="274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2"/>
            <p:cNvSpPr txBox="1"/>
            <p:nvPr/>
          </p:nvSpPr>
          <p:spPr>
            <a:xfrm>
              <a:off x="1507388" y="3407825"/>
              <a:ext cx="21378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Table of height 0.2m and wall of height 0.5m 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22"/>
            <p:cNvSpPr txBox="1"/>
            <p:nvPr/>
          </p:nvSpPr>
          <p:spPr>
            <a:xfrm>
              <a:off x="5475125" y="3945475"/>
              <a:ext cx="30549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Heights </a:t>
              </a: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perceived</a:t>
              </a: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 by the robot, once the algorithm is implemented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Odometry errors of height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position of laser range sensor accurately critical.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Drifts along translational axis and rotational angle about </a:t>
            </a:r>
            <a:r>
              <a:rPr lang="en"/>
              <a:t>gravitational</a:t>
            </a:r>
            <a:r>
              <a:rPr lang="en"/>
              <a:t> axis.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Drifts accounted for using multiple measurements of various sensors.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better localization, another low cost method adopted.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Difference in heights of known cells in two different scans measured.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of difference of multiple cells is chosen as the drift.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13" y="392275"/>
            <a:ext cx="8594175" cy="31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1894350" y="3654775"/>
            <a:ext cx="53553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Perception of a complex environment after applying all filters.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 rot="-711236">
            <a:off x="5792650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 flipH="1" rot="711236">
            <a:off x="450791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25"/>
          <p:cNvGrpSpPr/>
          <p:nvPr/>
        </p:nvGrpSpPr>
        <p:grpSpPr>
          <a:xfrm>
            <a:off x="4913075" y="2759444"/>
            <a:ext cx="1712700" cy="1230715"/>
            <a:chOff x="5796625" y="2541798"/>
            <a:chExt cx="1712700" cy="1230715"/>
          </a:xfrm>
        </p:grpSpPr>
        <p:sp>
          <p:nvSpPr>
            <p:cNvPr id="200" name="Google Shape;200;p25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Operational Interface</a:t>
              </a:r>
              <a:endParaRPr sz="1200">
                <a:solidFill>
                  <a:srgbClr val="5E5E5E"/>
                </a:solidFill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/>
          <p:nvPr/>
        </p:nvSpPr>
        <p:spPr>
          <a:xfrm rot="-711236">
            <a:off x="329033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5"/>
          <p:cNvGrpSpPr/>
          <p:nvPr/>
        </p:nvGrpSpPr>
        <p:grpSpPr>
          <a:xfrm>
            <a:off x="3723500" y="1458272"/>
            <a:ext cx="1712700" cy="1246754"/>
            <a:chOff x="4409300" y="1219942"/>
            <a:chExt cx="1712700" cy="1246754"/>
          </a:xfrm>
        </p:grpSpPr>
        <p:sp>
          <p:nvSpPr>
            <p:cNvPr id="207" name="Google Shape;207;p25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Walking Control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  <p:sp>
        <p:nvSpPr>
          <p:cNvPr id="212" name="Google Shape;212;p25"/>
          <p:cNvSpPr/>
          <p:nvPr/>
        </p:nvSpPr>
        <p:spPr>
          <a:xfrm rot="-711236">
            <a:off x="61870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25"/>
          <p:cNvGrpSpPr/>
          <p:nvPr/>
        </p:nvGrpSpPr>
        <p:grpSpPr>
          <a:xfrm>
            <a:off x="1074450" y="1458272"/>
            <a:ext cx="1712700" cy="1246754"/>
            <a:chOff x="1637475" y="1219942"/>
            <a:chExt cx="1712700" cy="1246754"/>
          </a:xfrm>
        </p:grpSpPr>
        <p:sp>
          <p:nvSpPr>
            <p:cNvPr id="214" name="Google Shape;214;p25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Laser Based Perception System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5"/>
          <p:cNvSpPr/>
          <p:nvPr/>
        </p:nvSpPr>
        <p:spPr>
          <a:xfrm flipH="1" rot="711236">
            <a:off x="693926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" name="Google Shape;220;p25"/>
          <p:cNvGrpSpPr/>
          <p:nvPr/>
        </p:nvGrpSpPr>
        <p:grpSpPr>
          <a:xfrm>
            <a:off x="6154850" y="1458272"/>
            <a:ext cx="1712700" cy="1246754"/>
            <a:chOff x="4409300" y="1219942"/>
            <a:chExt cx="1712700" cy="1246754"/>
          </a:xfrm>
        </p:grpSpPr>
        <p:sp>
          <p:nvSpPr>
            <p:cNvPr id="221" name="Google Shape;221;p25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Experiments &amp; Conclusion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  <p:sp>
        <p:nvSpPr>
          <p:cNvPr id="226" name="Google Shape;226;p25"/>
          <p:cNvSpPr/>
          <p:nvPr/>
        </p:nvSpPr>
        <p:spPr>
          <a:xfrm flipH="1" rot="711388">
            <a:off x="1983444" y="2706547"/>
            <a:ext cx="1319961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25"/>
          <p:cNvGrpSpPr/>
          <p:nvPr/>
        </p:nvGrpSpPr>
        <p:grpSpPr>
          <a:xfrm>
            <a:off x="2421238" y="2759444"/>
            <a:ext cx="1712700" cy="1230715"/>
            <a:chOff x="3021975" y="2541798"/>
            <a:chExt cx="1712700" cy="1230715"/>
          </a:xfrm>
        </p:grpSpPr>
        <p:sp>
          <p:nvSpPr>
            <p:cNvPr id="228" name="Google Shape;228;p25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Footstep Planning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Footstep Planning</a:t>
            </a:r>
            <a:endParaRPr/>
          </a:p>
        </p:txBody>
      </p:sp>
      <p:sp>
        <p:nvSpPr>
          <p:cNvPr id="238" name="Google Shape;238;p26"/>
          <p:cNvSpPr txBox="1"/>
          <p:nvPr>
            <p:ph idx="1" type="body"/>
          </p:nvPr>
        </p:nvSpPr>
        <p:spPr>
          <a:xfrm>
            <a:off x="311700" y="1225225"/>
            <a:ext cx="5086800" cy="3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path can be predefined or only the goal can be specified.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robot will plan footsteps along the path.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uses A* algorithm to carry out a heuristic search.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then plans footsteps along the path.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quality of footsteps is judged based on the location, height, slope, stability, largest bump etc.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Footsteps updated as robot moves.</a:t>
            </a:r>
            <a:endParaRPr sz="1600"/>
          </a:p>
        </p:txBody>
      </p:sp>
      <p:grpSp>
        <p:nvGrpSpPr>
          <p:cNvPr id="239" name="Google Shape;239;p26"/>
          <p:cNvGrpSpPr/>
          <p:nvPr/>
        </p:nvGrpSpPr>
        <p:grpSpPr>
          <a:xfrm>
            <a:off x="5483750" y="1093525"/>
            <a:ext cx="3200400" cy="3200950"/>
            <a:chOff x="5483750" y="1093525"/>
            <a:chExt cx="3200400" cy="3200950"/>
          </a:xfrm>
        </p:grpSpPr>
        <p:pic>
          <p:nvPicPr>
            <p:cNvPr id="240" name="Google Shape;24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3750" y="1093525"/>
              <a:ext cx="3200400" cy="314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6"/>
            <p:cNvSpPr txBox="1"/>
            <p:nvPr/>
          </p:nvSpPr>
          <p:spPr>
            <a:xfrm>
              <a:off x="6358700" y="4089275"/>
              <a:ext cx="14505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Judgement of footstep quality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Footsteps</a:t>
            </a:r>
            <a:endParaRPr/>
          </a:p>
        </p:txBody>
      </p:sp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345275" y="1209850"/>
            <a:ext cx="4972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Large number of possible footsteps around a point require larger processing power.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However, reducing number of possible footsteps, would make it difficult to find path around rough terrains.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Thus, it was decided to use an adoptive model.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number of possible footsteps over any area is kept constant.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a footstep (transition) is not acceptable, a position around it is evaluated and selected. </a:t>
            </a:r>
            <a:endParaRPr sz="1600"/>
          </a:p>
        </p:txBody>
      </p:sp>
      <p:grpSp>
        <p:nvGrpSpPr>
          <p:cNvPr id="248" name="Google Shape;248;p27"/>
          <p:cNvGrpSpPr/>
          <p:nvPr/>
        </p:nvGrpSpPr>
        <p:grpSpPr>
          <a:xfrm>
            <a:off x="5962700" y="1147225"/>
            <a:ext cx="2115150" cy="3639175"/>
            <a:chOff x="5962700" y="1147225"/>
            <a:chExt cx="2115150" cy="3639175"/>
          </a:xfrm>
        </p:grpSpPr>
        <p:pic>
          <p:nvPicPr>
            <p:cNvPr id="249" name="Google Shape;24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62700" y="1147225"/>
              <a:ext cx="2115150" cy="326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7"/>
            <p:cNvSpPr txBox="1"/>
            <p:nvPr/>
          </p:nvSpPr>
          <p:spPr>
            <a:xfrm>
              <a:off x="6268275" y="4335200"/>
              <a:ext cx="1675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Figure showing number of possible footsteps (transitions) about a point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/>
          <p:nvPr/>
        </p:nvSpPr>
        <p:spPr>
          <a:xfrm rot="-711236">
            <a:off x="5792650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 flipH="1" rot="711236">
            <a:off x="450791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28"/>
          <p:cNvGrpSpPr/>
          <p:nvPr/>
        </p:nvGrpSpPr>
        <p:grpSpPr>
          <a:xfrm>
            <a:off x="4913075" y="2759444"/>
            <a:ext cx="1712700" cy="1230715"/>
            <a:chOff x="5796625" y="2541798"/>
            <a:chExt cx="1712700" cy="1230715"/>
          </a:xfrm>
        </p:grpSpPr>
        <p:sp>
          <p:nvSpPr>
            <p:cNvPr id="258" name="Google Shape;258;p28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Operational Interface</a:t>
              </a:r>
              <a:endParaRPr sz="1200">
                <a:solidFill>
                  <a:srgbClr val="5E5E5E"/>
                </a:solidFill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28"/>
          <p:cNvSpPr/>
          <p:nvPr/>
        </p:nvSpPr>
        <p:spPr>
          <a:xfrm rot="-711236">
            <a:off x="61870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28"/>
          <p:cNvGrpSpPr/>
          <p:nvPr/>
        </p:nvGrpSpPr>
        <p:grpSpPr>
          <a:xfrm>
            <a:off x="1074450" y="1458272"/>
            <a:ext cx="1712700" cy="1246754"/>
            <a:chOff x="1637475" y="1219942"/>
            <a:chExt cx="1712700" cy="1246754"/>
          </a:xfrm>
        </p:grpSpPr>
        <p:sp>
          <p:nvSpPr>
            <p:cNvPr id="265" name="Google Shape;265;p28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Laser Based Perception System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8"/>
          <p:cNvSpPr/>
          <p:nvPr/>
        </p:nvSpPr>
        <p:spPr>
          <a:xfrm flipH="1" rot="711236">
            <a:off x="693926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28"/>
          <p:cNvGrpSpPr/>
          <p:nvPr/>
        </p:nvGrpSpPr>
        <p:grpSpPr>
          <a:xfrm>
            <a:off x="6154850" y="1458272"/>
            <a:ext cx="1712700" cy="1246754"/>
            <a:chOff x="4409300" y="1219942"/>
            <a:chExt cx="1712700" cy="1246754"/>
          </a:xfrm>
        </p:grpSpPr>
        <p:sp>
          <p:nvSpPr>
            <p:cNvPr id="272" name="Google Shape;272;p28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Experiments &amp; Conclusion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  <p:sp>
        <p:nvSpPr>
          <p:cNvPr id="277" name="Google Shape;277;p28"/>
          <p:cNvSpPr/>
          <p:nvPr/>
        </p:nvSpPr>
        <p:spPr>
          <a:xfrm flipH="1" rot="711171">
            <a:off x="1993158" y="2707593"/>
            <a:ext cx="1310134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28"/>
          <p:cNvGrpSpPr/>
          <p:nvPr/>
        </p:nvGrpSpPr>
        <p:grpSpPr>
          <a:xfrm>
            <a:off x="2421238" y="2759444"/>
            <a:ext cx="1712700" cy="1230715"/>
            <a:chOff x="3021975" y="2541798"/>
            <a:chExt cx="1712700" cy="1230715"/>
          </a:xfrm>
        </p:grpSpPr>
        <p:sp>
          <p:nvSpPr>
            <p:cNvPr id="279" name="Google Shape;279;p28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Footstep Planning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28"/>
          <p:cNvSpPr/>
          <p:nvPr/>
        </p:nvSpPr>
        <p:spPr>
          <a:xfrm rot="-711079">
            <a:off x="3322485" y="2691294"/>
            <a:ext cx="1232880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28"/>
          <p:cNvGrpSpPr/>
          <p:nvPr/>
        </p:nvGrpSpPr>
        <p:grpSpPr>
          <a:xfrm>
            <a:off x="3661413" y="1458272"/>
            <a:ext cx="1712700" cy="1246754"/>
            <a:chOff x="1637475" y="1219942"/>
            <a:chExt cx="1712700" cy="1246754"/>
          </a:xfrm>
        </p:grpSpPr>
        <p:sp>
          <p:nvSpPr>
            <p:cNvPr id="286" name="Google Shape;286;p28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8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Walking Control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Control</a:t>
            </a:r>
            <a:endParaRPr/>
          </a:p>
        </p:txBody>
      </p:sp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Robots required to autonomously realize footprints, leg trajectory and manage any error in terrain shape generated by perception system.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Walking for bipedal robots is extremely dynamic.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robot must constantly react to the changing loads and any non-uniformity in the terrain.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Thus, walking patterns are generated at a very high frequency (40 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robot reads sensor data and calculates the trajectory of the body, every 40 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allows for errors in terrain upto a few centimeters and of inclination upto 10 degrees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Example</a:t>
            </a:r>
            <a:endParaRPr/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50" y="1407075"/>
            <a:ext cx="7477700" cy="21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2148725" y="3491675"/>
            <a:ext cx="4149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Example of the trajectory of a foot. It will keep updating this trajectory every 40 ms.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 Moment </a:t>
            </a:r>
            <a:r>
              <a:rPr lang="en"/>
              <a:t>Position</a:t>
            </a:r>
            <a:r>
              <a:rPr lang="en"/>
              <a:t> &amp; Ground Reaction Force</a:t>
            </a:r>
            <a:endParaRPr/>
          </a:p>
        </p:txBody>
      </p:sp>
      <p:pic>
        <p:nvPicPr>
          <p:cNvPr id="309" name="Google Shape;3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225" y="1305950"/>
            <a:ext cx="30480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150" y="1191650"/>
            <a:ext cx="2432225" cy="31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/>
          <p:nvPr/>
        </p:nvSpPr>
        <p:spPr>
          <a:xfrm>
            <a:off x="5276400" y="4724350"/>
            <a:ext cx="38676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https://ouhsc.edu/bserdac/dthompso/web/gait/kinetics/GRFBKGND.HTM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631175" y="4724350"/>
            <a:ext cx="3867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https://www.semanticscholar.org/topic/Zero-moment-point/252013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Autonomous navigation over unknown terrain</a:t>
            </a:r>
            <a:endParaRPr/>
          </a:p>
        </p:txBody>
      </p:sp>
      <p:pic>
        <p:nvPicPr>
          <p:cNvPr id="70" name="Google Shape;70;p14" title="extension 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900" y="1147225"/>
            <a:ext cx="4818200" cy="36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Dynamically Stable Pattern Generation</a:t>
            </a:r>
            <a:endParaRPr/>
          </a:p>
        </p:txBody>
      </p:sp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311700" y="1225225"/>
            <a:ext cx="5080200" cy="3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Starts Generating a 40 ms trajectory path 36 ms before the actual trajectory begins.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Thus initial position of several parameters have to be estimated. (i.e. Torso, feet position)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Desired trajectory of Centre of Mass of system is calculated from the reference Zero Moment Point (ZMP) trajectory.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Centre of Mass Trajectory is then utilized to calculate torso and feet trajectory.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Next, forces are calculated and motors are actuated to achieve desired ground reaction force. </a:t>
            </a:r>
            <a:endParaRPr/>
          </a:p>
        </p:txBody>
      </p:sp>
      <p:pic>
        <p:nvPicPr>
          <p:cNvPr id="319" name="Google Shape;3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051" y="1017575"/>
            <a:ext cx="2809874" cy="39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Feedback Modification</a:t>
            </a:r>
            <a:endParaRPr/>
          </a:p>
        </p:txBody>
      </p:sp>
      <p:sp>
        <p:nvSpPr>
          <p:cNvPr id="325" name="Google Shape;325;p33"/>
          <p:cNvSpPr txBox="1"/>
          <p:nvPr>
            <p:ph idx="1" type="body"/>
          </p:nvPr>
        </p:nvSpPr>
        <p:spPr>
          <a:xfrm>
            <a:off x="271400" y="831325"/>
            <a:ext cx="52950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Aim to realize the specified torso path even if terrain shape not as predicted.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Feedback in the form of Ground Reaction Force and control of position of torso.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Estimation of position and posture every 1 ms.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to calculate GRF and velocities for feedback.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GRF is then modified to achieve updated velocity to realise trajectory.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Following this, all other parameters such as ZMP, feet positions, torques of motor are calculated.</a:t>
            </a:r>
            <a:endParaRPr sz="1600"/>
          </a:p>
        </p:txBody>
      </p:sp>
      <p:grpSp>
        <p:nvGrpSpPr>
          <p:cNvPr id="326" name="Google Shape;326;p33"/>
          <p:cNvGrpSpPr/>
          <p:nvPr/>
        </p:nvGrpSpPr>
        <p:grpSpPr>
          <a:xfrm>
            <a:off x="5798775" y="831319"/>
            <a:ext cx="3033525" cy="4047587"/>
            <a:chOff x="5668875" y="831300"/>
            <a:chExt cx="2858850" cy="3847150"/>
          </a:xfrm>
        </p:grpSpPr>
        <p:pic>
          <p:nvPicPr>
            <p:cNvPr id="327" name="Google Shape;327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68875" y="831300"/>
              <a:ext cx="2858850" cy="362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33"/>
            <p:cNvSpPr txBox="1"/>
            <p:nvPr/>
          </p:nvSpPr>
          <p:spPr>
            <a:xfrm>
              <a:off x="6037350" y="4452850"/>
              <a:ext cx="21219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Overview of Sensor feedback Mechanism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Estimating Position</a:t>
            </a:r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311700" y="893050"/>
            <a:ext cx="4710900" cy="3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Torso postures and positions measured in cycles of 1 ms.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Inertial measurement Unit used to estimate 	any unexpected rotation or translation.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case of rotation about ZMP, offset between actual and commanded position is measured.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Robot rotated about ZMP in order to nullify the offset.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case of high torso rotation velocity, feet velocities are updated too.</a:t>
            </a:r>
            <a:endParaRPr sz="1600"/>
          </a:p>
        </p:txBody>
      </p:sp>
      <p:pic>
        <p:nvPicPr>
          <p:cNvPr id="335" name="Google Shape;3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975" y="750725"/>
            <a:ext cx="3660776" cy="37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 txBox="1"/>
          <p:nvPr/>
        </p:nvSpPr>
        <p:spPr>
          <a:xfrm>
            <a:off x="6499875" y="4496050"/>
            <a:ext cx="1363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Estimating absolute posture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/>
          <p:nvPr/>
        </p:nvSpPr>
        <p:spPr>
          <a:xfrm rot="-711236">
            <a:off x="5792650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/>
          <p:nvPr/>
        </p:nvSpPr>
        <p:spPr>
          <a:xfrm rot="-711236">
            <a:off x="61870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35"/>
          <p:cNvGrpSpPr/>
          <p:nvPr/>
        </p:nvGrpSpPr>
        <p:grpSpPr>
          <a:xfrm>
            <a:off x="1074450" y="1458272"/>
            <a:ext cx="1712700" cy="1246754"/>
            <a:chOff x="1637475" y="1219942"/>
            <a:chExt cx="1712700" cy="1246754"/>
          </a:xfrm>
        </p:grpSpPr>
        <p:sp>
          <p:nvSpPr>
            <p:cNvPr id="344" name="Google Shape;344;p35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Laser Based Perception System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35"/>
          <p:cNvSpPr/>
          <p:nvPr/>
        </p:nvSpPr>
        <p:spPr>
          <a:xfrm flipH="1" rot="711236">
            <a:off x="693926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35"/>
          <p:cNvGrpSpPr/>
          <p:nvPr/>
        </p:nvGrpSpPr>
        <p:grpSpPr>
          <a:xfrm>
            <a:off x="6154850" y="1458272"/>
            <a:ext cx="1712700" cy="1246754"/>
            <a:chOff x="4409300" y="1219942"/>
            <a:chExt cx="1712700" cy="1246754"/>
          </a:xfrm>
        </p:grpSpPr>
        <p:sp>
          <p:nvSpPr>
            <p:cNvPr id="351" name="Google Shape;351;p35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Experiments &amp; Conclusion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  <p:sp>
        <p:nvSpPr>
          <p:cNvPr id="356" name="Google Shape;356;p35"/>
          <p:cNvSpPr/>
          <p:nvPr/>
        </p:nvSpPr>
        <p:spPr>
          <a:xfrm flipH="1" rot="711171">
            <a:off x="1993158" y="2707593"/>
            <a:ext cx="1310134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5"/>
          <p:cNvGrpSpPr/>
          <p:nvPr/>
        </p:nvGrpSpPr>
        <p:grpSpPr>
          <a:xfrm>
            <a:off x="2421238" y="2759444"/>
            <a:ext cx="1712700" cy="1230715"/>
            <a:chOff x="3021975" y="2541798"/>
            <a:chExt cx="1712700" cy="1230715"/>
          </a:xfrm>
        </p:grpSpPr>
        <p:sp>
          <p:nvSpPr>
            <p:cNvPr id="358" name="Google Shape;358;p35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Footstep Planning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5"/>
          <p:cNvSpPr/>
          <p:nvPr/>
        </p:nvSpPr>
        <p:spPr>
          <a:xfrm rot="-711079">
            <a:off x="3322485" y="2691294"/>
            <a:ext cx="1232880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5"/>
          <p:cNvGrpSpPr/>
          <p:nvPr/>
        </p:nvGrpSpPr>
        <p:grpSpPr>
          <a:xfrm>
            <a:off x="3661413" y="1458272"/>
            <a:ext cx="1712700" cy="1246754"/>
            <a:chOff x="1637475" y="1219942"/>
            <a:chExt cx="1712700" cy="1246754"/>
          </a:xfrm>
        </p:grpSpPr>
        <p:sp>
          <p:nvSpPr>
            <p:cNvPr id="365" name="Google Shape;365;p35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5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Walking Control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35"/>
          <p:cNvSpPr/>
          <p:nvPr/>
        </p:nvSpPr>
        <p:spPr>
          <a:xfrm flipH="1" rot="711554">
            <a:off x="4570886" y="2715394"/>
            <a:ext cx="123352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35"/>
          <p:cNvGrpSpPr/>
          <p:nvPr/>
        </p:nvGrpSpPr>
        <p:grpSpPr>
          <a:xfrm>
            <a:off x="4923163" y="2759456"/>
            <a:ext cx="1712700" cy="1230715"/>
            <a:chOff x="3021975" y="2541798"/>
            <a:chExt cx="1712700" cy="1230715"/>
          </a:xfrm>
        </p:grpSpPr>
        <p:sp>
          <p:nvSpPr>
            <p:cNvPr id="372" name="Google Shape;372;p35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Operational Interface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 txBox="1"/>
          <p:nvPr>
            <p:ph type="title"/>
          </p:nvPr>
        </p:nvSpPr>
        <p:spPr>
          <a:xfrm>
            <a:off x="311700" y="141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Interface</a:t>
            </a:r>
            <a:endParaRPr/>
          </a:p>
        </p:txBody>
      </p:sp>
      <p:sp>
        <p:nvSpPr>
          <p:cNvPr id="382" name="Google Shape;382;p36"/>
          <p:cNvSpPr txBox="1"/>
          <p:nvPr>
            <p:ph idx="1" type="body"/>
          </p:nvPr>
        </p:nvSpPr>
        <p:spPr>
          <a:xfrm>
            <a:off x="311700" y="936500"/>
            <a:ext cx="8520600" cy="3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Types of User Interfaces utilized: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Graphical User Interface: User specifies goal or path on GUI. Earliest Interface.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MR Interactive Interface: This is a mixed reality interface. User wears head-mounted display to track live movements and can give commands with hand directly.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Joystick Interface: Camera view is displayed on a monitor and joystick is used to control movement. Remote control is possible but operator is more involved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/>
          <p:nvPr/>
        </p:nvSpPr>
        <p:spPr>
          <a:xfrm rot="-711236">
            <a:off x="61870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37"/>
          <p:cNvGrpSpPr/>
          <p:nvPr/>
        </p:nvGrpSpPr>
        <p:grpSpPr>
          <a:xfrm>
            <a:off x="1074450" y="1458272"/>
            <a:ext cx="1712700" cy="1246754"/>
            <a:chOff x="1637475" y="1219942"/>
            <a:chExt cx="1712700" cy="1246754"/>
          </a:xfrm>
        </p:grpSpPr>
        <p:sp>
          <p:nvSpPr>
            <p:cNvPr id="389" name="Google Shape;389;p37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7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Laser Based Perception System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7"/>
          <p:cNvSpPr/>
          <p:nvPr/>
        </p:nvSpPr>
        <p:spPr>
          <a:xfrm flipH="1" rot="711236">
            <a:off x="693926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 flipH="1" rot="711171">
            <a:off x="1993158" y="2707593"/>
            <a:ext cx="1310134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37"/>
          <p:cNvGrpSpPr/>
          <p:nvPr/>
        </p:nvGrpSpPr>
        <p:grpSpPr>
          <a:xfrm>
            <a:off x="2421238" y="2759444"/>
            <a:ext cx="1712700" cy="1230715"/>
            <a:chOff x="3021975" y="2541798"/>
            <a:chExt cx="1712700" cy="1230715"/>
          </a:xfrm>
        </p:grpSpPr>
        <p:sp>
          <p:nvSpPr>
            <p:cNvPr id="397" name="Google Shape;397;p37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Footstep Planning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37"/>
          <p:cNvSpPr/>
          <p:nvPr/>
        </p:nvSpPr>
        <p:spPr>
          <a:xfrm rot="-711079">
            <a:off x="3322485" y="2691294"/>
            <a:ext cx="1232880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3" name="Google Shape;403;p37"/>
          <p:cNvGrpSpPr/>
          <p:nvPr/>
        </p:nvGrpSpPr>
        <p:grpSpPr>
          <a:xfrm>
            <a:off x="3654338" y="1458272"/>
            <a:ext cx="1712700" cy="1246754"/>
            <a:chOff x="1637475" y="1219942"/>
            <a:chExt cx="1712700" cy="1246754"/>
          </a:xfrm>
        </p:grpSpPr>
        <p:sp>
          <p:nvSpPr>
            <p:cNvPr id="404" name="Google Shape;404;p37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Walking Control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37"/>
          <p:cNvSpPr/>
          <p:nvPr/>
        </p:nvSpPr>
        <p:spPr>
          <a:xfrm flipH="1" rot="711554">
            <a:off x="4570886" y="2715394"/>
            <a:ext cx="123352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37"/>
          <p:cNvGrpSpPr/>
          <p:nvPr/>
        </p:nvGrpSpPr>
        <p:grpSpPr>
          <a:xfrm>
            <a:off x="4923163" y="2759456"/>
            <a:ext cx="1712700" cy="1230715"/>
            <a:chOff x="3021975" y="2541798"/>
            <a:chExt cx="1712700" cy="1230715"/>
          </a:xfrm>
        </p:grpSpPr>
        <p:sp>
          <p:nvSpPr>
            <p:cNvPr id="411" name="Google Shape;411;p37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Operational Interface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7"/>
          <p:cNvSpPr/>
          <p:nvPr/>
        </p:nvSpPr>
        <p:spPr>
          <a:xfrm rot="-710845">
            <a:off x="5821184" y="2679366"/>
            <a:ext cx="1116381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>
            <a:off x="6044788" y="1458272"/>
            <a:ext cx="1712700" cy="1246754"/>
            <a:chOff x="1637475" y="1219942"/>
            <a:chExt cx="1712700" cy="1246754"/>
          </a:xfrm>
        </p:grpSpPr>
        <p:sp>
          <p:nvSpPr>
            <p:cNvPr id="418" name="Google Shape;418;p37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7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Experiments &amp; Conclusion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title"/>
          </p:nvPr>
        </p:nvSpPr>
        <p:spPr>
          <a:xfrm>
            <a:off x="311700" y="272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Experimentation</a:t>
            </a:r>
            <a:endParaRPr/>
          </a:p>
        </p:txBody>
      </p:sp>
      <p:pic>
        <p:nvPicPr>
          <p:cNvPr id="428" name="Google Shape;428;p38" title="GU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5413" y="703475"/>
            <a:ext cx="5193175" cy="38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8"/>
          <p:cNvSpPr txBox="1"/>
          <p:nvPr/>
        </p:nvSpPr>
        <p:spPr>
          <a:xfrm>
            <a:off x="3515713" y="4651375"/>
            <a:ext cx="21126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GUI based Interface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39" title="HM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9163" y="186875"/>
            <a:ext cx="5445674" cy="40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9"/>
          <p:cNvSpPr txBox="1"/>
          <p:nvPr/>
        </p:nvSpPr>
        <p:spPr>
          <a:xfrm>
            <a:off x="3890400" y="4298025"/>
            <a:ext cx="13632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HMD DISPLAY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0" title="extension 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476" y="82975"/>
            <a:ext cx="5467050" cy="41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0"/>
          <p:cNvSpPr txBox="1"/>
          <p:nvPr/>
        </p:nvSpPr>
        <p:spPr>
          <a:xfrm>
            <a:off x="3468750" y="4222950"/>
            <a:ext cx="22065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Joystick based Interface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</a:t>
            </a:r>
            <a:endParaRPr/>
          </a:p>
        </p:txBody>
      </p:sp>
      <p:pic>
        <p:nvPicPr>
          <p:cNvPr id="447" name="Google Shape;4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63" y="1116450"/>
            <a:ext cx="8467274" cy="330722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1"/>
          <p:cNvSpPr/>
          <p:nvPr/>
        </p:nvSpPr>
        <p:spPr>
          <a:xfrm>
            <a:off x="8037550" y="2467650"/>
            <a:ext cx="584100" cy="20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1"/>
          <p:cNvSpPr/>
          <p:nvPr/>
        </p:nvSpPr>
        <p:spPr>
          <a:xfrm>
            <a:off x="5358375" y="3498375"/>
            <a:ext cx="523800" cy="20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a bipedal robot, which is inherently unstable, to walk.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 a laser range finder to sense terrain shape.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the system to work no previous knowledge of the surrounding.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for errors in measurement of slope and height of terrain.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was enabled by: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robust walking control system, which allows for perception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footstep planning method that can evaluate quality of foot placement from grid height map, which may contain measurement errors.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Basically, increased processing power allowed for smaller time intervals for each step.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/>
          <p:nvPr>
            <p:ph type="title"/>
          </p:nvPr>
        </p:nvSpPr>
        <p:spPr>
          <a:xfrm>
            <a:off x="311700" y="809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55" name="Google Shape;455;p42"/>
          <p:cNvSpPr txBox="1"/>
          <p:nvPr>
            <p:ph idx="1" type="body"/>
          </p:nvPr>
        </p:nvSpPr>
        <p:spPr>
          <a:xfrm>
            <a:off x="311700" y="894750"/>
            <a:ext cx="8520600" cy="3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Robust walking system developed.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be used with multiple interfaces.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Achieved navigation on unknown rough terrains without any previous knowledge of environment.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Assumption: Stepping positions do not deform.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Assumption: Environment not complicated enough to cause collisions.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: Robot </a:t>
            </a:r>
            <a:r>
              <a:rPr lang="en" sz="1600"/>
              <a:t>Localization</a:t>
            </a:r>
            <a:r>
              <a:rPr lang="en" sz="1600"/>
              <a:t> and development of a larger map.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: Robot locomotion on deformable objects.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: Completely online processing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: Implementing </a:t>
            </a:r>
            <a:r>
              <a:rPr lang="en" sz="1600"/>
              <a:t>reinforcement</a:t>
            </a:r>
            <a:r>
              <a:rPr lang="en" sz="1600"/>
              <a:t> learning to learn to walk.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61" name="Google Shape;461;p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data has been taken from the following references: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Zero Moment Point Walking Controller for Humanoid Walking Using Darwin-op, A Thesis, Joseph Rudy, 2014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Planning and Control of a Humanoid Robot for Navigation on Uneven Multi scale Terrain, Satoshi Kagami et all.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Torso height Optimization for Bipedal Locomotion, Thomas Buschmann et all.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Autonomous navigation of a humanoid robot over unknown rough terrain using a laser range sensor, Satoshi Kagami et all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64750" y="1918675"/>
            <a:ext cx="2746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Overview of System</a:t>
            </a:r>
            <a:endParaRPr sz="48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900" y="134250"/>
            <a:ext cx="4089175" cy="47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 rot="-711236">
            <a:off x="5792650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 flipH="1" rot="711236">
            <a:off x="450791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4913075" y="2759444"/>
            <a:ext cx="1712700" cy="1230715"/>
            <a:chOff x="5796625" y="2541798"/>
            <a:chExt cx="1712700" cy="1230715"/>
          </a:xfrm>
        </p:grpSpPr>
        <p:sp>
          <p:nvSpPr>
            <p:cNvPr id="91" name="Google Shape;91;p17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Operational Interface</a:t>
              </a:r>
              <a:endParaRPr sz="1200">
                <a:solidFill>
                  <a:srgbClr val="5E5E5E"/>
                </a:solidFill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7"/>
          <p:cNvSpPr/>
          <p:nvPr/>
        </p:nvSpPr>
        <p:spPr>
          <a:xfrm rot="-711236">
            <a:off x="329033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3723500" y="1458272"/>
            <a:ext cx="1712700" cy="1246754"/>
            <a:chOff x="4409300" y="1219942"/>
            <a:chExt cx="1712700" cy="1246754"/>
          </a:xfrm>
        </p:grpSpPr>
        <p:sp>
          <p:nvSpPr>
            <p:cNvPr id="98" name="Google Shape;98;p17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Walking Control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  <p:sp>
        <p:nvSpPr>
          <p:cNvPr id="103" name="Google Shape;103;p17"/>
          <p:cNvSpPr/>
          <p:nvPr/>
        </p:nvSpPr>
        <p:spPr>
          <a:xfrm rot="-711236">
            <a:off x="618708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1074450" y="1458272"/>
            <a:ext cx="1712700" cy="1246754"/>
            <a:chOff x="1637475" y="1219942"/>
            <a:chExt cx="1712700" cy="1246754"/>
          </a:xfrm>
        </p:grpSpPr>
        <p:sp>
          <p:nvSpPr>
            <p:cNvPr id="105" name="Google Shape;105;p17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1851524" y="1987196"/>
              <a:ext cx="12846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1658000" y="125939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Laser Based Perception System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/>
          <p:nvPr/>
        </p:nvSpPr>
        <p:spPr>
          <a:xfrm flipH="1" rot="711236">
            <a:off x="1986237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7"/>
          <p:cNvGrpSpPr/>
          <p:nvPr/>
        </p:nvGrpSpPr>
        <p:grpSpPr>
          <a:xfrm>
            <a:off x="2419625" y="2759444"/>
            <a:ext cx="1712700" cy="1230715"/>
            <a:chOff x="5796625" y="2541798"/>
            <a:chExt cx="1712700" cy="1230715"/>
          </a:xfrm>
        </p:grpSpPr>
        <p:sp>
          <p:nvSpPr>
            <p:cNvPr id="112" name="Google Shape;112;p17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Footstep Planning</a:t>
              </a:r>
              <a:endParaRPr sz="1200">
                <a:solidFill>
                  <a:srgbClr val="5E5E5E"/>
                </a:solidFill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17"/>
          <p:cNvSpPr/>
          <p:nvPr/>
        </p:nvSpPr>
        <p:spPr>
          <a:xfrm flipH="1" rot="711236">
            <a:off x="6939262" y="27034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7"/>
          <p:cNvGrpSpPr/>
          <p:nvPr/>
        </p:nvGrpSpPr>
        <p:grpSpPr>
          <a:xfrm>
            <a:off x="6154850" y="1458272"/>
            <a:ext cx="1712700" cy="1246754"/>
            <a:chOff x="4409300" y="1219942"/>
            <a:chExt cx="1712700" cy="1246754"/>
          </a:xfrm>
        </p:grpSpPr>
        <p:sp>
          <p:nvSpPr>
            <p:cNvPr id="119" name="Google Shape;119;p17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Experiments &amp; Conclusion</a:t>
              </a:r>
              <a:endParaRPr sz="1200">
                <a:solidFill>
                  <a:srgbClr val="5E5E5E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Based Perception System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Terrain shape map generated using laser sensor (UTM-X002S)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Sensor has scanning frequency of 100 Hz and angular resolution of 0.625 degrees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Map divided into cells of 2cm*2cm.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Each cell has height associated with it, which is average of all values detected in a cell.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Flat surfaces detected with an accuracy of 0.01 m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26" y="1203962"/>
            <a:ext cx="3206525" cy="33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9"/>
          <p:cNvGrpSpPr/>
          <p:nvPr/>
        </p:nvGrpSpPr>
        <p:grpSpPr>
          <a:xfrm>
            <a:off x="1001088" y="60671"/>
            <a:ext cx="7141816" cy="4762304"/>
            <a:chOff x="1001088" y="60671"/>
            <a:chExt cx="7141816" cy="4762304"/>
          </a:xfrm>
        </p:grpSpPr>
        <p:grpSp>
          <p:nvGrpSpPr>
            <p:cNvPr id="136" name="Google Shape;136;p19"/>
            <p:cNvGrpSpPr/>
            <p:nvPr/>
          </p:nvGrpSpPr>
          <p:grpSpPr>
            <a:xfrm>
              <a:off x="1001088" y="60671"/>
              <a:ext cx="7141816" cy="2649475"/>
              <a:chOff x="837902" y="307650"/>
              <a:chExt cx="7468175" cy="3058380"/>
            </a:xfrm>
          </p:grpSpPr>
          <p:pic>
            <p:nvPicPr>
              <p:cNvPr id="137" name="Google Shape;137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7902" y="307650"/>
                <a:ext cx="7468175" cy="278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19"/>
              <p:cNvSpPr txBox="1"/>
              <p:nvPr/>
            </p:nvSpPr>
            <p:spPr>
              <a:xfrm>
                <a:off x="1854594" y="3046530"/>
                <a:ext cx="5434800" cy="31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Open Sans"/>
                    <a:ea typeface="Open Sans"/>
                    <a:cs typeface="Open Sans"/>
                    <a:sym typeface="Open Sans"/>
                  </a:rPr>
                  <a:t>Perception of Robot of a flat mat (generated from laser scan). Each white dot is a cell and has a height associated with it.</a:t>
                </a:r>
                <a:endParaRPr sz="7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9" name="Google Shape;139;p19"/>
            <p:cNvGrpSpPr/>
            <p:nvPr/>
          </p:nvGrpSpPr>
          <p:grpSpPr>
            <a:xfrm>
              <a:off x="1418875" y="2710150"/>
              <a:ext cx="5594349" cy="2112825"/>
              <a:chOff x="1418875" y="2710150"/>
              <a:chExt cx="5594349" cy="2112825"/>
            </a:xfrm>
          </p:grpSpPr>
          <p:grpSp>
            <p:nvGrpSpPr>
              <p:cNvPr id="140" name="Google Shape;140;p19"/>
              <p:cNvGrpSpPr/>
              <p:nvPr/>
            </p:nvGrpSpPr>
            <p:grpSpPr>
              <a:xfrm>
                <a:off x="1418875" y="2710150"/>
                <a:ext cx="2722825" cy="2002925"/>
                <a:chOff x="1143700" y="2710150"/>
                <a:chExt cx="2722825" cy="2002925"/>
              </a:xfrm>
            </p:grpSpPr>
            <p:pic>
              <p:nvPicPr>
                <p:cNvPr id="141" name="Google Shape;14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143700" y="2710150"/>
                  <a:ext cx="2652200" cy="1899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2" name="Google Shape;142;p19"/>
                <p:cNvSpPr txBox="1"/>
                <p:nvPr/>
              </p:nvSpPr>
              <p:spPr>
                <a:xfrm>
                  <a:off x="1284125" y="4494375"/>
                  <a:ext cx="2582400" cy="21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Height measured vs distance from robot for flat mat</a:t>
                  </a:r>
                  <a:endParaRPr sz="700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143" name="Google Shape;143;p19"/>
              <p:cNvGrpSpPr/>
              <p:nvPr/>
            </p:nvGrpSpPr>
            <p:grpSpPr>
              <a:xfrm>
                <a:off x="4854275" y="2710150"/>
                <a:ext cx="2158949" cy="2112825"/>
                <a:chOff x="4917775" y="2710150"/>
                <a:chExt cx="2158949" cy="2112825"/>
              </a:xfrm>
            </p:grpSpPr>
            <p:pic>
              <p:nvPicPr>
                <p:cNvPr id="144" name="Google Shape;144;p1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4917775" y="2710150"/>
                  <a:ext cx="2158949" cy="2032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5" name="Google Shape;145;p19"/>
                <p:cNvSpPr txBox="1"/>
                <p:nvPr/>
              </p:nvSpPr>
              <p:spPr>
                <a:xfrm>
                  <a:off x="5164650" y="4621375"/>
                  <a:ext cx="1848600" cy="20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Cell visualization of robot perception</a:t>
                  </a:r>
                  <a:endParaRPr sz="700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311700" y="-439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Walls ( cells with multiple heights ) </a:t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1130638" y="787400"/>
            <a:ext cx="7023837" cy="4000275"/>
            <a:chOff x="1060088" y="787400"/>
            <a:chExt cx="7023837" cy="4000275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1060088" y="787400"/>
              <a:ext cx="7023837" cy="1762400"/>
              <a:chOff x="819675" y="787400"/>
              <a:chExt cx="7023837" cy="1762400"/>
            </a:xfrm>
          </p:grpSpPr>
          <p:grpSp>
            <p:nvGrpSpPr>
              <p:cNvPr id="153" name="Google Shape;153;p20"/>
              <p:cNvGrpSpPr/>
              <p:nvPr/>
            </p:nvGrpSpPr>
            <p:grpSpPr>
              <a:xfrm>
                <a:off x="819675" y="787400"/>
                <a:ext cx="3382425" cy="1762400"/>
                <a:chOff x="667450" y="1222025"/>
                <a:chExt cx="3382425" cy="1762400"/>
              </a:xfrm>
            </p:grpSpPr>
            <p:pic>
              <p:nvPicPr>
                <p:cNvPr id="154" name="Google Shape;154;p2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67450" y="1222025"/>
                  <a:ext cx="3382425" cy="1581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5" name="Google Shape;155;p20"/>
                <p:cNvSpPr txBox="1"/>
                <p:nvPr/>
              </p:nvSpPr>
              <p:spPr>
                <a:xfrm>
                  <a:off x="1213550" y="2737525"/>
                  <a:ext cx="2137800" cy="24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Table of height 0.2m and wall of height 0.5m </a:t>
                  </a:r>
                  <a:endParaRPr sz="700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56" name="Google Shape;156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00237" y="787400"/>
                <a:ext cx="3343275" cy="1438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" name="Google Shape;157;p20"/>
              <p:cNvSpPr txBox="1"/>
              <p:nvPr/>
            </p:nvSpPr>
            <p:spPr>
              <a:xfrm>
                <a:off x="5221100" y="2288600"/>
                <a:ext cx="1566300" cy="21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Open Sans"/>
                    <a:ea typeface="Open Sans"/>
                    <a:cs typeface="Open Sans"/>
                    <a:sym typeface="Open Sans"/>
                  </a:rPr>
                  <a:t>Representation of the obstacles</a:t>
                </a:r>
                <a:endParaRPr sz="7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8" name="Google Shape;158;p20"/>
            <p:cNvGrpSpPr/>
            <p:nvPr/>
          </p:nvGrpSpPr>
          <p:grpSpPr>
            <a:xfrm>
              <a:off x="1556475" y="2699450"/>
              <a:ext cx="6109425" cy="2088225"/>
              <a:chOff x="1556475" y="2699450"/>
              <a:chExt cx="6109425" cy="2088225"/>
            </a:xfrm>
          </p:grpSpPr>
          <p:grpSp>
            <p:nvGrpSpPr>
              <p:cNvPr id="159" name="Google Shape;159;p20"/>
              <p:cNvGrpSpPr/>
              <p:nvPr/>
            </p:nvGrpSpPr>
            <p:grpSpPr>
              <a:xfrm>
                <a:off x="1556475" y="2734750"/>
                <a:ext cx="2581050" cy="2052925"/>
                <a:chOff x="1556475" y="2734750"/>
                <a:chExt cx="2581050" cy="2052925"/>
              </a:xfrm>
            </p:grpSpPr>
            <p:pic>
              <p:nvPicPr>
                <p:cNvPr id="160" name="Google Shape;160;p20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556475" y="2734750"/>
                  <a:ext cx="2581050" cy="187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1" name="Google Shape;161;p20"/>
                <p:cNvSpPr txBox="1"/>
                <p:nvPr/>
              </p:nvSpPr>
              <p:spPr>
                <a:xfrm>
                  <a:off x="2113200" y="4571975"/>
                  <a:ext cx="1467600" cy="2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Perceived height of the objects</a:t>
                  </a: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 </a:t>
                  </a:r>
                  <a:endParaRPr sz="700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162" name="Google Shape;162;p20"/>
              <p:cNvGrpSpPr/>
              <p:nvPr/>
            </p:nvGrpSpPr>
            <p:grpSpPr>
              <a:xfrm>
                <a:off x="5006375" y="2699450"/>
                <a:ext cx="2659525" cy="2088225"/>
                <a:chOff x="5006375" y="2699450"/>
                <a:chExt cx="2659525" cy="2088225"/>
              </a:xfrm>
            </p:grpSpPr>
            <p:pic>
              <p:nvPicPr>
                <p:cNvPr id="163" name="Google Shape;163;p20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5006375" y="2699450"/>
                  <a:ext cx="2659525" cy="187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4" name="Google Shape;164;p20"/>
                <p:cNvSpPr txBox="1"/>
                <p:nvPr/>
              </p:nvSpPr>
              <p:spPr>
                <a:xfrm>
                  <a:off x="5418888" y="4571975"/>
                  <a:ext cx="1834500" cy="2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Open Sans"/>
                      <a:ea typeface="Open Sans"/>
                      <a:cs typeface="Open Sans"/>
                      <a:sym typeface="Open Sans"/>
                    </a:rPr>
                    <a:t>Standard Deviation of Measured points</a:t>
                  </a:r>
                  <a:endParaRPr sz="700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311700" y="1465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39925" y="1027675"/>
            <a:ext cx="8520600" cy="3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Wrong measurements due to averaging of all values in cells.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averaging is necessary to avoid errors.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know, standard deviation of data of a cell must be &lt; 0.01m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Thus, Std Dev of all data in a cell &lt; 0.01, then the avg(data) = height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Std Dev &gt; 0.01, algorithm is as follows: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Sort data from largest to smallest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Calculate Std Dev of top n high values, from n=1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Keep repeating and increasing while Std Dev &lt; 0.01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Stop when Std Dev &gt; 0.01, and Avg(data upto [n-1]) = height of cell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