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7" r:id="rId1"/>
  </p:sldMasterIdLst>
  <p:notesMasterIdLst>
    <p:notesMasterId r:id="rId18"/>
  </p:notesMasterIdLst>
  <p:sldIdLst>
    <p:sldId id="256" r:id="rId2"/>
    <p:sldId id="257" r:id="rId3"/>
    <p:sldId id="258" r:id="rId4"/>
    <p:sldId id="259" r:id="rId5"/>
    <p:sldId id="260" r:id="rId6"/>
    <p:sldId id="261" r:id="rId7"/>
    <p:sldId id="265" r:id="rId8"/>
    <p:sldId id="263" r:id="rId9"/>
    <p:sldId id="264"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3"/>
    <p:restoredTop sz="94617"/>
  </p:normalViewPr>
  <p:slideViewPr>
    <p:cSldViewPr snapToGrid="0" snapToObjects="1">
      <p:cViewPr>
        <p:scale>
          <a:sx n="114" d="100"/>
          <a:sy n="114" d="100"/>
        </p:scale>
        <p:origin x="1432"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E5B2C-506B-6142-AE02-158C603E6FC8}" type="datetimeFigureOut">
              <a:rPr lang="en-US" smtClean="0"/>
              <a:t>4/23/19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DBAF0-FD3D-2A4A-A8C2-F953757D2434}" type="slidenum">
              <a:rPr lang="en-US" smtClean="0"/>
              <a:t>‹#›</a:t>
            </a:fld>
            <a:endParaRPr lang="en-US"/>
          </a:p>
        </p:txBody>
      </p:sp>
    </p:spTree>
    <p:extLst>
      <p:ext uri="{BB962C8B-B14F-4D97-AF65-F5344CB8AC3E}">
        <p14:creationId xmlns:p14="http://schemas.microsoft.com/office/powerpoint/2010/main" val="92649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D97DB60-3FE6-4444-B1D6-6CC25BA34427}" type="datetimeFigureOut">
              <a:rPr lang="en-US" smtClean="0"/>
              <a:t>4/23/19</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DC0B0BDA-8FB9-6B45-840C-15B3386D42D1}"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7DB60-3FE6-4444-B1D6-6CC25BA34427}"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0D97DB60-3FE6-4444-B1D6-6CC25BA34427}" type="datetimeFigureOut">
              <a:rPr lang="en-US" smtClean="0"/>
              <a:t>4/23/19</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DC0B0BDA-8FB9-6B45-840C-15B3386D42D1}"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7DB60-3FE6-4444-B1D6-6CC25BA34427}" type="datetimeFigureOut">
              <a:rPr lang="en-US" smtClean="0"/>
              <a:t>4/23/19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0D97DB60-3FE6-4444-B1D6-6CC25BA34427}" type="datetimeFigureOut">
              <a:rPr lang="en-US" smtClean="0"/>
              <a:t>4/23/19</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DC0B0BDA-8FB9-6B45-840C-15B3386D42D1}"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97DB60-3FE6-4444-B1D6-6CC25BA34427}"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97DB60-3FE6-4444-B1D6-6CC25BA34427}" type="datetimeFigureOut">
              <a:rPr lang="en-US" smtClean="0"/>
              <a:t>4/23/19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97DB60-3FE6-4444-B1D6-6CC25BA34427}" type="datetimeFigureOut">
              <a:rPr lang="en-US" smtClean="0"/>
              <a:t>4/23/19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7DB60-3FE6-4444-B1D6-6CC25BA34427}" type="datetimeFigureOut">
              <a:rPr lang="en-US" smtClean="0"/>
              <a:t>4/23/19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7DB60-3FE6-4444-B1D6-6CC25BA34427}"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7DB60-3FE6-4444-B1D6-6CC25BA34427}" type="datetimeFigureOut">
              <a:rPr lang="en-US" smtClean="0"/>
              <a:t>4/23/19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0BDA-8FB9-6B45-840C-15B3386D42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0D97DB60-3FE6-4444-B1D6-6CC25BA34427}" type="datetimeFigureOut">
              <a:rPr lang="en-US" smtClean="0"/>
              <a:t>4/23/19</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DC0B0BDA-8FB9-6B45-840C-15B3386D42D1}"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2562"/>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Can a Humanoid Robot Spot a Liar?</a:t>
            </a:r>
            <a:endParaRPr lang="en-US" b="1" dirty="0"/>
          </a:p>
        </p:txBody>
      </p:sp>
      <p:sp>
        <p:nvSpPr>
          <p:cNvPr id="3" name="Subtitle 2"/>
          <p:cNvSpPr>
            <a:spLocks noGrp="1"/>
          </p:cNvSpPr>
          <p:nvPr>
            <p:ph type="subTitle" idx="1"/>
          </p:nvPr>
        </p:nvSpPr>
        <p:spPr>
          <a:xfrm>
            <a:off x="902970" y="5074921"/>
            <a:ext cx="7220306" cy="1169360"/>
          </a:xfrm>
        </p:spPr>
        <p:txBody>
          <a:bodyPr>
            <a:normAutofit fontScale="70000" lnSpcReduction="20000"/>
          </a:bodyPr>
          <a:lstStyle/>
          <a:p>
            <a:r>
              <a:rPr lang="en-US" i="1" dirty="0" smtClean="0"/>
              <a:t>2018 IEEE-RAS 18</a:t>
            </a:r>
            <a:r>
              <a:rPr lang="en-US" i="1" baseline="30000" dirty="0" smtClean="0"/>
              <a:t>th</a:t>
            </a:r>
            <a:r>
              <a:rPr lang="en-US" i="1" dirty="0" smtClean="0"/>
              <a:t> International Conference on Humanoid Robotics</a:t>
            </a:r>
          </a:p>
          <a:p>
            <a:r>
              <a:rPr lang="en-US" i="1" dirty="0" smtClean="0"/>
              <a:t>Beijing, China, November 6-9, 2018</a:t>
            </a:r>
          </a:p>
          <a:p>
            <a:r>
              <a:rPr lang="en-US" i="1" dirty="0" smtClean="0"/>
              <a:t>by </a:t>
            </a:r>
            <a:r>
              <a:rPr lang="en-US" dirty="0"/>
              <a:t>A.M. </a:t>
            </a:r>
            <a:r>
              <a:rPr lang="en-US" dirty="0" err="1"/>
              <a:t>Aroyo</a:t>
            </a:r>
            <a:r>
              <a:rPr lang="en-US" dirty="0"/>
              <a:t>, J. Gonzalez-</a:t>
            </a:r>
            <a:r>
              <a:rPr lang="en-US" dirty="0" err="1"/>
              <a:t>Billandon</a:t>
            </a:r>
            <a:r>
              <a:rPr lang="en-US" dirty="0"/>
              <a:t>, A. Tonelli, A. </a:t>
            </a:r>
            <a:r>
              <a:rPr lang="en-US" dirty="0" err="1"/>
              <a:t>Sciutti</a:t>
            </a:r>
            <a:r>
              <a:rPr lang="en-US" dirty="0"/>
              <a:t>, M. Gori, G. </a:t>
            </a:r>
            <a:r>
              <a:rPr lang="en-US" dirty="0" err="1"/>
              <a:t>Sandini</a:t>
            </a:r>
            <a:r>
              <a:rPr lang="en-US" dirty="0"/>
              <a:t> and F. Rea</a:t>
            </a:r>
            <a:endParaRPr lang="en-US" i="1" dirty="0" smtClean="0"/>
          </a:p>
          <a:p>
            <a:endParaRPr lang="en-US" i="1" dirty="0" smtClean="0"/>
          </a:p>
          <a:p>
            <a:r>
              <a:rPr lang="en-US" i="1" dirty="0" smtClean="0"/>
              <a:t>presented by Kaylah Kennedy</a:t>
            </a:r>
          </a:p>
          <a:p>
            <a:endParaRPr lang="en-US" dirty="0"/>
          </a:p>
        </p:txBody>
      </p:sp>
    </p:spTree>
    <p:extLst>
      <p:ext uri="{BB962C8B-B14F-4D97-AF65-F5344CB8AC3E}">
        <p14:creationId xmlns:p14="http://schemas.microsoft.com/office/powerpoint/2010/main" val="125502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a:xfrm>
            <a:off x="4595906" y="1416558"/>
            <a:ext cx="6248398" cy="5655156"/>
          </a:xfrm>
        </p:spPr>
        <p:txBody>
          <a:bodyPr/>
          <a:lstStyle/>
          <a:p>
            <a:pPr lvl="1" fontAlgn="base"/>
            <a:r>
              <a:rPr lang="en-US" dirty="0"/>
              <a:t>D1 is a set of participants' answers without any participant </a:t>
            </a:r>
            <a:r>
              <a:rPr lang="en-US" dirty="0" smtClean="0"/>
              <a:t>identification</a:t>
            </a:r>
          </a:p>
          <a:p>
            <a:pPr lvl="1" fontAlgn="base"/>
            <a:r>
              <a:rPr lang="en-US" dirty="0" smtClean="0"/>
              <a:t>D2 </a:t>
            </a:r>
            <a:r>
              <a:rPr lang="en-US" dirty="0"/>
              <a:t>is a set of participants with their answers, and each answer is associated to the corresponding participant. </a:t>
            </a:r>
          </a:p>
          <a:p>
            <a:pPr lvl="1" fontAlgn="base"/>
            <a:r>
              <a:rPr lang="en-US" dirty="0"/>
              <a:t>The D1 dataset is used to demonstrate the possibility to spot future lies from already known participants, but not on unseen participants. </a:t>
            </a:r>
            <a:endParaRPr lang="en-US" dirty="0" smtClean="0"/>
          </a:p>
          <a:p>
            <a:pPr lvl="1" fontAlgn="base"/>
            <a:r>
              <a:rPr lang="en-US" dirty="0" smtClean="0"/>
              <a:t>The </a:t>
            </a:r>
            <a:r>
              <a:rPr lang="en-US" dirty="0"/>
              <a:t>D2 dataset is instead used to try to obtain a general lie detector using a subset of participants as test </a:t>
            </a:r>
            <a:r>
              <a:rPr lang="en-US" dirty="0" smtClean="0"/>
              <a:t>set</a:t>
            </a:r>
            <a:endParaRPr lang="en-US" dirty="0"/>
          </a:p>
          <a:p>
            <a:pPr lvl="1" fontAlgn="base"/>
            <a:r>
              <a:rPr lang="en-US" dirty="0"/>
              <a:t>The literature on deception detection and evidences from the post-analysis provide a starting point to select the features that can be used to create the input vector X</a:t>
            </a:r>
          </a:p>
          <a:p>
            <a:endParaRPr lang="en-US" dirty="0"/>
          </a:p>
        </p:txBody>
      </p:sp>
    </p:spTree>
    <p:extLst>
      <p:ext uri="{BB962C8B-B14F-4D97-AF65-F5344CB8AC3E}">
        <p14:creationId xmlns:p14="http://schemas.microsoft.com/office/powerpoint/2010/main" val="64798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D1 ML Model</a:t>
            </a:r>
            <a:endParaRPr lang="en-US" dirty="0"/>
          </a:p>
        </p:txBody>
      </p:sp>
      <p:sp>
        <p:nvSpPr>
          <p:cNvPr id="3" name="Content Placeholder 2"/>
          <p:cNvSpPr>
            <a:spLocks noGrp="1"/>
          </p:cNvSpPr>
          <p:nvPr>
            <p:ph idx="1"/>
          </p:nvPr>
        </p:nvSpPr>
        <p:spPr>
          <a:xfrm>
            <a:off x="5181600" y="1365280"/>
            <a:ext cx="6248398" cy="5655156"/>
          </a:xfrm>
        </p:spPr>
        <p:txBody>
          <a:bodyPr/>
          <a:lstStyle/>
          <a:p>
            <a:endParaRPr lang="en-US" dirty="0"/>
          </a:p>
          <a:p>
            <a:pPr lvl="1" fontAlgn="base"/>
            <a:r>
              <a:rPr lang="en-US" dirty="0"/>
              <a:t>To detect future lies of a known person, a decision tree classifier was trained on </a:t>
            </a:r>
            <a:r>
              <a:rPr lang="en-US" dirty="0" smtClean="0"/>
              <a:t>D1</a:t>
            </a:r>
          </a:p>
          <a:p>
            <a:pPr lvl="1" fontAlgn="base"/>
            <a:r>
              <a:rPr lang="en-US" dirty="0" smtClean="0"/>
              <a:t>The </a:t>
            </a:r>
            <a:r>
              <a:rPr lang="en-US" dirty="0"/>
              <a:t>learned tree can be directly translated into a set of rules to produce an expert system that can be easily ported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04" y="2520175"/>
            <a:ext cx="4099876" cy="3345366"/>
          </a:xfrm>
          <a:prstGeom prst="rect">
            <a:avLst/>
          </a:prstGeom>
        </p:spPr>
      </p:pic>
    </p:spTree>
    <p:extLst>
      <p:ext uri="{BB962C8B-B14F-4D97-AF65-F5344CB8AC3E}">
        <p14:creationId xmlns:p14="http://schemas.microsoft.com/office/powerpoint/2010/main" val="16678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D2 ML Model</a:t>
            </a:r>
            <a:endParaRPr lang="en-US" dirty="0"/>
          </a:p>
        </p:txBody>
      </p:sp>
      <p:sp>
        <p:nvSpPr>
          <p:cNvPr id="3" name="Content Placeholder 2"/>
          <p:cNvSpPr>
            <a:spLocks noGrp="1"/>
          </p:cNvSpPr>
          <p:nvPr>
            <p:ph idx="1"/>
          </p:nvPr>
        </p:nvSpPr>
        <p:spPr>
          <a:xfrm>
            <a:off x="4595906" y="1998185"/>
            <a:ext cx="6248398" cy="5655156"/>
          </a:xfrm>
        </p:spPr>
        <p:txBody>
          <a:bodyPr/>
          <a:lstStyle/>
          <a:p>
            <a:endParaRPr lang="en-US" dirty="0"/>
          </a:p>
          <a:p>
            <a:pPr lvl="1" fontAlgn="base"/>
            <a:r>
              <a:rPr lang="en-US" dirty="0"/>
              <a:t>The second algorithm used was a multilayer perceptron (MLP) with one hidden </a:t>
            </a:r>
            <a:r>
              <a:rPr lang="en-US" dirty="0" smtClean="0"/>
              <a:t>layer</a:t>
            </a:r>
          </a:p>
          <a:p>
            <a:pPr lvl="1" fontAlgn="base"/>
            <a:r>
              <a:rPr lang="en-US" dirty="0"/>
              <a:t>A binary cross entropy loss function with Adam optimization was used to train the network</a:t>
            </a:r>
          </a:p>
          <a:p>
            <a:pPr lvl="1" fontAlgn="base"/>
            <a:r>
              <a:rPr lang="en-US" dirty="0" smtClean="0"/>
              <a:t>The </a:t>
            </a:r>
            <a:r>
              <a:rPr lang="en-US" dirty="0"/>
              <a:t>MLP was trained on D2 to demonstrate the possibility to spot lies answer on unseen person. </a:t>
            </a:r>
          </a:p>
          <a:p>
            <a:endParaRPr lang="en-US" dirty="0"/>
          </a:p>
        </p:txBody>
      </p:sp>
    </p:spTree>
    <p:extLst>
      <p:ext uri="{BB962C8B-B14F-4D97-AF65-F5344CB8AC3E}">
        <p14:creationId xmlns:p14="http://schemas.microsoft.com/office/powerpoint/2010/main" val="1772592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01" y="225141"/>
            <a:ext cx="8058615" cy="1101854"/>
          </a:xfrm>
        </p:spPr>
        <p:txBody>
          <a:bodyPr>
            <a:normAutofit/>
          </a:bodyPr>
          <a:lstStyle/>
          <a:p>
            <a:r>
              <a:rPr lang="en-US" dirty="0" smtClean="0"/>
              <a:t>Accuracies of Models</a:t>
            </a:r>
            <a:endParaRPr lang="en-US" dirty="0"/>
          </a:p>
        </p:txBody>
      </p:sp>
      <p:sp>
        <p:nvSpPr>
          <p:cNvPr id="5" name="TextBox 4"/>
          <p:cNvSpPr txBox="1"/>
          <p:nvPr/>
        </p:nvSpPr>
        <p:spPr>
          <a:xfrm>
            <a:off x="5497551" y="838458"/>
            <a:ext cx="6122021" cy="5601533"/>
          </a:xfrm>
          <a:prstGeom prst="rect">
            <a:avLst/>
          </a:prstGeom>
          <a:noFill/>
        </p:spPr>
        <p:txBody>
          <a:bodyPr wrap="square" rtlCol="0">
            <a:spAutoFit/>
          </a:bodyPr>
          <a:lstStyle/>
          <a:p>
            <a:endParaRPr lang="en-US" sz="1400" dirty="0"/>
          </a:p>
          <a:p>
            <a:pPr marL="742950" lvl="1" indent="-285750" fontAlgn="base">
              <a:buFont typeface="Arial" charset="0"/>
              <a:buChar char="•"/>
            </a:pPr>
            <a:r>
              <a:rPr lang="en-US" sz="1400" b="1" dirty="0"/>
              <a:t>Different refinements were made to the data such as:</a:t>
            </a:r>
          </a:p>
          <a:p>
            <a:pPr marL="1200150" lvl="2" indent="-285750" fontAlgn="base">
              <a:buFont typeface="Arial" charset="0"/>
              <a:buChar char="•"/>
            </a:pPr>
            <a:r>
              <a:rPr lang="en-US" sz="1400" dirty="0"/>
              <a:t>Psychological scores from the pre-questionnaire were added to the input vector </a:t>
            </a:r>
            <a:r>
              <a:rPr lang="en-US" sz="1400" dirty="0" smtClean="0"/>
              <a:t>X</a:t>
            </a:r>
            <a:endParaRPr lang="en-US" sz="1400" dirty="0"/>
          </a:p>
          <a:p>
            <a:pPr marL="1657350" lvl="3" indent="-285750" fontAlgn="base">
              <a:buFont typeface="Arial" charset="0"/>
              <a:buChar char="•"/>
            </a:pPr>
            <a:r>
              <a:rPr lang="en-US" sz="1400" dirty="0"/>
              <a:t>In order to find a connection between the psychological profile of the participants and the behavioral cues, a regression analysis was run on the difference between lie and truth per each participant. Eloquence correlates with openness to experience with F(1,12)=6.13, p=0.19. Another behavioral trait that correlates with the time to respond is neuroticism F(1,12)=8.37, p=0.013. </a:t>
            </a:r>
            <a:endParaRPr lang="en-US" sz="1400" dirty="0"/>
          </a:p>
          <a:p>
            <a:pPr marL="1200150" lvl="2" indent="-285750" fontAlgn="base">
              <a:buFont typeface="Arial" charset="0"/>
              <a:buChar char="•"/>
            </a:pPr>
            <a:r>
              <a:rPr lang="en-US" sz="1400" dirty="0"/>
              <a:t>Response time and eloquence were normalized with the baseline data of the experiment to remove speaking differences of </a:t>
            </a:r>
            <a:r>
              <a:rPr lang="en-US" sz="1400" dirty="0" smtClean="0"/>
              <a:t>participants</a:t>
            </a:r>
          </a:p>
          <a:p>
            <a:pPr marL="1200150" lvl="2" indent="-285750" fontAlgn="base">
              <a:buFont typeface="Arial" charset="0"/>
              <a:buChar char="•"/>
            </a:pPr>
            <a:r>
              <a:rPr lang="en-US" sz="1400" dirty="0" smtClean="0"/>
              <a:t>The </a:t>
            </a:r>
            <a:r>
              <a:rPr lang="en-US" sz="1400" dirty="0"/>
              <a:t>last improvement of the dataset was inspired from the analysis of the experiment's videos, it could be observed that some participants chose to deceive using avoidance (e.g., "I don’t know") or telling a true statement followed by a lie. These different strategies introduced more variability in the dataset producing ambiguity in the data </a:t>
            </a:r>
            <a:r>
              <a:rPr lang="en-US" sz="1400" dirty="0" smtClean="0"/>
              <a:t>labeling</a:t>
            </a:r>
          </a:p>
          <a:p>
            <a:pPr marL="1657350" lvl="3" indent="-285750" fontAlgn="base">
              <a:buFont typeface="Arial" charset="0"/>
              <a:buChar char="•"/>
            </a:pPr>
            <a:r>
              <a:rPr lang="en-US" sz="1400" dirty="0" smtClean="0"/>
              <a:t>A </a:t>
            </a:r>
            <a:r>
              <a:rPr lang="en-US" sz="1400" dirty="0"/>
              <a:t>new labeling of the dataset was made depending the different strategies to lie. The lie class was refined by manual labeling using video of the experiments so to identify clear </a:t>
            </a:r>
            <a:r>
              <a:rPr lang="en-US" sz="1400" dirty="0" smtClean="0"/>
              <a:t>lie</a:t>
            </a:r>
            <a:r>
              <a:rPr lang="en-US" dirty="0" smtClean="0"/>
              <a:t>		</a:t>
            </a:r>
            <a:endParaRPr lang="en-US" dirty="0"/>
          </a:p>
          <a:p>
            <a:pPr marL="285750"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98" y="1326995"/>
            <a:ext cx="5688764" cy="3968905"/>
          </a:xfrm>
          <a:prstGeom prst="rect">
            <a:avLst/>
          </a:prstGeom>
        </p:spPr>
      </p:pic>
    </p:spTree>
    <p:extLst>
      <p:ext uri="{BB962C8B-B14F-4D97-AF65-F5344CB8AC3E}">
        <p14:creationId xmlns:p14="http://schemas.microsoft.com/office/powerpoint/2010/main" val="601965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595906" y="1717642"/>
            <a:ext cx="6248398" cy="5655156"/>
          </a:xfrm>
        </p:spPr>
        <p:txBody>
          <a:bodyPr/>
          <a:lstStyle/>
          <a:p>
            <a:endParaRPr lang="en-US" dirty="0"/>
          </a:p>
          <a:p>
            <a:pPr lvl="1" fontAlgn="base"/>
            <a:r>
              <a:rPr lang="en-US" dirty="0"/>
              <a:t>This research demonstrates that the same set of behavioral cues studied in previous human literature can be used to detect lies and more importantly can be extracted with non-invasive measures. </a:t>
            </a:r>
          </a:p>
          <a:p>
            <a:pPr lvl="1" fontAlgn="base"/>
            <a:r>
              <a:rPr lang="en-US" dirty="0"/>
              <a:t>The results also suggest there are no main differences between an interrogation performed by a human and a robot</a:t>
            </a:r>
          </a:p>
        </p:txBody>
      </p:sp>
    </p:spTree>
    <p:extLst>
      <p:ext uri="{BB962C8B-B14F-4D97-AF65-F5344CB8AC3E}">
        <p14:creationId xmlns:p14="http://schemas.microsoft.com/office/powerpoint/2010/main" val="1433401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Future work will be focused on refining the experimental methodology, in particular with the aim of better motivating participants to deceive, for instance by providing monetary rewards in case of successful deception of the interrogators. </a:t>
            </a:r>
            <a:endParaRPr lang="en-US" dirty="0" smtClean="0"/>
          </a:p>
          <a:p>
            <a:r>
              <a:rPr lang="en-US" dirty="0"/>
              <a:t>This might constitute a significant drive towards the increase in the effort associated with the deception act. By consequence this could develop into stronger cognitive load associated with the deceit and hence exhibit more evident behavioral cues </a:t>
            </a:r>
            <a:endParaRPr lang="en-US" dirty="0" smtClean="0"/>
          </a:p>
          <a:p>
            <a:r>
              <a:rPr lang="en-US" dirty="0" smtClean="0"/>
              <a:t>Efforts could also be made to explore the effects </a:t>
            </a:r>
            <a:r>
              <a:rPr lang="en-US" dirty="0"/>
              <a:t>of the appearance of robots on participants’ deceptive behaviors (e.g., virtual agent on screen</a:t>
            </a:r>
            <a:r>
              <a:rPr lang="en-US" dirty="0" smtClean="0"/>
              <a:t>)</a:t>
            </a:r>
          </a:p>
          <a:p>
            <a:r>
              <a:rPr lang="en-US" dirty="0" smtClean="0"/>
              <a:t>A bigger sample size will be helpful in order to increase the accuracy of the ML models</a:t>
            </a:r>
            <a:endParaRPr lang="en-US" dirty="0"/>
          </a:p>
        </p:txBody>
      </p:sp>
    </p:spTree>
    <p:extLst>
      <p:ext uri="{BB962C8B-B14F-4D97-AF65-F5344CB8AC3E}">
        <p14:creationId xmlns:p14="http://schemas.microsoft.com/office/powerpoint/2010/main" val="90610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49" y="1585590"/>
            <a:ext cx="10668000" cy="4952492"/>
          </a:xfrm>
        </p:spPr>
        <p:txBody>
          <a:bodyPr/>
          <a:lstStyle/>
          <a:p>
            <a:pPr algn="ctr"/>
            <a:r>
              <a:rPr lang="en-US" dirty="0" smtClean="0"/>
              <a:t>Thank You!</a:t>
            </a:r>
            <a:br>
              <a:rPr lang="en-US" dirty="0" smtClean="0"/>
            </a:br>
            <a:r>
              <a:rPr lang="en-US" dirty="0"/>
              <a:t/>
            </a:r>
            <a:br>
              <a:rPr lang="en-US" dirty="0"/>
            </a:br>
            <a:r>
              <a:rPr lang="en-US" dirty="0" smtClean="0"/>
              <a:t>Any questions?</a:t>
            </a:r>
            <a:endParaRPr lang="en-US" dirty="0"/>
          </a:p>
        </p:txBody>
      </p:sp>
    </p:spTree>
    <p:extLst>
      <p:ext uri="{BB962C8B-B14F-4D97-AF65-F5344CB8AC3E}">
        <p14:creationId xmlns:p14="http://schemas.microsoft.com/office/powerpoint/2010/main" val="2094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1101854"/>
          </a:xfrm>
        </p:spPr>
        <p:txBody>
          <a:bodyPr/>
          <a:lstStyle/>
          <a:p>
            <a:r>
              <a:rPr lang="en-US" smtClean="0"/>
              <a:t>Motivation</a:t>
            </a:r>
            <a:endParaRPr lang="en-US"/>
          </a:p>
        </p:txBody>
      </p:sp>
      <p:sp>
        <p:nvSpPr>
          <p:cNvPr id="3" name="Content Placeholder 2"/>
          <p:cNvSpPr>
            <a:spLocks noGrp="1"/>
          </p:cNvSpPr>
          <p:nvPr>
            <p:ph idx="1"/>
          </p:nvPr>
        </p:nvSpPr>
        <p:spPr>
          <a:xfrm>
            <a:off x="762000" y="1661532"/>
            <a:ext cx="10236818" cy="4116642"/>
          </a:xfrm>
        </p:spPr>
        <p:txBody>
          <a:bodyPr/>
          <a:lstStyle/>
          <a:p>
            <a:endParaRPr lang="en-US" dirty="0"/>
          </a:p>
          <a:p>
            <a:pPr lvl="1" fontAlgn="base"/>
            <a:r>
              <a:rPr lang="en-US" dirty="0"/>
              <a:t>Lie Detection is a necessary skill for several social positions including teachers, reporters, law enforcement, </a:t>
            </a:r>
            <a:r>
              <a:rPr lang="en-US" dirty="0" err="1"/>
              <a:t>etc</a:t>
            </a:r>
            <a:endParaRPr lang="en-US" dirty="0"/>
          </a:p>
          <a:p>
            <a:pPr lvl="1" fontAlgn="base"/>
            <a:r>
              <a:rPr lang="en-US" dirty="0"/>
              <a:t>Robots with this skill could greatly assist professionals in these positions by automating the process of lie detection with less invasive techniques (such as eye blinking and pupil dilation</a:t>
            </a:r>
            <a:r>
              <a:rPr lang="en-US" dirty="0" smtClean="0"/>
              <a:t>)</a:t>
            </a:r>
          </a:p>
        </p:txBody>
      </p:sp>
    </p:spTree>
    <p:extLst>
      <p:ext uri="{BB962C8B-B14F-4D97-AF65-F5344CB8AC3E}">
        <p14:creationId xmlns:p14="http://schemas.microsoft.com/office/powerpoint/2010/main" val="80595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a:t>Typical Lying </a:t>
            </a:r>
            <a:r>
              <a:rPr lang="en-US" i="0" dirty="0" smtClean="0"/>
              <a:t>Cues</a:t>
            </a:r>
            <a:endParaRPr lang="en-US" dirty="0"/>
          </a:p>
        </p:txBody>
      </p:sp>
      <p:sp>
        <p:nvSpPr>
          <p:cNvPr id="3" name="Content Placeholder 2"/>
          <p:cNvSpPr>
            <a:spLocks noGrp="1"/>
          </p:cNvSpPr>
          <p:nvPr>
            <p:ph idx="1"/>
          </p:nvPr>
        </p:nvSpPr>
        <p:spPr>
          <a:xfrm>
            <a:off x="3300761" y="2163336"/>
            <a:ext cx="8129237" cy="4060885"/>
          </a:xfrm>
        </p:spPr>
        <p:txBody>
          <a:bodyPr/>
          <a:lstStyle/>
          <a:p>
            <a:endParaRPr lang="en-US" dirty="0"/>
          </a:p>
          <a:p>
            <a:pPr lvl="1" fontAlgn="base"/>
            <a:r>
              <a:rPr lang="en-US" dirty="0"/>
              <a:t>Lying requires more cognitive load as liars have to build a plausible story and monitor its coherence </a:t>
            </a:r>
          </a:p>
          <a:p>
            <a:pPr lvl="1" fontAlgn="base"/>
            <a:r>
              <a:rPr lang="en-US" dirty="0"/>
              <a:t>This cognitive load has a measurable effect on traits such as eye blinking, pupil dilation, and response time</a:t>
            </a:r>
          </a:p>
          <a:p>
            <a:endParaRPr lang="en-US" dirty="0"/>
          </a:p>
        </p:txBody>
      </p:sp>
    </p:spTree>
    <p:extLst>
      <p:ext uri="{BB962C8B-B14F-4D97-AF65-F5344CB8AC3E}">
        <p14:creationId xmlns:p14="http://schemas.microsoft.com/office/powerpoint/2010/main" val="6593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1148576" y="2051824"/>
            <a:ext cx="10281422" cy="4172398"/>
          </a:xfrm>
        </p:spPr>
        <p:txBody>
          <a:bodyPr/>
          <a:lstStyle/>
          <a:p>
            <a:endParaRPr lang="en-US" dirty="0"/>
          </a:p>
          <a:p>
            <a:pPr lvl="1" fontAlgn="base"/>
            <a:r>
              <a:rPr lang="en-US" dirty="0" smtClean="0"/>
              <a:t>Inspired </a:t>
            </a:r>
            <a:r>
              <a:rPr lang="en-US" dirty="0"/>
              <a:t>by literature on human-human interaction, this work investigates whether the behavioral cues associated to lying – including eye movements and response temporal features – are apparent also during human-humanoid interaction and can be leveraged by the robot to detect deception</a:t>
            </a:r>
            <a:endParaRPr lang="en-US" sz="1100" dirty="0"/>
          </a:p>
          <a:p>
            <a:pPr lvl="1" fontAlgn="base"/>
            <a:r>
              <a:rPr lang="en-US" dirty="0"/>
              <a:t>Using the results of this study, the authors then propose machine learning models that could be used to train an interactive robotic platform to detect deception</a:t>
            </a:r>
          </a:p>
          <a:p>
            <a:endParaRPr lang="en-US" dirty="0"/>
          </a:p>
        </p:txBody>
      </p:sp>
    </p:spTree>
    <p:extLst>
      <p:ext uri="{BB962C8B-B14F-4D97-AF65-F5344CB8AC3E}">
        <p14:creationId xmlns:p14="http://schemas.microsoft.com/office/powerpoint/2010/main" val="155022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Setup of Experiment</a:t>
            </a:r>
            <a:endParaRPr lang="en-US" dirty="0"/>
          </a:p>
        </p:txBody>
      </p:sp>
      <p:sp>
        <p:nvSpPr>
          <p:cNvPr id="3" name="Content Placeholder 2"/>
          <p:cNvSpPr>
            <a:spLocks noGrp="1"/>
          </p:cNvSpPr>
          <p:nvPr>
            <p:ph idx="1"/>
          </p:nvPr>
        </p:nvSpPr>
        <p:spPr>
          <a:xfrm>
            <a:off x="5092391" y="401798"/>
            <a:ext cx="6248398" cy="2898963"/>
          </a:xfrm>
        </p:spPr>
        <p:txBody>
          <a:bodyPr/>
          <a:lstStyle/>
          <a:p>
            <a:endParaRPr lang="en-US" dirty="0"/>
          </a:p>
          <a:p>
            <a:pPr lvl="1" fontAlgn="base"/>
            <a:r>
              <a:rPr lang="en-US" dirty="0"/>
              <a:t>The experiment room was setup as an interrogation room divided into 3 zones with black curtains with the participant seated in the middle on a rotating chair</a:t>
            </a:r>
          </a:p>
          <a:p>
            <a:pPr lvl="1" fontAlgn="base"/>
            <a:r>
              <a:rPr lang="en-US" dirty="0"/>
              <a:t>participants were monitored with cameras, heart-rate chest sensor, microphone, and </a:t>
            </a:r>
            <a:r>
              <a:rPr lang="en-US" dirty="0" err="1"/>
              <a:t>Tobii</a:t>
            </a:r>
            <a:r>
              <a:rPr lang="en-US" dirty="0"/>
              <a:t> </a:t>
            </a:r>
            <a:r>
              <a:rPr lang="en-US" dirty="0" err="1"/>
              <a:t>Eyetracker</a:t>
            </a:r>
            <a:r>
              <a:rPr lang="en-US" dirty="0"/>
              <a:t> glasses which recorded pupil dilation and eye movements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808" y="3344807"/>
            <a:ext cx="4175584" cy="21673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18" y="2548419"/>
            <a:ext cx="3397405" cy="25095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321" y="3035924"/>
            <a:ext cx="3142953" cy="2328746"/>
          </a:xfrm>
          <a:prstGeom prst="rect">
            <a:avLst/>
          </a:prstGeom>
        </p:spPr>
      </p:pic>
    </p:spTree>
    <p:extLst>
      <p:ext uri="{BB962C8B-B14F-4D97-AF65-F5344CB8AC3E}">
        <p14:creationId xmlns:p14="http://schemas.microsoft.com/office/powerpoint/2010/main" val="6178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10857571" cy="525532"/>
          </a:xfrm>
        </p:spPr>
        <p:txBody>
          <a:bodyPr>
            <a:normAutofit fontScale="90000"/>
          </a:bodyPr>
          <a:lstStyle/>
          <a:p>
            <a:pPr algn="ctr"/>
            <a:r>
              <a:rPr lang="en-US" dirty="0" smtClean="0"/>
              <a:t>Procedure</a:t>
            </a:r>
            <a:endParaRPr lang="en-US" dirty="0"/>
          </a:p>
        </p:txBody>
      </p:sp>
      <p:sp>
        <p:nvSpPr>
          <p:cNvPr id="3" name="Content Placeholder 2"/>
          <p:cNvSpPr>
            <a:spLocks noGrp="1"/>
          </p:cNvSpPr>
          <p:nvPr>
            <p:ph idx="1"/>
          </p:nvPr>
        </p:nvSpPr>
        <p:spPr>
          <a:xfrm>
            <a:off x="762000" y="858998"/>
            <a:ext cx="8944879" cy="3088534"/>
          </a:xfrm>
        </p:spPr>
        <p:txBody>
          <a:bodyPr/>
          <a:lstStyle/>
          <a:p>
            <a:endParaRPr lang="en-US" dirty="0"/>
          </a:p>
          <a:p>
            <a:pPr lvl="1" fontAlgn="base"/>
            <a:r>
              <a:rPr lang="en-US" dirty="0"/>
              <a:t>Before starting the experiment, participants filled out a questionnaire in order to identify particular psychological features that could influence the results</a:t>
            </a:r>
          </a:p>
          <a:p>
            <a:pPr lvl="1" fontAlgn="base"/>
            <a:r>
              <a:rPr lang="en-US" dirty="0"/>
              <a:t>Participants were told that they were witnesses of two crimes and must help investigators find out who’s responsible</a:t>
            </a:r>
          </a:p>
          <a:p>
            <a:pPr lvl="1" fontAlgn="base"/>
            <a:r>
              <a:rPr lang="en-US" dirty="0"/>
              <a:t>Experiment is separated into three </a:t>
            </a:r>
            <a:r>
              <a:rPr lang="en-US" dirty="0" smtClean="0"/>
              <a:t>phases:</a:t>
            </a:r>
            <a:endParaRPr lang="en-US" dirty="0"/>
          </a:p>
        </p:txBody>
      </p:sp>
      <p:sp>
        <p:nvSpPr>
          <p:cNvPr id="4" name="TextBox 3"/>
          <p:cNvSpPr txBox="1"/>
          <p:nvPr/>
        </p:nvSpPr>
        <p:spPr>
          <a:xfrm>
            <a:off x="0" y="3237022"/>
            <a:ext cx="6462387" cy="2862322"/>
          </a:xfrm>
          <a:prstGeom prst="rect">
            <a:avLst/>
          </a:prstGeom>
          <a:noFill/>
        </p:spPr>
        <p:txBody>
          <a:bodyPr wrap="square" rtlCol="0">
            <a:spAutoFit/>
          </a:bodyPr>
          <a:lstStyle/>
          <a:p>
            <a:pPr marL="1714500" lvl="3" indent="-342900" fontAlgn="base">
              <a:buFont typeface="Arial" charset="0"/>
              <a:buChar char="•"/>
            </a:pPr>
            <a:r>
              <a:rPr lang="en-US" b="1" dirty="0" smtClean="0"/>
              <a:t>General </a:t>
            </a:r>
            <a:r>
              <a:rPr lang="en-US" b="1" dirty="0"/>
              <a:t>questions</a:t>
            </a:r>
          </a:p>
          <a:p>
            <a:pPr marL="2171700" lvl="4" indent="-342900" fontAlgn="base">
              <a:buFont typeface="Arial" charset="0"/>
              <a:buChar char="•"/>
            </a:pPr>
            <a:r>
              <a:rPr lang="en-US" dirty="0"/>
              <a:t>Participants were asked to truthfully and quickly answer 20 general questions</a:t>
            </a:r>
          </a:p>
          <a:p>
            <a:pPr marL="1714500" lvl="3" indent="-342900" fontAlgn="base">
              <a:buFont typeface="Arial" charset="0"/>
              <a:buChar char="•"/>
            </a:pPr>
            <a:r>
              <a:rPr lang="en-US" b="1" dirty="0"/>
              <a:t>First question session</a:t>
            </a:r>
          </a:p>
          <a:p>
            <a:pPr marL="2171700" lvl="4" indent="-342900" fontAlgn="base">
              <a:buFont typeface="Arial" charset="0"/>
              <a:buChar char="•"/>
            </a:pPr>
            <a:r>
              <a:rPr lang="en-US" dirty="0" smtClean="0"/>
              <a:t>10 </a:t>
            </a:r>
            <a:r>
              <a:rPr lang="en-US" dirty="0"/>
              <a:t>questions asked by the robot investigator </a:t>
            </a:r>
          </a:p>
          <a:p>
            <a:pPr marL="1714500" lvl="3" indent="-342900" fontAlgn="base">
              <a:buFont typeface="Arial" charset="0"/>
              <a:buChar char="•"/>
            </a:pPr>
            <a:r>
              <a:rPr lang="en-US" b="1" dirty="0"/>
              <a:t>Second question session</a:t>
            </a:r>
          </a:p>
          <a:p>
            <a:pPr marL="2171700" lvl="4" indent="-342900" fontAlgn="base">
              <a:buFont typeface="Arial" charset="0"/>
              <a:buChar char="•"/>
            </a:pPr>
            <a:r>
              <a:rPr lang="en-US" dirty="0"/>
              <a:t>10 questions asked by the human investigator</a:t>
            </a:r>
          </a:p>
          <a:p>
            <a:endParaRPr lang="en-US" dirty="0"/>
          </a:p>
        </p:txBody>
      </p:sp>
    </p:spTree>
    <p:extLst>
      <p:ext uri="{BB962C8B-B14F-4D97-AF65-F5344CB8AC3E}">
        <p14:creationId xmlns:p14="http://schemas.microsoft.com/office/powerpoint/2010/main" val="165171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3466"/>
            <a:ext cx="10857571" cy="525532"/>
          </a:xfrm>
        </p:spPr>
        <p:txBody>
          <a:bodyPr>
            <a:normAutofit fontScale="90000"/>
          </a:bodyPr>
          <a:lstStyle/>
          <a:p>
            <a:pPr algn="ctr"/>
            <a:r>
              <a:rPr lang="en-US" dirty="0" smtClean="0"/>
              <a:t>Procedure Pt. 2</a:t>
            </a:r>
            <a:endParaRPr lang="en-US" dirty="0"/>
          </a:p>
        </p:txBody>
      </p:sp>
      <p:sp>
        <p:nvSpPr>
          <p:cNvPr id="4" name="TextBox 3"/>
          <p:cNvSpPr txBox="1"/>
          <p:nvPr/>
        </p:nvSpPr>
        <p:spPr>
          <a:xfrm>
            <a:off x="0" y="1597791"/>
            <a:ext cx="11654883" cy="2031325"/>
          </a:xfrm>
          <a:prstGeom prst="rect">
            <a:avLst/>
          </a:prstGeom>
          <a:noFill/>
        </p:spPr>
        <p:txBody>
          <a:bodyPr wrap="square" rtlCol="0">
            <a:spAutoFit/>
          </a:bodyPr>
          <a:lstStyle/>
          <a:p>
            <a:pPr marL="1714500" lvl="3" indent="-342900" fontAlgn="base">
              <a:buFont typeface="Arial" charset="0"/>
              <a:buChar char="•"/>
            </a:pPr>
            <a:r>
              <a:rPr lang="en-US" dirty="0"/>
              <a:t>After completing general questions, participants “randomly” picked a role from a </a:t>
            </a:r>
            <a:r>
              <a:rPr lang="en-US" dirty="0" smtClean="0"/>
              <a:t>box</a:t>
            </a:r>
          </a:p>
          <a:p>
            <a:pPr marL="2171700" lvl="4" indent="-342900" fontAlgn="base">
              <a:buFont typeface="Arial" charset="0"/>
              <a:buChar char="•"/>
            </a:pPr>
            <a:r>
              <a:rPr lang="en-US" dirty="0"/>
              <a:t>The participants thought their role was random but in fact the experimenters had chosen their roles </a:t>
            </a:r>
            <a:r>
              <a:rPr lang="en-US" i="1" dirty="0"/>
              <a:t>a </a:t>
            </a:r>
            <a:r>
              <a:rPr lang="en-US" i="1" dirty="0" smtClean="0"/>
              <a:t>priori</a:t>
            </a:r>
          </a:p>
          <a:p>
            <a:pPr marL="1714500" lvl="3" indent="-342900" fontAlgn="base">
              <a:buFont typeface="Arial" charset="0"/>
              <a:buChar char="•"/>
            </a:pPr>
            <a:r>
              <a:rPr lang="en-US" dirty="0"/>
              <a:t>Participants were either </a:t>
            </a:r>
            <a:r>
              <a:rPr lang="en-US" i="1" dirty="0"/>
              <a:t>truth-tellers</a:t>
            </a:r>
            <a:r>
              <a:rPr lang="en-US" dirty="0"/>
              <a:t> or </a:t>
            </a:r>
            <a:r>
              <a:rPr lang="en-US" i="1" dirty="0" smtClean="0"/>
              <a:t>protectors</a:t>
            </a:r>
          </a:p>
          <a:p>
            <a:pPr marL="1714500" lvl="3" indent="-342900" fontAlgn="base">
              <a:buFont typeface="Arial" charset="0"/>
              <a:buChar char="•"/>
            </a:pPr>
            <a:r>
              <a:rPr lang="en-US" dirty="0"/>
              <a:t>They were then shown a video for each round of interrogation, each recording a </a:t>
            </a:r>
            <a:r>
              <a:rPr lang="en-US" dirty="0" smtClean="0"/>
              <a:t>theft</a:t>
            </a:r>
          </a:p>
          <a:p>
            <a:pPr marL="1714500" lvl="3" indent="-342900" fontAlgn="base">
              <a:buFont typeface="Arial" charset="0"/>
              <a:buChar char="•"/>
            </a:pPr>
            <a:r>
              <a:rPr lang="en-US" dirty="0"/>
              <a:t>The participants then went through the two question sessions in which the interrogator asked a mix of yes/no and open-ended </a:t>
            </a:r>
            <a:r>
              <a:rPr lang="en-US" dirty="0" smtClean="0"/>
              <a:t>questions based on what they saw in the video</a:t>
            </a:r>
            <a:endParaRPr lang="en-US" i="1" dirty="0" smtClean="0"/>
          </a:p>
        </p:txBody>
      </p:sp>
    </p:spTree>
    <p:extLst>
      <p:ext uri="{BB962C8B-B14F-4D97-AF65-F5344CB8AC3E}">
        <p14:creationId xmlns:p14="http://schemas.microsoft.com/office/powerpoint/2010/main" val="236280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1146459"/>
          </a:xfrm>
        </p:spPr>
        <p:txBody>
          <a:bodyPr/>
          <a:lstStyle/>
          <a:p>
            <a:pPr algn="ctr"/>
            <a:r>
              <a:rPr lang="en-US" i="0" dirty="0"/>
              <a:t>Results</a:t>
            </a:r>
            <a:endParaRPr lang="en-US" dirty="0"/>
          </a:p>
        </p:txBody>
      </p:sp>
      <p:sp>
        <p:nvSpPr>
          <p:cNvPr id="3" name="Content Placeholder 2"/>
          <p:cNvSpPr>
            <a:spLocks noGrp="1"/>
          </p:cNvSpPr>
          <p:nvPr>
            <p:ph idx="1"/>
          </p:nvPr>
        </p:nvSpPr>
        <p:spPr>
          <a:xfrm>
            <a:off x="4595906" y="145319"/>
            <a:ext cx="6337610" cy="4928485"/>
          </a:xfrm>
        </p:spPr>
        <p:txBody>
          <a:bodyPr/>
          <a:lstStyle/>
          <a:p>
            <a:endParaRPr lang="en-US" dirty="0"/>
          </a:p>
          <a:p>
            <a:pPr lvl="1" fontAlgn="base"/>
            <a:r>
              <a:rPr lang="en-US" dirty="0"/>
              <a:t>A psychological profile was made for each participant based on their score on the questionnaire </a:t>
            </a:r>
            <a:endParaRPr lang="en-US" dirty="0" smtClean="0"/>
          </a:p>
          <a:p>
            <a:pPr lvl="1" fontAlgn="base"/>
            <a:r>
              <a:rPr lang="en-US" dirty="0" smtClean="0"/>
              <a:t>There </a:t>
            </a:r>
            <a:r>
              <a:rPr lang="en-US" dirty="0"/>
              <a:t>is a statistically significant difference in the response time when participants have to say the truth with respect to saying a lie</a:t>
            </a:r>
          </a:p>
          <a:p>
            <a:pPr lvl="1" fontAlgn="base"/>
            <a:r>
              <a:rPr lang="en-US" dirty="0"/>
              <a:t>There are also significant differences in the average pupil dilatation for both eyes while telling the truth rather than a lie.</a:t>
            </a:r>
          </a:p>
          <a:p>
            <a:pPr lvl="1" fontAlgn="base"/>
            <a:r>
              <a:rPr lang="en-US" dirty="0"/>
              <a:t>There were no significant differences between the time participants spent talking with the robot or human investigator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917" y="3975409"/>
            <a:ext cx="3789508" cy="2519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38" y="1338147"/>
            <a:ext cx="3989349" cy="4538545"/>
          </a:xfrm>
          <a:prstGeom prst="rect">
            <a:avLst/>
          </a:prstGeom>
        </p:spPr>
      </p:pic>
    </p:spTree>
    <p:extLst>
      <p:ext uri="{BB962C8B-B14F-4D97-AF65-F5344CB8AC3E}">
        <p14:creationId xmlns:p14="http://schemas.microsoft.com/office/powerpoint/2010/main" val="60703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Machine Learning System</a:t>
            </a:r>
            <a:endParaRPr lang="en-US" dirty="0"/>
          </a:p>
        </p:txBody>
      </p:sp>
      <p:sp>
        <p:nvSpPr>
          <p:cNvPr id="3" name="Content Placeholder 2"/>
          <p:cNvSpPr>
            <a:spLocks noGrp="1"/>
          </p:cNvSpPr>
          <p:nvPr>
            <p:ph idx="1"/>
          </p:nvPr>
        </p:nvSpPr>
        <p:spPr>
          <a:xfrm>
            <a:off x="4595906" y="2288117"/>
            <a:ext cx="6248398" cy="5655156"/>
          </a:xfrm>
        </p:spPr>
        <p:txBody>
          <a:bodyPr>
            <a:normAutofit/>
          </a:bodyPr>
          <a:lstStyle/>
          <a:p>
            <a:endParaRPr lang="en-US" dirty="0"/>
          </a:p>
          <a:p>
            <a:pPr lvl="1" fontAlgn="base"/>
            <a:r>
              <a:rPr lang="en-US" dirty="0"/>
              <a:t>The system was defined as a binary classification system with an robotic autonomous system identifying either true or false answers</a:t>
            </a:r>
          </a:p>
          <a:p>
            <a:pPr lvl="1" fontAlgn="base"/>
            <a:r>
              <a:rPr lang="en-US" dirty="0"/>
              <a:t>The dataset used to train the model was extracted from the data gathered in the </a:t>
            </a:r>
            <a:r>
              <a:rPr lang="en-US" dirty="0" smtClean="0"/>
              <a:t>experiment</a:t>
            </a:r>
          </a:p>
          <a:p>
            <a:pPr lvl="1" fontAlgn="base"/>
            <a:r>
              <a:rPr lang="en-US" dirty="0" smtClean="0"/>
              <a:t>It </a:t>
            </a:r>
            <a:r>
              <a:rPr lang="en-US" dirty="0"/>
              <a:t>was </a:t>
            </a:r>
            <a:r>
              <a:rPr lang="en-US" dirty="0" smtClean="0"/>
              <a:t>then split </a:t>
            </a:r>
            <a:r>
              <a:rPr lang="en-US" dirty="0"/>
              <a:t>into the sub-datasets D1 and D2 in order to address two different levels of lie: (</a:t>
            </a:r>
            <a:r>
              <a:rPr lang="en-US" dirty="0" err="1"/>
              <a:t>i</a:t>
            </a:r>
            <a:r>
              <a:rPr lang="en-US" dirty="0"/>
              <a:t>) detect future lies on known participants p1; (ii) detect lies on unprecedented participants p2</a:t>
            </a:r>
            <a:r>
              <a:rPr lang="en-US" dirty="0" smtClean="0"/>
              <a:t>.</a:t>
            </a:r>
          </a:p>
        </p:txBody>
      </p:sp>
    </p:spTree>
    <p:extLst>
      <p:ext uri="{BB962C8B-B14F-4D97-AF65-F5344CB8AC3E}">
        <p14:creationId xmlns:p14="http://schemas.microsoft.com/office/powerpoint/2010/main" val="1534083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1909</TotalTime>
  <Words>1176</Words>
  <Application>Microsoft Macintosh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Schoolbook</vt:lpstr>
      <vt:lpstr>Corbel</vt:lpstr>
      <vt:lpstr>Arial</vt:lpstr>
      <vt:lpstr>Headlines</vt:lpstr>
      <vt:lpstr>Can a Humanoid Robot Spot a Liar?</vt:lpstr>
      <vt:lpstr>Motivation</vt:lpstr>
      <vt:lpstr>Typical Lying Cues</vt:lpstr>
      <vt:lpstr>Overview</vt:lpstr>
      <vt:lpstr>Setup of Experiment</vt:lpstr>
      <vt:lpstr>Procedure</vt:lpstr>
      <vt:lpstr>Procedure Pt. 2</vt:lpstr>
      <vt:lpstr>Results</vt:lpstr>
      <vt:lpstr>Machine Learning System</vt:lpstr>
      <vt:lpstr>Datasets</vt:lpstr>
      <vt:lpstr>D1 ML Model</vt:lpstr>
      <vt:lpstr>D2 ML Model</vt:lpstr>
      <vt:lpstr>Accuracies of Models</vt:lpstr>
      <vt:lpstr>Summary </vt:lpstr>
      <vt:lpstr>Next Steps</vt:lpstr>
      <vt:lpstr>Thank You!  Any questions?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 Humanoid Robot Spot a Liar?</dc:title>
  <dc:creator>Kaylah Kennedy</dc:creator>
  <cp:lastModifiedBy>Kaylah Kennedy</cp:lastModifiedBy>
  <cp:revision>8</cp:revision>
  <dcterms:created xsi:type="dcterms:W3CDTF">2019-04-21T19:02:41Z</dcterms:created>
  <dcterms:modified xsi:type="dcterms:W3CDTF">2019-04-23T07:04:23Z</dcterms:modified>
</cp:coreProperties>
</file>