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 Light" panose="020B0604020202020204" charset="0"/>
      <p:regular r:id="rId19"/>
      <p:bold r:id="rId20"/>
      <p:italic r:id="rId21"/>
      <p:boldItalic r:id="rId22"/>
    </p:embeddedFont>
    <p:embeddedFont>
      <p:font typeface="Roboto Mono Light" panose="020B0604020202020204" charset="0"/>
      <p:regular r:id="rId23"/>
      <p:bold r:id="rId24"/>
      <p:italic r:id="rId25"/>
      <p:boldItalic r:id="rId26"/>
    </p:embeddedFont>
    <p:embeddedFont>
      <p:font typeface="Roboto Mon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1" d="100"/>
          <a:sy n="171" d="100"/>
        </p:scale>
        <p:origin x="130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486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35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1f573aa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1f573aa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03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1f573aa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1f573aa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7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1f573aa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1f573aa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985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1f573aa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11f573aa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310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1f573aa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1f573aa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18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1f573aa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1f573aa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488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11f573aa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11f573aa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69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1f573a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1f573a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37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11f573aa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11f573aa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0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11f573aa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11f573aa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08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11f573aa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11f573aa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43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11f573aa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11f573aa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302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1f573aa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1f573aa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270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11f573aa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11f573aa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68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11f573aa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11f573aa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32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01325"/>
            <a:ext cx="85206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Autonomous Narration of Humanoid Robot Kitchen Task Experience</a:t>
            </a:r>
            <a:endParaRPr sz="36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35175"/>
            <a:ext cx="85206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by Qingxiaoyang Zhu, Vittorio Perera, Mirko Wächter, Tamim Asfour, &amp; Manuela Veloso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Narration generation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975" y="1391175"/>
            <a:ext cx="477202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874650" y="1391175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semantic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abstraction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specificity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Algorithm for verbalization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874650" y="1150875"/>
            <a:ext cx="73947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Input: query user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Output: narrative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record the history of robot’s behavior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determine values of verbalization parameters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determine time and objects of interest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filter log files according to users’ interest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load maps from memory system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annotate locations with conspicuous marks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choose appropriate corpus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 Light"/>
              <a:buChar char="-"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generate narration for past experience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Verbalization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912800" y="1037800"/>
            <a:ext cx="3337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Natural &amp; detailed verbalization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Preferences: semantic level 3, abstraction level 2,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specificity level 2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I grasped vitaliscereal.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I moved my right hand from tableCenter to tableCorner1 for a total of 99.198570 mm with a speed of 19.839714 mm/s.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I started in the vicinity of sideboard and arrived around the vicinity of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controltable. I moved a total of 1.556575 meter with a speed 1.556575 m/s and rotated 223.412857 degrees with a speed 223.412857 degree/s which took 1.000000 seconds.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400" y="938375"/>
            <a:ext cx="1296900" cy="16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550" y="936325"/>
            <a:ext cx="1296900" cy="167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1722" y="943615"/>
            <a:ext cx="1296900" cy="165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375" y="2762598"/>
            <a:ext cx="1296900" cy="111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1375" y="3882480"/>
            <a:ext cx="1296900" cy="56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1562" y="2764675"/>
            <a:ext cx="1296900" cy="166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1724" y="2762600"/>
            <a:ext cx="1296900" cy="166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Verbalization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912800" y="1037800"/>
            <a:ext cx="3337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Concise verbalization</a:t>
            </a: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Preferences: semantic level 2</a:t>
            </a: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 moved from sideboard2 to the sink. It took 1 seconds.</a:t>
            </a: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 picked up green cup on the sink with my right hand. It took 4 seconds.</a:t>
            </a: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 moved from sink to placesetting1. It took 1 seconds.</a:t>
            </a:r>
            <a:endParaRPr sz="12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 put down the green cup. It took 1 seconds.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400" y="938375"/>
            <a:ext cx="1296900" cy="16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550" y="936325"/>
            <a:ext cx="1296900" cy="167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1722" y="943615"/>
            <a:ext cx="1296900" cy="165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375" y="2762598"/>
            <a:ext cx="1296900" cy="111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1375" y="3882480"/>
            <a:ext cx="1296900" cy="56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1562" y="2764675"/>
            <a:ext cx="1296900" cy="166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1724" y="2762600"/>
            <a:ext cx="1296900" cy="166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Conclusion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874650" y="1391175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verbalization system allows robot to store past experiences, generate explanation of those based on user preferences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explanations not limited to sensorimotor related experiences, also include high level execution plans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future work: automatic determination of user preferences from dialog, learned templates</a:t>
            </a:r>
            <a:endParaRPr sz="1800" i="1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What I think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874650" y="1391175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paper was vague in methodology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scalability depends on application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additional robots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larger spaces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display design issues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top-down processing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 Light"/>
              <a:buChar char="-"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proximity compatibility principle</a:t>
            </a:r>
            <a:endParaRPr sz="1800" i="1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b="3836"/>
          <a:stretch/>
        </p:blipFill>
        <p:spPr>
          <a:xfrm>
            <a:off x="79625" y="0"/>
            <a:ext cx="89847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5653150" y="1215450"/>
            <a:ext cx="2261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Questions?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Why do we need narration?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874650" y="1801050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“...progress in humanoid robotics research has led to robots that are able to perform complex tasks with a certain level of autonomy...However, robot capabilities are still limited in regard to how they externalize their internal state and world state...”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l="4837" t="7325" r="6885" b="3990"/>
          <a:stretch/>
        </p:blipFill>
        <p:spPr>
          <a:xfrm>
            <a:off x="4063200" y="2104900"/>
            <a:ext cx="5080800" cy="3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874650" y="1801050"/>
            <a:ext cx="7394700" cy="30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grasp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vitaliscereal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1490757888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03/28/17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23:24:48.011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Why do we need narration?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Related works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869" t="10423" r="2530" b="10192"/>
          <a:stretch/>
        </p:blipFill>
        <p:spPr>
          <a:xfrm>
            <a:off x="459325" y="1063063"/>
            <a:ext cx="4699201" cy="30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428" y="1359913"/>
            <a:ext cx="3515547" cy="242367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11125" y="4253525"/>
            <a:ext cx="439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D. Voelz, E. André, G. Herzog, and T. Rist, “Rocco: A robocup soccer commentator system,” RoboCup-98: Robot Soccer World Cup II</a:t>
            </a:r>
            <a:endParaRPr sz="1000"/>
          </a:p>
        </p:txBody>
      </p:sp>
      <p:sp>
        <p:nvSpPr>
          <p:cNvPr id="77" name="Google Shape;77;p16"/>
          <p:cNvSpPr txBox="1"/>
          <p:nvPr/>
        </p:nvSpPr>
        <p:spPr>
          <a:xfrm>
            <a:off x="5394700" y="4080425"/>
            <a:ext cx="34770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R. Dale, S. Geldof, and J.-P. Prost, “Using natural language generation in automatic route,” Journal of Research and practice in Information Technology, vol. 37, no. 1, p. 89, 2005.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50" y="1243675"/>
            <a:ext cx="8138492" cy="33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Modular verbalization system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Modeling of the Robot Experience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59325" y="1415900"/>
            <a:ext cx="61776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 Light"/>
                <a:ea typeface="Roboto Mono Light"/>
                <a:cs typeface="Roboto Mono Light"/>
                <a:sym typeface="Roboto Mono Light"/>
              </a:rPr>
              <a:t>I</a:t>
            </a:r>
            <a:r>
              <a:rPr lang="en" sz="1700" baseline="-25000">
                <a:latin typeface="Roboto Mono Light"/>
                <a:ea typeface="Roboto Mono Light"/>
                <a:cs typeface="Roboto Mono Light"/>
                <a:sym typeface="Roboto Mono Light"/>
              </a:rPr>
              <a:t>action </a:t>
            </a:r>
            <a:r>
              <a:rPr lang="en" sz="1700">
                <a:latin typeface="Roboto Mono Light"/>
                <a:ea typeface="Roboto Mono Light"/>
                <a:cs typeface="Roboto Mono Light"/>
                <a:sym typeface="Roboto Mono Light"/>
              </a:rPr>
              <a:t>= &lt;ID, Name, List</a:t>
            </a:r>
            <a:r>
              <a:rPr lang="en" sz="1700" baseline="-25000">
                <a:latin typeface="Roboto Mono Light"/>
                <a:ea typeface="Roboto Mono Light"/>
                <a:cs typeface="Roboto Mono Light"/>
                <a:sym typeface="Roboto Mono Light"/>
              </a:rPr>
              <a:t>para</a:t>
            </a:r>
            <a:r>
              <a:rPr lang="en" sz="1700">
                <a:latin typeface="Roboto Mono Light"/>
                <a:ea typeface="Roboto Mono Light"/>
                <a:cs typeface="Roboto Mono Light"/>
                <a:sym typeface="Roboto Mono Light"/>
              </a:rPr>
              <a:t>, T</a:t>
            </a:r>
            <a:r>
              <a:rPr lang="en" sz="1700" baseline="-25000">
                <a:latin typeface="Roboto Mono Light"/>
                <a:ea typeface="Roboto Mono Light"/>
                <a:cs typeface="Roboto Mono Light"/>
                <a:sym typeface="Roboto Mono Light"/>
              </a:rPr>
              <a:t>start</a:t>
            </a:r>
            <a:r>
              <a:rPr lang="en" sz="1700">
                <a:latin typeface="Roboto Mono Light"/>
                <a:ea typeface="Roboto Mono Light"/>
                <a:cs typeface="Roboto Mono Light"/>
                <a:sym typeface="Roboto Mono Light"/>
              </a:rPr>
              <a:t>, T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stop</a:t>
            </a:r>
            <a:r>
              <a:rPr lang="en" sz="1700">
                <a:latin typeface="Roboto Mono Light"/>
                <a:ea typeface="Roboto Mono Light"/>
                <a:cs typeface="Roboto Mono Light"/>
                <a:sym typeface="Roboto Mono Light"/>
              </a:rPr>
              <a:t>&gt;</a:t>
            </a:r>
            <a:endParaRPr sz="17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platform 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= &lt;ID, Pose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start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 Pose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stop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 T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start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 T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stop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&gt;</a:t>
            </a: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end_effector 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= &lt;ID, Range, HandID,</a:t>
            </a: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Position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start_world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 Position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start_base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</a:t>
            </a: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Position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stop_world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 Position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stop_base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</a:t>
            </a: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T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start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, T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stop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&gt;</a:t>
            </a: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I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end_effector_grasp 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= &lt;ID, Object, T</a:t>
            </a:r>
            <a:r>
              <a:rPr lang="en" sz="1700" baseline="-250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happen</a:t>
            </a:r>
            <a:r>
              <a:rPr lang="en" sz="17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&gt;</a:t>
            </a:r>
            <a:endParaRPr sz="17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711525" y="1769550"/>
            <a:ext cx="1980300" cy="1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grasp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vitaliscereal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1490757888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03/28/17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23:24:48.011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Fusion of log files and maps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874650" y="1461850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location is represented using nearest prominent facility or manually defined marks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	Static Kitchen Map		p = (n, x, y)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	Static Marks Map			p = (m, x, y, z, r)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	Dynamic Objects Map		p = (a, r, x, y, z, c)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								M = (m, t)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Fusion of log files and maps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874650" y="1461850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Euclidean distance based nearest neighbor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(3409.55,7100.15,-1.56999) to (2932.31,5618.54,2.3293)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can be represented as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“The robot moved from a point near sideboard, then arrived at a point near the control table”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angular distance based nearest neighbor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59325" y="458800"/>
            <a:ext cx="64023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Narration generation</a:t>
            </a:r>
            <a:endParaRPr sz="2400">
              <a:solidFill>
                <a:srgbClr val="43434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874650" y="1391175"/>
            <a:ext cx="73947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template based approach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takes the log information and environmental information fusion and converts this into natural language descriptions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user interest dictates the verbalization space, which is adjusted with 3 parameters (E, A, S):</a:t>
            </a:r>
            <a:endParaRPr sz="18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semantic, </a:t>
            </a:r>
            <a:r>
              <a:rPr lang="en" sz="1800" i="1">
                <a:latin typeface="Roboto Mono Light"/>
                <a:ea typeface="Roboto Mono Light"/>
                <a:cs typeface="Roboto Mono Light"/>
                <a:sym typeface="Roboto Mono Light"/>
              </a:rPr>
              <a:t>E</a:t>
            </a:r>
            <a:endParaRPr sz="1800" i="1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abstraction, </a:t>
            </a:r>
            <a:r>
              <a:rPr lang="en" sz="1800" i="1">
                <a:latin typeface="Roboto Mono Light"/>
                <a:ea typeface="Roboto Mono Light"/>
                <a:cs typeface="Roboto Mono Light"/>
                <a:sym typeface="Roboto Mono Light"/>
              </a:rPr>
              <a:t>A</a:t>
            </a:r>
            <a:endParaRPr sz="1800" i="1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 Light"/>
              <a:buChar char="-"/>
            </a:pPr>
            <a:r>
              <a:rPr lang="en" sz="1800">
                <a:latin typeface="Roboto Mono Light"/>
                <a:ea typeface="Roboto Mono Light"/>
                <a:cs typeface="Roboto Mono Light"/>
                <a:sym typeface="Roboto Mono Light"/>
              </a:rPr>
              <a:t>specificity, </a:t>
            </a:r>
            <a:r>
              <a:rPr lang="en" sz="1800" i="1">
                <a:latin typeface="Roboto Mono Light"/>
                <a:ea typeface="Roboto Mono Light"/>
                <a:cs typeface="Roboto Mono Light"/>
                <a:sym typeface="Roboto Mono Light"/>
              </a:rPr>
              <a:t>S</a:t>
            </a:r>
            <a:endParaRPr sz="1800" i="1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On-screen Show (16:9)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 Light</vt:lpstr>
      <vt:lpstr>Arial</vt:lpstr>
      <vt:lpstr>Roboto Mono Light</vt:lpstr>
      <vt:lpstr>Roboto Mono</vt:lpstr>
      <vt:lpstr>Times New Roman</vt:lpstr>
      <vt:lpstr>Simple Light</vt:lpstr>
      <vt:lpstr>Autonomous Narration of Humanoid Robot Kitchen Task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Narration of Humanoid Robot Kitchen Task Experience</dc:title>
  <dc:creator>Peter Allen</dc:creator>
  <cp:lastModifiedBy>Peter Allen</cp:lastModifiedBy>
  <cp:revision>1</cp:revision>
  <dcterms:modified xsi:type="dcterms:W3CDTF">2019-04-23T13:41:04Z</dcterms:modified>
</cp:coreProperties>
</file>