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6a7327cdd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6a7327c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6a7327cdd_0_18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6a7327cd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6a7327cd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6a7327c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6a7327cdd_0_2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6a7327cd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a7327cdd_0_2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6a7327cdd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6a7327cdd_0_2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6a7327cdd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6a7327cdd_0_2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6a7327cd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6a7327cdd_0_2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6a7327cdd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a7327cdd_0_2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6a7327cdd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6a7327cdd_0_2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6a7327cd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6a7327cd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6a7327cd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6a7327cdd_0_2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6a7327cd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6a7327cdd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6a7327cd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6a7327cdd_0_2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6a7327cdd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6a7327cdd_2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6a7327cdd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6a7327cdd_2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6a7327cdd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6a7327cdd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6a7327cd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6a7327cdd_2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6a7327cdd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6a7327cdd_2_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6a7327cdd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6a7327cdd_2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6a7327cdd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6a7327cdd_2_6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6a7327cdd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6a7327cdd_2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6a7327cdd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6a7327cdd_2_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6a7327cdd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6a7327cdd_0_1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6a7327cd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a7327cdd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6a7327cd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a7327cdd_0_1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6a7327cd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6a7327cdd_0_16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6a7327cdd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Efficient Coverage of 3D Environment with Humanoid Robots Using Inverse Reachability Maps</a:t>
            </a:r>
            <a:endParaRPr sz="36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Stefan Oßwald, Philipp Karkowski, Maren Bennewitz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		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	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460950" y="37475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Presentation by Quinn Torres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		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	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460950" y="2065350"/>
            <a:ext cx="43677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Description and Framework</a:t>
            </a:r>
            <a:endParaRPr/>
          </a:p>
        </p:txBody>
      </p:sp>
      <p:sp>
        <p:nvSpPr>
          <p:cNvPr id="130" name="Google Shape;130;p22"/>
          <p:cNvSpPr txBox="1"/>
          <p:nvPr>
            <p:ph type="title"/>
          </p:nvPr>
        </p:nvSpPr>
        <p:spPr>
          <a:xfrm>
            <a:off x="4835375" y="317700"/>
            <a:ext cx="39585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Introduction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Related 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Problem Description and Framework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Reachability Map and Pose Evaluation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Efficient Representation of the Inverse Reachability Map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Planning a Tour of Viewing Poses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Experiments</a:t>
            </a:r>
            <a:endParaRPr sz="2400"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Description and Framework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</a:pPr>
            <a:r>
              <a:rPr lang="en" sz="2400"/>
              <a:t>3D model of environment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Determine smallest sequence of camera poses to cover environment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Implement sampling-based next-best-view algorithm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Pre-compute inverse reachability map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60950" y="2065350"/>
            <a:ext cx="43677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Reachability Map and Pose Evaluation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Reachability Map I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Reachability Map II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Pose Stability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Cost Function</a:t>
            </a:r>
            <a:endParaRPr sz="2400"/>
          </a:p>
        </p:txBody>
      </p:sp>
      <p:sp>
        <p:nvSpPr>
          <p:cNvPr id="142" name="Google Shape;142;p24"/>
          <p:cNvSpPr txBox="1"/>
          <p:nvPr>
            <p:ph type="title"/>
          </p:nvPr>
        </p:nvSpPr>
        <p:spPr>
          <a:xfrm>
            <a:off x="4835375" y="317700"/>
            <a:ext cx="39585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Introduction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Related 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Problem Description and Framework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Reachability Map and Pose Evaluation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Efficient Representation of the Inverse Reachability Map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Planning a Tour of Viewing Poses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Experiments</a:t>
            </a:r>
            <a:endParaRPr sz="2400"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Reachability Map I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Need posture stability and self-collision avoidance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Save computation using reachability map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Volumetric representation of poses that an endeffector (arm, head) can reach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Voxel cell stores joint configurations and cost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Still need to check collision and optimize cost</a:t>
            </a:r>
            <a:endParaRPr sz="2400"/>
          </a:p>
        </p:txBody>
      </p:sp>
      <p:sp>
        <p:nvSpPr>
          <p:cNvPr id="149" name="Google Shape;149;p25"/>
          <p:cNvSpPr txBox="1"/>
          <p:nvPr/>
        </p:nvSpPr>
        <p:spPr>
          <a:xfrm>
            <a:off x="4572000" y="0"/>
            <a:ext cx="4572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Reachability Map I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Reachability Map II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Pose Stability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Cost Function</a:t>
            </a:r>
            <a:endParaRPr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Reachability Map II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</a:pPr>
            <a:r>
              <a:rPr lang="en" sz="2400"/>
              <a:t>Original RM created for grasping, so prioritized manipulability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Head-mounted camera cannot cover a large volume</a:t>
            </a:r>
            <a:endParaRPr sz="2400"/>
          </a:p>
        </p:txBody>
      </p:sp>
      <p:sp>
        <p:nvSpPr>
          <p:cNvPr id="156" name="Google Shape;156;p26"/>
          <p:cNvSpPr txBox="1"/>
          <p:nvPr/>
        </p:nvSpPr>
        <p:spPr>
          <a:xfrm>
            <a:off x="4572000" y="0"/>
            <a:ext cx="4572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Reachability Map I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Reachability Map II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Pose Stability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Cost Function</a:t>
            </a:r>
            <a:endParaRPr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3277050" y="0"/>
            <a:ext cx="5867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7"/>
          <p:cNvSpPr txBox="1"/>
          <p:nvPr>
            <p:ph type="title"/>
          </p:nvPr>
        </p:nvSpPr>
        <p:spPr>
          <a:xfrm>
            <a:off x="226075" y="357800"/>
            <a:ext cx="2808000" cy="13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Reachability Map of Nao Robot</a:t>
            </a:r>
            <a:endParaRPr sz="3200"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226075" y="19800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Green voxels represent lower total cost</a:t>
            </a:r>
            <a:endParaRPr sz="1800"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601" y="990000"/>
            <a:ext cx="2366807" cy="31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275" y="1468400"/>
            <a:ext cx="3010900" cy="22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Pose Stability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Measure center of pressure on both feet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Compare against support polygon (bound of where stability is ensured)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Experiment estimated center of pressure using weight ratio (want to minimize)</a:t>
            </a:r>
            <a:endParaRPr sz="2400"/>
          </a:p>
        </p:txBody>
      </p:sp>
      <p:sp>
        <p:nvSpPr>
          <p:cNvPr id="172" name="Google Shape;172;p28"/>
          <p:cNvSpPr txBox="1"/>
          <p:nvPr/>
        </p:nvSpPr>
        <p:spPr>
          <a:xfrm>
            <a:off x="4572000" y="0"/>
            <a:ext cx="4572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Reachability Map I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Reachability Map II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Pose Stability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Cost Function</a:t>
            </a:r>
            <a:endParaRPr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/>
          <p:nvPr/>
        </p:nvSpPr>
        <p:spPr>
          <a:xfrm>
            <a:off x="3277050" y="0"/>
            <a:ext cx="5867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Weight Ratio and Cost</a:t>
            </a:r>
            <a:endParaRPr sz="3200"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Poses take into account the stability of the robot while posing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800"/>
              <a:t>w</a:t>
            </a:r>
            <a:r>
              <a:rPr baseline="-25000" i="1" lang="en" sz="1800"/>
              <a:t>l </a:t>
            </a:r>
            <a:r>
              <a:rPr i="1" lang="en" sz="1800"/>
              <a:t>, w</a:t>
            </a:r>
            <a:r>
              <a:rPr baseline="-25000" i="1" lang="en" sz="1800"/>
              <a:t>r</a:t>
            </a:r>
            <a:r>
              <a:rPr i="1" lang="en" sz="1800"/>
              <a:t> = </a:t>
            </a:r>
            <a:r>
              <a:rPr lang="en" sz="1800"/>
              <a:t>weight on each foot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800"/>
              <a:t>m</a:t>
            </a:r>
            <a:r>
              <a:rPr i="1" lang="en" sz="1800"/>
              <a:t> = </a:t>
            </a:r>
            <a:r>
              <a:rPr lang="en" sz="1800"/>
              <a:t>experimental limit on weight ratio (3)</a:t>
            </a:r>
            <a:r>
              <a:rPr i="1" lang="en" sz="1800"/>
              <a:t> </a:t>
            </a:r>
            <a:endParaRPr i="1" sz="1800"/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13" y="1136375"/>
            <a:ext cx="5543774" cy="11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025" y="2992325"/>
            <a:ext cx="1821125" cy="8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3277050" y="0"/>
            <a:ext cx="5867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0"/>
          <p:cNvSpPr txBox="1"/>
          <p:nvPr>
            <p:ph type="title"/>
          </p:nvPr>
        </p:nvSpPr>
        <p:spPr>
          <a:xfrm>
            <a:off x="226075" y="357800"/>
            <a:ext cx="2918700" cy="19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Graphical Representation of Stability Cost</a:t>
            </a:r>
            <a:endParaRPr sz="3200"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226075" y="2867400"/>
            <a:ext cx="2808000" cy="22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Graph of value for </a:t>
            </a:r>
            <a:r>
              <a:rPr i="1" lang="en" sz="1800"/>
              <a:t>c</a:t>
            </a:r>
            <a:r>
              <a:rPr baseline="-25000" i="1" lang="en" sz="1800"/>
              <a:t>w</a:t>
            </a:r>
            <a:endParaRPr i="1" sz="1800"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113" y="1028162"/>
            <a:ext cx="5564976" cy="30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Function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 cost for weight (</a:t>
            </a:r>
            <a:r>
              <a:rPr i="1" lang="en" sz="2400"/>
              <a:t>c</a:t>
            </a:r>
            <a:r>
              <a:rPr baseline="-25000" i="1" lang="en" sz="2400"/>
              <a:t>w </a:t>
            </a:r>
            <a:r>
              <a:rPr i="1" lang="en" sz="2400"/>
              <a:t>)</a:t>
            </a:r>
            <a:r>
              <a:rPr lang="en" sz="2400"/>
              <a:t>, power, and time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Power (</a:t>
            </a:r>
            <a:r>
              <a:rPr i="1" lang="en" sz="2400"/>
              <a:t>P</a:t>
            </a:r>
            <a:r>
              <a:rPr lang="en" sz="2400"/>
              <a:t>) computed from electric current for each joint while moving from standard pose to desired pose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Time (</a:t>
            </a:r>
            <a:r>
              <a:rPr i="1" lang="en" sz="2400"/>
              <a:t>Δt) </a:t>
            </a:r>
            <a:r>
              <a:rPr lang="en" sz="2400"/>
              <a:t>measured experimentally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c</a:t>
            </a:r>
            <a:r>
              <a:rPr i="1" lang="en" sz="2400"/>
              <a:t> = k</a:t>
            </a:r>
            <a:r>
              <a:rPr baseline="-25000" i="1" lang="en" sz="2400"/>
              <a:t>w</a:t>
            </a:r>
            <a:r>
              <a:rPr i="1" lang="en" sz="2400"/>
              <a:t> · c</a:t>
            </a:r>
            <a:r>
              <a:rPr baseline="-25000" i="1" lang="en" sz="2400"/>
              <a:t>w</a:t>
            </a:r>
            <a:r>
              <a:rPr i="1" lang="en" sz="2400"/>
              <a:t> + k</a:t>
            </a:r>
            <a:r>
              <a:rPr baseline="-25000" i="1" lang="en" sz="2400"/>
              <a:t>t</a:t>
            </a:r>
            <a:r>
              <a:rPr i="1" lang="en" sz="2400"/>
              <a:t> · Δt + k</a:t>
            </a:r>
            <a:r>
              <a:rPr baseline="-25000" i="1" lang="en" sz="2400"/>
              <a:t>p</a:t>
            </a:r>
            <a:r>
              <a:rPr i="1" lang="en" sz="2400"/>
              <a:t> · P</a:t>
            </a:r>
            <a:endParaRPr i="1" sz="2400"/>
          </a:p>
        </p:txBody>
      </p:sp>
      <p:sp>
        <p:nvSpPr>
          <p:cNvPr id="196" name="Google Shape;196;p31"/>
          <p:cNvSpPr txBox="1"/>
          <p:nvPr/>
        </p:nvSpPr>
        <p:spPr>
          <a:xfrm>
            <a:off x="4572000" y="0"/>
            <a:ext cx="4572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Reachability Map I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Reachability Map II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Pose Stability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Cost Function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60950" y="2065350"/>
            <a:ext cx="43743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The Problem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Implementation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Algorithmic Solutions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Real-World Example</a:t>
            </a:r>
            <a:endParaRPr sz="2400"/>
          </a:p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4835375" y="317700"/>
            <a:ext cx="39585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Introduction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Related 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</a:t>
            </a:r>
            <a:r>
              <a:rPr lang="en" sz="2400">
                <a:solidFill>
                  <a:srgbClr val="85B0FF"/>
                </a:solidFill>
              </a:rPr>
              <a:t>r</a:t>
            </a:r>
            <a:r>
              <a:rPr lang="en" sz="2400">
                <a:solidFill>
                  <a:srgbClr val="85B0FF"/>
                </a:solidFill>
              </a:rPr>
              <a:t>oblem Description and Framework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Reachability Map and Pose Evaluation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Efficient Representation of the Inverse Reachability Map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Planning a Tour of Viewing Poses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Experiments</a:t>
            </a:r>
            <a:endParaRPr sz="2400"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460950" y="2065350"/>
            <a:ext cx="43677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Efficient Representation of the Inverse Reachability Map</a:t>
            </a:r>
            <a:endParaRPr/>
          </a:p>
        </p:txBody>
      </p:sp>
      <p:sp>
        <p:nvSpPr>
          <p:cNvPr id="202" name="Google Shape;202;p32"/>
          <p:cNvSpPr txBox="1"/>
          <p:nvPr>
            <p:ph type="title"/>
          </p:nvPr>
        </p:nvSpPr>
        <p:spPr>
          <a:xfrm>
            <a:off x="4835375" y="317700"/>
            <a:ext cx="39585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Introduction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Related 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Problem Description and Framework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Reachability Map and Pose Evaluation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Efficient Representation of the Inverse Reachability Map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Planning a Tour of Viewing Poses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Experiments</a:t>
            </a:r>
            <a:endParaRPr sz="2400"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Efficient Representation of the Inverse Reachability Map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Input is location of endeffector, not the base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More efficient to invert the reachability map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Cells are now locations of base frame instead of endeffector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Store IRM as a database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Indexed on roll, pitch, and z component of base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Could index with k-d tree or octree for quick search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460950" y="2065350"/>
            <a:ext cx="43677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 Tour of Viewing Poses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Sampling Candidate Viewing Poses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Determining Whole-Body Configurations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Formulation as a Traveling Salesman Problem</a:t>
            </a:r>
            <a:endParaRPr sz="2400"/>
          </a:p>
        </p:txBody>
      </p:sp>
      <p:sp>
        <p:nvSpPr>
          <p:cNvPr id="214" name="Google Shape;214;p34"/>
          <p:cNvSpPr txBox="1"/>
          <p:nvPr>
            <p:ph type="title"/>
          </p:nvPr>
        </p:nvSpPr>
        <p:spPr>
          <a:xfrm>
            <a:off x="4835375" y="317700"/>
            <a:ext cx="39585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Introduction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Related 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Problem Description and Framework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Reachability Map and Pose Evaluation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Efficient Representation of the Inverse Reachability Map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Planning a Tour of Viewing Poses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Experiments</a:t>
            </a:r>
            <a:endParaRPr sz="2400"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Sample the physical space accessible by the robot’s camera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Cast rays from each object voxel across the space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Free-space voxel utility increases for each object voxel that collides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each voxel, sample random 3D orientations</a:t>
            </a:r>
            <a:endParaRPr sz="2400"/>
          </a:p>
        </p:txBody>
      </p:sp>
      <p:sp>
        <p:nvSpPr>
          <p:cNvPr id="220" name="Google Shape;220;p35"/>
          <p:cNvSpPr txBox="1"/>
          <p:nvPr>
            <p:ph type="title"/>
          </p:nvPr>
        </p:nvSpPr>
        <p:spPr>
          <a:xfrm>
            <a:off x="471900" y="285125"/>
            <a:ext cx="4100100" cy="122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Candidate Viewing Poses</a:t>
            </a:r>
            <a:endParaRPr/>
          </a:p>
        </p:txBody>
      </p:sp>
      <p:sp>
        <p:nvSpPr>
          <p:cNvPr id="221" name="Google Shape;221;p35"/>
          <p:cNvSpPr txBox="1"/>
          <p:nvPr/>
        </p:nvSpPr>
        <p:spPr>
          <a:xfrm>
            <a:off x="4017025" y="0"/>
            <a:ext cx="5127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Sampling Candidate Viewing Poses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Determining Whole-Body Configurations</a:t>
            </a:r>
            <a:endParaRPr sz="18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Formulation as a Traveling Salesman Problem</a:t>
            </a:r>
            <a:endParaRPr sz="18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Sequence of checks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Location is reachable, using 2D occupancy grid map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Feet do not collide with environment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Full body does not collide with environment</a:t>
            </a:r>
            <a:endParaRPr sz="2400"/>
          </a:p>
          <a:p>
            <a: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Flexible Collision Library</a:t>
            </a:r>
            <a:endParaRPr sz="2400"/>
          </a:p>
        </p:txBody>
      </p:sp>
      <p:sp>
        <p:nvSpPr>
          <p:cNvPr id="227" name="Google Shape;227;p36"/>
          <p:cNvSpPr txBox="1"/>
          <p:nvPr>
            <p:ph type="title"/>
          </p:nvPr>
        </p:nvSpPr>
        <p:spPr>
          <a:xfrm>
            <a:off x="471900" y="285125"/>
            <a:ext cx="4100100" cy="12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Determining Whole-Body Configurations</a:t>
            </a:r>
            <a:endParaRPr sz="2700"/>
          </a:p>
        </p:txBody>
      </p:sp>
      <p:sp>
        <p:nvSpPr>
          <p:cNvPr id="228" name="Google Shape;228;p36"/>
          <p:cNvSpPr txBox="1"/>
          <p:nvPr/>
        </p:nvSpPr>
        <p:spPr>
          <a:xfrm>
            <a:off x="4017025" y="0"/>
            <a:ext cx="5127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Sampling Candidate Viewing Poses</a:t>
            </a:r>
            <a:endParaRPr sz="18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Determining Whole-Body Configurations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Formulation as a Traveling Salesman Problem</a:t>
            </a:r>
            <a:endParaRPr sz="18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 smallest set of viewing poses to cover all object voxels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Object search: start with panoramic, high utility views and use a greedy approach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Inspection: use Lin-Kernighan heuristic solver to save time and energy (of the robot)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Node distance is physical travel distance</a:t>
            </a:r>
            <a:endParaRPr sz="2400"/>
          </a:p>
        </p:txBody>
      </p:sp>
      <p:sp>
        <p:nvSpPr>
          <p:cNvPr id="234" name="Google Shape;234;p37"/>
          <p:cNvSpPr txBox="1"/>
          <p:nvPr>
            <p:ph type="title"/>
          </p:nvPr>
        </p:nvSpPr>
        <p:spPr>
          <a:xfrm>
            <a:off x="471900" y="285125"/>
            <a:ext cx="4100100" cy="12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Formulation as a Traveling Salesman Problem</a:t>
            </a:r>
            <a:endParaRPr sz="2700"/>
          </a:p>
        </p:txBody>
      </p:sp>
      <p:sp>
        <p:nvSpPr>
          <p:cNvPr id="235" name="Google Shape;235;p37"/>
          <p:cNvSpPr txBox="1"/>
          <p:nvPr/>
        </p:nvSpPr>
        <p:spPr>
          <a:xfrm>
            <a:off x="4017025" y="0"/>
            <a:ext cx="5127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Sampling Candidate Viewing Poses</a:t>
            </a:r>
            <a:endParaRPr sz="18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Determining Whole-Body Configurations</a:t>
            </a:r>
            <a:endParaRPr sz="18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Formulation as a Traveling Salesman Problem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460950" y="2065350"/>
            <a:ext cx="43743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Generating the Inverse Reachability Map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Coverage of Simulated Environments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Coverage of a Real Scene</a:t>
            </a:r>
            <a:endParaRPr/>
          </a:p>
        </p:txBody>
      </p:sp>
      <p:sp>
        <p:nvSpPr>
          <p:cNvPr id="241" name="Google Shape;241;p38"/>
          <p:cNvSpPr txBox="1"/>
          <p:nvPr>
            <p:ph type="title"/>
          </p:nvPr>
        </p:nvSpPr>
        <p:spPr>
          <a:xfrm>
            <a:off x="4835375" y="317700"/>
            <a:ext cx="39585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Introduction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Related 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Problem Description and Framework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Reachability Map and Pose Evaluation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Efficient Representation of the Inverse Reachability Map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Planning a Tour of Viewing Poses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Experiments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Used default controller to create join configurations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Already handles joint limit constraints and stability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Sample head orientations and varying torso heights, controller calculates poses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Map contains 1514 configurations</a:t>
            </a:r>
            <a:endParaRPr sz="2400"/>
          </a:p>
        </p:txBody>
      </p:sp>
      <p:sp>
        <p:nvSpPr>
          <p:cNvPr id="247" name="Google Shape;247;p39"/>
          <p:cNvSpPr txBox="1"/>
          <p:nvPr>
            <p:ph type="title"/>
          </p:nvPr>
        </p:nvSpPr>
        <p:spPr>
          <a:xfrm>
            <a:off x="471900" y="456600"/>
            <a:ext cx="4100100" cy="122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Generating the Inverse Reachability Map</a:t>
            </a:r>
            <a:endParaRPr/>
          </a:p>
        </p:txBody>
      </p:sp>
      <p:sp>
        <p:nvSpPr>
          <p:cNvPr id="248" name="Google Shape;248;p39"/>
          <p:cNvSpPr txBox="1"/>
          <p:nvPr/>
        </p:nvSpPr>
        <p:spPr>
          <a:xfrm>
            <a:off x="4017025" y="0"/>
            <a:ext cx="5127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Generating the Inverse Reachability Map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Coverage of Simulated Environments</a:t>
            </a:r>
            <a:endParaRPr sz="18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Generate footstep plans with a planner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models of rooms from Blender and render as an OctoMap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First consider high utility voxels (light blue)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surfaces unobservable due to robot’s height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Set threshold for view utility: trade off between completeness and runtime</a:t>
            </a:r>
            <a:endParaRPr sz="2400"/>
          </a:p>
        </p:txBody>
      </p:sp>
      <p:sp>
        <p:nvSpPr>
          <p:cNvPr id="254" name="Google Shape;254;p40"/>
          <p:cNvSpPr txBox="1"/>
          <p:nvPr>
            <p:ph type="title"/>
          </p:nvPr>
        </p:nvSpPr>
        <p:spPr>
          <a:xfrm>
            <a:off x="471900" y="456600"/>
            <a:ext cx="4100100" cy="122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Coverage of Simulated Environments</a:t>
            </a:r>
            <a:endParaRPr/>
          </a:p>
        </p:txBody>
      </p:sp>
      <p:sp>
        <p:nvSpPr>
          <p:cNvPr id="255" name="Google Shape;255;p40"/>
          <p:cNvSpPr txBox="1"/>
          <p:nvPr/>
        </p:nvSpPr>
        <p:spPr>
          <a:xfrm>
            <a:off x="4017025" y="0"/>
            <a:ext cx="5127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Generating the Inverse Reachability Map</a:t>
            </a:r>
            <a:endParaRPr sz="18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Coverage of Simulated Environments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/>
          <p:nvPr/>
        </p:nvSpPr>
        <p:spPr>
          <a:xfrm>
            <a:off x="3277050" y="0"/>
            <a:ext cx="5867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1"/>
          <p:cNvSpPr txBox="1"/>
          <p:nvPr>
            <p:ph type="title"/>
          </p:nvPr>
        </p:nvSpPr>
        <p:spPr>
          <a:xfrm>
            <a:off x="226075" y="356750"/>
            <a:ext cx="2808000" cy="10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Simulation Results I</a:t>
            </a:r>
            <a:endParaRPr sz="3200"/>
          </a:p>
        </p:txBody>
      </p:sp>
      <p:sp>
        <p:nvSpPr>
          <p:cNvPr id="262" name="Google Shape;262;p41"/>
          <p:cNvSpPr txBox="1"/>
          <p:nvPr>
            <p:ph idx="1" type="body"/>
          </p:nvPr>
        </p:nvSpPr>
        <p:spPr>
          <a:xfrm>
            <a:off x="226075" y="16893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Top: Simulated environment.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Middle: Objects to inspect highlighted in red. 2D utility map generated.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Bottom: Poses necessary to cover all possible voxels.</a:t>
            </a:r>
            <a:endParaRPr sz="1800"/>
          </a:p>
        </p:txBody>
      </p:sp>
      <p:pic>
        <p:nvPicPr>
          <p:cNvPr id="263" name="Google Shape;2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575" y="37796"/>
            <a:ext cx="3006055" cy="16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576" y="1727100"/>
            <a:ext cx="3006051" cy="168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575" y="3416400"/>
            <a:ext cx="3006051" cy="1689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Exhaustively search an environment using a humanoid robot’s camera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an inverse reachability map (IRM) to find a pose faster than calculating one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Applications: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Inspection, surveillance, mapping, object search</a:t>
            </a:r>
            <a:endParaRPr sz="2400"/>
          </a:p>
        </p:txBody>
      </p:sp>
      <p:sp>
        <p:nvSpPr>
          <p:cNvPr id="82" name="Google Shape;82;p15"/>
          <p:cNvSpPr txBox="1"/>
          <p:nvPr/>
        </p:nvSpPr>
        <p:spPr>
          <a:xfrm>
            <a:off x="4572000" y="0"/>
            <a:ext cx="4572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Problem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Algorithmic Solutions</a:t>
            </a:r>
            <a:endParaRPr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/>
          <p:nvPr/>
        </p:nvSpPr>
        <p:spPr>
          <a:xfrm>
            <a:off x="3277050" y="0"/>
            <a:ext cx="5867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2"/>
          <p:cNvSpPr txBox="1"/>
          <p:nvPr>
            <p:ph type="title"/>
          </p:nvPr>
        </p:nvSpPr>
        <p:spPr>
          <a:xfrm>
            <a:off x="226075" y="356750"/>
            <a:ext cx="2808000" cy="10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Simulation Results II</a:t>
            </a:r>
            <a:endParaRPr sz="3200"/>
          </a:p>
        </p:txBody>
      </p:sp>
      <p:sp>
        <p:nvSpPr>
          <p:cNvPr id="272" name="Google Shape;272;p42"/>
          <p:cNvSpPr txBox="1"/>
          <p:nvPr>
            <p:ph idx="1" type="body"/>
          </p:nvPr>
        </p:nvSpPr>
        <p:spPr>
          <a:xfrm>
            <a:off x="226075" y="16893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Top: Coverage from a single viewpoint.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Middle: Full coverage from 26 viewpoints.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Bottom: Efficient coverage from 3 viewpoints.</a:t>
            </a:r>
            <a:endParaRPr sz="1800"/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528" y="37801"/>
            <a:ext cx="3006097" cy="16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600" y="1727100"/>
            <a:ext cx="3006051" cy="168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538" y="3416400"/>
            <a:ext cx="3006051" cy="16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/>
          <p:nvPr/>
        </p:nvSpPr>
        <p:spPr>
          <a:xfrm>
            <a:off x="3277050" y="0"/>
            <a:ext cx="5867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3"/>
          <p:cNvSpPr txBox="1"/>
          <p:nvPr>
            <p:ph type="title"/>
          </p:nvPr>
        </p:nvSpPr>
        <p:spPr>
          <a:xfrm>
            <a:off x="226075" y="357800"/>
            <a:ext cx="2808000" cy="13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Real Scene Results</a:t>
            </a:r>
            <a:endParaRPr sz="3200"/>
          </a:p>
        </p:txBody>
      </p:sp>
      <p:sp>
        <p:nvSpPr>
          <p:cNvPr id="282" name="Google Shape;282;p43"/>
          <p:cNvSpPr txBox="1"/>
          <p:nvPr>
            <p:ph idx="1" type="body"/>
          </p:nvPr>
        </p:nvSpPr>
        <p:spPr>
          <a:xfrm>
            <a:off x="226075" y="19800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Top: Real scene setup.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Bottom: Pose estimates.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Outcome of simulation vs real scene is in practicality the same.</a:t>
            </a:r>
            <a:endParaRPr sz="1800"/>
          </a:p>
        </p:txBody>
      </p:sp>
      <p:pic>
        <p:nvPicPr>
          <p:cNvPr id="283" name="Google Shape;2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900" y="110675"/>
            <a:ext cx="4379400" cy="246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900" y="2571750"/>
            <a:ext cx="4379400" cy="246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/>
          <p:nvPr>
            <p:ph type="title"/>
          </p:nvPr>
        </p:nvSpPr>
        <p:spPr>
          <a:xfrm>
            <a:off x="460950" y="2065350"/>
            <a:ext cx="83526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4100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SoftBank Robotic’s Nao Robot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Simulation in ROS and real-life tests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</a:pPr>
            <a:r>
              <a:rPr lang="en" sz="2400"/>
              <a:t>Known 3D environment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Consider balance, energy, and time</a:t>
            </a:r>
            <a:endParaRPr sz="24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275" y="1919075"/>
            <a:ext cx="1951675" cy="30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4572000" y="0"/>
            <a:ext cx="4572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The Problem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Algorithmic Solutions</a:t>
            </a:r>
            <a:endParaRPr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Algorithmic Solutions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Next-best-view algorithm for 3D coverage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Pre-computed inverse reachability map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Ray casting from object voxels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Utility functions for camera positions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Cost functions for robotic poses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Traveling salesman for connecting poses</a:t>
            </a:r>
            <a:endParaRPr sz="2400"/>
          </a:p>
        </p:txBody>
      </p:sp>
      <p:sp>
        <p:nvSpPr>
          <p:cNvPr id="97" name="Google Shape;97;p17"/>
          <p:cNvSpPr txBox="1"/>
          <p:nvPr/>
        </p:nvSpPr>
        <p:spPr>
          <a:xfrm>
            <a:off x="4572000" y="0"/>
            <a:ext cx="4572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The Problem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Algorithmic Solutions</a:t>
            </a:r>
            <a:endParaRPr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Real-World Example</a:t>
            </a:r>
            <a:endParaRPr sz="3200"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Nao bends over in order to be able to completely inspect an environment</a:t>
            </a:r>
            <a:endParaRPr sz="18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449" y="717700"/>
            <a:ext cx="5323275" cy="37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460950" y="2065350"/>
            <a:ext cx="43743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Finding Viewpoints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Posture Generation</a:t>
            </a:r>
            <a:endParaRPr sz="2400"/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4835375" y="317700"/>
            <a:ext cx="39585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Introduction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Related Work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Problem Description and Framework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Reachability Map and Pose Evaluation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Efficient Representation of the Inverse Reachability Map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Planning a Tour of Viewing Poses</a:t>
            </a:r>
            <a:endParaRPr sz="2400">
              <a:solidFill>
                <a:srgbClr val="85B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AutoNum type="arabicPeriod"/>
            </a:pPr>
            <a:r>
              <a:rPr lang="en" sz="2400">
                <a:solidFill>
                  <a:srgbClr val="85B0FF"/>
                </a:solidFill>
              </a:rPr>
              <a:t>Experiments</a:t>
            </a:r>
            <a:endParaRPr sz="2400"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Viewpoints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</a:pPr>
            <a:r>
              <a:rPr lang="en" sz="2400"/>
              <a:t>“Art Gallery Problem” is NP-hard and APX-hard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Prior solution: find a view and generate a posture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Research for in-hand objects, cameras on arms, and aerial vehicles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Framework could be expanded to autonomous exploration</a:t>
            </a:r>
            <a:endParaRPr sz="2400"/>
          </a:p>
        </p:txBody>
      </p:sp>
      <p:sp>
        <p:nvSpPr>
          <p:cNvPr id="117" name="Google Shape;117;p20"/>
          <p:cNvSpPr txBox="1"/>
          <p:nvPr/>
        </p:nvSpPr>
        <p:spPr>
          <a:xfrm>
            <a:off x="4572000" y="0"/>
            <a:ext cx="4572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Finding Viewpoints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Posture Generation</a:t>
            </a:r>
            <a:endParaRPr>
              <a:solidFill>
                <a:srgbClr val="85B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Posture Generation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Previous solutions require pose planning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Planning for humanoid robots needs to consider different factors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Only want viewpoints the robot can reach (small set)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Inverse Reachability Map (IRM) used previously for grasping</a:t>
            </a:r>
            <a:endParaRPr sz="2400"/>
          </a:p>
        </p:txBody>
      </p:sp>
      <p:sp>
        <p:nvSpPr>
          <p:cNvPr id="124" name="Google Shape;124;p21"/>
          <p:cNvSpPr txBox="1"/>
          <p:nvPr/>
        </p:nvSpPr>
        <p:spPr>
          <a:xfrm>
            <a:off x="4572000" y="0"/>
            <a:ext cx="45720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5B0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85B0FF"/>
                </a:solidFill>
                <a:latin typeface="Roboto"/>
                <a:ea typeface="Roboto"/>
                <a:cs typeface="Roboto"/>
                <a:sym typeface="Roboto"/>
              </a:rPr>
              <a:t>Finding Viewpoints</a:t>
            </a:r>
            <a:endParaRPr sz="2400">
              <a:solidFill>
                <a:srgbClr val="85B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AutoNum type="alphaLcPeriod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Posture Generation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