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261" r:id="rId2"/>
    <p:sldId id="257" r:id="rId3"/>
    <p:sldId id="273" r:id="rId4"/>
    <p:sldId id="272" r:id="rId5"/>
    <p:sldId id="262" r:id="rId6"/>
    <p:sldId id="268" r:id="rId7"/>
    <p:sldId id="274" r:id="rId8"/>
    <p:sldId id="265" r:id="rId9"/>
    <p:sldId id="290" r:id="rId10"/>
    <p:sldId id="292" r:id="rId11"/>
    <p:sldId id="280" r:id="rId12"/>
    <p:sldId id="276" r:id="rId13"/>
    <p:sldId id="277" r:id="rId14"/>
    <p:sldId id="291" r:id="rId15"/>
    <p:sldId id="293" r:id="rId16"/>
    <p:sldId id="278" r:id="rId17"/>
    <p:sldId id="281" r:id="rId18"/>
    <p:sldId id="282" r:id="rId19"/>
    <p:sldId id="283" r:id="rId20"/>
    <p:sldId id="284" r:id="rId21"/>
    <p:sldId id="285" r:id="rId22"/>
    <p:sldId id="286" r:id="rId23"/>
    <p:sldId id="287" r:id="rId24"/>
    <p:sldId id="288" r:id="rId25"/>
    <p:sldId id="28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4" autoAdjust="0"/>
    <p:restoredTop sz="94706" autoAdjust="0"/>
  </p:normalViewPr>
  <p:slideViewPr>
    <p:cSldViewPr snapToGrid="0">
      <p:cViewPr varScale="1">
        <p:scale>
          <a:sx n="86" d="100"/>
          <a:sy n="86" d="100"/>
        </p:scale>
        <p:origin x="557" y="86"/>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2" d="100"/>
          <a:sy n="82" d="100"/>
        </p:scale>
        <p:origin x="385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F867F7-69C9-4E6E-89CE-BDD6ED57A285}" type="doc">
      <dgm:prSet loTypeId="urn:microsoft.com/office/officeart/2005/8/layout/hProcess6" loCatId="process" qsTypeId="urn:microsoft.com/office/officeart/2005/8/quickstyle/3d1" qsCatId="3D" csTypeId="urn:microsoft.com/office/officeart/2005/8/colors/accent1_2" csCatId="accent1" phldr="1"/>
      <dgm:spPr/>
      <dgm:t>
        <a:bodyPr/>
        <a:lstStyle/>
        <a:p>
          <a:endParaRPr lang="en-US"/>
        </a:p>
      </dgm:t>
    </dgm:pt>
    <dgm:pt modelId="{6D24A46D-2074-4FA1-B822-D21A1512EB30}">
      <dgm:prSet phldrT="[Text]"/>
      <dgm:spPr/>
      <dgm:t>
        <a:bodyPr/>
        <a:lstStyle/>
        <a:p>
          <a:r>
            <a:rPr lang="en-US" dirty="0"/>
            <a:t>1</a:t>
          </a:r>
        </a:p>
      </dgm:t>
    </dgm:pt>
    <dgm:pt modelId="{22E2F6CA-8B72-4BA4-B60A-902090532197}" type="parTrans" cxnId="{8A98C565-35F0-4FE5-A1CB-AC1ACF1BB34F}">
      <dgm:prSet/>
      <dgm:spPr/>
      <dgm:t>
        <a:bodyPr/>
        <a:lstStyle/>
        <a:p>
          <a:endParaRPr lang="en-US"/>
        </a:p>
      </dgm:t>
    </dgm:pt>
    <dgm:pt modelId="{7AFF8078-705E-41C6-B7C0-BAB7A6DC1CC2}" type="sibTrans" cxnId="{8A98C565-35F0-4FE5-A1CB-AC1ACF1BB34F}">
      <dgm:prSet/>
      <dgm:spPr/>
      <dgm:t>
        <a:bodyPr/>
        <a:lstStyle/>
        <a:p>
          <a:endParaRPr lang="en-US"/>
        </a:p>
      </dgm:t>
    </dgm:pt>
    <dgm:pt modelId="{9958282C-6612-4F00-BA3E-76F33D4BEE72}">
      <dgm:prSet phldrT="[Text]" custT="1"/>
      <dgm:spPr/>
      <dgm:t>
        <a:bodyPr/>
        <a:lstStyle/>
        <a:p>
          <a:r>
            <a:rPr lang="en-US" sz="1400" b="1" dirty="0"/>
            <a:t>Related work</a:t>
          </a:r>
        </a:p>
      </dgm:t>
    </dgm:pt>
    <dgm:pt modelId="{269188FC-3FED-4B6C-A3EC-2047330A081D}" type="parTrans" cxnId="{CF03A693-CBC5-4A7E-ADA7-429100E4CFDD}">
      <dgm:prSet/>
      <dgm:spPr/>
      <dgm:t>
        <a:bodyPr/>
        <a:lstStyle/>
        <a:p>
          <a:endParaRPr lang="en-US"/>
        </a:p>
      </dgm:t>
    </dgm:pt>
    <dgm:pt modelId="{5A257F5E-DEDE-48E7-A7B7-634F3EA9B70C}" type="sibTrans" cxnId="{CF03A693-CBC5-4A7E-ADA7-429100E4CFDD}">
      <dgm:prSet/>
      <dgm:spPr/>
      <dgm:t>
        <a:bodyPr/>
        <a:lstStyle/>
        <a:p>
          <a:endParaRPr lang="en-US"/>
        </a:p>
      </dgm:t>
    </dgm:pt>
    <dgm:pt modelId="{FB0CDAC2-C881-42F3-9D78-F02597393668}">
      <dgm:prSet phldrT="[Text]"/>
      <dgm:spPr/>
      <dgm:t>
        <a:bodyPr/>
        <a:lstStyle/>
        <a:p>
          <a:r>
            <a:rPr lang="en-US" dirty="0"/>
            <a:t>2</a:t>
          </a:r>
        </a:p>
      </dgm:t>
    </dgm:pt>
    <dgm:pt modelId="{AE476581-DA0F-4720-A4AA-9D22BC6893AB}" type="parTrans" cxnId="{D7E8E47F-464E-4BA4-94B6-9A3E8AB66F2C}">
      <dgm:prSet/>
      <dgm:spPr/>
      <dgm:t>
        <a:bodyPr/>
        <a:lstStyle/>
        <a:p>
          <a:endParaRPr lang="en-US"/>
        </a:p>
      </dgm:t>
    </dgm:pt>
    <dgm:pt modelId="{CAB52B0F-884C-4BC1-8388-11CCE3734026}" type="sibTrans" cxnId="{D7E8E47F-464E-4BA4-94B6-9A3E8AB66F2C}">
      <dgm:prSet/>
      <dgm:spPr/>
      <dgm:t>
        <a:bodyPr/>
        <a:lstStyle/>
        <a:p>
          <a:endParaRPr lang="en-US"/>
        </a:p>
      </dgm:t>
    </dgm:pt>
    <dgm:pt modelId="{3FE2E41C-FF0A-4296-B921-C27D2DD693A0}">
      <dgm:prSet phldrT="[Text]"/>
      <dgm:spPr/>
      <dgm:t>
        <a:bodyPr/>
        <a:lstStyle/>
        <a:p>
          <a:r>
            <a:rPr lang="en-US" b="1" dirty="0"/>
            <a:t>Proposed Pipeline</a:t>
          </a:r>
        </a:p>
      </dgm:t>
    </dgm:pt>
    <dgm:pt modelId="{87866E10-6559-4BAA-8D44-61A8647A7E20}" type="parTrans" cxnId="{8F50D49B-AF15-4BA3-A6AE-453700C1DEAB}">
      <dgm:prSet/>
      <dgm:spPr/>
      <dgm:t>
        <a:bodyPr/>
        <a:lstStyle/>
        <a:p>
          <a:endParaRPr lang="en-US"/>
        </a:p>
      </dgm:t>
    </dgm:pt>
    <dgm:pt modelId="{E4B8137A-3D34-4F76-B461-01784B470C49}" type="sibTrans" cxnId="{8F50D49B-AF15-4BA3-A6AE-453700C1DEAB}">
      <dgm:prSet/>
      <dgm:spPr/>
      <dgm:t>
        <a:bodyPr/>
        <a:lstStyle/>
        <a:p>
          <a:endParaRPr lang="en-US"/>
        </a:p>
      </dgm:t>
    </dgm:pt>
    <dgm:pt modelId="{074E8463-235F-4FA4-AF83-CC210AF40EE9}">
      <dgm:prSet phldrT="[Text]"/>
      <dgm:spPr/>
      <dgm:t>
        <a:bodyPr/>
        <a:lstStyle/>
        <a:p>
          <a:r>
            <a:rPr lang="en-US" dirty="0"/>
            <a:t>3</a:t>
          </a:r>
        </a:p>
      </dgm:t>
    </dgm:pt>
    <dgm:pt modelId="{3231405E-33A0-4FBA-B5E6-DD77647B142B}" type="parTrans" cxnId="{CA171E23-DA23-49FE-B5DD-1422BF37B2AF}">
      <dgm:prSet/>
      <dgm:spPr/>
      <dgm:t>
        <a:bodyPr/>
        <a:lstStyle/>
        <a:p>
          <a:endParaRPr lang="en-US"/>
        </a:p>
      </dgm:t>
    </dgm:pt>
    <dgm:pt modelId="{E0AF5C37-FC0B-453A-A740-C87FF3ACDA49}" type="sibTrans" cxnId="{CA171E23-DA23-49FE-B5DD-1422BF37B2AF}">
      <dgm:prSet/>
      <dgm:spPr/>
      <dgm:t>
        <a:bodyPr/>
        <a:lstStyle/>
        <a:p>
          <a:endParaRPr lang="en-US"/>
        </a:p>
      </dgm:t>
    </dgm:pt>
    <dgm:pt modelId="{9C558011-5DF8-4C49-A36E-B1B37EAC74B2}">
      <dgm:prSet phldrT="[Text]" custT="1"/>
      <dgm:spPr/>
      <dgm:t>
        <a:bodyPr/>
        <a:lstStyle/>
        <a:p>
          <a:r>
            <a:rPr lang="en-US" sz="1050" b="1" dirty="0"/>
            <a:t>Experimental Results</a:t>
          </a:r>
        </a:p>
      </dgm:t>
    </dgm:pt>
    <dgm:pt modelId="{242462F0-8388-45CA-BABA-A2B07DCAACF6}" type="parTrans" cxnId="{52F3AB35-CC83-406F-A2D0-B3EAE996F0EE}">
      <dgm:prSet/>
      <dgm:spPr/>
      <dgm:t>
        <a:bodyPr/>
        <a:lstStyle/>
        <a:p>
          <a:endParaRPr lang="en-US"/>
        </a:p>
      </dgm:t>
    </dgm:pt>
    <dgm:pt modelId="{503A7C1B-F018-4A1B-8D4B-D5CABAC7772D}" type="sibTrans" cxnId="{52F3AB35-CC83-406F-A2D0-B3EAE996F0EE}">
      <dgm:prSet/>
      <dgm:spPr/>
      <dgm:t>
        <a:bodyPr/>
        <a:lstStyle/>
        <a:p>
          <a:endParaRPr lang="en-US"/>
        </a:p>
      </dgm:t>
    </dgm:pt>
    <dgm:pt modelId="{F5705059-FFDE-4F43-A3A1-B136C32BB9B2}">
      <dgm:prSet phldrT="[Text]"/>
      <dgm:spPr/>
      <dgm:t>
        <a:bodyPr/>
        <a:lstStyle/>
        <a:p>
          <a:r>
            <a:rPr lang="en-US" dirty="0"/>
            <a:t>4</a:t>
          </a:r>
        </a:p>
      </dgm:t>
    </dgm:pt>
    <dgm:pt modelId="{751E781A-E782-4A22-872D-52D2668D771D}" type="parTrans" cxnId="{61F06C37-4268-4365-911A-2DC5449D3CEA}">
      <dgm:prSet/>
      <dgm:spPr/>
      <dgm:t>
        <a:bodyPr/>
        <a:lstStyle/>
        <a:p>
          <a:endParaRPr lang="en-US"/>
        </a:p>
      </dgm:t>
    </dgm:pt>
    <dgm:pt modelId="{9E69A8C7-6337-4E9B-AE99-0C23A56D62C6}" type="sibTrans" cxnId="{61F06C37-4268-4365-911A-2DC5449D3CEA}">
      <dgm:prSet/>
      <dgm:spPr/>
      <dgm:t>
        <a:bodyPr/>
        <a:lstStyle/>
        <a:p>
          <a:endParaRPr lang="en-US"/>
        </a:p>
      </dgm:t>
    </dgm:pt>
    <dgm:pt modelId="{E9E39774-DD8E-46C8-AD9C-88A054054F09}">
      <dgm:prSet/>
      <dgm:spPr/>
      <dgm:t>
        <a:bodyPr/>
        <a:lstStyle/>
        <a:p>
          <a:r>
            <a:rPr lang="en-US" b="1" dirty="0"/>
            <a:t>Conclusion</a:t>
          </a:r>
        </a:p>
      </dgm:t>
    </dgm:pt>
    <dgm:pt modelId="{619DBFEB-5D37-4CA7-A97C-22CBD3AF169B}" type="parTrans" cxnId="{4704DCED-868C-45CF-B423-84C5B13E93DB}">
      <dgm:prSet/>
      <dgm:spPr/>
      <dgm:t>
        <a:bodyPr/>
        <a:lstStyle/>
        <a:p>
          <a:endParaRPr lang="en-US"/>
        </a:p>
      </dgm:t>
    </dgm:pt>
    <dgm:pt modelId="{0320656E-3941-494B-BADB-20D846A97754}" type="sibTrans" cxnId="{4704DCED-868C-45CF-B423-84C5B13E93DB}">
      <dgm:prSet/>
      <dgm:spPr/>
      <dgm:t>
        <a:bodyPr/>
        <a:lstStyle/>
        <a:p>
          <a:endParaRPr lang="en-US"/>
        </a:p>
      </dgm:t>
    </dgm:pt>
    <dgm:pt modelId="{8D5CB9F2-536E-4168-A8A6-2F6824FD60CC}" type="pres">
      <dgm:prSet presAssocID="{F7F867F7-69C9-4E6E-89CE-BDD6ED57A285}" presName="theList" presStyleCnt="0">
        <dgm:presLayoutVars>
          <dgm:dir/>
          <dgm:animLvl val="lvl"/>
          <dgm:resizeHandles val="exact"/>
        </dgm:presLayoutVars>
      </dgm:prSet>
      <dgm:spPr/>
    </dgm:pt>
    <dgm:pt modelId="{B4C0546E-399A-4762-89D4-035157DD6EAE}" type="pres">
      <dgm:prSet presAssocID="{6D24A46D-2074-4FA1-B822-D21A1512EB30}" presName="compNode" presStyleCnt="0"/>
      <dgm:spPr/>
    </dgm:pt>
    <dgm:pt modelId="{58ED0997-C257-419E-A06F-4A7D1DC91C6C}" type="pres">
      <dgm:prSet presAssocID="{6D24A46D-2074-4FA1-B822-D21A1512EB30}" presName="noGeometry" presStyleCnt="0"/>
      <dgm:spPr/>
    </dgm:pt>
    <dgm:pt modelId="{4417D7DB-0D9D-4F6A-97BA-2C8997EAC265}" type="pres">
      <dgm:prSet presAssocID="{6D24A46D-2074-4FA1-B822-D21A1512EB30}" presName="childTextVisible" presStyleLbl="bgAccFollowNode1" presStyleIdx="0" presStyleCnt="4">
        <dgm:presLayoutVars>
          <dgm:bulletEnabled val="1"/>
        </dgm:presLayoutVars>
      </dgm:prSet>
      <dgm:spPr/>
    </dgm:pt>
    <dgm:pt modelId="{D038500C-625A-46AE-9AF2-9BBDC07DEC70}" type="pres">
      <dgm:prSet presAssocID="{6D24A46D-2074-4FA1-B822-D21A1512EB30}" presName="childTextHidden" presStyleLbl="bgAccFollowNode1" presStyleIdx="0" presStyleCnt="4"/>
      <dgm:spPr/>
    </dgm:pt>
    <dgm:pt modelId="{5F2FF725-46EB-4484-9189-4C99045BD93F}" type="pres">
      <dgm:prSet presAssocID="{6D24A46D-2074-4FA1-B822-D21A1512EB30}" presName="parentText" presStyleLbl="node1" presStyleIdx="0" presStyleCnt="4">
        <dgm:presLayoutVars>
          <dgm:chMax val="1"/>
          <dgm:bulletEnabled val="1"/>
        </dgm:presLayoutVars>
      </dgm:prSet>
      <dgm:spPr/>
    </dgm:pt>
    <dgm:pt modelId="{A5D23685-12AE-4A04-A89A-A0CF9401507D}" type="pres">
      <dgm:prSet presAssocID="{6D24A46D-2074-4FA1-B822-D21A1512EB30}" presName="aSpace" presStyleCnt="0"/>
      <dgm:spPr/>
    </dgm:pt>
    <dgm:pt modelId="{BD16139A-2CD1-417B-9084-9EA1027EB8CF}" type="pres">
      <dgm:prSet presAssocID="{FB0CDAC2-C881-42F3-9D78-F02597393668}" presName="compNode" presStyleCnt="0"/>
      <dgm:spPr/>
    </dgm:pt>
    <dgm:pt modelId="{6FD3387A-0887-45E4-9D1E-6313C37B2DBB}" type="pres">
      <dgm:prSet presAssocID="{FB0CDAC2-C881-42F3-9D78-F02597393668}" presName="noGeometry" presStyleCnt="0"/>
      <dgm:spPr/>
    </dgm:pt>
    <dgm:pt modelId="{8D0717A2-5BD8-483D-943F-AF99A202858D}" type="pres">
      <dgm:prSet presAssocID="{FB0CDAC2-C881-42F3-9D78-F02597393668}" presName="childTextVisible" presStyleLbl="bgAccFollowNode1" presStyleIdx="1" presStyleCnt="4">
        <dgm:presLayoutVars>
          <dgm:bulletEnabled val="1"/>
        </dgm:presLayoutVars>
      </dgm:prSet>
      <dgm:spPr/>
    </dgm:pt>
    <dgm:pt modelId="{613AEBB5-477A-4050-B274-3CD7DD826601}" type="pres">
      <dgm:prSet presAssocID="{FB0CDAC2-C881-42F3-9D78-F02597393668}" presName="childTextHidden" presStyleLbl="bgAccFollowNode1" presStyleIdx="1" presStyleCnt="4"/>
      <dgm:spPr/>
    </dgm:pt>
    <dgm:pt modelId="{72D5BFB3-C814-452C-AF43-796B80DAC33D}" type="pres">
      <dgm:prSet presAssocID="{FB0CDAC2-C881-42F3-9D78-F02597393668}" presName="parentText" presStyleLbl="node1" presStyleIdx="1" presStyleCnt="4">
        <dgm:presLayoutVars>
          <dgm:chMax val="1"/>
          <dgm:bulletEnabled val="1"/>
        </dgm:presLayoutVars>
      </dgm:prSet>
      <dgm:spPr/>
    </dgm:pt>
    <dgm:pt modelId="{CD47DB7C-E5A7-4FC1-AE7F-35F5F27A6362}" type="pres">
      <dgm:prSet presAssocID="{FB0CDAC2-C881-42F3-9D78-F02597393668}" presName="aSpace" presStyleCnt="0"/>
      <dgm:spPr/>
    </dgm:pt>
    <dgm:pt modelId="{1100BD30-8A75-49C2-87F6-79C94B95ECBD}" type="pres">
      <dgm:prSet presAssocID="{074E8463-235F-4FA4-AF83-CC210AF40EE9}" presName="compNode" presStyleCnt="0"/>
      <dgm:spPr/>
    </dgm:pt>
    <dgm:pt modelId="{524691EC-F8C5-4266-816C-E020CBB22147}" type="pres">
      <dgm:prSet presAssocID="{074E8463-235F-4FA4-AF83-CC210AF40EE9}" presName="noGeometry" presStyleCnt="0"/>
      <dgm:spPr/>
    </dgm:pt>
    <dgm:pt modelId="{165FC391-6C31-465C-BED2-F9DC7367FFA7}" type="pres">
      <dgm:prSet presAssocID="{074E8463-235F-4FA4-AF83-CC210AF40EE9}" presName="childTextVisible" presStyleLbl="bgAccFollowNode1" presStyleIdx="2" presStyleCnt="4">
        <dgm:presLayoutVars>
          <dgm:bulletEnabled val="1"/>
        </dgm:presLayoutVars>
      </dgm:prSet>
      <dgm:spPr/>
    </dgm:pt>
    <dgm:pt modelId="{15EDD8CB-F786-4F85-8FE9-FF45D0E25C4F}" type="pres">
      <dgm:prSet presAssocID="{074E8463-235F-4FA4-AF83-CC210AF40EE9}" presName="childTextHidden" presStyleLbl="bgAccFollowNode1" presStyleIdx="2" presStyleCnt="4"/>
      <dgm:spPr/>
    </dgm:pt>
    <dgm:pt modelId="{430E2806-9D02-465B-B0D2-AC855737E0D2}" type="pres">
      <dgm:prSet presAssocID="{074E8463-235F-4FA4-AF83-CC210AF40EE9}" presName="parentText" presStyleLbl="node1" presStyleIdx="2" presStyleCnt="4">
        <dgm:presLayoutVars>
          <dgm:chMax val="1"/>
          <dgm:bulletEnabled val="1"/>
        </dgm:presLayoutVars>
      </dgm:prSet>
      <dgm:spPr/>
    </dgm:pt>
    <dgm:pt modelId="{5301F76E-1DF9-44EB-966B-0EBD9BB308E9}" type="pres">
      <dgm:prSet presAssocID="{074E8463-235F-4FA4-AF83-CC210AF40EE9}" presName="aSpace" presStyleCnt="0"/>
      <dgm:spPr/>
    </dgm:pt>
    <dgm:pt modelId="{58914872-64F7-4230-84E0-FA2AA1B890E2}" type="pres">
      <dgm:prSet presAssocID="{F5705059-FFDE-4F43-A3A1-B136C32BB9B2}" presName="compNode" presStyleCnt="0"/>
      <dgm:spPr/>
    </dgm:pt>
    <dgm:pt modelId="{921D7C28-1842-4FD9-9812-6F588E03E8C1}" type="pres">
      <dgm:prSet presAssocID="{F5705059-FFDE-4F43-A3A1-B136C32BB9B2}" presName="noGeometry" presStyleCnt="0"/>
      <dgm:spPr/>
    </dgm:pt>
    <dgm:pt modelId="{88C8E6BF-F9D1-4DD7-A39C-DFA45D1E5E5E}" type="pres">
      <dgm:prSet presAssocID="{F5705059-FFDE-4F43-A3A1-B136C32BB9B2}" presName="childTextVisible" presStyleLbl="bgAccFollowNode1" presStyleIdx="3" presStyleCnt="4">
        <dgm:presLayoutVars>
          <dgm:bulletEnabled val="1"/>
        </dgm:presLayoutVars>
      </dgm:prSet>
      <dgm:spPr/>
    </dgm:pt>
    <dgm:pt modelId="{94424921-3EE3-489E-B22A-8A1407A4CA9E}" type="pres">
      <dgm:prSet presAssocID="{F5705059-FFDE-4F43-A3A1-B136C32BB9B2}" presName="childTextHidden" presStyleLbl="bgAccFollowNode1" presStyleIdx="3" presStyleCnt="4"/>
      <dgm:spPr/>
    </dgm:pt>
    <dgm:pt modelId="{98DA52A3-5C53-44EB-8125-457E4BAD0CE5}" type="pres">
      <dgm:prSet presAssocID="{F5705059-FFDE-4F43-A3A1-B136C32BB9B2}" presName="parentText" presStyleLbl="node1" presStyleIdx="3" presStyleCnt="4">
        <dgm:presLayoutVars>
          <dgm:chMax val="1"/>
          <dgm:bulletEnabled val="1"/>
        </dgm:presLayoutVars>
      </dgm:prSet>
      <dgm:spPr/>
    </dgm:pt>
  </dgm:ptLst>
  <dgm:cxnLst>
    <dgm:cxn modelId="{96B15D10-BE92-4508-A15B-5C6967E03640}" type="presOf" srcId="{9C558011-5DF8-4C49-A36E-B1B37EAC74B2}" destId="{15EDD8CB-F786-4F85-8FE9-FF45D0E25C4F}" srcOrd="1" destOrd="0" presId="urn:microsoft.com/office/officeart/2005/8/layout/hProcess6"/>
    <dgm:cxn modelId="{CA171E23-DA23-49FE-B5DD-1422BF37B2AF}" srcId="{F7F867F7-69C9-4E6E-89CE-BDD6ED57A285}" destId="{074E8463-235F-4FA4-AF83-CC210AF40EE9}" srcOrd="2" destOrd="0" parTransId="{3231405E-33A0-4FBA-B5E6-DD77647B142B}" sibTransId="{E0AF5C37-FC0B-453A-A740-C87FF3ACDA49}"/>
    <dgm:cxn modelId="{44A1A82E-8073-4BC8-8445-268EA7A8948B}" type="presOf" srcId="{6D24A46D-2074-4FA1-B822-D21A1512EB30}" destId="{5F2FF725-46EB-4484-9189-4C99045BD93F}" srcOrd="0" destOrd="0" presId="urn:microsoft.com/office/officeart/2005/8/layout/hProcess6"/>
    <dgm:cxn modelId="{52F3AB35-CC83-406F-A2D0-B3EAE996F0EE}" srcId="{074E8463-235F-4FA4-AF83-CC210AF40EE9}" destId="{9C558011-5DF8-4C49-A36E-B1B37EAC74B2}" srcOrd="0" destOrd="0" parTransId="{242462F0-8388-45CA-BABA-A2B07DCAACF6}" sibTransId="{503A7C1B-F018-4A1B-8D4B-D5CABAC7772D}"/>
    <dgm:cxn modelId="{61F06C37-4268-4365-911A-2DC5449D3CEA}" srcId="{F7F867F7-69C9-4E6E-89CE-BDD6ED57A285}" destId="{F5705059-FFDE-4F43-A3A1-B136C32BB9B2}" srcOrd="3" destOrd="0" parTransId="{751E781A-E782-4A22-872D-52D2668D771D}" sibTransId="{9E69A8C7-6337-4E9B-AE99-0C23A56D62C6}"/>
    <dgm:cxn modelId="{09FCA363-48E0-4361-A43A-F50F78F4A6D8}" type="presOf" srcId="{F5705059-FFDE-4F43-A3A1-B136C32BB9B2}" destId="{98DA52A3-5C53-44EB-8125-457E4BAD0CE5}" srcOrd="0" destOrd="0" presId="urn:microsoft.com/office/officeart/2005/8/layout/hProcess6"/>
    <dgm:cxn modelId="{8A98C565-35F0-4FE5-A1CB-AC1ACF1BB34F}" srcId="{F7F867F7-69C9-4E6E-89CE-BDD6ED57A285}" destId="{6D24A46D-2074-4FA1-B822-D21A1512EB30}" srcOrd="0" destOrd="0" parTransId="{22E2F6CA-8B72-4BA4-B60A-902090532197}" sibTransId="{7AFF8078-705E-41C6-B7C0-BAB7A6DC1CC2}"/>
    <dgm:cxn modelId="{E825FA4C-B567-4DA7-81B3-7FAD95888D01}" type="presOf" srcId="{E9E39774-DD8E-46C8-AD9C-88A054054F09}" destId="{94424921-3EE3-489E-B22A-8A1407A4CA9E}" srcOrd="1" destOrd="0" presId="urn:microsoft.com/office/officeart/2005/8/layout/hProcess6"/>
    <dgm:cxn modelId="{EEA2AF6D-1988-4CF3-B4C4-1F4F0F7E0B63}" type="presOf" srcId="{E9E39774-DD8E-46C8-AD9C-88A054054F09}" destId="{88C8E6BF-F9D1-4DD7-A39C-DFA45D1E5E5E}" srcOrd="0" destOrd="0" presId="urn:microsoft.com/office/officeart/2005/8/layout/hProcess6"/>
    <dgm:cxn modelId="{B1C5CC53-2B07-44CA-97A5-5A407362C5A4}" type="presOf" srcId="{074E8463-235F-4FA4-AF83-CC210AF40EE9}" destId="{430E2806-9D02-465B-B0D2-AC855737E0D2}" srcOrd="0" destOrd="0" presId="urn:microsoft.com/office/officeart/2005/8/layout/hProcess6"/>
    <dgm:cxn modelId="{24D13E56-405F-48D2-92F6-7E551118AF8E}" type="presOf" srcId="{3FE2E41C-FF0A-4296-B921-C27D2DD693A0}" destId="{613AEBB5-477A-4050-B274-3CD7DD826601}" srcOrd="1" destOrd="0" presId="urn:microsoft.com/office/officeart/2005/8/layout/hProcess6"/>
    <dgm:cxn modelId="{D7E8E47F-464E-4BA4-94B6-9A3E8AB66F2C}" srcId="{F7F867F7-69C9-4E6E-89CE-BDD6ED57A285}" destId="{FB0CDAC2-C881-42F3-9D78-F02597393668}" srcOrd="1" destOrd="0" parTransId="{AE476581-DA0F-4720-A4AA-9D22BC6893AB}" sibTransId="{CAB52B0F-884C-4BC1-8388-11CCE3734026}"/>
    <dgm:cxn modelId="{CF03A693-CBC5-4A7E-ADA7-429100E4CFDD}" srcId="{6D24A46D-2074-4FA1-B822-D21A1512EB30}" destId="{9958282C-6612-4F00-BA3E-76F33D4BEE72}" srcOrd="0" destOrd="0" parTransId="{269188FC-3FED-4B6C-A3EC-2047330A081D}" sibTransId="{5A257F5E-DEDE-48E7-A7B7-634F3EA9B70C}"/>
    <dgm:cxn modelId="{5E148A95-83A6-4C1A-AAB4-764C1318E62A}" type="presOf" srcId="{9958282C-6612-4F00-BA3E-76F33D4BEE72}" destId="{D038500C-625A-46AE-9AF2-9BBDC07DEC70}" srcOrd="1" destOrd="0" presId="urn:microsoft.com/office/officeart/2005/8/layout/hProcess6"/>
    <dgm:cxn modelId="{BD73009B-3395-451A-96C1-216C13DEE8CC}" type="presOf" srcId="{9C558011-5DF8-4C49-A36E-B1B37EAC74B2}" destId="{165FC391-6C31-465C-BED2-F9DC7367FFA7}" srcOrd="0" destOrd="0" presId="urn:microsoft.com/office/officeart/2005/8/layout/hProcess6"/>
    <dgm:cxn modelId="{8F50D49B-AF15-4BA3-A6AE-453700C1DEAB}" srcId="{FB0CDAC2-C881-42F3-9D78-F02597393668}" destId="{3FE2E41C-FF0A-4296-B921-C27D2DD693A0}" srcOrd="0" destOrd="0" parTransId="{87866E10-6559-4BAA-8D44-61A8647A7E20}" sibTransId="{E4B8137A-3D34-4F76-B461-01784B470C49}"/>
    <dgm:cxn modelId="{478428CE-1EBD-4548-B416-167239E55A4F}" type="presOf" srcId="{3FE2E41C-FF0A-4296-B921-C27D2DD693A0}" destId="{8D0717A2-5BD8-483D-943F-AF99A202858D}" srcOrd="0" destOrd="0" presId="urn:microsoft.com/office/officeart/2005/8/layout/hProcess6"/>
    <dgm:cxn modelId="{A140D4D7-E804-42FE-9CBC-8B8F8C8AFEE9}" type="presOf" srcId="{9958282C-6612-4F00-BA3E-76F33D4BEE72}" destId="{4417D7DB-0D9D-4F6A-97BA-2C8997EAC265}" srcOrd="0" destOrd="0" presId="urn:microsoft.com/office/officeart/2005/8/layout/hProcess6"/>
    <dgm:cxn modelId="{291742E1-9D51-4E31-A65F-26F623B83F60}" type="presOf" srcId="{FB0CDAC2-C881-42F3-9D78-F02597393668}" destId="{72D5BFB3-C814-452C-AF43-796B80DAC33D}" srcOrd="0" destOrd="0" presId="urn:microsoft.com/office/officeart/2005/8/layout/hProcess6"/>
    <dgm:cxn modelId="{4704DCED-868C-45CF-B423-84C5B13E93DB}" srcId="{F5705059-FFDE-4F43-A3A1-B136C32BB9B2}" destId="{E9E39774-DD8E-46C8-AD9C-88A054054F09}" srcOrd="0" destOrd="0" parTransId="{619DBFEB-5D37-4CA7-A97C-22CBD3AF169B}" sibTransId="{0320656E-3941-494B-BADB-20D846A97754}"/>
    <dgm:cxn modelId="{1F2427F3-4551-4658-81E3-A9A9C445A043}" type="presOf" srcId="{F7F867F7-69C9-4E6E-89CE-BDD6ED57A285}" destId="{8D5CB9F2-536E-4168-A8A6-2F6824FD60CC}" srcOrd="0" destOrd="0" presId="urn:microsoft.com/office/officeart/2005/8/layout/hProcess6"/>
    <dgm:cxn modelId="{9D4B6C3B-9628-4046-ABB5-3E48D8210790}" type="presParOf" srcId="{8D5CB9F2-536E-4168-A8A6-2F6824FD60CC}" destId="{B4C0546E-399A-4762-89D4-035157DD6EAE}" srcOrd="0" destOrd="0" presId="urn:microsoft.com/office/officeart/2005/8/layout/hProcess6"/>
    <dgm:cxn modelId="{0BB3B65D-B4C8-4F99-A31D-21E1F7BE60BF}" type="presParOf" srcId="{B4C0546E-399A-4762-89D4-035157DD6EAE}" destId="{58ED0997-C257-419E-A06F-4A7D1DC91C6C}" srcOrd="0" destOrd="0" presId="urn:microsoft.com/office/officeart/2005/8/layout/hProcess6"/>
    <dgm:cxn modelId="{C1748419-ACE9-4985-BCFE-702480846CF6}" type="presParOf" srcId="{B4C0546E-399A-4762-89D4-035157DD6EAE}" destId="{4417D7DB-0D9D-4F6A-97BA-2C8997EAC265}" srcOrd="1" destOrd="0" presId="urn:microsoft.com/office/officeart/2005/8/layout/hProcess6"/>
    <dgm:cxn modelId="{EAB8BE96-4F3F-4D27-9F1E-FF1427778EA7}" type="presParOf" srcId="{B4C0546E-399A-4762-89D4-035157DD6EAE}" destId="{D038500C-625A-46AE-9AF2-9BBDC07DEC70}" srcOrd="2" destOrd="0" presId="urn:microsoft.com/office/officeart/2005/8/layout/hProcess6"/>
    <dgm:cxn modelId="{6EE395ED-FA15-415F-AF64-87C9BA409304}" type="presParOf" srcId="{B4C0546E-399A-4762-89D4-035157DD6EAE}" destId="{5F2FF725-46EB-4484-9189-4C99045BD93F}" srcOrd="3" destOrd="0" presId="urn:microsoft.com/office/officeart/2005/8/layout/hProcess6"/>
    <dgm:cxn modelId="{0DED733F-D3F6-4654-A889-ABE4CB46BD6E}" type="presParOf" srcId="{8D5CB9F2-536E-4168-A8A6-2F6824FD60CC}" destId="{A5D23685-12AE-4A04-A89A-A0CF9401507D}" srcOrd="1" destOrd="0" presId="urn:microsoft.com/office/officeart/2005/8/layout/hProcess6"/>
    <dgm:cxn modelId="{EB4C9A61-A4C1-4D47-97DC-8856A0BF79C7}" type="presParOf" srcId="{8D5CB9F2-536E-4168-A8A6-2F6824FD60CC}" destId="{BD16139A-2CD1-417B-9084-9EA1027EB8CF}" srcOrd="2" destOrd="0" presId="urn:microsoft.com/office/officeart/2005/8/layout/hProcess6"/>
    <dgm:cxn modelId="{CD1DB90E-EC60-4122-A560-F9A57D98B065}" type="presParOf" srcId="{BD16139A-2CD1-417B-9084-9EA1027EB8CF}" destId="{6FD3387A-0887-45E4-9D1E-6313C37B2DBB}" srcOrd="0" destOrd="0" presId="urn:microsoft.com/office/officeart/2005/8/layout/hProcess6"/>
    <dgm:cxn modelId="{CD345D5F-5252-4359-8234-DDD0F3AEC2F5}" type="presParOf" srcId="{BD16139A-2CD1-417B-9084-9EA1027EB8CF}" destId="{8D0717A2-5BD8-483D-943F-AF99A202858D}" srcOrd="1" destOrd="0" presId="urn:microsoft.com/office/officeart/2005/8/layout/hProcess6"/>
    <dgm:cxn modelId="{80B19EE5-3D10-4B58-AE20-0CF66F3B3685}" type="presParOf" srcId="{BD16139A-2CD1-417B-9084-9EA1027EB8CF}" destId="{613AEBB5-477A-4050-B274-3CD7DD826601}" srcOrd="2" destOrd="0" presId="urn:microsoft.com/office/officeart/2005/8/layout/hProcess6"/>
    <dgm:cxn modelId="{40E9BC46-46FD-4194-B4BC-7E33F4917A7A}" type="presParOf" srcId="{BD16139A-2CD1-417B-9084-9EA1027EB8CF}" destId="{72D5BFB3-C814-452C-AF43-796B80DAC33D}" srcOrd="3" destOrd="0" presId="urn:microsoft.com/office/officeart/2005/8/layout/hProcess6"/>
    <dgm:cxn modelId="{E175DC2E-C44D-4BFD-B045-AECF8AFB7B01}" type="presParOf" srcId="{8D5CB9F2-536E-4168-A8A6-2F6824FD60CC}" destId="{CD47DB7C-E5A7-4FC1-AE7F-35F5F27A6362}" srcOrd="3" destOrd="0" presId="urn:microsoft.com/office/officeart/2005/8/layout/hProcess6"/>
    <dgm:cxn modelId="{8098C258-5758-42FC-A790-39978809B89D}" type="presParOf" srcId="{8D5CB9F2-536E-4168-A8A6-2F6824FD60CC}" destId="{1100BD30-8A75-49C2-87F6-79C94B95ECBD}" srcOrd="4" destOrd="0" presId="urn:microsoft.com/office/officeart/2005/8/layout/hProcess6"/>
    <dgm:cxn modelId="{9E2A078E-08E9-4B52-9B35-AEF6D3873954}" type="presParOf" srcId="{1100BD30-8A75-49C2-87F6-79C94B95ECBD}" destId="{524691EC-F8C5-4266-816C-E020CBB22147}" srcOrd="0" destOrd="0" presId="urn:microsoft.com/office/officeart/2005/8/layout/hProcess6"/>
    <dgm:cxn modelId="{D7900FB8-2C58-40A9-AF7D-DD0C9F25CF53}" type="presParOf" srcId="{1100BD30-8A75-49C2-87F6-79C94B95ECBD}" destId="{165FC391-6C31-465C-BED2-F9DC7367FFA7}" srcOrd="1" destOrd="0" presId="urn:microsoft.com/office/officeart/2005/8/layout/hProcess6"/>
    <dgm:cxn modelId="{2C75D791-AAB5-4DE2-8B9F-EC086C39BA52}" type="presParOf" srcId="{1100BD30-8A75-49C2-87F6-79C94B95ECBD}" destId="{15EDD8CB-F786-4F85-8FE9-FF45D0E25C4F}" srcOrd="2" destOrd="0" presId="urn:microsoft.com/office/officeart/2005/8/layout/hProcess6"/>
    <dgm:cxn modelId="{03495E2B-BE43-4FA5-823C-B91AC8D6CC41}" type="presParOf" srcId="{1100BD30-8A75-49C2-87F6-79C94B95ECBD}" destId="{430E2806-9D02-465B-B0D2-AC855737E0D2}" srcOrd="3" destOrd="0" presId="urn:microsoft.com/office/officeart/2005/8/layout/hProcess6"/>
    <dgm:cxn modelId="{A358F88E-A454-47AB-B62D-2B3304C1788A}" type="presParOf" srcId="{8D5CB9F2-536E-4168-A8A6-2F6824FD60CC}" destId="{5301F76E-1DF9-44EB-966B-0EBD9BB308E9}" srcOrd="5" destOrd="0" presId="urn:microsoft.com/office/officeart/2005/8/layout/hProcess6"/>
    <dgm:cxn modelId="{030F8948-4110-402E-BA53-85B134FAE784}" type="presParOf" srcId="{8D5CB9F2-536E-4168-A8A6-2F6824FD60CC}" destId="{58914872-64F7-4230-84E0-FA2AA1B890E2}" srcOrd="6" destOrd="0" presId="urn:microsoft.com/office/officeart/2005/8/layout/hProcess6"/>
    <dgm:cxn modelId="{2CCFA750-1D86-4674-916D-FA42CB54A995}" type="presParOf" srcId="{58914872-64F7-4230-84E0-FA2AA1B890E2}" destId="{921D7C28-1842-4FD9-9812-6F588E03E8C1}" srcOrd="0" destOrd="0" presId="urn:microsoft.com/office/officeart/2005/8/layout/hProcess6"/>
    <dgm:cxn modelId="{4D669B3F-AABD-4F06-9184-D4056D08B811}" type="presParOf" srcId="{58914872-64F7-4230-84E0-FA2AA1B890E2}" destId="{88C8E6BF-F9D1-4DD7-A39C-DFA45D1E5E5E}" srcOrd="1" destOrd="0" presId="urn:microsoft.com/office/officeart/2005/8/layout/hProcess6"/>
    <dgm:cxn modelId="{7FE85669-2278-4F25-8CBC-49DB50AC3A8E}" type="presParOf" srcId="{58914872-64F7-4230-84E0-FA2AA1B890E2}" destId="{94424921-3EE3-489E-B22A-8A1407A4CA9E}" srcOrd="2" destOrd="0" presId="urn:microsoft.com/office/officeart/2005/8/layout/hProcess6"/>
    <dgm:cxn modelId="{BC0C2A1A-AD67-472E-BC62-1CCB796C65D5}" type="presParOf" srcId="{58914872-64F7-4230-84E0-FA2AA1B890E2}" destId="{98DA52A3-5C53-44EB-8125-457E4BAD0CE5}"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EFC01F-5F99-45CB-AEF6-42352726C299}"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9B347E5F-DEEB-4F49-A702-1C4734F2EE25}">
      <dgm:prSet phldrT="[Text]"/>
      <dgm:spPr/>
      <dgm:t>
        <a:bodyPr/>
        <a:lstStyle/>
        <a:p>
          <a:r>
            <a:rPr lang="en-US" dirty="0"/>
            <a:t>STEPS</a:t>
          </a:r>
        </a:p>
      </dgm:t>
    </dgm:pt>
    <dgm:pt modelId="{71ADA3F2-F6D0-4604-940E-F80BB2BE8653}" type="parTrans" cxnId="{BF12C1DC-93F8-46A2-B592-12A9BC897076}">
      <dgm:prSet/>
      <dgm:spPr/>
      <dgm:t>
        <a:bodyPr/>
        <a:lstStyle/>
        <a:p>
          <a:endParaRPr lang="en-US"/>
        </a:p>
      </dgm:t>
    </dgm:pt>
    <dgm:pt modelId="{A9CF6FEC-B6EE-4D5C-AFF8-57195F8545CC}" type="sibTrans" cxnId="{BF12C1DC-93F8-46A2-B592-12A9BC897076}">
      <dgm:prSet/>
      <dgm:spPr/>
      <dgm:t>
        <a:bodyPr/>
        <a:lstStyle/>
        <a:p>
          <a:endParaRPr lang="en-US"/>
        </a:p>
      </dgm:t>
    </dgm:pt>
    <dgm:pt modelId="{0D7E8A14-0DCD-4EE6-94A4-2B854039C9BE}">
      <dgm:prSet phldrT="[Text]"/>
      <dgm:spPr/>
      <dgm:t>
        <a:bodyPr/>
        <a:lstStyle/>
        <a:p>
          <a:pPr algn="ctr"/>
          <a:r>
            <a:rPr lang="en-US" dirty="0"/>
            <a:t>Data Acquisition Method</a:t>
          </a:r>
        </a:p>
      </dgm:t>
    </dgm:pt>
    <dgm:pt modelId="{49E20C6E-7C5D-4B28-8EA6-092EAB08B4E7}" type="parTrans" cxnId="{F9C6D0F0-9828-4BC2-93C2-565F63D0707D}">
      <dgm:prSet/>
      <dgm:spPr/>
      <dgm:t>
        <a:bodyPr/>
        <a:lstStyle/>
        <a:p>
          <a:endParaRPr lang="en-US"/>
        </a:p>
      </dgm:t>
    </dgm:pt>
    <dgm:pt modelId="{3A93A7F2-C9AE-41DB-93E9-BA62CE9FCBF4}" type="sibTrans" cxnId="{F9C6D0F0-9828-4BC2-93C2-565F63D0707D}">
      <dgm:prSet/>
      <dgm:spPr/>
      <dgm:t>
        <a:bodyPr/>
        <a:lstStyle/>
        <a:p>
          <a:endParaRPr lang="en-US"/>
        </a:p>
      </dgm:t>
    </dgm:pt>
    <dgm:pt modelId="{EAAE88BA-179D-4FCE-8609-84258082DA74}">
      <dgm:prSet phldrT="[Text]"/>
      <dgm:spPr/>
      <dgm:t>
        <a:bodyPr/>
        <a:lstStyle/>
        <a:p>
          <a:pPr algn="ctr"/>
          <a:r>
            <a:rPr lang="en-US" dirty="0"/>
            <a:t>Model Training</a:t>
          </a:r>
        </a:p>
      </dgm:t>
    </dgm:pt>
    <dgm:pt modelId="{724E8DE3-3627-4D54-AD04-A8F187B1368B}" type="parTrans" cxnId="{39889B40-686D-4D7D-B090-899EE5A7381D}">
      <dgm:prSet/>
      <dgm:spPr/>
      <dgm:t>
        <a:bodyPr/>
        <a:lstStyle/>
        <a:p>
          <a:endParaRPr lang="en-US"/>
        </a:p>
      </dgm:t>
    </dgm:pt>
    <dgm:pt modelId="{B4385AF2-9B3C-4DA3-801E-8106B0A91B9C}" type="sibTrans" cxnId="{39889B40-686D-4D7D-B090-899EE5A7381D}">
      <dgm:prSet/>
      <dgm:spPr/>
      <dgm:t>
        <a:bodyPr/>
        <a:lstStyle/>
        <a:p>
          <a:endParaRPr lang="en-US"/>
        </a:p>
      </dgm:t>
    </dgm:pt>
    <dgm:pt modelId="{AB4567A9-9429-429D-8C0B-8165D9C7AED8}" type="pres">
      <dgm:prSet presAssocID="{9BEFC01F-5F99-45CB-AEF6-42352726C299}" presName="diagram" presStyleCnt="0">
        <dgm:presLayoutVars>
          <dgm:chPref val="1"/>
          <dgm:dir/>
          <dgm:animOne val="branch"/>
          <dgm:animLvl val="lvl"/>
          <dgm:resizeHandles/>
        </dgm:presLayoutVars>
      </dgm:prSet>
      <dgm:spPr/>
    </dgm:pt>
    <dgm:pt modelId="{212CBD42-8109-4ADF-8000-45A2DB92E71F}" type="pres">
      <dgm:prSet presAssocID="{9B347E5F-DEEB-4F49-A702-1C4734F2EE25}" presName="root" presStyleCnt="0"/>
      <dgm:spPr/>
    </dgm:pt>
    <dgm:pt modelId="{1D1D0ED8-91E9-4DC2-A050-63C6A66732FB}" type="pres">
      <dgm:prSet presAssocID="{9B347E5F-DEEB-4F49-A702-1C4734F2EE25}" presName="rootComposite" presStyleCnt="0"/>
      <dgm:spPr/>
    </dgm:pt>
    <dgm:pt modelId="{CC2E789B-31D3-4C47-A360-BD91C5104A94}" type="pres">
      <dgm:prSet presAssocID="{9B347E5F-DEEB-4F49-A702-1C4734F2EE25}" presName="rootText" presStyleLbl="node1" presStyleIdx="0" presStyleCnt="1"/>
      <dgm:spPr/>
    </dgm:pt>
    <dgm:pt modelId="{5A3721D5-E53B-426E-A155-ABF1C9E8F36C}" type="pres">
      <dgm:prSet presAssocID="{9B347E5F-DEEB-4F49-A702-1C4734F2EE25}" presName="rootConnector" presStyleLbl="node1" presStyleIdx="0" presStyleCnt="1"/>
      <dgm:spPr/>
    </dgm:pt>
    <dgm:pt modelId="{BA441B6F-FAFA-4F84-9B91-435FBEF0C764}" type="pres">
      <dgm:prSet presAssocID="{9B347E5F-DEEB-4F49-A702-1C4734F2EE25}" presName="childShape" presStyleCnt="0"/>
      <dgm:spPr/>
    </dgm:pt>
    <dgm:pt modelId="{1680BADC-E368-42CF-9B04-F540D32CFEFF}" type="pres">
      <dgm:prSet presAssocID="{49E20C6E-7C5D-4B28-8EA6-092EAB08B4E7}" presName="Name13" presStyleLbl="parChTrans1D2" presStyleIdx="0" presStyleCnt="2"/>
      <dgm:spPr/>
    </dgm:pt>
    <dgm:pt modelId="{739D45D2-D7E8-4342-9685-0CA08026CBB7}" type="pres">
      <dgm:prSet presAssocID="{0D7E8A14-0DCD-4EE6-94A4-2B854039C9BE}" presName="childText" presStyleLbl="bgAcc1" presStyleIdx="0" presStyleCnt="2">
        <dgm:presLayoutVars>
          <dgm:bulletEnabled val="1"/>
        </dgm:presLayoutVars>
      </dgm:prSet>
      <dgm:spPr/>
    </dgm:pt>
    <dgm:pt modelId="{F7A07B12-3D15-472F-A871-E60C511F07EE}" type="pres">
      <dgm:prSet presAssocID="{724E8DE3-3627-4D54-AD04-A8F187B1368B}" presName="Name13" presStyleLbl="parChTrans1D2" presStyleIdx="1" presStyleCnt="2"/>
      <dgm:spPr/>
    </dgm:pt>
    <dgm:pt modelId="{524C4D21-CE06-4660-8FE7-BF5A9C9A99F6}" type="pres">
      <dgm:prSet presAssocID="{EAAE88BA-179D-4FCE-8609-84258082DA74}" presName="childText" presStyleLbl="bgAcc1" presStyleIdx="1" presStyleCnt="2">
        <dgm:presLayoutVars>
          <dgm:bulletEnabled val="1"/>
        </dgm:presLayoutVars>
      </dgm:prSet>
      <dgm:spPr/>
    </dgm:pt>
  </dgm:ptLst>
  <dgm:cxnLst>
    <dgm:cxn modelId="{39889B40-686D-4D7D-B090-899EE5A7381D}" srcId="{9B347E5F-DEEB-4F49-A702-1C4734F2EE25}" destId="{EAAE88BA-179D-4FCE-8609-84258082DA74}" srcOrd="1" destOrd="0" parTransId="{724E8DE3-3627-4D54-AD04-A8F187B1368B}" sibTransId="{B4385AF2-9B3C-4DA3-801E-8106B0A91B9C}"/>
    <dgm:cxn modelId="{B91A4E4D-A29F-4372-96DE-87EB042DA0C9}" type="presOf" srcId="{EAAE88BA-179D-4FCE-8609-84258082DA74}" destId="{524C4D21-CE06-4660-8FE7-BF5A9C9A99F6}" srcOrd="0" destOrd="0" presId="urn:microsoft.com/office/officeart/2005/8/layout/hierarchy3"/>
    <dgm:cxn modelId="{0C08EE82-96A1-490C-A105-07682DC08460}" type="presOf" srcId="{0D7E8A14-0DCD-4EE6-94A4-2B854039C9BE}" destId="{739D45D2-D7E8-4342-9685-0CA08026CBB7}" srcOrd="0" destOrd="0" presId="urn:microsoft.com/office/officeart/2005/8/layout/hierarchy3"/>
    <dgm:cxn modelId="{08C0B68A-6462-441D-BC63-A9715C3A435D}" type="presOf" srcId="{9B347E5F-DEEB-4F49-A702-1C4734F2EE25}" destId="{5A3721D5-E53B-426E-A155-ABF1C9E8F36C}" srcOrd="1" destOrd="0" presId="urn:microsoft.com/office/officeart/2005/8/layout/hierarchy3"/>
    <dgm:cxn modelId="{C96EA39B-9F30-414D-BFFC-B74848D19DD3}" type="presOf" srcId="{49E20C6E-7C5D-4B28-8EA6-092EAB08B4E7}" destId="{1680BADC-E368-42CF-9B04-F540D32CFEFF}" srcOrd="0" destOrd="0" presId="urn:microsoft.com/office/officeart/2005/8/layout/hierarchy3"/>
    <dgm:cxn modelId="{6E128BCC-3D04-4F0D-BB5D-05CAEF7AFF33}" type="presOf" srcId="{9B347E5F-DEEB-4F49-A702-1C4734F2EE25}" destId="{CC2E789B-31D3-4C47-A360-BD91C5104A94}" srcOrd="0" destOrd="0" presId="urn:microsoft.com/office/officeart/2005/8/layout/hierarchy3"/>
    <dgm:cxn modelId="{83C5CDCF-5BAA-4D1F-B6B9-1B141C78E58F}" type="presOf" srcId="{724E8DE3-3627-4D54-AD04-A8F187B1368B}" destId="{F7A07B12-3D15-472F-A871-E60C511F07EE}" srcOrd="0" destOrd="0" presId="urn:microsoft.com/office/officeart/2005/8/layout/hierarchy3"/>
    <dgm:cxn modelId="{BF12C1DC-93F8-46A2-B592-12A9BC897076}" srcId="{9BEFC01F-5F99-45CB-AEF6-42352726C299}" destId="{9B347E5F-DEEB-4F49-A702-1C4734F2EE25}" srcOrd="0" destOrd="0" parTransId="{71ADA3F2-F6D0-4604-940E-F80BB2BE8653}" sibTransId="{A9CF6FEC-B6EE-4D5C-AFF8-57195F8545CC}"/>
    <dgm:cxn modelId="{FD13B5DF-C851-4C3A-B261-3B6B47A8386E}" type="presOf" srcId="{9BEFC01F-5F99-45CB-AEF6-42352726C299}" destId="{AB4567A9-9429-429D-8C0B-8165D9C7AED8}" srcOrd="0" destOrd="0" presId="urn:microsoft.com/office/officeart/2005/8/layout/hierarchy3"/>
    <dgm:cxn modelId="{F9C6D0F0-9828-4BC2-93C2-565F63D0707D}" srcId="{9B347E5F-DEEB-4F49-A702-1C4734F2EE25}" destId="{0D7E8A14-0DCD-4EE6-94A4-2B854039C9BE}" srcOrd="0" destOrd="0" parTransId="{49E20C6E-7C5D-4B28-8EA6-092EAB08B4E7}" sibTransId="{3A93A7F2-C9AE-41DB-93E9-BA62CE9FCBF4}"/>
    <dgm:cxn modelId="{D912D38E-EF29-4E20-97A7-6EF4A0D9AA3B}" type="presParOf" srcId="{AB4567A9-9429-429D-8C0B-8165D9C7AED8}" destId="{212CBD42-8109-4ADF-8000-45A2DB92E71F}" srcOrd="0" destOrd="0" presId="urn:microsoft.com/office/officeart/2005/8/layout/hierarchy3"/>
    <dgm:cxn modelId="{B22A237B-D547-436D-ADA1-A89CB085A62D}" type="presParOf" srcId="{212CBD42-8109-4ADF-8000-45A2DB92E71F}" destId="{1D1D0ED8-91E9-4DC2-A050-63C6A66732FB}" srcOrd="0" destOrd="0" presId="urn:microsoft.com/office/officeart/2005/8/layout/hierarchy3"/>
    <dgm:cxn modelId="{D800A4AA-7C80-494C-BC88-C39458C01D27}" type="presParOf" srcId="{1D1D0ED8-91E9-4DC2-A050-63C6A66732FB}" destId="{CC2E789B-31D3-4C47-A360-BD91C5104A94}" srcOrd="0" destOrd="0" presId="urn:microsoft.com/office/officeart/2005/8/layout/hierarchy3"/>
    <dgm:cxn modelId="{A7332327-3136-4E15-878F-1D2837781EFE}" type="presParOf" srcId="{1D1D0ED8-91E9-4DC2-A050-63C6A66732FB}" destId="{5A3721D5-E53B-426E-A155-ABF1C9E8F36C}" srcOrd="1" destOrd="0" presId="urn:microsoft.com/office/officeart/2005/8/layout/hierarchy3"/>
    <dgm:cxn modelId="{1C726ADC-1CEB-4F16-A58F-64C5ACD675B4}" type="presParOf" srcId="{212CBD42-8109-4ADF-8000-45A2DB92E71F}" destId="{BA441B6F-FAFA-4F84-9B91-435FBEF0C764}" srcOrd="1" destOrd="0" presId="urn:microsoft.com/office/officeart/2005/8/layout/hierarchy3"/>
    <dgm:cxn modelId="{50395D3E-977C-4B39-93B2-C6DC1F4F061F}" type="presParOf" srcId="{BA441B6F-FAFA-4F84-9B91-435FBEF0C764}" destId="{1680BADC-E368-42CF-9B04-F540D32CFEFF}" srcOrd="0" destOrd="0" presId="urn:microsoft.com/office/officeart/2005/8/layout/hierarchy3"/>
    <dgm:cxn modelId="{031A2751-F02D-4F10-A3C0-FE4ED9511B51}" type="presParOf" srcId="{BA441B6F-FAFA-4F84-9B91-435FBEF0C764}" destId="{739D45D2-D7E8-4342-9685-0CA08026CBB7}" srcOrd="1" destOrd="0" presId="urn:microsoft.com/office/officeart/2005/8/layout/hierarchy3"/>
    <dgm:cxn modelId="{1C9C656D-81B5-4D69-B8D2-908FDCA90879}" type="presParOf" srcId="{BA441B6F-FAFA-4F84-9B91-435FBEF0C764}" destId="{F7A07B12-3D15-472F-A871-E60C511F07EE}" srcOrd="2" destOrd="0" presId="urn:microsoft.com/office/officeart/2005/8/layout/hierarchy3"/>
    <dgm:cxn modelId="{BA386569-BA23-47EC-A1CA-1FA5E70BCCBF}" type="presParOf" srcId="{BA441B6F-FAFA-4F84-9B91-435FBEF0C764}" destId="{524C4D21-CE06-4660-8FE7-BF5A9C9A99F6}"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BD49A0-B272-4180-A9A7-1A9DD2A313B2}" type="doc">
      <dgm:prSet loTypeId="urn:microsoft.com/office/officeart/2005/8/layout/process3" loCatId="process" qsTypeId="urn:microsoft.com/office/officeart/2005/8/quickstyle/3d1" qsCatId="3D" csTypeId="urn:microsoft.com/office/officeart/2005/8/colors/accent1_2" csCatId="accent1" phldr="1"/>
      <dgm:spPr/>
      <dgm:t>
        <a:bodyPr/>
        <a:lstStyle/>
        <a:p>
          <a:endParaRPr lang="en-US"/>
        </a:p>
      </dgm:t>
    </dgm:pt>
    <dgm:pt modelId="{743EAAE2-AB9E-4977-BB21-9873E8119FFE}">
      <dgm:prSet phldrT="[Text]" custT="1"/>
      <dgm:spPr/>
      <dgm:t>
        <a:bodyPr/>
        <a:lstStyle/>
        <a:p>
          <a:r>
            <a:rPr lang="en-US" sz="1800" dirty="0"/>
            <a:t>Feature Extraction CNN</a:t>
          </a:r>
        </a:p>
      </dgm:t>
    </dgm:pt>
    <dgm:pt modelId="{D5801F60-CFA4-4776-9D7A-BEBC8E053B83}" type="parTrans" cxnId="{102B824C-F313-4495-BDCB-D1D82F486610}">
      <dgm:prSet/>
      <dgm:spPr/>
      <dgm:t>
        <a:bodyPr/>
        <a:lstStyle/>
        <a:p>
          <a:endParaRPr lang="en-US"/>
        </a:p>
      </dgm:t>
    </dgm:pt>
    <dgm:pt modelId="{8A449BB8-C6CB-48A8-BCC2-A32C017B2A44}" type="sibTrans" cxnId="{102B824C-F313-4495-BDCB-D1D82F486610}">
      <dgm:prSet/>
      <dgm:spPr/>
      <dgm:t>
        <a:bodyPr/>
        <a:lstStyle/>
        <a:p>
          <a:endParaRPr lang="en-US"/>
        </a:p>
      </dgm:t>
    </dgm:pt>
    <dgm:pt modelId="{C32762CC-32BC-4CC7-A859-F4D06A5D6DCE}">
      <dgm:prSet phldrT="[Text]" custT="1"/>
      <dgm:spPr/>
      <dgm:t>
        <a:bodyPr/>
        <a:lstStyle/>
        <a:p>
          <a:r>
            <a:rPr lang="en-US" sz="2400" b="1" dirty="0"/>
            <a:t>ZF network</a:t>
          </a:r>
          <a:r>
            <a:rPr lang="en-US" sz="2400" dirty="0"/>
            <a:t> </a:t>
          </a:r>
          <a:r>
            <a:rPr lang="en-US" sz="1400" dirty="0"/>
            <a:t>(Visualizing and understanding convolution networks. CoRR, abs/1311.2901, 2013)</a:t>
          </a:r>
        </a:p>
      </dgm:t>
    </dgm:pt>
    <dgm:pt modelId="{FB965FE2-F03A-400E-A1F8-BC9AE9B4A462}" type="parTrans" cxnId="{4593D143-8AC5-4A7E-BD07-64AA9FE6A9DF}">
      <dgm:prSet/>
      <dgm:spPr/>
      <dgm:t>
        <a:bodyPr/>
        <a:lstStyle/>
        <a:p>
          <a:endParaRPr lang="en-US"/>
        </a:p>
      </dgm:t>
    </dgm:pt>
    <dgm:pt modelId="{5F531604-FA1F-4834-AECE-A71785240A88}" type="sibTrans" cxnId="{4593D143-8AC5-4A7E-BD07-64AA9FE6A9DF}">
      <dgm:prSet/>
      <dgm:spPr/>
      <dgm:t>
        <a:bodyPr/>
        <a:lstStyle/>
        <a:p>
          <a:endParaRPr lang="en-US"/>
        </a:p>
      </dgm:t>
    </dgm:pt>
    <dgm:pt modelId="{0478A703-3DD3-4617-A2B6-88A51051B5F3}">
      <dgm:prSet phldrT="[Text]" custT="1"/>
      <dgm:spPr/>
      <dgm:t>
        <a:bodyPr/>
        <a:lstStyle/>
        <a:p>
          <a:r>
            <a:rPr lang="en-US" sz="1800" dirty="0"/>
            <a:t>Initialization</a:t>
          </a:r>
        </a:p>
      </dgm:t>
    </dgm:pt>
    <dgm:pt modelId="{C1335C81-863B-4962-9F94-81537285FDF9}" type="parTrans" cxnId="{247BB2B5-331F-4AD2-BEE1-CC2C6706468C}">
      <dgm:prSet/>
      <dgm:spPr/>
      <dgm:t>
        <a:bodyPr/>
        <a:lstStyle/>
        <a:p>
          <a:endParaRPr lang="en-US"/>
        </a:p>
      </dgm:t>
    </dgm:pt>
    <dgm:pt modelId="{D5797B1E-15F0-47A6-865D-7D9B73541788}" type="sibTrans" cxnId="{247BB2B5-331F-4AD2-BEE1-CC2C6706468C}">
      <dgm:prSet/>
      <dgm:spPr/>
      <dgm:t>
        <a:bodyPr/>
        <a:lstStyle/>
        <a:p>
          <a:endParaRPr lang="en-US"/>
        </a:p>
      </dgm:t>
    </dgm:pt>
    <dgm:pt modelId="{B198E925-6B41-411D-AE81-A01D2EAC364B}">
      <dgm:prSet phldrT="[Text]" custT="1"/>
      <dgm:spPr/>
      <dgm:t>
        <a:bodyPr/>
        <a:lstStyle/>
        <a:p>
          <a:r>
            <a:rPr lang="en-US" sz="1800" b="1" dirty="0"/>
            <a:t>Adopting for the shared convolutional layers the weights trained on the image classification task of the ImageNet Large-Scale Visual Recognition Challenge (ILSVRC) </a:t>
          </a:r>
          <a:r>
            <a:rPr lang="en-US" sz="1600" b="0" dirty="0"/>
            <a:t>(ImageNet: A Large-Scale Hierarchical Image Database. CVPR09</a:t>
          </a:r>
          <a:r>
            <a:rPr lang="en-US" sz="1600" b="0"/>
            <a:t>, 2009)</a:t>
          </a:r>
          <a:endParaRPr lang="en-US" sz="1600" b="0" dirty="0"/>
        </a:p>
      </dgm:t>
    </dgm:pt>
    <dgm:pt modelId="{93F1D491-B101-4A2C-A223-74171103DC53}" type="parTrans" cxnId="{90DE01F1-4BA8-4602-8FD2-36322F0964AB}">
      <dgm:prSet/>
      <dgm:spPr/>
      <dgm:t>
        <a:bodyPr/>
        <a:lstStyle/>
        <a:p>
          <a:endParaRPr lang="en-US"/>
        </a:p>
      </dgm:t>
    </dgm:pt>
    <dgm:pt modelId="{8A53F1E5-C493-476B-8A00-2503ED6353C1}" type="sibTrans" cxnId="{90DE01F1-4BA8-4602-8FD2-36322F0964AB}">
      <dgm:prSet/>
      <dgm:spPr/>
      <dgm:t>
        <a:bodyPr/>
        <a:lstStyle/>
        <a:p>
          <a:endParaRPr lang="en-US"/>
        </a:p>
      </dgm:t>
    </dgm:pt>
    <dgm:pt modelId="{E8C07EA4-3BEC-4B34-A5D0-88DAA09B6B25}">
      <dgm:prSet phldrT="[Text]" custT="1"/>
      <dgm:spPr/>
      <dgm:t>
        <a:bodyPr/>
        <a:lstStyle/>
        <a:p>
          <a:r>
            <a:rPr lang="en-US" sz="1800" dirty="0"/>
            <a:t>Fine Tuning</a:t>
          </a:r>
        </a:p>
      </dgm:t>
    </dgm:pt>
    <dgm:pt modelId="{93B2EA20-A532-4298-83ED-D97EF432AC29}" type="parTrans" cxnId="{18A0B712-C8E1-4CEC-B14E-59FC510B853B}">
      <dgm:prSet/>
      <dgm:spPr/>
      <dgm:t>
        <a:bodyPr/>
        <a:lstStyle/>
        <a:p>
          <a:endParaRPr lang="en-US"/>
        </a:p>
      </dgm:t>
    </dgm:pt>
    <dgm:pt modelId="{31DAB3C4-0520-4483-89CF-22CE36D5F731}" type="sibTrans" cxnId="{18A0B712-C8E1-4CEC-B14E-59FC510B853B}">
      <dgm:prSet/>
      <dgm:spPr/>
      <dgm:t>
        <a:bodyPr/>
        <a:lstStyle/>
        <a:p>
          <a:endParaRPr lang="en-US"/>
        </a:p>
      </dgm:t>
    </dgm:pt>
    <dgm:pt modelId="{8A790DD9-59AE-4E9A-977D-10787E46FDC1}">
      <dgm:prSet phldrT="[Text]" custT="1"/>
      <dgm:spPr/>
      <dgm:t>
        <a:bodyPr/>
        <a:lstStyle/>
        <a:p>
          <a:r>
            <a:rPr lang="en-US" sz="2000" b="1" dirty="0"/>
            <a:t>4-Steps Alternating Training pipeline</a:t>
          </a:r>
          <a:endParaRPr lang="en-US" sz="2000" b="0" dirty="0"/>
        </a:p>
      </dgm:t>
    </dgm:pt>
    <dgm:pt modelId="{16044BB3-691D-40F4-8E83-71A01A8187D8}" type="parTrans" cxnId="{D3C5E964-86C7-499D-AD88-9E12EA9E69E2}">
      <dgm:prSet/>
      <dgm:spPr/>
      <dgm:t>
        <a:bodyPr/>
        <a:lstStyle/>
        <a:p>
          <a:endParaRPr lang="en-US"/>
        </a:p>
      </dgm:t>
    </dgm:pt>
    <dgm:pt modelId="{25E08BC7-61C5-49BD-B412-23C8A3FA26B2}" type="sibTrans" cxnId="{D3C5E964-86C7-499D-AD88-9E12EA9E69E2}">
      <dgm:prSet/>
      <dgm:spPr/>
      <dgm:t>
        <a:bodyPr/>
        <a:lstStyle/>
        <a:p>
          <a:endParaRPr lang="en-US"/>
        </a:p>
      </dgm:t>
    </dgm:pt>
    <dgm:pt modelId="{58C1E8BC-C823-4ACF-95CD-9748B892CA7F}">
      <dgm:prSet phldrT="[Text]" custT="1"/>
      <dgm:spPr/>
      <dgm:t>
        <a:bodyPr/>
        <a:lstStyle/>
        <a:p>
          <a:r>
            <a:rPr lang="en-US" sz="2400" b="1" dirty="0"/>
            <a:t>VGG_CNN_M_1024         </a:t>
          </a:r>
          <a:r>
            <a:rPr lang="en-US" sz="1400" b="0" dirty="0"/>
            <a:t>(Return of the devil in the details: Delving deep into convolutional nets, 2014)</a:t>
          </a:r>
        </a:p>
      </dgm:t>
    </dgm:pt>
    <dgm:pt modelId="{6881EBC9-C392-4E96-94AF-FE6461AA28E4}" type="parTrans" cxnId="{85BA5230-0A92-422C-9C39-C6EE53277E08}">
      <dgm:prSet/>
      <dgm:spPr/>
      <dgm:t>
        <a:bodyPr/>
        <a:lstStyle/>
        <a:p>
          <a:endParaRPr lang="en-US"/>
        </a:p>
      </dgm:t>
    </dgm:pt>
    <dgm:pt modelId="{844F4331-D01E-4455-ACC1-91D79E42B138}" type="sibTrans" cxnId="{85BA5230-0A92-422C-9C39-C6EE53277E08}">
      <dgm:prSet/>
      <dgm:spPr/>
      <dgm:t>
        <a:bodyPr/>
        <a:lstStyle/>
        <a:p>
          <a:endParaRPr lang="en-US"/>
        </a:p>
      </dgm:t>
    </dgm:pt>
    <dgm:pt modelId="{8A15CC0E-40AB-48C3-BF01-E874B11D9A40}" type="pres">
      <dgm:prSet presAssocID="{A9BD49A0-B272-4180-A9A7-1A9DD2A313B2}" presName="linearFlow" presStyleCnt="0">
        <dgm:presLayoutVars>
          <dgm:dir/>
          <dgm:animLvl val="lvl"/>
          <dgm:resizeHandles val="exact"/>
        </dgm:presLayoutVars>
      </dgm:prSet>
      <dgm:spPr/>
    </dgm:pt>
    <dgm:pt modelId="{F70EF74A-F103-4A1B-B414-E2D520BA7CB4}" type="pres">
      <dgm:prSet presAssocID="{743EAAE2-AB9E-4977-BB21-9873E8119FFE}" presName="composite" presStyleCnt="0"/>
      <dgm:spPr/>
    </dgm:pt>
    <dgm:pt modelId="{FD1D9F49-3736-446D-BDE1-0F288A8EF048}" type="pres">
      <dgm:prSet presAssocID="{743EAAE2-AB9E-4977-BB21-9873E8119FFE}" presName="parTx" presStyleLbl="node1" presStyleIdx="0" presStyleCnt="3">
        <dgm:presLayoutVars>
          <dgm:chMax val="0"/>
          <dgm:chPref val="0"/>
          <dgm:bulletEnabled val="1"/>
        </dgm:presLayoutVars>
      </dgm:prSet>
      <dgm:spPr/>
    </dgm:pt>
    <dgm:pt modelId="{5B273EAA-1136-4ED7-AF25-0DE0957E95F7}" type="pres">
      <dgm:prSet presAssocID="{743EAAE2-AB9E-4977-BB21-9873E8119FFE}" presName="parSh" presStyleLbl="node1" presStyleIdx="0" presStyleCnt="3" custScaleX="100583" custScaleY="106372" custLinFactNeighborX="3223" custLinFactNeighborY="2024"/>
      <dgm:spPr/>
    </dgm:pt>
    <dgm:pt modelId="{E1F5E6A6-7184-4E94-BE7B-C3D47174E305}" type="pres">
      <dgm:prSet presAssocID="{743EAAE2-AB9E-4977-BB21-9873E8119FFE}" presName="desTx" presStyleLbl="fgAcc1" presStyleIdx="0" presStyleCnt="3" custScaleX="95785" custScaleY="100750" custLinFactNeighborX="-8777" custLinFactNeighborY="-345">
        <dgm:presLayoutVars>
          <dgm:bulletEnabled val="1"/>
        </dgm:presLayoutVars>
      </dgm:prSet>
      <dgm:spPr/>
    </dgm:pt>
    <dgm:pt modelId="{6EE72779-CA47-4ED3-99F0-128555B6EE3C}" type="pres">
      <dgm:prSet presAssocID="{8A449BB8-C6CB-48A8-BCC2-A32C017B2A44}" presName="sibTrans" presStyleLbl="sibTrans2D1" presStyleIdx="0" presStyleCnt="2" custScaleX="115928" custLinFactY="171802" custLinFactNeighborX="29264" custLinFactNeighborY="200000"/>
      <dgm:spPr/>
    </dgm:pt>
    <dgm:pt modelId="{41E4562D-2983-4129-B4ED-1318FCA4CC45}" type="pres">
      <dgm:prSet presAssocID="{8A449BB8-C6CB-48A8-BCC2-A32C017B2A44}" presName="connTx" presStyleLbl="sibTrans2D1" presStyleIdx="0" presStyleCnt="2"/>
      <dgm:spPr/>
    </dgm:pt>
    <dgm:pt modelId="{1CE184E9-E798-43A9-9B16-224EC931983A}" type="pres">
      <dgm:prSet presAssocID="{0478A703-3DD3-4617-A2B6-88A51051B5F3}" presName="composite" presStyleCnt="0"/>
      <dgm:spPr/>
    </dgm:pt>
    <dgm:pt modelId="{15B275A5-F587-41C9-87DF-4B2A6863AB1D}" type="pres">
      <dgm:prSet presAssocID="{0478A703-3DD3-4617-A2B6-88A51051B5F3}" presName="parTx" presStyleLbl="node1" presStyleIdx="0" presStyleCnt="3">
        <dgm:presLayoutVars>
          <dgm:chMax val="0"/>
          <dgm:chPref val="0"/>
          <dgm:bulletEnabled val="1"/>
        </dgm:presLayoutVars>
      </dgm:prSet>
      <dgm:spPr/>
    </dgm:pt>
    <dgm:pt modelId="{B9DC152B-AB64-4502-9E27-7F0DD79487CE}" type="pres">
      <dgm:prSet presAssocID="{0478A703-3DD3-4617-A2B6-88A51051B5F3}" presName="parSh" presStyleLbl="node1" presStyleIdx="1" presStyleCnt="3" custScaleX="99352" custScaleY="110816" custLinFactNeighborX="3291" custLinFactNeighborY="880"/>
      <dgm:spPr/>
    </dgm:pt>
    <dgm:pt modelId="{9CB0DA19-569C-442B-9BD5-0B68769C8D53}" type="pres">
      <dgm:prSet presAssocID="{0478A703-3DD3-4617-A2B6-88A51051B5F3}" presName="desTx" presStyleLbl="fgAcc1" presStyleIdx="1" presStyleCnt="3" custScaleY="99286" custLinFactNeighborX="-7844" custLinFactNeighborY="550">
        <dgm:presLayoutVars>
          <dgm:bulletEnabled val="1"/>
        </dgm:presLayoutVars>
      </dgm:prSet>
      <dgm:spPr/>
    </dgm:pt>
    <dgm:pt modelId="{84B08949-5BAE-4379-80C8-67C454BFB064}" type="pres">
      <dgm:prSet presAssocID="{D5797B1E-15F0-47A6-865D-7D9B73541788}" presName="sibTrans" presStyleLbl="sibTrans2D1" presStyleIdx="1" presStyleCnt="2" custLinFactY="173721" custLinFactNeighborX="36120" custLinFactNeighborY="200000"/>
      <dgm:spPr/>
    </dgm:pt>
    <dgm:pt modelId="{86982C33-BC5A-4CE8-BFB7-52BD8FE71812}" type="pres">
      <dgm:prSet presAssocID="{D5797B1E-15F0-47A6-865D-7D9B73541788}" presName="connTx" presStyleLbl="sibTrans2D1" presStyleIdx="1" presStyleCnt="2"/>
      <dgm:spPr/>
    </dgm:pt>
    <dgm:pt modelId="{FCAFFFF0-3CF8-4540-A253-755CDF8A410A}" type="pres">
      <dgm:prSet presAssocID="{E8C07EA4-3BEC-4B34-A5D0-88DAA09B6B25}" presName="composite" presStyleCnt="0"/>
      <dgm:spPr/>
    </dgm:pt>
    <dgm:pt modelId="{9B815C9F-9620-4F12-B80D-C3A5E54971D8}" type="pres">
      <dgm:prSet presAssocID="{E8C07EA4-3BEC-4B34-A5D0-88DAA09B6B25}" presName="parTx" presStyleLbl="node1" presStyleIdx="1" presStyleCnt="3">
        <dgm:presLayoutVars>
          <dgm:chMax val="0"/>
          <dgm:chPref val="0"/>
          <dgm:bulletEnabled val="1"/>
        </dgm:presLayoutVars>
      </dgm:prSet>
      <dgm:spPr/>
    </dgm:pt>
    <dgm:pt modelId="{9403CE48-840D-46FC-B6AA-CBC250CD9561}" type="pres">
      <dgm:prSet presAssocID="{E8C07EA4-3BEC-4B34-A5D0-88DAA09B6B25}" presName="parSh" presStyleLbl="node1" presStyleIdx="2" presStyleCnt="3" custScaleY="111166" custLinFactNeighborX="-320" custLinFactNeighborY="1627"/>
      <dgm:spPr/>
    </dgm:pt>
    <dgm:pt modelId="{9D429AF7-90CC-4CF0-8E38-23C230CC2331}" type="pres">
      <dgm:prSet presAssocID="{E8C07EA4-3BEC-4B34-A5D0-88DAA09B6B25}" presName="desTx" presStyleLbl="fgAcc1" presStyleIdx="2" presStyleCnt="3" custLinFactNeighborX="-9043" custLinFactNeighborY="-813">
        <dgm:presLayoutVars>
          <dgm:bulletEnabled val="1"/>
        </dgm:presLayoutVars>
      </dgm:prSet>
      <dgm:spPr/>
    </dgm:pt>
  </dgm:ptLst>
  <dgm:cxnLst>
    <dgm:cxn modelId="{E1E4EB07-04FA-40A4-A731-E5A81DCCB3ED}" type="presOf" srcId="{D5797B1E-15F0-47A6-865D-7D9B73541788}" destId="{84B08949-5BAE-4379-80C8-67C454BFB064}" srcOrd="0" destOrd="0" presId="urn:microsoft.com/office/officeart/2005/8/layout/process3"/>
    <dgm:cxn modelId="{BBB88F10-7049-4D6B-84F5-FDD8873CFBCC}" type="presOf" srcId="{743EAAE2-AB9E-4977-BB21-9873E8119FFE}" destId="{FD1D9F49-3736-446D-BDE1-0F288A8EF048}" srcOrd="0" destOrd="0" presId="urn:microsoft.com/office/officeart/2005/8/layout/process3"/>
    <dgm:cxn modelId="{18A0B712-C8E1-4CEC-B14E-59FC510B853B}" srcId="{A9BD49A0-B272-4180-A9A7-1A9DD2A313B2}" destId="{E8C07EA4-3BEC-4B34-A5D0-88DAA09B6B25}" srcOrd="2" destOrd="0" parTransId="{93B2EA20-A532-4298-83ED-D97EF432AC29}" sibTransId="{31DAB3C4-0520-4483-89CF-22CE36D5F731}"/>
    <dgm:cxn modelId="{85BA5230-0A92-422C-9C39-C6EE53277E08}" srcId="{743EAAE2-AB9E-4977-BB21-9873E8119FFE}" destId="{58C1E8BC-C823-4ACF-95CD-9748B892CA7F}" srcOrd="1" destOrd="0" parTransId="{6881EBC9-C392-4E96-94AF-FE6461AA28E4}" sibTransId="{844F4331-D01E-4455-ACC1-91D79E42B138}"/>
    <dgm:cxn modelId="{B7C9965E-6A08-4A51-A6D9-DEDD109CFE68}" type="presOf" srcId="{58C1E8BC-C823-4ACF-95CD-9748B892CA7F}" destId="{E1F5E6A6-7184-4E94-BE7B-C3D47174E305}" srcOrd="0" destOrd="1" presId="urn:microsoft.com/office/officeart/2005/8/layout/process3"/>
    <dgm:cxn modelId="{4593D143-8AC5-4A7E-BD07-64AA9FE6A9DF}" srcId="{743EAAE2-AB9E-4977-BB21-9873E8119FFE}" destId="{C32762CC-32BC-4CC7-A859-F4D06A5D6DCE}" srcOrd="0" destOrd="0" parTransId="{FB965FE2-F03A-400E-A1F8-BC9AE9B4A462}" sibTransId="{5F531604-FA1F-4834-AECE-A71785240A88}"/>
    <dgm:cxn modelId="{D3C5E964-86C7-499D-AD88-9E12EA9E69E2}" srcId="{E8C07EA4-3BEC-4B34-A5D0-88DAA09B6B25}" destId="{8A790DD9-59AE-4E9A-977D-10787E46FDC1}" srcOrd="0" destOrd="0" parTransId="{16044BB3-691D-40F4-8E83-71A01A8187D8}" sibTransId="{25E08BC7-61C5-49BD-B412-23C8A3FA26B2}"/>
    <dgm:cxn modelId="{102B824C-F313-4495-BDCB-D1D82F486610}" srcId="{A9BD49A0-B272-4180-A9A7-1A9DD2A313B2}" destId="{743EAAE2-AB9E-4977-BB21-9873E8119FFE}" srcOrd="0" destOrd="0" parTransId="{D5801F60-CFA4-4776-9D7A-BEBC8E053B83}" sibTransId="{8A449BB8-C6CB-48A8-BCC2-A32C017B2A44}"/>
    <dgm:cxn modelId="{6385327A-F93C-4753-B35A-59C7833D4EE3}" type="presOf" srcId="{8A790DD9-59AE-4E9A-977D-10787E46FDC1}" destId="{9D429AF7-90CC-4CF0-8E38-23C230CC2331}" srcOrd="0" destOrd="0" presId="urn:microsoft.com/office/officeart/2005/8/layout/process3"/>
    <dgm:cxn modelId="{6371D77F-40C8-49FF-BF91-148A33E9A475}" type="presOf" srcId="{C32762CC-32BC-4CC7-A859-F4D06A5D6DCE}" destId="{E1F5E6A6-7184-4E94-BE7B-C3D47174E305}" srcOrd="0" destOrd="0" presId="urn:microsoft.com/office/officeart/2005/8/layout/process3"/>
    <dgm:cxn modelId="{1DF19A8E-1F5D-4070-9311-5E707925D8D7}" type="presOf" srcId="{B198E925-6B41-411D-AE81-A01D2EAC364B}" destId="{9CB0DA19-569C-442B-9BD5-0B68769C8D53}" srcOrd="0" destOrd="0" presId="urn:microsoft.com/office/officeart/2005/8/layout/process3"/>
    <dgm:cxn modelId="{CCB36C90-D072-4F94-9A36-3FAC12BC0518}" type="presOf" srcId="{D5797B1E-15F0-47A6-865D-7D9B73541788}" destId="{86982C33-BC5A-4CE8-BFB7-52BD8FE71812}" srcOrd="1" destOrd="0" presId="urn:microsoft.com/office/officeart/2005/8/layout/process3"/>
    <dgm:cxn modelId="{AD7B3191-A56D-4B05-ACA8-671B3B5A6A4D}" type="presOf" srcId="{8A449BB8-C6CB-48A8-BCC2-A32C017B2A44}" destId="{6EE72779-CA47-4ED3-99F0-128555B6EE3C}" srcOrd="0" destOrd="0" presId="urn:microsoft.com/office/officeart/2005/8/layout/process3"/>
    <dgm:cxn modelId="{C182DEA2-9796-406C-8AFC-77A03F4F8643}" type="presOf" srcId="{E8C07EA4-3BEC-4B34-A5D0-88DAA09B6B25}" destId="{9B815C9F-9620-4F12-B80D-C3A5E54971D8}" srcOrd="0" destOrd="0" presId="urn:microsoft.com/office/officeart/2005/8/layout/process3"/>
    <dgm:cxn modelId="{4F2654A4-3A48-4013-9495-8B6324C1B66E}" type="presOf" srcId="{E8C07EA4-3BEC-4B34-A5D0-88DAA09B6B25}" destId="{9403CE48-840D-46FC-B6AA-CBC250CD9561}" srcOrd="1" destOrd="0" presId="urn:microsoft.com/office/officeart/2005/8/layout/process3"/>
    <dgm:cxn modelId="{63F0BBA9-6C8B-4132-A38B-F4C4E79B903C}" type="presOf" srcId="{0478A703-3DD3-4617-A2B6-88A51051B5F3}" destId="{15B275A5-F587-41C9-87DF-4B2A6863AB1D}" srcOrd="0" destOrd="0" presId="urn:microsoft.com/office/officeart/2005/8/layout/process3"/>
    <dgm:cxn modelId="{2DCDE6B4-A0A8-4AA8-A1E7-76AF73B4D573}" type="presOf" srcId="{743EAAE2-AB9E-4977-BB21-9873E8119FFE}" destId="{5B273EAA-1136-4ED7-AF25-0DE0957E95F7}" srcOrd="1" destOrd="0" presId="urn:microsoft.com/office/officeart/2005/8/layout/process3"/>
    <dgm:cxn modelId="{247BB2B5-331F-4AD2-BEE1-CC2C6706468C}" srcId="{A9BD49A0-B272-4180-A9A7-1A9DD2A313B2}" destId="{0478A703-3DD3-4617-A2B6-88A51051B5F3}" srcOrd="1" destOrd="0" parTransId="{C1335C81-863B-4962-9F94-81537285FDF9}" sibTransId="{D5797B1E-15F0-47A6-865D-7D9B73541788}"/>
    <dgm:cxn modelId="{E92374B9-5186-48C3-B8D1-58182B6A3913}" type="presOf" srcId="{A9BD49A0-B272-4180-A9A7-1A9DD2A313B2}" destId="{8A15CC0E-40AB-48C3-BF01-E874B11D9A40}" srcOrd="0" destOrd="0" presId="urn:microsoft.com/office/officeart/2005/8/layout/process3"/>
    <dgm:cxn modelId="{297281C7-4E59-4883-ACB4-160999A2D451}" type="presOf" srcId="{0478A703-3DD3-4617-A2B6-88A51051B5F3}" destId="{B9DC152B-AB64-4502-9E27-7F0DD79487CE}" srcOrd="1" destOrd="0" presId="urn:microsoft.com/office/officeart/2005/8/layout/process3"/>
    <dgm:cxn modelId="{90DE01F1-4BA8-4602-8FD2-36322F0964AB}" srcId="{0478A703-3DD3-4617-A2B6-88A51051B5F3}" destId="{B198E925-6B41-411D-AE81-A01D2EAC364B}" srcOrd="0" destOrd="0" parTransId="{93F1D491-B101-4A2C-A223-74171103DC53}" sibTransId="{8A53F1E5-C493-476B-8A00-2503ED6353C1}"/>
    <dgm:cxn modelId="{66CDFAF3-5023-44CD-8ECD-DCD897DE50E5}" type="presOf" srcId="{8A449BB8-C6CB-48A8-BCC2-A32C017B2A44}" destId="{41E4562D-2983-4129-B4ED-1318FCA4CC45}" srcOrd="1" destOrd="0" presId="urn:microsoft.com/office/officeart/2005/8/layout/process3"/>
    <dgm:cxn modelId="{E76EB04F-D93A-4912-992F-750BBE8BECA1}" type="presParOf" srcId="{8A15CC0E-40AB-48C3-BF01-E874B11D9A40}" destId="{F70EF74A-F103-4A1B-B414-E2D520BA7CB4}" srcOrd="0" destOrd="0" presId="urn:microsoft.com/office/officeart/2005/8/layout/process3"/>
    <dgm:cxn modelId="{D2C46BB0-8508-428D-8A12-1A9C7E810D7E}" type="presParOf" srcId="{F70EF74A-F103-4A1B-B414-E2D520BA7CB4}" destId="{FD1D9F49-3736-446D-BDE1-0F288A8EF048}" srcOrd="0" destOrd="0" presId="urn:microsoft.com/office/officeart/2005/8/layout/process3"/>
    <dgm:cxn modelId="{14E19603-5618-4B3F-932F-0A8D7602924D}" type="presParOf" srcId="{F70EF74A-F103-4A1B-B414-E2D520BA7CB4}" destId="{5B273EAA-1136-4ED7-AF25-0DE0957E95F7}" srcOrd="1" destOrd="0" presId="urn:microsoft.com/office/officeart/2005/8/layout/process3"/>
    <dgm:cxn modelId="{098EE9AE-F05B-4D2B-AA40-1A89F5876D09}" type="presParOf" srcId="{F70EF74A-F103-4A1B-B414-E2D520BA7CB4}" destId="{E1F5E6A6-7184-4E94-BE7B-C3D47174E305}" srcOrd="2" destOrd="0" presId="urn:microsoft.com/office/officeart/2005/8/layout/process3"/>
    <dgm:cxn modelId="{C68CB815-7328-40E5-9D22-21062B18EAFE}" type="presParOf" srcId="{8A15CC0E-40AB-48C3-BF01-E874B11D9A40}" destId="{6EE72779-CA47-4ED3-99F0-128555B6EE3C}" srcOrd="1" destOrd="0" presId="urn:microsoft.com/office/officeart/2005/8/layout/process3"/>
    <dgm:cxn modelId="{17000AFB-6AEC-473D-BE43-B0D5CB8413E5}" type="presParOf" srcId="{6EE72779-CA47-4ED3-99F0-128555B6EE3C}" destId="{41E4562D-2983-4129-B4ED-1318FCA4CC45}" srcOrd="0" destOrd="0" presId="urn:microsoft.com/office/officeart/2005/8/layout/process3"/>
    <dgm:cxn modelId="{20990945-4A6C-48AA-B9A6-50B513695DD6}" type="presParOf" srcId="{8A15CC0E-40AB-48C3-BF01-E874B11D9A40}" destId="{1CE184E9-E798-43A9-9B16-224EC931983A}" srcOrd="2" destOrd="0" presId="urn:microsoft.com/office/officeart/2005/8/layout/process3"/>
    <dgm:cxn modelId="{B8F89B08-7EFD-45A7-968E-02E7BC7D506B}" type="presParOf" srcId="{1CE184E9-E798-43A9-9B16-224EC931983A}" destId="{15B275A5-F587-41C9-87DF-4B2A6863AB1D}" srcOrd="0" destOrd="0" presId="urn:microsoft.com/office/officeart/2005/8/layout/process3"/>
    <dgm:cxn modelId="{488504CD-12DF-478D-BFC4-2499D88F42B0}" type="presParOf" srcId="{1CE184E9-E798-43A9-9B16-224EC931983A}" destId="{B9DC152B-AB64-4502-9E27-7F0DD79487CE}" srcOrd="1" destOrd="0" presId="urn:microsoft.com/office/officeart/2005/8/layout/process3"/>
    <dgm:cxn modelId="{28D5AAED-5A49-4457-B44B-FDF9851ECD06}" type="presParOf" srcId="{1CE184E9-E798-43A9-9B16-224EC931983A}" destId="{9CB0DA19-569C-442B-9BD5-0B68769C8D53}" srcOrd="2" destOrd="0" presId="urn:microsoft.com/office/officeart/2005/8/layout/process3"/>
    <dgm:cxn modelId="{206EE132-1E09-4FE4-BC3D-94B562C50EB1}" type="presParOf" srcId="{8A15CC0E-40AB-48C3-BF01-E874B11D9A40}" destId="{84B08949-5BAE-4379-80C8-67C454BFB064}" srcOrd="3" destOrd="0" presId="urn:microsoft.com/office/officeart/2005/8/layout/process3"/>
    <dgm:cxn modelId="{038392E9-A06D-4E98-ACB4-A2476523F50A}" type="presParOf" srcId="{84B08949-5BAE-4379-80C8-67C454BFB064}" destId="{86982C33-BC5A-4CE8-BFB7-52BD8FE71812}" srcOrd="0" destOrd="0" presId="urn:microsoft.com/office/officeart/2005/8/layout/process3"/>
    <dgm:cxn modelId="{A365E0E2-4902-46AF-81DD-0FA2A86BD8FE}" type="presParOf" srcId="{8A15CC0E-40AB-48C3-BF01-E874B11D9A40}" destId="{FCAFFFF0-3CF8-4540-A253-755CDF8A410A}" srcOrd="4" destOrd="0" presId="urn:microsoft.com/office/officeart/2005/8/layout/process3"/>
    <dgm:cxn modelId="{7FB04260-9EAB-4610-9604-B19DCA8D3AB8}" type="presParOf" srcId="{FCAFFFF0-3CF8-4540-A253-755CDF8A410A}" destId="{9B815C9F-9620-4F12-B80D-C3A5E54971D8}" srcOrd="0" destOrd="0" presId="urn:microsoft.com/office/officeart/2005/8/layout/process3"/>
    <dgm:cxn modelId="{A22171D3-7A85-4928-A9C6-494F9CF67661}" type="presParOf" srcId="{FCAFFFF0-3CF8-4540-A253-755CDF8A410A}" destId="{9403CE48-840D-46FC-B6AA-CBC250CD9561}" srcOrd="1" destOrd="0" presId="urn:microsoft.com/office/officeart/2005/8/layout/process3"/>
    <dgm:cxn modelId="{E5225A64-4938-4FEB-834D-02D8FF2A8292}" type="presParOf" srcId="{FCAFFFF0-3CF8-4540-A253-755CDF8A410A}" destId="{9D429AF7-90CC-4CF0-8E38-23C230CC2331}"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7D7DB-0D9D-4F6A-97BA-2C8997EAC265}">
      <dsp:nvSpPr>
        <dsp:cNvPr id="0" name=""/>
        <dsp:cNvSpPr/>
      </dsp:nvSpPr>
      <dsp:spPr>
        <a:xfrm>
          <a:off x="502246" y="364976"/>
          <a:ext cx="1988317" cy="1738039"/>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5560" tIns="8890" rIns="1778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Related work</a:t>
          </a:r>
        </a:p>
      </dsp:txBody>
      <dsp:txXfrm>
        <a:off x="999325" y="625682"/>
        <a:ext cx="969304" cy="1216627"/>
      </dsp:txXfrm>
    </dsp:sp>
    <dsp:sp modelId="{5F2FF725-46EB-4484-9189-4C99045BD93F}">
      <dsp:nvSpPr>
        <dsp:cNvPr id="0" name=""/>
        <dsp:cNvSpPr/>
      </dsp:nvSpPr>
      <dsp:spPr>
        <a:xfrm>
          <a:off x="5167" y="736916"/>
          <a:ext cx="994158" cy="99415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150758" y="882507"/>
        <a:ext cx="702976" cy="702976"/>
      </dsp:txXfrm>
    </dsp:sp>
    <dsp:sp modelId="{8D0717A2-5BD8-483D-943F-AF99A202858D}">
      <dsp:nvSpPr>
        <dsp:cNvPr id="0" name=""/>
        <dsp:cNvSpPr/>
      </dsp:nvSpPr>
      <dsp:spPr>
        <a:xfrm>
          <a:off x="3111912" y="364976"/>
          <a:ext cx="1988317" cy="1738039"/>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3020" tIns="8255" rIns="16510" bIns="8255" numCol="1" spcCol="1270" anchor="ctr" anchorCtr="0">
          <a:noAutofit/>
        </a:bodyPr>
        <a:lstStyle/>
        <a:p>
          <a:pPr marL="0" lvl="0" indent="0" algn="ctr" defTabSz="577850">
            <a:lnSpc>
              <a:spcPct val="90000"/>
            </a:lnSpc>
            <a:spcBef>
              <a:spcPct val="0"/>
            </a:spcBef>
            <a:spcAft>
              <a:spcPct val="35000"/>
            </a:spcAft>
            <a:buNone/>
          </a:pPr>
          <a:r>
            <a:rPr lang="en-US" sz="1300" b="1" kern="1200" dirty="0"/>
            <a:t>Proposed Pipeline</a:t>
          </a:r>
        </a:p>
      </dsp:txBody>
      <dsp:txXfrm>
        <a:off x="3608992" y="625682"/>
        <a:ext cx="969304" cy="1216627"/>
      </dsp:txXfrm>
    </dsp:sp>
    <dsp:sp modelId="{72D5BFB3-C814-452C-AF43-796B80DAC33D}">
      <dsp:nvSpPr>
        <dsp:cNvPr id="0" name=""/>
        <dsp:cNvSpPr/>
      </dsp:nvSpPr>
      <dsp:spPr>
        <a:xfrm>
          <a:off x="2614833" y="736916"/>
          <a:ext cx="994158" cy="99415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2760424" y="882507"/>
        <a:ext cx="702976" cy="702976"/>
      </dsp:txXfrm>
    </dsp:sp>
    <dsp:sp modelId="{165FC391-6C31-465C-BED2-F9DC7367FFA7}">
      <dsp:nvSpPr>
        <dsp:cNvPr id="0" name=""/>
        <dsp:cNvSpPr/>
      </dsp:nvSpPr>
      <dsp:spPr>
        <a:xfrm>
          <a:off x="5721579" y="364976"/>
          <a:ext cx="1988317" cy="1738039"/>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7940" tIns="6985" rIns="13970"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Experimental Results</a:t>
          </a:r>
        </a:p>
      </dsp:txBody>
      <dsp:txXfrm>
        <a:off x="6218658" y="625682"/>
        <a:ext cx="969304" cy="1216627"/>
      </dsp:txXfrm>
    </dsp:sp>
    <dsp:sp modelId="{430E2806-9D02-465B-B0D2-AC855737E0D2}">
      <dsp:nvSpPr>
        <dsp:cNvPr id="0" name=""/>
        <dsp:cNvSpPr/>
      </dsp:nvSpPr>
      <dsp:spPr>
        <a:xfrm>
          <a:off x="5224499" y="736916"/>
          <a:ext cx="994158" cy="99415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5370090" y="882507"/>
        <a:ext cx="702976" cy="702976"/>
      </dsp:txXfrm>
    </dsp:sp>
    <dsp:sp modelId="{88C8E6BF-F9D1-4DD7-A39C-DFA45D1E5E5E}">
      <dsp:nvSpPr>
        <dsp:cNvPr id="0" name=""/>
        <dsp:cNvSpPr/>
      </dsp:nvSpPr>
      <dsp:spPr>
        <a:xfrm>
          <a:off x="8331245" y="364976"/>
          <a:ext cx="1988317" cy="1738039"/>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3020" tIns="8255" rIns="16510" bIns="8255" numCol="1" spcCol="1270" anchor="ctr" anchorCtr="0">
          <a:noAutofit/>
        </a:bodyPr>
        <a:lstStyle/>
        <a:p>
          <a:pPr marL="0" lvl="0" indent="0" algn="ctr" defTabSz="577850">
            <a:lnSpc>
              <a:spcPct val="90000"/>
            </a:lnSpc>
            <a:spcBef>
              <a:spcPct val="0"/>
            </a:spcBef>
            <a:spcAft>
              <a:spcPct val="35000"/>
            </a:spcAft>
            <a:buNone/>
          </a:pPr>
          <a:r>
            <a:rPr lang="en-US" sz="1300" b="1" kern="1200" dirty="0"/>
            <a:t>Conclusion</a:t>
          </a:r>
        </a:p>
      </dsp:txBody>
      <dsp:txXfrm>
        <a:off x="8828324" y="625682"/>
        <a:ext cx="969304" cy="1216627"/>
      </dsp:txXfrm>
    </dsp:sp>
    <dsp:sp modelId="{98DA52A3-5C53-44EB-8125-457E4BAD0CE5}">
      <dsp:nvSpPr>
        <dsp:cNvPr id="0" name=""/>
        <dsp:cNvSpPr/>
      </dsp:nvSpPr>
      <dsp:spPr>
        <a:xfrm>
          <a:off x="7834166" y="736916"/>
          <a:ext cx="994158" cy="99415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dirty="0"/>
            <a:t>4</a:t>
          </a:r>
        </a:p>
      </dsp:txBody>
      <dsp:txXfrm>
        <a:off x="7979757" y="882507"/>
        <a:ext cx="702976" cy="7029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E789B-31D3-4C47-A360-BD91C5104A94}">
      <dsp:nvSpPr>
        <dsp:cNvPr id="0" name=""/>
        <dsp:cNvSpPr/>
      </dsp:nvSpPr>
      <dsp:spPr>
        <a:xfrm>
          <a:off x="1596361" y="781"/>
          <a:ext cx="1840915" cy="9204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marL="0" lvl="0" indent="0" algn="ctr" defTabSz="1733550">
            <a:lnSpc>
              <a:spcPct val="90000"/>
            </a:lnSpc>
            <a:spcBef>
              <a:spcPct val="0"/>
            </a:spcBef>
            <a:spcAft>
              <a:spcPct val="35000"/>
            </a:spcAft>
            <a:buNone/>
          </a:pPr>
          <a:r>
            <a:rPr lang="en-US" sz="3900" kern="1200" dirty="0"/>
            <a:t>STEPS</a:t>
          </a:r>
        </a:p>
      </dsp:txBody>
      <dsp:txXfrm>
        <a:off x="1623320" y="27740"/>
        <a:ext cx="1786997" cy="866539"/>
      </dsp:txXfrm>
    </dsp:sp>
    <dsp:sp modelId="{1680BADC-E368-42CF-9B04-F540D32CFEFF}">
      <dsp:nvSpPr>
        <dsp:cNvPr id="0" name=""/>
        <dsp:cNvSpPr/>
      </dsp:nvSpPr>
      <dsp:spPr>
        <a:xfrm>
          <a:off x="1780453" y="921239"/>
          <a:ext cx="184091" cy="690343"/>
        </a:xfrm>
        <a:custGeom>
          <a:avLst/>
          <a:gdLst/>
          <a:ahLst/>
          <a:cxnLst/>
          <a:rect l="0" t="0" r="0" b="0"/>
          <a:pathLst>
            <a:path>
              <a:moveTo>
                <a:pt x="0" y="0"/>
              </a:moveTo>
              <a:lnTo>
                <a:pt x="0" y="690343"/>
              </a:lnTo>
              <a:lnTo>
                <a:pt x="184091" y="6903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9D45D2-D7E8-4342-9685-0CA08026CBB7}">
      <dsp:nvSpPr>
        <dsp:cNvPr id="0" name=""/>
        <dsp:cNvSpPr/>
      </dsp:nvSpPr>
      <dsp:spPr>
        <a:xfrm>
          <a:off x="1964544" y="1151354"/>
          <a:ext cx="1472732" cy="9204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Data Acquisition Method</a:t>
          </a:r>
        </a:p>
      </dsp:txBody>
      <dsp:txXfrm>
        <a:off x="1991503" y="1178313"/>
        <a:ext cx="1418814" cy="866539"/>
      </dsp:txXfrm>
    </dsp:sp>
    <dsp:sp modelId="{F7A07B12-3D15-472F-A871-E60C511F07EE}">
      <dsp:nvSpPr>
        <dsp:cNvPr id="0" name=""/>
        <dsp:cNvSpPr/>
      </dsp:nvSpPr>
      <dsp:spPr>
        <a:xfrm>
          <a:off x="1780453" y="921239"/>
          <a:ext cx="184091" cy="1840915"/>
        </a:xfrm>
        <a:custGeom>
          <a:avLst/>
          <a:gdLst/>
          <a:ahLst/>
          <a:cxnLst/>
          <a:rect l="0" t="0" r="0" b="0"/>
          <a:pathLst>
            <a:path>
              <a:moveTo>
                <a:pt x="0" y="0"/>
              </a:moveTo>
              <a:lnTo>
                <a:pt x="0" y="1840915"/>
              </a:lnTo>
              <a:lnTo>
                <a:pt x="184091" y="18409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4C4D21-CE06-4660-8FE7-BF5A9C9A99F6}">
      <dsp:nvSpPr>
        <dsp:cNvPr id="0" name=""/>
        <dsp:cNvSpPr/>
      </dsp:nvSpPr>
      <dsp:spPr>
        <a:xfrm>
          <a:off x="1964544" y="2301926"/>
          <a:ext cx="1472732" cy="9204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Model Training</a:t>
          </a:r>
        </a:p>
      </dsp:txBody>
      <dsp:txXfrm>
        <a:off x="1991503" y="2328885"/>
        <a:ext cx="1418814" cy="8665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73EAA-1136-4ED7-AF25-0DE0957E95F7}">
      <dsp:nvSpPr>
        <dsp:cNvPr id="0" name=""/>
        <dsp:cNvSpPr/>
      </dsp:nvSpPr>
      <dsp:spPr>
        <a:xfrm>
          <a:off x="167734" y="1096023"/>
          <a:ext cx="2785391" cy="10753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kern="1200" dirty="0"/>
            <a:t>Feature Extraction CNN</a:t>
          </a:r>
        </a:p>
      </dsp:txBody>
      <dsp:txXfrm>
        <a:off x="167734" y="1096023"/>
        <a:ext cx="2785391" cy="685968"/>
      </dsp:txXfrm>
    </dsp:sp>
    <dsp:sp modelId="{E1F5E6A6-7184-4E94-BE7B-C3D47174E305}">
      <dsp:nvSpPr>
        <dsp:cNvPr id="0" name=""/>
        <dsp:cNvSpPr/>
      </dsp:nvSpPr>
      <dsp:spPr>
        <a:xfrm>
          <a:off x="456461" y="1753554"/>
          <a:ext cx="2540719" cy="393993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t>ZF network</a:t>
          </a:r>
          <a:r>
            <a:rPr lang="en-US" sz="2400" kern="1200" dirty="0"/>
            <a:t> </a:t>
          </a:r>
          <a:r>
            <a:rPr lang="en-US" sz="1400" kern="1200" dirty="0"/>
            <a:t>(Visualizing and understanding convolution networks. CoRR, abs/1311.2901, 2013)</a:t>
          </a:r>
        </a:p>
        <a:p>
          <a:pPr marL="228600" lvl="1" indent="-228600" algn="l" defTabSz="1066800">
            <a:lnSpc>
              <a:spcPct val="90000"/>
            </a:lnSpc>
            <a:spcBef>
              <a:spcPct val="0"/>
            </a:spcBef>
            <a:spcAft>
              <a:spcPct val="15000"/>
            </a:spcAft>
            <a:buChar char="•"/>
          </a:pPr>
          <a:r>
            <a:rPr lang="en-US" sz="2400" b="1" kern="1200" dirty="0"/>
            <a:t>VGG_CNN_M_1024         </a:t>
          </a:r>
          <a:r>
            <a:rPr lang="en-US" sz="1400" b="0" kern="1200" dirty="0"/>
            <a:t>(Return of the devil in the details: Delving deep into convolutional nets, 2014)</a:t>
          </a:r>
        </a:p>
      </dsp:txBody>
      <dsp:txXfrm>
        <a:off x="530876" y="1827969"/>
        <a:ext cx="2391889" cy="3791101"/>
      </dsp:txXfrm>
    </dsp:sp>
    <dsp:sp modelId="{6EE72779-CA47-4ED3-99F0-128555B6EE3C}">
      <dsp:nvSpPr>
        <dsp:cNvPr id="0" name=""/>
        <dsp:cNvSpPr/>
      </dsp:nvSpPr>
      <dsp:spPr>
        <a:xfrm rot="29155">
          <a:off x="3489388" y="3673810"/>
          <a:ext cx="908005" cy="688789"/>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3489392" y="3810692"/>
        <a:ext cx="701368" cy="413273"/>
      </dsp:txXfrm>
    </dsp:sp>
    <dsp:sp modelId="{B9DC152B-AB64-4502-9E27-7F0DD79487CE}">
      <dsp:nvSpPr>
        <dsp:cNvPr id="0" name=""/>
        <dsp:cNvSpPr/>
      </dsp:nvSpPr>
      <dsp:spPr>
        <a:xfrm>
          <a:off x="4430901" y="1101451"/>
          <a:ext cx="2715760" cy="112025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kern="1200" dirty="0"/>
            <a:t>Initialization</a:t>
          </a:r>
        </a:p>
      </dsp:txBody>
      <dsp:txXfrm>
        <a:off x="4430901" y="1101451"/>
        <a:ext cx="2715760" cy="746833"/>
      </dsp:txXfrm>
    </dsp:sp>
    <dsp:sp modelId="{9CB0DA19-569C-442B-9BD5-0B68769C8D53}">
      <dsp:nvSpPr>
        <dsp:cNvPr id="0" name=""/>
        <dsp:cNvSpPr/>
      </dsp:nvSpPr>
      <dsp:spPr>
        <a:xfrm>
          <a:off x="4680860" y="1856381"/>
          <a:ext cx="2769246" cy="385495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t>Adopting for the shared convolutional layers the weights trained on the image classification task of the ImageNet Large-Scale Visual Recognition Challenge (ILSVRC) </a:t>
          </a:r>
          <a:r>
            <a:rPr lang="en-US" sz="1600" b="0" kern="1200" dirty="0"/>
            <a:t>(ImageNet: A Large-Scale Hierarchical Image Database. CVPR09</a:t>
          </a:r>
          <a:r>
            <a:rPr lang="en-US" sz="1600" b="0" kern="1200"/>
            <a:t>, 2009)</a:t>
          </a:r>
          <a:endParaRPr lang="en-US" sz="1600" b="0" kern="1200" dirty="0"/>
        </a:p>
      </dsp:txBody>
      <dsp:txXfrm>
        <a:off x="4761968" y="1937489"/>
        <a:ext cx="2607030" cy="3692742"/>
      </dsp:txXfrm>
    </dsp:sp>
    <dsp:sp modelId="{84B08949-5BAE-4379-80C8-67C454BFB064}">
      <dsp:nvSpPr>
        <dsp:cNvPr id="0" name=""/>
        <dsp:cNvSpPr/>
      </dsp:nvSpPr>
      <dsp:spPr>
        <a:xfrm rot="2923">
          <a:off x="7863003" y="3706488"/>
          <a:ext cx="860059" cy="688789"/>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7863003" y="3844158"/>
        <a:ext cx="653422" cy="413273"/>
      </dsp:txXfrm>
    </dsp:sp>
    <dsp:sp modelId="{9403CE48-840D-46FC-B6AA-CBC250CD9561}">
      <dsp:nvSpPr>
        <dsp:cNvPr id="0" name=""/>
        <dsp:cNvSpPr/>
      </dsp:nvSpPr>
      <dsp:spPr>
        <a:xfrm>
          <a:off x="8769415" y="1063467"/>
          <a:ext cx="2769246" cy="124533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kern="1200" dirty="0"/>
            <a:t>Fine Tuning</a:t>
          </a:r>
        </a:p>
      </dsp:txBody>
      <dsp:txXfrm>
        <a:off x="8769415" y="1063467"/>
        <a:ext cx="2769246" cy="830225"/>
      </dsp:txXfrm>
    </dsp:sp>
    <dsp:sp modelId="{9D429AF7-90CC-4CF0-8E38-23C230CC2331}">
      <dsp:nvSpPr>
        <dsp:cNvPr id="0" name=""/>
        <dsp:cNvSpPr/>
      </dsp:nvSpPr>
      <dsp:spPr>
        <a:xfrm>
          <a:off x="9093848" y="1823052"/>
          <a:ext cx="2769246" cy="388268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t>4-Steps Alternating Training pipeline</a:t>
          </a:r>
          <a:endParaRPr lang="en-US" sz="2000" b="0" kern="1200" dirty="0"/>
        </a:p>
      </dsp:txBody>
      <dsp:txXfrm>
        <a:off x="9174956" y="1904160"/>
        <a:ext cx="2607030" cy="372046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41DB8-B66F-4DC8-A96E-33677E0F90FF}" type="datetimeFigureOut">
              <a:rPr lang="en-US" smtClean="0"/>
              <a:t>3/25/2019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04A0D4-B89B-4ADD-AF9E-38636B40EE4E}" type="slidenum">
              <a:rPr lang="en-US" smtClean="0"/>
              <a:t>‹#›</a:t>
            </a:fld>
            <a:endParaRPr lang="en-US"/>
          </a:p>
        </p:txBody>
      </p:sp>
    </p:spTree>
    <p:extLst>
      <p:ext uri="{BB962C8B-B14F-4D97-AF65-F5344CB8AC3E}">
        <p14:creationId xmlns:p14="http://schemas.microsoft.com/office/powerpoint/2010/main" val="4247389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49C4A-65AC-492D-9701-81B46C3AD0E4}" type="datetimeFigureOut">
              <a:rPr lang="en-US" smtClean="0"/>
              <a:t>3/25/2019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69989-EB00-4EE7-BCB5-25BDC5BB29F8}" type="slidenum">
              <a:rPr lang="en-US" smtClean="0"/>
              <a:t>‹#›</a:t>
            </a:fld>
            <a:endParaRPr lang="en-US"/>
          </a:p>
        </p:txBody>
      </p:sp>
    </p:spTree>
    <p:extLst>
      <p:ext uri="{BB962C8B-B14F-4D97-AF65-F5344CB8AC3E}">
        <p14:creationId xmlns:p14="http://schemas.microsoft.com/office/powerpoint/2010/main" val="219363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2</a:t>
            </a:fld>
            <a:endParaRPr lang="en-US"/>
          </a:p>
        </p:txBody>
      </p:sp>
    </p:spTree>
    <p:extLst>
      <p:ext uri="{BB962C8B-B14F-4D97-AF65-F5344CB8AC3E}">
        <p14:creationId xmlns:p14="http://schemas.microsoft.com/office/powerpoint/2010/main" val="1980303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4</a:t>
            </a:fld>
            <a:endParaRPr lang="en-US"/>
          </a:p>
        </p:txBody>
      </p:sp>
    </p:spTree>
    <p:extLst>
      <p:ext uri="{BB962C8B-B14F-4D97-AF65-F5344CB8AC3E}">
        <p14:creationId xmlns:p14="http://schemas.microsoft.com/office/powerpoint/2010/main" val="3995181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12</a:t>
            </a:fld>
            <a:endParaRPr lang="en-US"/>
          </a:p>
        </p:txBody>
      </p:sp>
    </p:spTree>
    <p:extLst>
      <p:ext uri="{BB962C8B-B14F-4D97-AF65-F5344CB8AC3E}">
        <p14:creationId xmlns:p14="http://schemas.microsoft.com/office/powerpoint/2010/main" val="1511735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18</a:t>
            </a:fld>
            <a:endParaRPr lang="en-US"/>
          </a:p>
        </p:txBody>
      </p:sp>
    </p:spTree>
    <p:extLst>
      <p:ext uri="{BB962C8B-B14F-4D97-AF65-F5344CB8AC3E}">
        <p14:creationId xmlns:p14="http://schemas.microsoft.com/office/powerpoint/2010/main" val="1250013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 name="Group 4"/>
          <p:cNvGrpSpPr/>
          <p:nvPr userDrawn="1"/>
        </p:nvGrpSpPr>
        <p:grpSpPr bwMode="hidden">
          <a:xfrm>
            <a:off x="-1" y="0"/>
            <a:ext cx="12192002" cy="6858000"/>
            <a:chOff x="-1" y="0"/>
            <a:chExt cx="12192002" cy="6858000"/>
          </a:xfrm>
        </p:grpSpPr>
        <p:cxnSp>
          <p:nvCxnSpPr>
            <p:cNvPr id="6" name="Straight Connector 5"/>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userDrawn="1"/>
          </p:nvGrpSpPr>
          <p:grpSpPr bwMode="hidden">
            <a:xfrm>
              <a:off x="-1" y="0"/>
              <a:ext cx="12192001" cy="6858000"/>
              <a:chOff x="-1" y="0"/>
              <a:chExt cx="12192001" cy="6858000"/>
            </a:xfrm>
          </p:grpSpPr>
          <p:cxnSp>
            <p:nvCxnSpPr>
              <p:cNvPr id="41" name="Straight Connector 40"/>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bwMode="hidden">
              <a:xfrm>
                <a:off x="6327885" y="0"/>
                <a:ext cx="5864115" cy="5898673"/>
                <a:chOff x="6327885" y="0"/>
                <a:chExt cx="5864115" cy="5898673"/>
              </a:xfrm>
            </p:grpSpPr>
            <p:cxnSp>
              <p:nvCxnSpPr>
                <p:cNvPr id="52" name="Straight Connector 51"/>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bwMode="hidden">
            <a:xfrm flipH="1">
              <a:off x="0" y="0"/>
              <a:ext cx="12192001" cy="6858000"/>
              <a:chOff x="-1" y="0"/>
              <a:chExt cx="12192001" cy="6858000"/>
            </a:xfrm>
          </p:grpSpPr>
          <p:cxnSp>
            <p:nvCxnSpPr>
              <p:cNvPr id="25" name="Straight Connector 24"/>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bwMode="hidden">
              <a:xfrm>
                <a:off x="6327885" y="0"/>
                <a:ext cx="5864115" cy="5898673"/>
                <a:chOff x="6327885" y="0"/>
                <a:chExt cx="5864115" cy="5898673"/>
              </a:xfrm>
            </p:grpSpPr>
            <p:cxnSp>
              <p:nvCxnSpPr>
                <p:cNvPr id="36" name="Straight Connector 35"/>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ctrTitle"/>
          </p:nvPr>
        </p:nvSpPr>
        <p:spPr>
          <a:xfrm>
            <a:off x="1293845" y="1909346"/>
            <a:ext cx="9604310" cy="3383280"/>
          </a:xfrm>
        </p:spPr>
        <p:txBody>
          <a:bodyPr anchor="b">
            <a:normAutofit/>
          </a:bodyPr>
          <a:lstStyle>
            <a:lvl1pPr algn="l">
              <a:lnSpc>
                <a:spcPct val="76000"/>
              </a:lnSpc>
              <a:defRPr sz="8000" cap="none"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3845" y="5432564"/>
            <a:ext cx="9604310" cy="457200"/>
          </a:xfrm>
        </p:spPr>
        <p:txBody>
          <a:bodyPr>
            <a:normAutofit/>
          </a:bodyPr>
          <a:lstStyle>
            <a:lvl1pPr marL="0" indent="0" algn="l">
              <a:spcBef>
                <a:spcPts val="0"/>
              </a:spcBef>
              <a:buNone/>
              <a:defRPr sz="2000" b="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58" name="Straight Connector 57"/>
          <p:cNvCxnSpPr/>
          <p:nvPr userDrawn="1"/>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84A29A4-78C8-47AB-BA06-22CB45938951}" type="datetime1">
              <a:rPr lang="en-US" smtClean="0"/>
              <a:t>3/25/2019</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09314" y="489856"/>
            <a:ext cx="1687286" cy="530134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9" y="489856"/>
            <a:ext cx="7587344" cy="53013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1ED4ACF-2D82-46F2-A8E9-23963AA34E86}" type="datetime1">
              <a:rPr lang="en-US" smtClean="0"/>
              <a:t>3/25/2019</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E374B5B-21A0-4192-BF4C-38187F1A68D8}" type="datetime1">
              <a:rPr lang="en-US" smtClean="0"/>
              <a:t>3/25/2019</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flip="none" rotWithShape="1">
          <a:gsLst>
            <a:gs pos="0">
              <a:schemeClr val="accent1"/>
            </a:gs>
            <a:gs pos="97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Group 6"/>
          <p:cNvGrpSpPr/>
          <p:nvPr userDrawn="1"/>
        </p:nvGrpSpPr>
        <p:grpSpPr bwMode="hidden">
          <a:xfrm>
            <a:off x="-1" y="0"/>
            <a:ext cx="12192002" cy="6858000"/>
            <a:chOff x="-1" y="0"/>
            <a:chExt cx="12192002" cy="6858000"/>
          </a:xfrm>
        </p:grpSpPr>
        <p:cxnSp>
          <p:nvCxnSpPr>
            <p:cNvPr id="8" name="Straight Connector 7"/>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userDrawn="1"/>
          </p:nvGrpSpPr>
          <p:grpSpPr bwMode="hidden">
            <a:xfrm>
              <a:off x="-1" y="0"/>
              <a:ext cx="12192001" cy="6858000"/>
              <a:chOff x="-1" y="0"/>
              <a:chExt cx="12192001" cy="6858000"/>
            </a:xfrm>
          </p:grpSpPr>
          <p:cxnSp>
            <p:nvCxnSpPr>
              <p:cNvPr id="42" name="Straight Connector 41"/>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bwMode="hidden">
              <a:xfrm>
                <a:off x="6327885" y="0"/>
                <a:ext cx="5864115" cy="5898673"/>
                <a:chOff x="6327885" y="0"/>
                <a:chExt cx="5864115" cy="5898673"/>
              </a:xfrm>
            </p:grpSpPr>
            <p:cxnSp>
              <p:nvCxnSpPr>
                <p:cNvPr id="53" name="Straight Connector 52"/>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bwMode="hidden">
            <a:xfrm flipH="1">
              <a:off x="0" y="0"/>
              <a:ext cx="12192001" cy="6858000"/>
              <a:chOff x="-1" y="0"/>
              <a:chExt cx="12192001" cy="6858000"/>
            </a:xfrm>
          </p:grpSpPr>
          <p:cxnSp>
            <p:nvCxnSpPr>
              <p:cNvPr id="26" name="Straight Connector 25"/>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bwMode="hidden">
              <a:xfrm>
                <a:off x="6327885" y="0"/>
                <a:ext cx="5864115" cy="5898673"/>
                <a:chOff x="6327885" y="0"/>
                <a:chExt cx="5864115" cy="5898673"/>
              </a:xfrm>
            </p:grpSpPr>
            <p:cxnSp>
              <p:nvCxnSpPr>
                <p:cNvPr id="37" name="Straight Connector 36"/>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1295400" y="2541573"/>
            <a:ext cx="9601200" cy="2743200"/>
          </a:xfrm>
        </p:spPr>
        <p:txBody>
          <a:bodyPr anchor="b">
            <a:normAutofit/>
          </a:bodyPr>
          <a:lstStyle>
            <a:lvl1pPr>
              <a:lnSpc>
                <a:spcPct val="85000"/>
              </a:lnSpc>
              <a:defRPr sz="6000" cap="none"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400" y="5431536"/>
            <a:ext cx="9601200" cy="457200"/>
          </a:xfrm>
        </p:spPr>
        <p:txBody>
          <a:bodyPr>
            <a:normAutofit/>
          </a:bodyPr>
          <a:lstStyle>
            <a:lvl1pPr marL="0" indent="0">
              <a:spcBef>
                <a:spcPts val="0"/>
              </a:spcBef>
              <a:buNone/>
              <a:defRPr sz="2000" b="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cxnSp>
        <p:nvCxnSpPr>
          <p:cNvPr id="58" name="Straight Connector 57"/>
          <p:cNvCxnSpPr/>
          <p:nvPr userDrawn="1"/>
        </p:nvCxnSpPr>
        <p:spPr>
          <a:xfrm>
            <a:off x="1295400" y="5294175"/>
            <a:ext cx="960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778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199"/>
            <a:ext cx="4572000"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981199"/>
            <a:ext cx="4572000"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3B5CF7C-B333-48E1-A4A6-83A3C8B73AC0}" type="datetime1">
              <a:rPr lang="en-US" smtClean="0"/>
              <a:t>3/25/2019</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95400" y="1818322"/>
            <a:ext cx="4572000"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2503713"/>
            <a:ext cx="4572000"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4600" y="1818322"/>
            <a:ext cx="4572000"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03713"/>
            <a:ext cx="4572000"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AE320762-5CBF-4210-AB54-376B091119F8}" type="datetime1">
              <a:rPr lang="en-US" smtClean="0"/>
              <a:t>3/25/2019</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7F0DB371-BF5F-4058-A212-1A908E4D2674}" type="datetime1">
              <a:rPr lang="en-US" smtClean="0"/>
              <a:t>3/25/2019</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161" name="Group 160"/>
          <p:cNvGrpSpPr/>
          <p:nvPr userDrawn="1"/>
        </p:nvGrpSpPr>
        <p:grpSpPr bwMode="hidden">
          <a:xfrm>
            <a:off x="-1" y="0"/>
            <a:ext cx="12192002" cy="6858000"/>
            <a:chOff x="-1" y="0"/>
            <a:chExt cx="12192002" cy="6858000"/>
          </a:xfrm>
        </p:grpSpPr>
        <p:cxnSp>
          <p:nvCxnSpPr>
            <p:cNvPr id="162" name="Straight Connector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Group 177"/>
            <p:cNvGrpSpPr/>
            <p:nvPr userDrawn="1"/>
          </p:nvGrpSpPr>
          <p:grpSpPr bwMode="hidden">
            <a:xfrm>
              <a:off x="-1" y="0"/>
              <a:ext cx="12192001" cy="6858000"/>
              <a:chOff x="-1" y="0"/>
              <a:chExt cx="12192001" cy="6858000"/>
            </a:xfrm>
          </p:grpSpPr>
          <p:cxnSp>
            <p:nvCxnSpPr>
              <p:cNvPr id="196" name="Straight Connector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Group 200"/>
              <p:cNvGrpSpPr/>
              <p:nvPr/>
            </p:nvGrpSpPr>
            <p:grpSpPr bwMode="hidden">
              <a:xfrm>
                <a:off x="6327885" y="0"/>
                <a:ext cx="5864115" cy="5898673"/>
                <a:chOff x="6327885" y="0"/>
                <a:chExt cx="5864115" cy="5898673"/>
              </a:xfrm>
            </p:grpSpPr>
            <p:cxnSp>
              <p:nvCxnSpPr>
                <p:cNvPr id="207" name="Straight Connector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Straight Connector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bwMode="hidden">
            <a:xfrm flipH="1">
              <a:off x="0" y="0"/>
              <a:ext cx="12192001" cy="6858000"/>
              <a:chOff x="-1" y="0"/>
              <a:chExt cx="12192001" cy="6858000"/>
            </a:xfrm>
          </p:grpSpPr>
          <p:cxnSp>
            <p:nvCxnSpPr>
              <p:cNvPr id="180" name="Straight Connector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bwMode="hidden">
              <a:xfrm>
                <a:off x="6327885" y="0"/>
                <a:ext cx="5864115" cy="5898673"/>
                <a:chOff x="6327885" y="0"/>
                <a:chExt cx="5864115" cy="5898673"/>
              </a:xfrm>
            </p:grpSpPr>
            <p:cxnSp>
              <p:nvCxnSpPr>
                <p:cNvPr id="191" name="Straight Connector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Straight Connector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Footer Placeholder 212"/>
          <p:cNvSpPr>
            <a:spLocks noGrp="1"/>
          </p:cNvSpPr>
          <p:nvPr>
            <p:ph type="ftr" sz="quarter" idx="11"/>
          </p:nvPr>
        </p:nvSpPr>
        <p:spPr/>
        <p:txBody>
          <a:bodyPr/>
          <a:lstStyle/>
          <a:p>
            <a:r>
              <a:rPr lang="en-US" dirty="0"/>
              <a:t>Add a footer</a:t>
            </a:r>
          </a:p>
        </p:txBody>
      </p:sp>
      <p:sp>
        <p:nvSpPr>
          <p:cNvPr id="212" name="Date Placeholder 211"/>
          <p:cNvSpPr>
            <a:spLocks noGrp="1"/>
          </p:cNvSpPr>
          <p:nvPr>
            <p:ph type="dt" sz="half" idx="10"/>
          </p:nvPr>
        </p:nvSpPr>
        <p:spPr/>
        <p:txBody>
          <a:bodyPr/>
          <a:lstStyle/>
          <a:p>
            <a:fld id="{60A4083B-90AA-48CF-BAD5-00AA24D7F288}" type="datetime1">
              <a:rPr lang="en-US" smtClean="0"/>
              <a:t>3/25/2019</a:t>
            </a:fld>
            <a:endParaRPr lang="en-US"/>
          </a:p>
        </p:txBody>
      </p:sp>
      <p:sp>
        <p:nvSpPr>
          <p:cNvPr id="214" name="Slide Number Placeholder 213"/>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 name="Group 8"/>
          <p:cNvGrpSpPr/>
          <p:nvPr userDrawn="1"/>
        </p:nvGrpSpPr>
        <p:grpSpPr bwMode="hidden">
          <a:xfrm>
            <a:off x="-1" y="0"/>
            <a:ext cx="12192002" cy="6858000"/>
            <a:chOff x="-1" y="0"/>
            <a:chExt cx="12192002" cy="6858000"/>
          </a:xfrm>
        </p:grpSpPr>
        <p:cxnSp>
          <p:nvCxnSpPr>
            <p:cNvPr id="10" name="Straight Connector 9"/>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userDrawn="1"/>
          </p:nvGrpSpPr>
          <p:grpSpPr bwMode="hidden">
            <a:xfrm>
              <a:off x="-1" y="0"/>
              <a:ext cx="12192001" cy="6858000"/>
              <a:chOff x="-1" y="0"/>
              <a:chExt cx="12192001" cy="6858000"/>
            </a:xfrm>
          </p:grpSpPr>
          <p:cxnSp>
            <p:nvCxnSpPr>
              <p:cNvPr id="44" name="Straight Connector 43"/>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bwMode="hidden">
              <a:xfrm>
                <a:off x="6327885" y="0"/>
                <a:ext cx="5864115" cy="5898673"/>
                <a:chOff x="6327885" y="0"/>
                <a:chExt cx="5864115" cy="5898673"/>
              </a:xfrm>
            </p:grpSpPr>
            <p:cxnSp>
              <p:nvCxnSpPr>
                <p:cNvPr id="55" name="Straight Connector 54"/>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bwMode="hidden">
            <a:xfrm flipH="1">
              <a:off x="0" y="0"/>
              <a:ext cx="12192001" cy="6858000"/>
              <a:chOff x="-1" y="0"/>
              <a:chExt cx="12192001" cy="6858000"/>
            </a:xfrm>
          </p:grpSpPr>
          <p:cxnSp>
            <p:nvCxnSpPr>
              <p:cNvPr id="28" name="Straight Connector 27"/>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bwMode="hidden">
              <a:xfrm>
                <a:off x="6327885" y="0"/>
                <a:ext cx="5864115" cy="5898673"/>
                <a:chOff x="6327885" y="0"/>
                <a:chExt cx="5864115" cy="5898673"/>
              </a:xfrm>
            </p:grpSpPr>
            <p:cxnSp>
              <p:nvCxnSpPr>
                <p:cNvPr id="39" name="Straight Connector 38"/>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13152" y="571500"/>
            <a:ext cx="3657600" cy="2197100"/>
          </a:xfrm>
        </p:spPr>
        <p:txBody>
          <a:bodyPr anchor="b">
            <a:normAutofit/>
          </a:bodyPr>
          <a:lstStyle>
            <a:lvl1pPr>
              <a:defRPr sz="2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3197" y="571500"/>
            <a:ext cx="6217920" cy="57150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13152" y="2995012"/>
            <a:ext cx="3657600" cy="2285950"/>
          </a:xfrm>
        </p:spPr>
        <p:txBody>
          <a:bodyPr>
            <a:normAutofit/>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60" name="Straight Connector 59"/>
          <p:cNvCxnSpPr/>
          <p:nvPr userDrawn="1"/>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lvl1pPr>
              <a:defRPr>
                <a:solidFill>
                  <a:schemeClr val="bg1"/>
                </a:solidFill>
              </a:defRPr>
            </a:lvl1pPr>
          </a:lstStyle>
          <a:p>
            <a:fld id="{F5BAF629-ECA2-4CF3-B790-9D9BDED98269}" type="datetime1">
              <a:rPr lang="en-US" smtClean="0"/>
              <a:pPr/>
              <a:t>3/25/2019</a:t>
            </a:fld>
            <a:endParaRPr lang="en-US"/>
          </a:p>
        </p:txBody>
      </p:sp>
      <p:sp>
        <p:nvSpPr>
          <p:cNvPr id="8" name="Slide Number Placeholder 7"/>
          <p:cNvSpPr>
            <a:spLocks noGrp="1"/>
          </p:cNvSpPr>
          <p:nvPr>
            <p:ph type="sldNum" sz="quarter" idx="12"/>
          </p:nvPr>
        </p:nvSpPr>
        <p:spPr/>
        <p:txBody>
          <a:bodyPr/>
          <a:lstStyle>
            <a:lvl1pPr>
              <a:defRPr>
                <a:solidFill>
                  <a:schemeClr val="bg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 name="Group 7"/>
          <p:cNvGrpSpPr/>
          <p:nvPr/>
        </p:nvGrpSpPr>
        <p:grpSpPr bwMode="hidden">
          <a:xfrm>
            <a:off x="-1" y="0"/>
            <a:ext cx="12192002" cy="6858000"/>
            <a:chOff x="-1" y="0"/>
            <a:chExt cx="12192002" cy="6858000"/>
          </a:xfrm>
        </p:grpSpPr>
        <p:cxnSp>
          <p:nvCxnSpPr>
            <p:cNvPr id="9" name="Straight Connector 8"/>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bwMode="hidden">
            <a:xfrm>
              <a:off x="-1" y="0"/>
              <a:ext cx="12192001" cy="6858000"/>
              <a:chOff x="-1" y="0"/>
              <a:chExt cx="12192001" cy="6858000"/>
            </a:xfrm>
          </p:grpSpPr>
          <p:cxnSp>
            <p:nvCxnSpPr>
              <p:cNvPr id="43" name="Straight Connector 42"/>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bwMode="hidden">
              <a:xfrm>
                <a:off x="6327885" y="0"/>
                <a:ext cx="5864115" cy="5898673"/>
                <a:chOff x="6327885" y="0"/>
                <a:chExt cx="5864115" cy="5898673"/>
              </a:xfrm>
            </p:grpSpPr>
            <p:cxnSp>
              <p:nvCxnSpPr>
                <p:cNvPr id="54" name="Straight Connector 53"/>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bwMode="hidden">
            <a:xfrm flipH="1">
              <a:off x="0" y="0"/>
              <a:ext cx="12192001" cy="6858000"/>
              <a:chOff x="-1" y="0"/>
              <a:chExt cx="12192001" cy="6858000"/>
            </a:xfrm>
          </p:grpSpPr>
          <p:cxnSp>
            <p:nvCxnSpPr>
              <p:cNvPr id="27" name="Straight Connector 26"/>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bwMode="hidden">
              <a:xfrm>
                <a:off x="6327885" y="0"/>
                <a:ext cx="5864115" cy="5898673"/>
                <a:chOff x="6327885" y="0"/>
                <a:chExt cx="5864115" cy="5898673"/>
              </a:xfrm>
            </p:grpSpPr>
            <p:cxnSp>
              <p:nvCxnSpPr>
                <p:cNvPr id="38" name="Straight Connector 37"/>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60" name="Rectangle 59"/>
          <p:cNvSpPr/>
          <p:nvPr/>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909560" y="576072"/>
            <a:ext cx="3657600" cy="2194560"/>
          </a:xfrm>
        </p:spPr>
        <p:txBody>
          <a:bodyPr anchor="b">
            <a:normAutofit/>
          </a:bodyPr>
          <a:lstStyle>
            <a:lvl1pPr>
              <a:defRPr sz="2600">
                <a:solidFill>
                  <a:schemeClr val="bg1"/>
                </a:solidFill>
              </a:defRPr>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412" y="-159"/>
            <a:ext cx="7315200" cy="6858000"/>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909560" y="2999232"/>
            <a:ext cx="3657600" cy="2286000"/>
          </a:xfrm>
        </p:spPr>
        <p:txBody>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2031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chemeClr val="bg1"/>
            </a:gs>
            <a:gs pos="0">
              <a:schemeClr val="bg1">
                <a:lumMod val="100000"/>
              </a:schemeClr>
            </a:gs>
            <a:gs pos="100000">
              <a:schemeClr val="bg1">
                <a:lumMod val="95000"/>
                <a:alpha val="65000"/>
              </a:schemeClr>
            </a:gs>
          </a:gsLst>
          <a:lin ang="5400000" scaled="1"/>
          <a:tileRect/>
        </a:gradFill>
        <a:effectLst/>
      </p:bgPr>
    </p:bg>
    <p:spTree>
      <p:nvGrpSpPr>
        <p:cNvPr id="1" name=""/>
        <p:cNvGrpSpPr/>
        <p:nvPr/>
      </p:nvGrpSpPr>
      <p:grpSpPr>
        <a:xfrm>
          <a:off x="0" y="0"/>
          <a:ext cx="0" cy="0"/>
          <a:chOff x="0" y="0"/>
          <a:chExt cx="0" cy="0"/>
        </a:xfrm>
      </p:grpSpPr>
      <p:grpSp>
        <p:nvGrpSpPr>
          <p:cNvPr id="96" name="Group 95"/>
          <p:cNvGrpSpPr/>
          <p:nvPr userDrawn="1"/>
        </p:nvGrpSpPr>
        <p:grpSpPr bwMode="hidden">
          <a:xfrm>
            <a:off x="-1" y="-195943"/>
            <a:ext cx="12192002" cy="6858000"/>
            <a:chOff x="-1" y="0"/>
            <a:chExt cx="12192002" cy="6858000"/>
          </a:xfrm>
        </p:grpSpPr>
        <p:cxnSp>
          <p:nvCxnSpPr>
            <p:cNvPr id="97" name="Straight Connector 96"/>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13" name="Group 112"/>
            <p:cNvGrpSpPr/>
            <p:nvPr userDrawn="1"/>
          </p:nvGrpSpPr>
          <p:grpSpPr bwMode="hidden">
            <a:xfrm>
              <a:off x="-1" y="0"/>
              <a:ext cx="12192001" cy="6858000"/>
              <a:chOff x="-1" y="0"/>
              <a:chExt cx="12192001" cy="6858000"/>
            </a:xfrm>
          </p:grpSpPr>
          <p:cxnSp>
            <p:nvCxnSpPr>
              <p:cNvPr id="131" name="Straight Connector 13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bwMode="hidden">
              <a:xfrm>
                <a:off x="6327885" y="0"/>
                <a:ext cx="5864115" cy="5898673"/>
                <a:chOff x="6327885" y="0"/>
                <a:chExt cx="5864115" cy="5898673"/>
              </a:xfrm>
            </p:grpSpPr>
            <p:cxnSp>
              <p:nvCxnSpPr>
                <p:cNvPr id="142" name="Straight Connector 14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37" name="Straight Connector 13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userDrawn="1"/>
          </p:nvGrpSpPr>
          <p:grpSpPr bwMode="hidden">
            <a:xfrm flipH="1">
              <a:off x="0" y="0"/>
              <a:ext cx="12192001" cy="6858000"/>
              <a:chOff x="-1" y="0"/>
              <a:chExt cx="12192001" cy="6858000"/>
            </a:xfrm>
          </p:grpSpPr>
          <p:cxnSp>
            <p:nvCxnSpPr>
              <p:cNvPr id="115" name="Straight Connector 114"/>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bwMode="hidden">
              <a:xfrm>
                <a:off x="6327885" y="0"/>
                <a:ext cx="5864115" cy="5898673"/>
                <a:chOff x="6327885" y="0"/>
                <a:chExt cx="5864115" cy="5898673"/>
              </a:xfrm>
            </p:grpSpPr>
            <p:cxnSp>
              <p:nvCxnSpPr>
                <p:cNvPr id="126" name="Straight Connector 125"/>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21" name="Straight Connector 120"/>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Placeholder 1"/>
          <p:cNvSpPr>
            <a:spLocks noGrp="1"/>
          </p:cNvSpPr>
          <p:nvPr>
            <p:ph type="title"/>
          </p:nvPr>
        </p:nvSpPr>
        <p:spPr>
          <a:xfrm>
            <a:off x="1295400" y="503853"/>
            <a:ext cx="9601200" cy="114238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981201"/>
            <a:ext cx="9601200" cy="3809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8" name="Straight Connector 147"/>
          <p:cNvCxnSpPr/>
          <p:nvPr userDrawn="1"/>
        </p:nvCxnSpPr>
        <p:spPr>
          <a:xfrm>
            <a:off x="609600" y="61722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609601" y="6289679"/>
            <a:ext cx="6128030" cy="222436"/>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r>
              <a:rPr lang="en-US" dirty="0"/>
              <a:t>Add a footer</a:t>
            </a:r>
          </a:p>
        </p:txBody>
      </p:sp>
      <p:sp>
        <p:nvSpPr>
          <p:cNvPr id="4" name="Date Placeholder 3"/>
          <p:cNvSpPr>
            <a:spLocks noGrp="1"/>
          </p:cNvSpPr>
          <p:nvPr>
            <p:ph type="dt" sz="half" idx="2"/>
          </p:nvPr>
        </p:nvSpPr>
        <p:spPr>
          <a:xfrm>
            <a:off x="9294042" y="6289679"/>
            <a:ext cx="965946"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B51B2453-8663-4C69-AF73-9FD7B1DEC5D0}" type="datetime1">
              <a:rPr lang="en-US" smtClean="0"/>
              <a:pPr/>
              <a:t>3/25/2019</a:t>
            </a:fld>
            <a:endParaRPr lang="en-US" dirty="0"/>
          </a:p>
        </p:txBody>
      </p:sp>
      <p:sp>
        <p:nvSpPr>
          <p:cNvPr id="6" name="Slide Number Placeholder 5"/>
          <p:cNvSpPr>
            <a:spLocks noGrp="1"/>
          </p:cNvSpPr>
          <p:nvPr>
            <p:ph type="sldNum" sz="quarter" idx="4"/>
          </p:nvPr>
        </p:nvSpPr>
        <p:spPr>
          <a:xfrm>
            <a:off x="10665311" y="6289679"/>
            <a:ext cx="918882"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9"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3845" y="372862"/>
            <a:ext cx="9604310" cy="4864963"/>
          </a:xfrm>
        </p:spPr>
        <p:txBody>
          <a:bodyPr>
            <a:normAutofit/>
          </a:bodyPr>
          <a:lstStyle/>
          <a:p>
            <a:br>
              <a:rPr lang="en-US" sz="1200" dirty="0"/>
            </a:br>
            <a:r>
              <a:rPr lang="en-US" sz="6600" dirty="0"/>
              <a:t>Interactive</a:t>
            </a:r>
            <a:r>
              <a:rPr lang="en-US" sz="1200" dirty="0"/>
              <a:t>  </a:t>
            </a:r>
            <a:r>
              <a:rPr lang="en-US" sz="6600" dirty="0"/>
              <a:t>Data Collection for Deep Learning Object Detectors on Humanoid Robots</a:t>
            </a:r>
          </a:p>
        </p:txBody>
      </p:sp>
      <p:sp>
        <p:nvSpPr>
          <p:cNvPr id="3" name="Subtitle 2"/>
          <p:cNvSpPr>
            <a:spLocks noGrp="1"/>
          </p:cNvSpPr>
          <p:nvPr>
            <p:ph type="subTitle" idx="1"/>
          </p:nvPr>
        </p:nvSpPr>
        <p:spPr>
          <a:xfrm>
            <a:off x="1293845" y="5308275"/>
            <a:ext cx="9666454" cy="1314465"/>
          </a:xfrm>
        </p:spPr>
        <p:txBody>
          <a:bodyPr>
            <a:noAutofit/>
          </a:bodyPr>
          <a:lstStyle/>
          <a:p>
            <a:r>
              <a:rPr lang="en-US" sz="1800" dirty="0"/>
              <a:t>2017 IEEE-RAS 17th International Conference on</a:t>
            </a:r>
            <a:br>
              <a:rPr lang="en-US" sz="1800" dirty="0"/>
            </a:br>
            <a:r>
              <a:rPr lang="en-US" sz="1800" dirty="0"/>
              <a:t>Humanoid Robotics (Humanoids)</a:t>
            </a:r>
            <a:br>
              <a:rPr lang="en-US" sz="1800" dirty="0"/>
            </a:br>
            <a:r>
              <a:rPr lang="en-US" sz="1800" dirty="0"/>
              <a:t>Birmingham, UK, November 15-17, 2017</a:t>
            </a:r>
          </a:p>
          <a:p>
            <a:r>
              <a:rPr lang="it-IT" sz="1800" dirty="0"/>
              <a:t>Elisa Maiettini, Giulia Pasquale, Lorenzo Rosasco and Lorenzo Natale</a:t>
            </a:r>
          </a:p>
          <a:p>
            <a:r>
              <a:rPr lang="it-IT" b="1" dirty="0">
                <a:solidFill>
                  <a:schemeClr val="tx1"/>
                </a:solidFill>
              </a:rPr>
              <a:t>Presented by: Apurva Ramdham </a:t>
            </a:r>
            <a:endParaRPr lang="en-US" b="1" dirty="0">
              <a:solidFill>
                <a:schemeClr val="tx1"/>
              </a:solidFill>
            </a:endParaRPr>
          </a:p>
        </p:txBody>
      </p:sp>
    </p:spTree>
    <p:extLst>
      <p:ext uri="{BB962C8B-B14F-4D97-AF65-F5344CB8AC3E}">
        <p14:creationId xmlns:p14="http://schemas.microsoft.com/office/powerpoint/2010/main" val="10690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97469-D7F3-43FB-B4C2-95308087134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4EC0FBB-9D37-4718-838E-083E50A6CBBF}"/>
              </a:ext>
            </a:extLst>
          </p:cNvPr>
          <p:cNvPicPr>
            <a:picLocks noGrp="1" noChangeAspect="1"/>
          </p:cNvPicPr>
          <p:nvPr>
            <p:ph idx="1"/>
          </p:nvPr>
        </p:nvPicPr>
        <p:blipFill>
          <a:blip r:embed="rId2"/>
          <a:stretch>
            <a:fillRect/>
          </a:stretch>
        </p:blipFill>
        <p:spPr>
          <a:xfrm>
            <a:off x="337351" y="150920"/>
            <a:ext cx="11567604" cy="6462944"/>
          </a:xfrm>
          <a:prstGeom prst="rect">
            <a:avLst/>
          </a:prstGeom>
        </p:spPr>
      </p:pic>
    </p:spTree>
    <p:extLst>
      <p:ext uri="{BB962C8B-B14F-4D97-AF65-F5344CB8AC3E}">
        <p14:creationId xmlns:p14="http://schemas.microsoft.com/office/powerpoint/2010/main" val="113503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 Slide Title – 3</a:t>
            </a:r>
            <a:br>
              <a:rPr lang="en-US" dirty="0"/>
            </a:br>
            <a:endParaRPr lang="en-US" dirty="0"/>
          </a:p>
        </p:txBody>
      </p:sp>
      <p:pic>
        <p:nvPicPr>
          <p:cNvPr id="3" name="Picture 2">
            <a:extLst>
              <a:ext uri="{FF2B5EF4-FFF2-40B4-BE49-F238E27FC236}">
                <a16:creationId xmlns:a16="http://schemas.microsoft.com/office/drawing/2014/main" id="{C333B54E-9C0E-48B9-8129-C1E011909805}"/>
              </a:ext>
            </a:extLst>
          </p:cNvPr>
          <p:cNvPicPr>
            <a:picLocks noChangeAspect="1"/>
          </p:cNvPicPr>
          <p:nvPr/>
        </p:nvPicPr>
        <p:blipFill>
          <a:blip r:embed="rId2"/>
          <a:stretch>
            <a:fillRect/>
          </a:stretch>
        </p:blipFill>
        <p:spPr>
          <a:xfrm>
            <a:off x="309562" y="457200"/>
            <a:ext cx="11572875" cy="5943600"/>
          </a:xfrm>
          <a:prstGeom prst="rect">
            <a:avLst/>
          </a:prstGeom>
        </p:spPr>
      </p:pic>
      <p:pic>
        <p:nvPicPr>
          <p:cNvPr id="4" name="Picture 3">
            <a:extLst>
              <a:ext uri="{FF2B5EF4-FFF2-40B4-BE49-F238E27FC236}">
                <a16:creationId xmlns:a16="http://schemas.microsoft.com/office/drawing/2014/main" id="{4D46645A-4277-4ADC-B9D1-6A64B543A412}"/>
              </a:ext>
            </a:extLst>
          </p:cNvPr>
          <p:cNvPicPr>
            <a:picLocks noChangeAspect="1"/>
          </p:cNvPicPr>
          <p:nvPr/>
        </p:nvPicPr>
        <p:blipFill>
          <a:blip r:embed="rId3"/>
          <a:stretch>
            <a:fillRect/>
          </a:stretch>
        </p:blipFill>
        <p:spPr>
          <a:xfrm>
            <a:off x="4376737" y="6078199"/>
            <a:ext cx="7505700" cy="304800"/>
          </a:xfrm>
          <a:prstGeom prst="rect">
            <a:avLst/>
          </a:prstGeom>
        </p:spPr>
      </p:pic>
    </p:spTree>
    <p:extLst>
      <p:ext uri="{BB962C8B-B14F-4D97-AF65-F5344CB8AC3E}">
        <p14:creationId xmlns:p14="http://schemas.microsoft.com/office/powerpoint/2010/main" val="236639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88777"/>
            <a:ext cx="9601200" cy="1145219"/>
          </a:xfrm>
        </p:spPr>
        <p:txBody>
          <a:bodyPr>
            <a:normAutofit/>
          </a:bodyPr>
          <a:lstStyle/>
          <a:p>
            <a:pPr algn="ctr"/>
            <a:r>
              <a:rPr lang="en-US" dirty="0"/>
              <a:t>FASTER REGION-CNN ARCHITECTURE</a:t>
            </a:r>
            <a:br>
              <a:rPr lang="en-US" dirty="0"/>
            </a:br>
            <a:endParaRPr lang="en-US" dirty="0"/>
          </a:p>
        </p:txBody>
      </p:sp>
      <p:sp>
        <p:nvSpPr>
          <p:cNvPr id="3" name="Content Placeholder 2"/>
          <p:cNvSpPr>
            <a:spLocks noGrp="1"/>
          </p:cNvSpPr>
          <p:nvPr>
            <p:ph idx="1"/>
          </p:nvPr>
        </p:nvSpPr>
        <p:spPr>
          <a:xfrm>
            <a:off x="1295400" y="4873841"/>
            <a:ext cx="9601200" cy="917359"/>
          </a:xfrm>
        </p:spPr>
        <p:txBody>
          <a:bodyPr/>
          <a:lstStyle/>
          <a:p>
            <a:pPr marL="0" indent="0" algn="just">
              <a:buNone/>
            </a:pPr>
            <a:r>
              <a:rPr lang="en-US" dirty="0"/>
              <a:t>Instead of employing an external method to provide the object detection network with candidate Regions of Interest e.g., Selective Search algorithm, it uses a shallow Convolutional Neural Network called Region Proposal Network (RPN).</a:t>
            </a:r>
          </a:p>
        </p:txBody>
      </p:sp>
      <p:pic>
        <p:nvPicPr>
          <p:cNvPr id="5" name="Picture 4">
            <a:extLst>
              <a:ext uri="{FF2B5EF4-FFF2-40B4-BE49-F238E27FC236}">
                <a16:creationId xmlns:a16="http://schemas.microsoft.com/office/drawing/2014/main" id="{CA75FE7B-97A4-4C64-AC2A-F53F332081B8}"/>
              </a:ext>
            </a:extLst>
          </p:cNvPr>
          <p:cNvPicPr>
            <a:picLocks noChangeAspect="1"/>
          </p:cNvPicPr>
          <p:nvPr/>
        </p:nvPicPr>
        <p:blipFill>
          <a:blip r:embed="rId3"/>
          <a:stretch>
            <a:fillRect/>
          </a:stretch>
        </p:blipFill>
        <p:spPr>
          <a:xfrm>
            <a:off x="2166153" y="1066800"/>
            <a:ext cx="7608163" cy="3668235"/>
          </a:xfrm>
          <a:prstGeom prst="rect">
            <a:avLst/>
          </a:prstGeom>
        </p:spPr>
      </p:pic>
    </p:spTree>
    <p:extLst>
      <p:ext uri="{BB962C8B-B14F-4D97-AF65-F5344CB8AC3E}">
        <p14:creationId xmlns:p14="http://schemas.microsoft.com/office/powerpoint/2010/main" val="219114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2F645E29-E747-4E5E-ABC0-517339338D15}"/>
              </a:ext>
            </a:extLst>
          </p:cNvPr>
          <p:cNvGraphicFramePr/>
          <p:nvPr>
            <p:extLst>
              <p:ext uri="{D42A27DB-BD31-4B8C-83A1-F6EECF244321}">
                <p14:modId xmlns:p14="http://schemas.microsoft.com/office/powerpoint/2010/main" val="3702432047"/>
              </p:ext>
            </p:extLst>
          </p:nvPr>
        </p:nvGraphicFramePr>
        <p:xfrm>
          <a:off x="0" y="0"/>
          <a:ext cx="12192000" cy="6782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266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1EDAC8-142E-4B59-8B83-7D2391278BDE}"/>
              </a:ext>
            </a:extLst>
          </p:cNvPr>
          <p:cNvPicPr>
            <a:picLocks noChangeAspect="1"/>
          </p:cNvPicPr>
          <p:nvPr/>
        </p:nvPicPr>
        <p:blipFill>
          <a:blip r:embed="rId2"/>
          <a:stretch>
            <a:fillRect/>
          </a:stretch>
        </p:blipFill>
        <p:spPr>
          <a:xfrm>
            <a:off x="4492101" y="3315717"/>
            <a:ext cx="7699899" cy="3542283"/>
          </a:xfrm>
          <a:prstGeom prst="rect">
            <a:avLst/>
          </a:prstGeom>
        </p:spPr>
      </p:pic>
      <p:pic>
        <p:nvPicPr>
          <p:cNvPr id="6" name="Picture 5">
            <a:extLst>
              <a:ext uri="{FF2B5EF4-FFF2-40B4-BE49-F238E27FC236}">
                <a16:creationId xmlns:a16="http://schemas.microsoft.com/office/drawing/2014/main" id="{0C9EDC96-E297-48B9-8232-550E1C5E8352}"/>
              </a:ext>
            </a:extLst>
          </p:cNvPr>
          <p:cNvPicPr>
            <a:picLocks noChangeAspect="1"/>
          </p:cNvPicPr>
          <p:nvPr/>
        </p:nvPicPr>
        <p:blipFill>
          <a:blip r:embed="rId3"/>
          <a:stretch>
            <a:fillRect/>
          </a:stretch>
        </p:blipFill>
        <p:spPr>
          <a:xfrm>
            <a:off x="-1" y="0"/>
            <a:ext cx="7932661" cy="3315717"/>
          </a:xfrm>
          <a:prstGeom prst="rect">
            <a:avLst/>
          </a:prstGeom>
        </p:spPr>
      </p:pic>
    </p:spTree>
    <p:extLst>
      <p:ext uri="{BB962C8B-B14F-4D97-AF65-F5344CB8AC3E}">
        <p14:creationId xmlns:p14="http://schemas.microsoft.com/office/powerpoint/2010/main" val="227667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50A7592-52B7-4D22-A967-2F5C4ACB7969}"/>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7838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95310"/>
            <a:ext cx="9601200" cy="1464814"/>
          </a:xfrm>
        </p:spPr>
        <p:txBody>
          <a:bodyPr/>
          <a:lstStyle/>
          <a:p>
            <a:pPr algn="ctr"/>
            <a:r>
              <a:rPr lang="en-US" dirty="0"/>
              <a:t>EXPERIMENTS</a:t>
            </a:r>
          </a:p>
        </p:txBody>
      </p:sp>
      <p:pic>
        <p:nvPicPr>
          <p:cNvPr id="3" name="Picture 2">
            <a:extLst>
              <a:ext uri="{FF2B5EF4-FFF2-40B4-BE49-F238E27FC236}">
                <a16:creationId xmlns:a16="http://schemas.microsoft.com/office/drawing/2014/main" id="{89B9EF40-ABE6-492C-B815-0BE26191DA00}"/>
              </a:ext>
            </a:extLst>
          </p:cNvPr>
          <p:cNvPicPr>
            <a:picLocks noChangeAspect="1"/>
          </p:cNvPicPr>
          <p:nvPr/>
        </p:nvPicPr>
        <p:blipFill>
          <a:blip r:embed="rId2"/>
          <a:stretch>
            <a:fillRect/>
          </a:stretch>
        </p:blipFill>
        <p:spPr>
          <a:xfrm>
            <a:off x="3300412" y="1798606"/>
            <a:ext cx="5591175" cy="4531173"/>
          </a:xfrm>
          <a:prstGeom prst="rect">
            <a:avLst/>
          </a:prstGeom>
        </p:spPr>
      </p:pic>
    </p:spTree>
    <p:extLst>
      <p:ext uri="{BB962C8B-B14F-4D97-AF65-F5344CB8AC3E}">
        <p14:creationId xmlns:p14="http://schemas.microsoft.com/office/powerpoint/2010/main" val="54674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6210" y="355108"/>
            <a:ext cx="5399297" cy="1882066"/>
          </a:xfrm>
        </p:spPr>
        <p:txBody>
          <a:bodyPr>
            <a:normAutofit fontScale="90000"/>
          </a:bodyPr>
          <a:lstStyle/>
          <a:p>
            <a:r>
              <a:rPr lang="en-US" b="0" dirty="0">
                <a:solidFill>
                  <a:schemeClr val="tx1"/>
                </a:solidFill>
              </a:rPr>
              <a:t>●Training set of ~ 27k images</a:t>
            </a:r>
            <a:br>
              <a:rPr lang="en-US" b="0" dirty="0">
                <a:solidFill>
                  <a:schemeClr val="tx1"/>
                </a:solidFill>
              </a:rPr>
            </a:br>
            <a:r>
              <a:rPr lang="en-US" b="0" dirty="0">
                <a:solidFill>
                  <a:schemeClr val="tx1"/>
                </a:solidFill>
              </a:rPr>
              <a:t>●Test set of ~13k images</a:t>
            </a:r>
            <a:br>
              <a:rPr lang="en-US" dirty="0"/>
            </a:br>
            <a:br>
              <a:rPr lang="en-US" dirty="0"/>
            </a:br>
            <a:endParaRPr lang="en-US" dirty="0"/>
          </a:p>
        </p:txBody>
      </p:sp>
      <p:pic>
        <p:nvPicPr>
          <p:cNvPr id="3" name="Picture 2">
            <a:extLst>
              <a:ext uri="{FF2B5EF4-FFF2-40B4-BE49-F238E27FC236}">
                <a16:creationId xmlns:a16="http://schemas.microsoft.com/office/drawing/2014/main" id="{9E7B0BF1-6F66-4F11-A1F3-435A259F8DD5}"/>
              </a:ext>
            </a:extLst>
          </p:cNvPr>
          <p:cNvPicPr>
            <a:picLocks noChangeAspect="1"/>
          </p:cNvPicPr>
          <p:nvPr/>
        </p:nvPicPr>
        <p:blipFill rotWithShape="1">
          <a:blip r:embed="rId2"/>
          <a:srcRect l="52185" t="20610" r="1" b="2672"/>
          <a:stretch/>
        </p:blipFill>
        <p:spPr>
          <a:xfrm>
            <a:off x="97655" y="0"/>
            <a:ext cx="6418555" cy="3799643"/>
          </a:xfrm>
          <a:prstGeom prst="rect">
            <a:avLst/>
          </a:prstGeom>
        </p:spPr>
      </p:pic>
      <p:pic>
        <p:nvPicPr>
          <p:cNvPr id="4" name="Picture 3">
            <a:extLst>
              <a:ext uri="{FF2B5EF4-FFF2-40B4-BE49-F238E27FC236}">
                <a16:creationId xmlns:a16="http://schemas.microsoft.com/office/drawing/2014/main" id="{9C98C4AD-02C8-4A1A-9C9C-E6FA793FF59A}"/>
              </a:ext>
            </a:extLst>
          </p:cNvPr>
          <p:cNvPicPr>
            <a:picLocks noChangeAspect="1"/>
          </p:cNvPicPr>
          <p:nvPr/>
        </p:nvPicPr>
        <p:blipFill>
          <a:blip r:embed="rId3"/>
          <a:stretch>
            <a:fillRect/>
          </a:stretch>
        </p:blipFill>
        <p:spPr>
          <a:xfrm>
            <a:off x="54939" y="3968322"/>
            <a:ext cx="11974303" cy="2889678"/>
          </a:xfrm>
          <a:prstGeom prst="rect">
            <a:avLst/>
          </a:prstGeom>
        </p:spPr>
      </p:pic>
    </p:spTree>
    <p:extLst>
      <p:ext uri="{BB962C8B-B14F-4D97-AF65-F5344CB8AC3E}">
        <p14:creationId xmlns:p14="http://schemas.microsoft.com/office/powerpoint/2010/main" val="27619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070" y="224589"/>
            <a:ext cx="10248530" cy="1090864"/>
          </a:xfrm>
        </p:spPr>
        <p:txBody>
          <a:bodyPr>
            <a:normAutofit fontScale="90000"/>
          </a:bodyPr>
          <a:lstStyle/>
          <a:p>
            <a:r>
              <a:rPr lang="en-US" sz="4000" dirty="0"/>
              <a:t>Evaluation I: Object detection in the same setting</a:t>
            </a:r>
          </a:p>
        </p:txBody>
      </p:sp>
      <p:sp>
        <p:nvSpPr>
          <p:cNvPr id="3" name="Content Placeholder 2"/>
          <p:cNvSpPr>
            <a:spLocks noGrp="1"/>
          </p:cNvSpPr>
          <p:nvPr>
            <p:ph idx="1"/>
          </p:nvPr>
        </p:nvSpPr>
        <p:spPr>
          <a:xfrm>
            <a:off x="648070" y="1475873"/>
            <a:ext cx="10910656" cy="4791761"/>
          </a:xfrm>
        </p:spPr>
        <p:txBody>
          <a:bodyPr>
            <a:normAutofit/>
          </a:bodyPr>
          <a:lstStyle/>
          <a:p>
            <a:pPr algn="just"/>
            <a:r>
              <a:rPr lang="en-US" dirty="0"/>
              <a:t>Because the training data is segmented and labelled automatically by the robot it inevitably contains errors in the bounding box. </a:t>
            </a:r>
          </a:p>
          <a:p>
            <a:pPr algn="just"/>
            <a:r>
              <a:rPr lang="en-US" dirty="0"/>
              <a:t>This evaluation is therefore important to determine to what extent the detection network is robust to the noise in the training data.</a:t>
            </a:r>
          </a:p>
          <a:p>
            <a:pPr algn="just"/>
            <a:r>
              <a:rPr lang="en-US" dirty="0"/>
              <a:t>To this end, we considered the two ZF and VGG_CNN_M_1024 models.</a:t>
            </a:r>
          </a:p>
        </p:txBody>
      </p:sp>
      <p:pic>
        <p:nvPicPr>
          <p:cNvPr id="4" name="Picture 3">
            <a:extLst>
              <a:ext uri="{FF2B5EF4-FFF2-40B4-BE49-F238E27FC236}">
                <a16:creationId xmlns:a16="http://schemas.microsoft.com/office/drawing/2014/main" id="{A911E44F-C6C1-4834-A8E4-ACDCB574A37C}"/>
              </a:ext>
            </a:extLst>
          </p:cNvPr>
          <p:cNvPicPr>
            <a:picLocks noChangeAspect="1"/>
          </p:cNvPicPr>
          <p:nvPr/>
        </p:nvPicPr>
        <p:blipFill>
          <a:blip r:embed="rId3"/>
          <a:stretch>
            <a:fillRect/>
          </a:stretch>
        </p:blipFill>
        <p:spPr>
          <a:xfrm>
            <a:off x="240631" y="3552267"/>
            <a:ext cx="11694695" cy="2715367"/>
          </a:xfrm>
          <a:prstGeom prst="rect">
            <a:avLst/>
          </a:prstGeom>
        </p:spPr>
      </p:pic>
    </p:spTree>
    <p:extLst>
      <p:ext uri="{BB962C8B-B14F-4D97-AF65-F5344CB8AC3E}">
        <p14:creationId xmlns:p14="http://schemas.microsoft.com/office/powerpoint/2010/main" val="158788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1CC833-CAF0-4509-B204-CF2B43FB79FE}"/>
              </a:ext>
            </a:extLst>
          </p:cNvPr>
          <p:cNvSpPr>
            <a:spLocks noGrp="1"/>
          </p:cNvSpPr>
          <p:nvPr>
            <p:ph idx="1"/>
          </p:nvPr>
        </p:nvSpPr>
        <p:spPr>
          <a:xfrm>
            <a:off x="452761" y="719091"/>
            <a:ext cx="10719047" cy="5270469"/>
          </a:xfrm>
        </p:spPr>
        <p:txBody>
          <a:bodyPr>
            <a:normAutofit/>
          </a:bodyPr>
          <a:lstStyle/>
          <a:p>
            <a:r>
              <a:rPr lang="en-US" dirty="0"/>
              <a:t>In this first test we use as ground-truth the bounding boxes computed automatically using depth information. </a:t>
            </a:r>
          </a:p>
          <a:p>
            <a:r>
              <a:rPr lang="en-US" dirty="0"/>
              <a:t>Further evaluated the system against bounding boxes computed with manual annotation on a subset of the images. </a:t>
            </a:r>
          </a:p>
          <a:p>
            <a:r>
              <a:rPr lang="en-US" dirty="0"/>
              <a:t>Adopted the labelImg tool5 and fixed an annotating policy such that an object must be annotated if at least a 50-25% of its total shape is visible.</a:t>
            </a:r>
          </a:p>
          <a:p>
            <a:r>
              <a:rPr lang="en-US" dirty="0"/>
              <a:t> We annotated 150 frames from each MIX sequence, gathering a test set of 3K images for all the 20 objects that we made available at the ICWT website. </a:t>
            </a:r>
          </a:p>
          <a:p>
            <a:endParaRPr lang="en-US" dirty="0"/>
          </a:p>
        </p:txBody>
      </p:sp>
      <p:pic>
        <p:nvPicPr>
          <p:cNvPr id="5" name="Picture 4">
            <a:extLst>
              <a:ext uri="{FF2B5EF4-FFF2-40B4-BE49-F238E27FC236}">
                <a16:creationId xmlns:a16="http://schemas.microsoft.com/office/drawing/2014/main" id="{F6678865-89EF-4696-8B63-D3F3549506E1}"/>
              </a:ext>
            </a:extLst>
          </p:cNvPr>
          <p:cNvPicPr>
            <a:picLocks noChangeAspect="1"/>
          </p:cNvPicPr>
          <p:nvPr/>
        </p:nvPicPr>
        <p:blipFill>
          <a:blip r:embed="rId2"/>
          <a:stretch>
            <a:fillRect/>
          </a:stretch>
        </p:blipFill>
        <p:spPr>
          <a:xfrm>
            <a:off x="3102747" y="3783466"/>
            <a:ext cx="5791200" cy="2724150"/>
          </a:xfrm>
          <a:prstGeom prst="rect">
            <a:avLst/>
          </a:prstGeom>
        </p:spPr>
      </p:pic>
      <p:sp>
        <p:nvSpPr>
          <p:cNvPr id="6" name="Title 1">
            <a:extLst>
              <a:ext uri="{FF2B5EF4-FFF2-40B4-BE49-F238E27FC236}">
                <a16:creationId xmlns:a16="http://schemas.microsoft.com/office/drawing/2014/main" id="{607064FB-523E-4D3A-8C2E-6E4A10BD7A42}"/>
              </a:ext>
            </a:extLst>
          </p:cNvPr>
          <p:cNvSpPr>
            <a:spLocks noGrp="1"/>
          </p:cNvSpPr>
          <p:nvPr>
            <p:ph type="title"/>
          </p:nvPr>
        </p:nvSpPr>
        <p:spPr>
          <a:xfrm>
            <a:off x="452761" y="39663"/>
            <a:ext cx="9601200" cy="679428"/>
          </a:xfrm>
        </p:spPr>
        <p:txBody>
          <a:bodyPr>
            <a:normAutofit/>
          </a:bodyPr>
          <a:lstStyle/>
          <a:p>
            <a:r>
              <a:rPr lang="en-US" dirty="0"/>
              <a:t>Testing</a:t>
            </a:r>
          </a:p>
        </p:txBody>
      </p:sp>
    </p:spTree>
    <p:extLst>
      <p:ext uri="{BB962C8B-B14F-4D97-AF65-F5344CB8AC3E}">
        <p14:creationId xmlns:p14="http://schemas.microsoft.com/office/powerpoint/2010/main" val="191696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070" y="71021"/>
            <a:ext cx="10248530" cy="976545"/>
          </a:xfrm>
        </p:spPr>
        <p:txBody>
          <a:bodyPr>
            <a:normAutofit/>
          </a:bodyPr>
          <a:lstStyle/>
          <a:p>
            <a:r>
              <a:rPr lang="en-US" sz="4000" dirty="0"/>
              <a:t>INTRODUCTION</a:t>
            </a:r>
          </a:p>
        </p:txBody>
      </p:sp>
      <p:sp>
        <p:nvSpPr>
          <p:cNvPr id="3" name="Content Placeholder 2"/>
          <p:cNvSpPr>
            <a:spLocks noGrp="1"/>
          </p:cNvSpPr>
          <p:nvPr>
            <p:ph idx="1"/>
          </p:nvPr>
        </p:nvSpPr>
        <p:spPr>
          <a:xfrm>
            <a:off x="648070" y="1171853"/>
            <a:ext cx="10910656" cy="5095782"/>
          </a:xfrm>
        </p:spPr>
        <p:txBody>
          <a:bodyPr>
            <a:normAutofit/>
          </a:bodyPr>
          <a:lstStyle/>
          <a:p>
            <a:pPr algn="just"/>
            <a:r>
              <a:rPr lang="en-US" dirty="0"/>
              <a:t>The ability to localize and recognize objects in the scene is crucial for autonomous robots to act in unconstrained environments.</a:t>
            </a:r>
          </a:p>
          <a:p>
            <a:pPr algn="just"/>
            <a:r>
              <a:rPr lang="en-US" dirty="0"/>
              <a:t>One of the problems in the adoption of recent remarkable DL methods in robotics, is that they require a large dataset of images carefully annotated.</a:t>
            </a:r>
          </a:p>
          <a:p>
            <a:pPr algn="just"/>
            <a:r>
              <a:rPr lang="en-US" dirty="0"/>
              <a:t>Image annotation is particularly demanding for training object detection systems, because this process requires not only object labels but also bounding boxes. In addition, it implies an off-line process.</a:t>
            </a:r>
          </a:p>
          <a:p>
            <a:pPr algn="just"/>
            <a:r>
              <a:rPr lang="en-US" dirty="0"/>
              <a:t>We propose an approach to train DL methods for object detection that overcomes the lack of manual annotations by exploiting the interaction with a human teacher.</a:t>
            </a:r>
          </a:p>
          <a:p>
            <a:pPr algn="just"/>
            <a:r>
              <a:rPr lang="en-US" dirty="0"/>
              <a:t>The contribution of this work is to assess whether this approach can be adopted to effectively train deep object detectors as the recent Faster Region-CNN.</a:t>
            </a:r>
          </a:p>
        </p:txBody>
      </p:sp>
    </p:spTree>
    <p:extLst>
      <p:ext uri="{BB962C8B-B14F-4D97-AF65-F5344CB8AC3E}">
        <p14:creationId xmlns:p14="http://schemas.microsoft.com/office/powerpoint/2010/main" val="398461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D718F-BCA3-4275-A015-5CE5E0E5726B}"/>
              </a:ext>
            </a:extLst>
          </p:cNvPr>
          <p:cNvSpPr>
            <a:spLocks noGrp="1"/>
          </p:cNvSpPr>
          <p:nvPr>
            <p:ph type="title"/>
          </p:nvPr>
        </p:nvSpPr>
        <p:spPr/>
        <p:txBody>
          <a:bodyPr>
            <a:normAutofit/>
          </a:bodyPr>
          <a:lstStyle/>
          <a:p>
            <a:r>
              <a:rPr lang="en-US" sz="1800" b="0" dirty="0">
                <a:solidFill>
                  <a:schemeClr val="tx1"/>
                </a:solidFill>
              </a:rPr>
              <a:t>Since the mAP evaluated on the manual ground truth is even higher, it can be inferred that, not only the automatic annotations are sufficient to train good detectors, but these networks also learned to “average out“ possible noise in the ground truth, performing thus better than the depth segmentation procedure.</a:t>
            </a:r>
          </a:p>
        </p:txBody>
      </p:sp>
      <p:pic>
        <p:nvPicPr>
          <p:cNvPr id="4" name="Content Placeholder 3">
            <a:extLst>
              <a:ext uri="{FF2B5EF4-FFF2-40B4-BE49-F238E27FC236}">
                <a16:creationId xmlns:a16="http://schemas.microsoft.com/office/drawing/2014/main" id="{0F84450E-3BBC-44EB-9C14-373CECE6F392}"/>
              </a:ext>
            </a:extLst>
          </p:cNvPr>
          <p:cNvPicPr>
            <a:picLocks noGrp="1" noChangeAspect="1"/>
          </p:cNvPicPr>
          <p:nvPr>
            <p:ph idx="1"/>
          </p:nvPr>
        </p:nvPicPr>
        <p:blipFill>
          <a:blip r:embed="rId2"/>
          <a:stretch>
            <a:fillRect/>
          </a:stretch>
        </p:blipFill>
        <p:spPr>
          <a:xfrm>
            <a:off x="3931743" y="2084079"/>
            <a:ext cx="4541577" cy="3810000"/>
          </a:xfrm>
          <a:prstGeom prst="rect">
            <a:avLst/>
          </a:prstGeom>
        </p:spPr>
      </p:pic>
    </p:spTree>
    <p:extLst>
      <p:ext uri="{BB962C8B-B14F-4D97-AF65-F5344CB8AC3E}">
        <p14:creationId xmlns:p14="http://schemas.microsoft.com/office/powerpoint/2010/main" val="128282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3EA85-F91E-4480-957C-E145F4C9155E}"/>
              </a:ext>
            </a:extLst>
          </p:cNvPr>
          <p:cNvSpPr>
            <a:spLocks noGrp="1"/>
          </p:cNvSpPr>
          <p:nvPr>
            <p:ph type="title"/>
          </p:nvPr>
        </p:nvSpPr>
        <p:spPr>
          <a:xfrm>
            <a:off x="1295400" y="56971"/>
            <a:ext cx="9601200" cy="825345"/>
          </a:xfrm>
        </p:spPr>
        <p:txBody>
          <a:bodyPr/>
          <a:lstStyle/>
          <a:p>
            <a:r>
              <a:rPr lang="en-US" dirty="0"/>
              <a:t>Evaluation II: Detecting objects in other settings</a:t>
            </a:r>
          </a:p>
        </p:txBody>
      </p:sp>
      <p:pic>
        <p:nvPicPr>
          <p:cNvPr id="4" name="Content Placeholder 3">
            <a:extLst>
              <a:ext uri="{FF2B5EF4-FFF2-40B4-BE49-F238E27FC236}">
                <a16:creationId xmlns:a16="http://schemas.microsoft.com/office/drawing/2014/main" id="{6E114E9C-41C9-4F09-875B-F8D4F6680180}"/>
              </a:ext>
            </a:extLst>
          </p:cNvPr>
          <p:cNvPicPr>
            <a:picLocks noGrp="1" noChangeAspect="1"/>
          </p:cNvPicPr>
          <p:nvPr>
            <p:ph idx="1"/>
          </p:nvPr>
        </p:nvPicPr>
        <p:blipFill>
          <a:blip r:embed="rId2"/>
          <a:stretch>
            <a:fillRect/>
          </a:stretch>
        </p:blipFill>
        <p:spPr>
          <a:xfrm>
            <a:off x="1231233" y="1701499"/>
            <a:ext cx="9601200" cy="3094476"/>
          </a:xfrm>
          <a:prstGeom prst="rect">
            <a:avLst/>
          </a:prstGeom>
        </p:spPr>
      </p:pic>
      <p:sp>
        <p:nvSpPr>
          <p:cNvPr id="5" name="Title 1">
            <a:extLst>
              <a:ext uri="{FF2B5EF4-FFF2-40B4-BE49-F238E27FC236}">
                <a16:creationId xmlns:a16="http://schemas.microsoft.com/office/drawing/2014/main" id="{D6927D3E-02D3-463A-8433-BE694F26CD94}"/>
              </a:ext>
            </a:extLst>
          </p:cNvPr>
          <p:cNvSpPr txBox="1">
            <a:spLocks/>
          </p:cNvSpPr>
          <p:nvPr/>
        </p:nvSpPr>
        <p:spPr>
          <a:xfrm>
            <a:off x="4219074" y="4331788"/>
            <a:ext cx="6709609" cy="20223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r>
              <a:rPr lang="en-US" sz="2400" b="0" dirty="0">
                <a:solidFill>
                  <a:schemeClr val="tx1"/>
                </a:solidFill>
              </a:rPr>
              <a:t>Comprising ∼ 300 frames</a:t>
            </a:r>
          </a:p>
          <a:p>
            <a:br>
              <a:rPr lang="en-US" dirty="0"/>
            </a:br>
            <a:endParaRPr lang="en-US" dirty="0"/>
          </a:p>
        </p:txBody>
      </p:sp>
    </p:spTree>
    <p:extLst>
      <p:ext uri="{BB962C8B-B14F-4D97-AF65-F5344CB8AC3E}">
        <p14:creationId xmlns:p14="http://schemas.microsoft.com/office/powerpoint/2010/main" val="341566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1D4AB-DA58-45F5-A8B9-510B98000E58}"/>
              </a:ext>
            </a:extLst>
          </p:cNvPr>
          <p:cNvSpPr>
            <a:spLocks noGrp="1"/>
          </p:cNvSpPr>
          <p:nvPr>
            <p:ph type="title"/>
          </p:nvPr>
        </p:nvSpPr>
        <p:spPr/>
        <p:txBody>
          <a:bodyPr/>
          <a:lstStyle/>
          <a:p>
            <a:r>
              <a:rPr lang="en-US" dirty="0"/>
              <a:t>Performance:</a:t>
            </a:r>
          </a:p>
        </p:txBody>
      </p:sp>
      <p:pic>
        <p:nvPicPr>
          <p:cNvPr id="4" name="Content Placeholder 3">
            <a:extLst>
              <a:ext uri="{FF2B5EF4-FFF2-40B4-BE49-F238E27FC236}">
                <a16:creationId xmlns:a16="http://schemas.microsoft.com/office/drawing/2014/main" id="{A0988AAD-01C3-4909-8D74-FD50B69F9FAE}"/>
              </a:ext>
            </a:extLst>
          </p:cNvPr>
          <p:cNvPicPr>
            <a:picLocks noGrp="1" noChangeAspect="1"/>
          </p:cNvPicPr>
          <p:nvPr>
            <p:ph idx="1"/>
          </p:nvPr>
        </p:nvPicPr>
        <p:blipFill>
          <a:blip r:embed="rId2"/>
          <a:stretch>
            <a:fillRect/>
          </a:stretch>
        </p:blipFill>
        <p:spPr>
          <a:xfrm>
            <a:off x="978565" y="2624137"/>
            <a:ext cx="4943475" cy="1609725"/>
          </a:xfrm>
          <a:prstGeom prst="rect">
            <a:avLst/>
          </a:prstGeom>
        </p:spPr>
      </p:pic>
      <p:pic>
        <p:nvPicPr>
          <p:cNvPr id="5" name="Picture 4">
            <a:extLst>
              <a:ext uri="{FF2B5EF4-FFF2-40B4-BE49-F238E27FC236}">
                <a16:creationId xmlns:a16="http://schemas.microsoft.com/office/drawing/2014/main" id="{E048E43B-24EA-4B78-926F-22248DD55A68}"/>
              </a:ext>
            </a:extLst>
          </p:cNvPr>
          <p:cNvPicPr>
            <a:picLocks noChangeAspect="1"/>
          </p:cNvPicPr>
          <p:nvPr/>
        </p:nvPicPr>
        <p:blipFill>
          <a:blip r:embed="rId3"/>
          <a:stretch>
            <a:fillRect/>
          </a:stretch>
        </p:blipFill>
        <p:spPr>
          <a:xfrm>
            <a:off x="6574760" y="503853"/>
            <a:ext cx="4638675" cy="5934075"/>
          </a:xfrm>
          <a:prstGeom prst="rect">
            <a:avLst/>
          </a:prstGeom>
        </p:spPr>
      </p:pic>
    </p:spTree>
    <p:extLst>
      <p:ext uri="{BB962C8B-B14F-4D97-AF65-F5344CB8AC3E}">
        <p14:creationId xmlns:p14="http://schemas.microsoft.com/office/powerpoint/2010/main" val="294820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tale_video">
            <a:hlinkClick r:id="" action="ppaction://media"/>
            <a:extLst>
              <a:ext uri="{FF2B5EF4-FFF2-40B4-BE49-F238E27FC236}">
                <a16:creationId xmlns:a16="http://schemas.microsoft.com/office/drawing/2014/main" id="{C3A67A7B-9A98-4513-B06E-6E460D90125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21872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C6CF5-ADB8-4B19-BBFA-24398611A886}"/>
              </a:ext>
            </a:extLst>
          </p:cNvPr>
          <p:cNvSpPr>
            <a:spLocks noGrp="1"/>
          </p:cNvSpPr>
          <p:nvPr>
            <p:ph type="title"/>
          </p:nvPr>
        </p:nvSpPr>
        <p:spPr/>
        <p:txBody>
          <a:bodyPr/>
          <a:lstStyle/>
          <a:p>
            <a:r>
              <a:rPr lang="en-US" dirty="0"/>
              <a:t>DISCUSSION AND CONCLUSION</a:t>
            </a:r>
          </a:p>
        </p:txBody>
      </p:sp>
      <p:sp>
        <p:nvSpPr>
          <p:cNvPr id="3" name="Content Placeholder 2">
            <a:extLst>
              <a:ext uri="{FF2B5EF4-FFF2-40B4-BE49-F238E27FC236}">
                <a16:creationId xmlns:a16="http://schemas.microsoft.com/office/drawing/2014/main" id="{BE40CE78-66D0-4345-9292-524989289CA9}"/>
              </a:ext>
            </a:extLst>
          </p:cNvPr>
          <p:cNvSpPr>
            <a:spLocks noGrp="1"/>
          </p:cNvSpPr>
          <p:nvPr>
            <p:ph idx="1"/>
          </p:nvPr>
        </p:nvSpPr>
        <p:spPr/>
        <p:txBody>
          <a:bodyPr/>
          <a:lstStyle/>
          <a:p>
            <a:r>
              <a:rPr lang="en-US" dirty="0"/>
              <a:t>Propose a procedure to train object detection models in a robotic setting with automatically collected annotated data.</a:t>
            </a:r>
          </a:p>
          <a:p>
            <a:r>
              <a:rPr lang="en-US" dirty="0"/>
              <a:t>Images collected in this way are sufficient for fine-tuning a deep architecture as to successfully detect the learned objects without using any depth information at inference time.</a:t>
            </a:r>
          </a:p>
          <a:p>
            <a:r>
              <a:rPr lang="en-US" dirty="0"/>
              <a:t>Noise in the bounding boxes can be averaged out by the training, and that the learned detector generalizes well to different indoor settings.</a:t>
            </a:r>
          </a:p>
          <a:p>
            <a:r>
              <a:rPr lang="en-US" dirty="0"/>
              <a:t>In future, we plan to expand the proposed acquisition scenario by including information from the motion of the object, human gestures etc.</a:t>
            </a:r>
          </a:p>
        </p:txBody>
      </p:sp>
    </p:spTree>
    <p:extLst>
      <p:ext uri="{BB962C8B-B14F-4D97-AF65-F5344CB8AC3E}">
        <p14:creationId xmlns:p14="http://schemas.microsoft.com/office/powerpoint/2010/main" val="110257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EF04E5-A23D-46ED-8235-90B70A628557}"/>
              </a:ext>
            </a:extLst>
          </p:cNvPr>
          <p:cNvSpPr/>
          <p:nvPr/>
        </p:nvSpPr>
        <p:spPr>
          <a:xfrm>
            <a:off x="3179298" y="2006354"/>
            <a:ext cx="5669280" cy="1107996"/>
          </a:xfrm>
          <a:prstGeom prst="rect">
            <a:avLst/>
          </a:prstGeom>
          <a:noFill/>
        </p:spPr>
        <p:txBody>
          <a:bodyPr wrap="square" lIns="91440" tIns="45720" rIns="91440" bIns="45720">
            <a:spAutoFit/>
          </a:bodyPr>
          <a:lstStyle/>
          <a:p>
            <a:pPr algn="ctr"/>
            <a:r>
              <a:rPr lang="en-US" sz="6600" b="1" i="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THANK YOU!</a:t>
            </a:r>
            <a:endParaRPr lang="en-US" sz="6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07918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871" y="503853"/>
            <a:ext cx="10324730" cy="1142385"/>
          </a:xfrm>
        </p:spPr>
        <p:txBody>
          <a:bodyPr/>
          <a:lstStyle/>
          <a:p>
            <a:r>
              <a:rPr lang="en-US" dirty="0"/>
              <a:t>PAPER ORGANIZATION </a:t>
            </a:r>
          </a:p>
        </p:txBody>
      </p:sp>
      <p:graphicFrame>
        <p:nvGraphicFramePr>
          <p:cNvPr id="3" name="Diagram 2">
            <a:extLst>
              <a:ext uri="{FF2B5EF4-FFF2-40B4-BE49-F238E27FC236}">
                <a16:creationId xmlns:a16="http://schemas.microsoft.com/office/drawing/2014/main" id="{DD13A2CA-25CC-41A4-BE25-4B346D911782}"/>
              </a:ext>
            </a:extLst>
          </p:cNvPr>
          <p:cNvGraphicFramePr/>
          <p:nvPr>
            <p:extLst>
              <p:ext uri="{D42A27DB-BD31-4B8C-83A1-F6EECF244321}">
                <p14:modId xmlns:p14="http://schemas.microsoft.com/office/powerpoint/2010/main" val="2314201226"/>
              </p:ext>
            </p:extLst>
          </p:nvPr>
        </p:nvGraphicFramePr>
        <p:xfrm>
          <a:off x="571870" y="2041865"/>
          <a:ext cx="10324730" cy="24679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a:extLst>
              <a:ext uri="{FF2B5EF4-FFF2-40B4-BE49-F238E27FC236}">
                <a16:creationId xmlns:a16="http://schemas.microsoft.com/office/drawing/2014/main" id="{505605DD-E3F1-4641-9112-1BCA189EBFFD}"/>
              </a:ext>
            </a:extLst>
          </p:cNvPr>
          <p:cNvSpPr>
            <a:spLocks noGrp="1"/>
          </p:cNvSpPr>
          <p:nvPr>
            <p:ph idx="1"/>
          </p:nvPr>
        </p:nvSpPr>
        <p:spPr>
          <a:xfrm>
            <a:off x="319596" y="1553593"/>
            <a:ext cx="10577004" cy="4237608"/>
          </a:xfrm>
        </p:spPr>
        <p:txBody>
          <a:bodyPr/>
          <a:lstStyle/>
          <a:p>
            <a:pPr marL="0" indent="0">
              <a:buNone/>
            </a:pPr>
            <a:r>
              <a:rPr lang="en-US" dirty="0"/>
              <a:t>.</a:t>
            </a:r>
          </a:p>
        </p:txBody>
      </p:sp>
    </p:spTree>
    <p:extLst>
      <p:ext uri="{BB962C8B-B14F-4D97-AF65-F5344CB8AC3E}">
        <p14:creationId xmlns:p14="http://schemas.microsoft.com/office/powerpoint/2010/main" val="144522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RELATED WORK</a:t>
            </a:r>
          </a:p>
        </p:txBody>
      </p:sp>
      <p:sp>
        <p:nvSpPr>
          <p:cNvPr id="3" name="Content Placeholder 2"/>
          <p:cNvSpPr>
            <a:spLocks noGrp="1"/>
          </p:cNvSpPr>
          <p:nvPr>
            <p:ph idx="1"/>
          </p:nvPr>
        </p:nvSpPr>
        <p:spPr/>
        <p:txBody>
          <a:bodyPr/>
          <a:lstStyle/>
          <a:p>
            <a:r>
              <a:rPr lang="en-US" b="1" dirty="0"/>
              <a:t>Architectures for Object Detection and training strategies.</a:t>
            </a:r>
          </a:p>
          <a:p>
            <a:r>
              <a:rPr lang="en-US" b="1" dirty="0"/>
              <a:t>Weakly Supervised Approaches.</a:t>
            </a:r>
          </a:p>
          <a:p>
            <a:r>
              <a:rPr lang="en-US" b="1" dirty="0"/>
              <a:t>Exploiting the Context: Learning Features by Training on a Pretext Task.</a:t>
            </a:r>
          </a:p>
          <a:p>
            <a:r>
              <a:rPr lang="en-US" b="1" dirty="0"/>
              <a:t>Exploiting the Context for Computing Annotations.</a:t>
            </a:r>
          </a:p>
          <a:p>
            <a:endParaRPr lang="en-US" dirty="0"/>
          </a:p>
        </p:txBody>
      </p:sp>
    </p:spTree>
    <p:extLst>
      <p:ext uri="{BB962C8B-B14F-4D97-AF65-F5344CB8AC3E}">
        <p14:creationId xmlns:p14="http://schemas.microsoft.com/office/powerpoint/2010/main" val="357629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03854"/>
            <a:ext cx="9601200" cy="872186"/>
          </a:xfrm>
        </p:spPr>
        <p:txBody>
          <a:bodyPr/>
          <a:lstStyle/>
          <a:p>
            <a:r>
              <a:rPr lang="en-US" dirty="0"/>
              <a:t>2. METHODS</a:t>
            </a:r>
          </a:p>
        </p:txBody>
      </p:sp>
      <p:sp>
        <p:nvSpPr>
          <p:cNvPr id="3" name="Content Placeholder 2">
            <a:extLst>
              <a:ext uri="{FF2B5EF4-FFF2-40B4-BE49-F238E27FC236}">
                <a16:creationId xmlns:a16="http://schemas.microsoft.com/office/drawing/2014/main" id="{A2D25020-4705-4EB3-BFC4-834DC0E19F8B}"/>
              </a:ext>
            </a:extLst>
          </p:cNvPr>
          <p:cNvSpPr>
            <a:spLocks noGrp="1"/>
          </p:cNvSpPr>
          <p:nvPr>
            <p:ph idx="1"/>
          </p:nvPr>
        </p:nvSpPr>
        <p:spPr>
          <a:xfrm>
            <a:off x="1358282" y="1535837"/>
            <a:ext cx="9538317" cy="4255363"/>
          </a:xfrm>
        </p:spPr>
        <p:txBody>
          <a:bodyPr/>
          <a:lstStyle/>
          <a:p>
            <a:pPr marL="0" indent="0">
              <a:buNone/>
            </a:pPr>
            <a:r>
              <a:rPr lang="en-US" b="1" dirty="0"/>
              <a:t>The pipeline proposed in this work is an automatic procedure for extracting and labeling example images for training an object detection network.</a:t>
            </a:r>
          </a:p>
        </p:txBody>
      </p:sp>
      <p:graphicFrame>
        <p:nvGraphicFramePr>
          <p:cNvPr id="4" name="Diagram 3">
            <a:extLst>
              <a:ext uri="{FF2B5EF4-FFF2-40B4-BE49-F238E27FC236}">
                <a16:creationId xmlns:a16="http://schemas.microsoft.com/office/drawing/2014/main" id="{3CCABC6B-E84B-4F4C-BA86-DB1EA014D242}"/>
              </a:ext>
            </a:extLst>
          </p:cNvPr>
          <p:cNvGraphicFramePr/>
          <p:nvPr>
            <p:extLst>
              <p:ext uri="{D42A27DB-BD31-4B8C-83A1-F6EECF244321}">
                <p14:modId xmlns:p14="http://schemas.microsoft.com/office/powerpoint/2010/main" val="2916344664"/>
              </p:ext>
            </p:extLst>
          </p:nvPr>
        </p:nvGraphicFramePr>
        <p:xfrm>
          <a:off x="337351" y="2689934"/>
          <a:ext cx="5033639" cy="3223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B521213D-D83B-48C6-93C3-3454E2A2C875}"/>
              </a:ext>
            </a:extLst>
          </p:cNvPr>
          <p:cNvPicPr>
            <a:picLocks noChangeAspect="1"/>
          </p:cNvPicPr>
          <p:nvPr/>
        </p:nvPicPr>
        <p:blipFill rotWithShape="1">
          <a:blip r:embed="rId7"/>
          <a:srcRect b="803"/>
          <a:stretch/>
        </p:blipFill>
        <p:spPr>
          <a:xfrm>
            <a:off x="5510094" y="2528873"/>
            <a:ext cx="5950978" cy="3516820"/>
          </a:xfrm>
          <a:prstGeom prst="rect">
            <a:avLst/>
          </a:prstGeom>
        </p:spPr>
      </p:pic>
    </p:spTree>
    <p:extLst>
      <p:ext uri="{BB962C8B-B14F-4D97-AF65-F5344CB8AC3E}">
        <p14:creationId xmlns:p14="http://schemas.microsoft.com/office/powerpoint/2010/main" val="147601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58D14D-689D-4400-B3F0-39070FB51AC8}"/>
              </a:ext>
            </a:extLst>
          </p:cNvPr>
          <p:cNvPicPr>
            <a:picLocks noChangeAspect="1"/>
          </p:cNvPicPr>
          <p:nvPr/>
        </p:nvPicPr>
        <p:blipFill>
          <a:blip r:embed="rId2"/>
          <a:stretch>
            <a:fillRect/>
          </a:stretch>
        </p:blipFill>
        <p:spPr>
          <a:xfrm>
            <a:off x="0" y="0"/>
            <a:ext cx="11782425" cy="5553075"/>
          </a:xfrm>
          <a:prstGeom prst="rect">
            <a:avLst/>
          </a:prstGeom>
        </p:spPr>
      </p:pic>
      <p:pic>
        <p:nvPicPr>
          <p:cNvPr id="3" name="Picture 2">
            <a:extLst>
              <a:ext uri="{FF2B5EF4-FFF2-40B4-BE49-F238E27FC236}">
                <a16:creationId xmlns:a16="http://schemas.microsoft.com/office/drawing/2014/main" id="{2099E6E2-9391-454B-A2D2-B2D169C014DD}"/>
              </a:ext>
            </a:extLst>
          </p:cNvPr>
          <p:cNvPicPr>
            <a:picLocks noChangeAspect="1"/>
          </p:cNvPicPr>
          <p:nvPr/>
        </p:nvPicPr>
        <p:blipFill>
          <a:blip r:embed="rId3"/>
          <a:stretch>
            <a:fillRect/>
          </a:stretch>
        </p:blipFill>
        <p:spPr>
          <a:xfrm>
            <a:off x="0" y="5553075"/>
            <a:ext cx="11782425" cy="1304925"/>
          </a:xfrm>
          <a:prstGeom prst="rect">
            <a:avLst/>
          </a:prstGeom>
        </p:spPr>
      </p:pic>
    </p:spTree>
    <p:extLst>
      <p:ext uri="{BB962C8B-B14F-4D97-AF65-F5344CB8AC3E}">
        <p14:creationId xmlns:p14="http://schemas.microsoft.com/office/powerpoint/2010/main" val="232885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3152" y="571500"/>
            <a:ext cx="3657600" cy="1005538"/>
          </a:xfrm>
        </p:spPr>
        <p:txBody>
          <a:bodyPr/>
          <a:lstStyle/>
          <a:p>
            <a:r>
              <a:rPr lang="en-US" dirty="0"/>
              <a:t>DATA ACQUISITION METHOD</a:t>
            </a:r>
          </a:p>
        </p:txBody>
      </p:sp>
      <p:sp>
        <p:nvSpPr>
          <p:cNvPr id="5" name="Content Placeholder 4"/>
          <p:cNvSpPr>
            <a:spLocks noGrp="1"/>
          </p:cNvSpPr>
          <p:nvPr>
            <p:ph idx="1"/>
          </p:nvPr>
        </p:nvSpPr>
        <p:spPr/>
        <p:txBody>
          <a:bodyPr/>
          <a:lstStyle/>
          <a:p>
            <a:r>
              <a:rPr lang="en-US" dirty="0"/>
              <a:t>Exploits depth information and human-robot interaction to collect labeled images. </a:t>
            </a:r>
          </a:p>
          <a:p>
            <a:r>
              <a:rPr lang="en-US" dirty="0"/>
              <a:t>The teacher shows the object in front of the cameras of the iCub. </a:t>
            </a:r>
          </a:p>
          <a:p>
            <a:r>
              <a:rPr lang="en-US" dirty="0"/>
              <a:t>A tracking routine , uses stereo vision, selecting the pixels from the depth map that are closer to the robot, thus segmenting the object from the background. </a:t>
            </a:r>
          </a:p>
          <a:p>
            <a:r>
              <a:rPr lang="en-US" dirty="0"/>
              <a:t>A bounding box is estimated to surround it, and it is stored as annotation jointly with the label of the objects which is provided verbally by the teacher.</a:t>
            </a:r>
          </a:p>
        </p:txBody>
      </p:sp>
      <p:pic>
        <p:nvPicPr>
          <p:cNvPr id="3" name="Picture 2">
            <a:extLst>
              <a:ext uri="{FF2B5EF4-FFF2-40B4-BE49-F238E27FC236}">
                <a16:creationId xmlns:a16="http://schemas.microsoft.com/office/drawing/2014/main" id="{0A469108-AFE3-411E-9D70-FAA9DAA54F02}"/>
              </a:ext>
            </a:extLst>
          </p:cNvPr>
          <p:cNvPicPr>
            <a:picLocks noChangeAspect="1"/>
          </p:cNvPicPr>
          <p:nvPr/>
        </p:nvPicPr>
        <p:blipFill>
          <a:blip r:embed="rId2"/>
          <a:stretch>
            <a:fillRect/>
          </a:stretch>
        </p:blipFill>
        <p:spPr>
          <a:xfrm>
            <a:off x="7310038" y="1752138"/>
            <a:ext cx="4881962" cy="4608479"/>
          </a:xfrm>
          <a:prstGeom prst="rect">
            <a:avLst/>
          </a:prstGeom>
        </p:spPr>
      </p:pic>
    </p:spTree>
    <p:extLst>
      <p:ext uri="{BB962C8B-B14F-4D97-AF65-F5344CB8AC3E}">
        <p14:creationId xmlns:p14="http://schemas.microsoft.com/office/powerpoint/2010/main" val="27172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171852"/>
            <a:ext cx="9601200" cy="2024109"/>
          </a:xfrm>
        </p:spPr>
        <p:txBody>
          <a:bodyPr/>
          <a:lstStyle/>
          <a:p>
            <a:pPr algn="ctr"/>
            <a:r>
              <a:rPr lang="en-US" dirty="0"/>
              <a:t>MODEL TRAINING</a:t>
            </a:r>
          </a:p>
        </p:txBody>
      </p:sp>
    </p:spTree>
    <p:extLst>
      <p:ext uri="{BB962C8B-B14F-4D97-AF65-F5344CB8AC3E}">
        <p14:creationId xmlns:p14="http://schemas.microsoft.com/office/powerpoint/2010/main" val="378466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35F2B0-E98C-491C-BCC2-CD9E7EC78E79}"/>
              </a:ext>
            </a:extLst>
          </p:cNvPr>
          <p:cNvPicPr>
            <a:picLocks noGrp="1" noChangeAspect="1"/>
          </p:cNvPicPr>
          <p:nvPr>
            <p:ph idx="1"/>
          </p:nvPr>
        </p:nvPicPr>
        <p:blipFill>
          <a:blip r:embed="rId2"/>
          <a:stretch>
            <a:fillRect/>
          </a:stretch>
        </p:blipFill>
        <p:spPr>
          <a:xfrm>
            <a:off x="150920" y="0"/>
            <a:ext cx="11736279" cy="6693764"/>
          </a:xfrm>
          <a:prstGeom prst="rect">
            <a:avLst/>
          </a:prstGeom>
        </p:spPr>
      </p:pic>
    </p:spTree>
    <p:extLst>
      <p:ext uri="{BB962C8B-B14F-4D97-AF65-F5344CB8AC3E}">
        <p14:creationId xmlns:p14="http://schemas.microsoft.com/office/powerpoint/2010/main" val="124627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iamond Grid 16x9">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iamond grid presentation (widescreen).potx" id="{B2221865-AD13-4DF0-B68E-BF08E8CC5659}" vid="{BAA0C488-98B6-4F47-8E1C-5C7CD9605F73}"/>
    </a:ext>
  </a:extLst>
</a:theme>
</file>

<file path=ppt/theme/theme2.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diamond grid presentation (widescreen)</Template>
  <TotalTime>882</TotalTime>
  <Words>802</Words>
  <Application>Microsoft Office PowerPoint</Application>
  <PresentationFormat>Widescreen</PresentationFormat>
  <Paragraphs>72</Paragraphs>
  <Slides>25</Slides>
  <Notes>4</Notes>
  <HiddenSlides>0</HiddenSlides>
  <MMClips>1</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25</vt:i4>
      </vt:variant>
    </vt:vector>
  </HeadingPairs>
  <TitlesOfParts>
    <vt:vector size="27" baseType="lpstr">
      <vt:lpstr>Arial</vt:lpstr>
      <vt:lpstr>Diamond Grid 16x9</vt:lpstr>
      <vt:lpstr> Interactive  Data Collection for Deep Learning Object Detectors on Humanoid Robots</vt:lpstr>
      <vt:lpstr>INTRODUCTION</vt:lpstr>
      <vt:lpstr>PAPER ORGANIZATION </vt:lpstr>
      <vt:lpstr>1. RELATED WORK</vt:lpstr>
      <vt:lpstr>2. METHODS</vt:lpstr>
      <vt:lpstr>PowerPoint Presentation</vt:lpstr>
      <vt:lpstr>DATA ACQUISITION METHOD</vt:lpstr>
      <vt:lpstr>MODEL TRAINING</vt:lpstr>
      <vt:lpstr>PowerPoint Presentation</vt:lpstr>
      <vt:lpstr>PowerPoint Presentation</vt:lpstr>
      <vt:lpstr>Add a Slide Title – 3 </vt:lpstr>
      <vt:lpstr>FASTER REGION-CNN ARCHITECTURE </vt:lpstr>
      <vt:lpstr>PowerPoint Presentation</vt:lpstr>
      <vt:lpstr>PowerPoint Presentation</vt:lpstr>
      <vt:lpstr>PowerPoint Presentation</vt:lpstr>
      <vt:lpstr>EXPERIMENTS</vt:lpstr>
      <vt:lpstr>●Training set of ~ 27k images ●Test set of ~13k images  </vt:lpstr>
      <vt:lpstr>Evaluation I: Object detection in the same setting</vt:lpstr>
      <vt:lpstr>Testing</vt:lpstr>
      <vt:lpstr>Since the mAP evaluated on the manual ground truth is even higher, it can be inferred that, not only the automatic annotations are sufficient to train good detectors, but these networks also learned to “average out“ possible noise in the ground truth, performing thus better than the depth segmentation procedure.</vt:lpstr>
      <vt:lpstr>Evaluation II: Detecting objects in other settings</vt:lpstr>
      <vt:lpstr>Performance:</vt:lpstr>
      <vt:lpstr>PowerPoint Presentation</vt:lpstr>
      <vt:lpstr>DISCUSSION AND 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yoges</dc:creator>
  <cp:lastModifiedBy> </cp:lastModifiedBy>
  <cp:revision>77</cp:revision>
  <dcterms:created xsi:type="dcterms:W3CDTF">2019-03-24T04:04:06Z</dcterms:created>
  <dcterms:modified xsi:type="dcterms:W3CDTF">2019-03-26T01:00:16Z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