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4"/>
  </p:normalViewPr>
  <p:slideViewPr>
    <p:cSldViewPr snapToGrid="0" snapToObjects="1">
      <p:cViewPr varScale="1">
        <p:scale>
          <a:sx n="95" d="100"/>
          <a:sy n="9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A67B-A5A6-7545-B79C-72AC6A27A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90354-D6D7-9242-9657-BB300972F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6415A-75EC-E840-9C28-C372D2D3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17B9-467E-4C4A-AB3D-A1794918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4CFA6-94C3-514C-AC79-3FF250D8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4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193E-692C-BA4E-A44D-45CAEACE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A2384-7FD9-3D4A-BAAA-32CE8A934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D1488-F0B5-2C4B-BB4C-5894EC5D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6210F-41F6-CB4B-A145-6E5775DA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D4CA4-B58C-1048-962D-5773ACCD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6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D2500-610F-AF4D-9337-F198128D3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A1080-BF7B-7D45-AA7F-740742E48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E65B2-49B0-C442-9FC9-DBAC3DA0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A6D3B-46F8-914C-B0E5-80B4F534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A43DE-E2C8-0A4C-9622-BA8EC334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A63E-F5E9-C648-B3E9-227DAF28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F7C2D-231B-AD46-882A-138CBBAA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04428-D0FD-894C-880C-4718A609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D09C-D6F4-F943-A284-998C4E02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BBB1-F852-2949-AD87-EDDA9687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5FCA-BB11-B44B-85B3-F39E8350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ECEEB-4A03-A44B-B09A-13F554F4C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22560-16FF-454F-8A33-4650E680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30F2C-729E-6C4B-9E2E-C267035B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328B4-D058-764E-A1A7-692DDB87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6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C1EF-6B18-494A-8759-AC725606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E97D-09E8-4A43-A78F-8BB007ED2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D9B19-E1A6-F242-89B3-B9A904D19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8F9D5-79AD-4449-8699-1289D193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9864F-C1E4-114A-A886-769BFD8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547C8-DFFF-4747-8DD7-41C980CC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8E67-F5AA-364E-8903-0A89E7D3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C0BBC-F25A-714C-B6EA-F18304310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4C50D-0B12-4A49-A4FB-BFD64C5B8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B1D84-5722-F74C-96B7-882DB4F72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3F1F9-D5B5-E540-9B91-9EB2D76DB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E2014-232D-9B46-8401-9CE06349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5905D3-AB20-4F47-A527-33555B66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0FFD7-CC9C-7143-B805-E88D7E32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1DBA-08DA-464C-90A1-CE9CE3C1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6645-129A-7440-BB44-B181C3C3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E2B31-B1CC-E14B-B26C-E4749051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BC377-016F-604B-8F74-929C8FC9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DF963-6BB5-D64F-9EBA-3C768A19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386D8-FC28-6749-8A0E-7D872F50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CE257-2796-4B46-90DF-9C289504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5FF4-E5B5-8648-9650-7B4DEFCF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45A35-D3EB-D146-970E-3825685F9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DD863-50F5-C34C-91B4-274EB077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A1729-1423-324D-84E6-F95D2978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B1520-6065-1C4B-AFCA-6401A877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A62E7-2844-3942-9236-9C2A0BB1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1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9562-DCD9-B643-B3DB-7D811DFE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2751C-2561-C94D-A796-875B21948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CCD7E-6FCC-954D-AAE9-D3444E5E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2EA05-6844-5C48-A010-DEF0BDF0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F94DE-8C67-794D-BF39-9AF69EA9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63FF6-E0BA-E84D-9388-7FAAB18E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7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4EABB-71E3-0047-943B-BCFD92A6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C862C-0839-B74C-BD39-21C5B518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301A5-83CD-3C4F-A934-FE509189D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59DE9-FE51-1145-8D99-90AE3A72A630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E941-4E09-E444-921F-F0D919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7CD3-36AC-B84E-80B1-A274FA494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DD51-D5C0-A647-92ED-D55C6219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u4PR-pfgh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wrFO_3Cl2Q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6120-C4E2-1440-A5B3-77D7BBE44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Humanoid Motion Planning for Dual-Arm Manipulation and Re-Grasping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DF61F-E875-D149-8DFF-13E1405C6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Nikolaus </a:t>
            </a:r>
            <a:r>
              <a:rPr lang="en-US" dirty="0" err="1"/>
              <a:t>Vahrenkamp</a:t>
            </a:r>
            <a:r>
              <a:rPr lang="en-US" dirty="0"/>
              <a:t>, Dmitry Berenson, Tamim </a:t>
            </a:r>
            <a:r>
              <a:rPr lang="en-US" dirty="0" err="1"/>
              <a:t>Asfour</a:t>
            </a:r>
            <a:r>
              <a:rPr lang="en-US" dirty="0"/>
              <a:t>, James </a:t>
            </a:r>
            <a:r>
              <a:rPr lang="en-US" dirty="0" err="1"/>
              <a:t>Kuffner</a:t>
            </a:r>
            <a:r>
              <a:rPr lang="en-US" dirty="0"/>
              <a:t>, </a:t>
            </a:r>
            <a:r>
              <a:rPr lang="en-US" dirty="0" err="1"/>
              <a:t>Rudiger</a:t>
            </a:r>
            <a:r>
              <a:rPr lang="en-US" dirty="0"/>
              <a:t> </a:t>
            </a:r>
            <a:r>
              <a:rPr lang="en-US" dirty="0" err="1"/>
              <a:t>Dillmann</a:t>
            </a:r>
            <a:endParaRPr lang="en-US" dirty="0"/>
          </a:p>
          <a:p>
            <a:r>
              <a:rPr lang="en-US" dirty="0"/>
              <a:t>Institute for Anthropometrics, University of Karlsruhe</a:t>
            </a:r>
          </a:p>
          <a:p>
            <a:r>
              <a:rPr lang="en-US" dirty="0"/>
              <a:t>The Robotics Institute, Carnegie Mellon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AA44E-3F91-F44E-AE00-405F2A729E94}"/>
              </a:ext>
            </a:extLst>
          </p:cNvPr>
          <p:cNvSpPr txBox="1"/>
          <p:nvPr/>
        </p:nvSpPr>
        <p:spPr>
          <a:xfrm>
            <a:off x="9628094" y="5486400"/>
            <a:ext cx="190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Zhengyang</a:t>
            </a:r>
            <a:r>
              <a:rPr lang="en-US" dirty="0"/>
              <a:t> Du</a:t>
            </a:r>
          </a:p>
          <a:p>
            <a:r>
              <a:rPr lang="en-US" dirty="0"/>
              <a:t>zd2219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65CEF-7886-324D-8578-7FF2ABC8D603}"/>
              </a:ext>
            </a:extLst>
          </p:cNvPr>
          <p:cNvSpPr txBox="1"/>
          <p:nvPr/>
        </p:nvSpPr>
        <p:spPr>
          <a:xfrm>
            <a:off x="201707" y="6360459"/>
            <a:ext cx="1199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Vahrenkamp</a:t>
            </a:r>
            <a:r>
              <a:rPr lang="en-US" sz="1400" dirty="0"/>
              <a:t>, N., Berenson, D., </a:t>
            </a:r>
            <a:r>
              <a:rPr lang="en-US" sz="1400" dirty="0" err="1"/>
              <a:t>Asfour</a:t>
            </a:r>
            <a:r>
              <a:rPr lang="en-US" sz="1400" dirty="0"/>
              <a:t>, T., </a:t>
            </a:r>
            <a:r>
              <a:rPr lang="en-US" sz="1400" dirty="0" err="1"/>
              <a:t>Kuffner</a:t>
            </a:r>
            <a:r>
              <a:rPr lang="en-US" sz="1400" dirty="0"/>
              <a:t>, J., &amp; </a:t>
            </a:r>
            <a:r>
              <a:rPr lang="en-US" sz="1400" dirty="0" err="1"/>
              <a:t>Dillmann</a:t>
            </a:r>
            <a:r>
              <a:rPr lang="en-US" sz="1400" dirty="0"/>
              <a:t>, R. (2009). Humanoid motion planning for dual-arm manipulation and re-grasping tasks. </a:t>
            </a:r>
            <a:r>
              <a:rPr lang="en-US" sz="1400" i="1" dirty="0"/>
              <a:t>2009 IEEE/RSJ International Conference on Intelligent Robots and Systems</a:t>
            </a:r>
            <a:r>
              <a:rPr lang="en-US" sz="1400" dirty="0"/>
              <a:t>. doi:10.1109/iros.2009.5354625</a:t>
            </a:r>
          </a:p>
        </p:txBody>
      </p:sp>
    </p:spTree>
    <p:extLst>
      <p:ext uri="{BB962C8B-B14F-4D97-AF65-F5344CB8AC3E}">
        <p14:creationId xmlns:p14="http://schemas.microsoft.com/office/powerpoint/2010/main" val="73302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A82F-3F4B-A646-8520-79857F0B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Planning For Single Arm Reaching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6057-B00D-D14C-B082-C1E042CD8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feasible grasps (Transformations between the end effector and the final grasping position, grasps type, and quality description) is already stored in the database</a:t>
            </a:r>
          </a:p>
          <a:p>
            <a:r>
              <a:rPr lang="en-US" dirty="0">
                <a:solidFill>
                  <a:srgbClr val="FF0000"/>
                </a:solidFill>
              </a:rPr>
              <a:t>Jacobian Pseudoinverse-Based RRT (J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-RRT) and IK-RRT</a:t>
            </a:r>
          </a:p>
          <a:p>
            <a:r>
              <a:rPr lang="en-US" dirty="0"/>
              <a:t>Input: Grasp set for the object</a:t>
            </a:r>
          </a:p>
          <a:p>
            <a:r>
              <a:rPr lang="en-US" dirty="0"/>
              <a:t>Output: A joint-space trajectory</a:t>
            </a:r>
          </a:p>
        </p:txBody>
      </p:sp>
    </p:spTree>
    <p:extLst>
      <p:ext uri="{BB962C8B-B14F-4D97-AF65-F5344CB8AC3E}">
        <p14:creationId xmlns:p14="http://schemas.microsoft.com/office/powerpoint/2010/main" val="235729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0B91-BBA9-3041-AE21-E93251E8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Pseudoinverse-Based RRT (J</a:t>
            </a:r>
            <a:r>
              <a:rPr lang="en-US" baseline="30000" dirty="0"/>
              <a:t>+</a:t>
            </a:r>
            <a:r>
              <a:rPr lang="en-US" dirty="0"/>
              <a:t>-RRT)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8B74D-6F3A-6B41-8ABC-6AF47F3B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0" y="1236570"/>
            <a:ext cx="5249672" cy="2840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02558-0C28-2347-9172-26529AEB6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278" y="1236570"/>
            <a:ext cx="5430332" cy="3863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F5096-3F28-774D-A1B8-AC604FC68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382" y="3900786"/>
            <a:ext cx="2978194" cy="28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3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4A2D-0BB7-5E40-A788-C2FE8A19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IK-RRT (Bidirectional)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7B644-101B-CF42-864B-D6985D37E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7403"/>
            <a:ext cx="4883523" cy="4975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6CE1EE-DC10-E64F-8836-01354F8C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279" y="1690688"/>
            <a:ext cx="4489074" cy="41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E2FE-A8AD-A842-8ACA-B9D50EC7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Planning For Dual Arm Re-Grasping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C32EB-01C0-E045-A872-576EFF33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dual-arm J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-RRT </a:t>
            </a:r>
            <a:r>
              <a:rPr lang="en-US" dirty="0"/>
              <a:t>is an extension of the 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-RRT </a:t>
            </a:r>
            <a:r>
              <a:rPr lang="en-US" dirty="0"/>
              <a:t>presented before</a:t>
            </a:r>
          </a:p>
          <a:p>
            <a:r>
              <a:rPr lang="en-US" dirty="0"/>
              <a:t>Since the object is grasped in one hand, the new poses are implicitly defined by the set of grasps and they lead to a set of transformations between the two hands for defining the configuration for re-grasping</a:t>
            </a:r>
          </a:p>
          <a:p>
            <a:r>
              <a:rPr lang="en-US" dirty="0" err="1"/>
              <a:t>DualArmExtenedToGoal</a:t>
            </a:r>
            <a:r>
              <a:rPr lang="en-US" dirty="0"/>
              <a:t> function now selects the random grasp and the configuration with the minimum distance between the two end-effector poses and tries to move both arms towards the re-grasping pose</a:t>
            </a:r>
          </a:p>
        </p:txBody>
      </p:sp>
    </p:spTree>
    <p:extLst>
      <p:ext uri="{BB962C8B-B14F-4D97-AF65-F5344CB8AC3E}">
        <p14:creationId xmlns:p14="http://schemas.microsoft.com/office/powerpoint/2010/main" val="3580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E60CBC-E1D9-574A-8EDF-3CA5A7BD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11"/>
            <a:ext cx="6223000" cy="412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537640-A488-0243-A5D0-DAE40B36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0"/>
            <a:ext cx="6223000" cy="322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B3A85-B712-3848-8959-A40E916BE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924" y="3429000"/>
            <a:ext cx="6555076" cy="29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719E-29F7-A243-8B7E-FB67CE72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26C1C-7B02-3840-9286-19238238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872"/>
            <a:ext cx="10515600" cy="4351338"/>
          </a:xfrm>
        </p:spPr>
        <p:txBody>
          <a:bodyPr/>
          <a:lstStyle/>
          <a:p>
            <a:r>
              <a:rPr lang="en-US" dirty="0"/>
              <a:t>Single Arm Reaching</a:t>
            </a:r>
          </a:p>
          <a:p>
            <a:pPr lvl="1"/>
            <a:r>
              <a:rPr lang="en-US" dirty="0"/>
              <a:t>100 test runs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Dual-Arm Re-Grasping</a:t>
            </a:r>
          </a:p>
          <a:p>
            <a:pPr lvl="1"/>
            <a:r>
              <a:rPr lang="en-US" dirty="0"/>
              <a:t>100 test runs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29238-7702-1545-9C51-801B00B6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18" y="1308473"/>
            <a:ext cx="5181600" cy="193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B3C56-7706-B14A-BD05-CF99219F4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518" y="4026834"/>
            <a:ext cx="5181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5DD9-929B-EC4A-A5EB-1ECF7B5A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Dual-Arm Motion Planning in a Kitchen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1CDD-046E-314C-882D-8EC7867D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/>
              <a:t>Right hand to grasp a wok and re-grasping have to be planned to place the wok in a cabinet</a:t>
            </a:r>
          </a:p>
          <a:p>
            <a:r>
              <a:rPr lang="en-US" sz="2000"/>
              <a:t>IK problem and the collision-free motion planning are considered separately</a:t>
            </a:r>
          </a:p>
          <a:p>
            <a:r>
              <a:rPr lang="en-US" sz="2000"/>
              <a:t>Since in this experiment an IK solution that is not reachable was never observed, so the disadvantage of separating the IK and collision-free motion planning does not affect the applicability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DE3EB-4059-9040-8321-6E30B2D9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688" y="1596559"/>
            <a:ext cx="6124112" cy="3042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E39277-F421-B847-B7FA-9FDE656B1F78}"/>
              </a:ext>
            </a:extLst>
          </p:cNvPr>
          <p:cNvSpPr txBox="1"/>
          <p:nvPr/>
        </p:nvSpPr>
        <p:spPr>
          <a:xfrm>
            <a:off x="5986478" y="5501337"/>
            <a:ext cx="489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=1u4PR-pfghU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02972-3203-C54F-AFE8-62CFD4838B4D}"/>
              </a:ext>
            </a:extLst>
          </p:cNvPr>
          <p:cNvSpPr txBox="1"/>
          <p:nvPr/>
        </p:nvSpPr>
        <p:spPr>
          <a:xfrm>
            <a:off x="5927615" y="5076775"/>
            <a:ext cx="495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watch?v</a:t>
            </a:r>
            <a:r>
              <a:rPr lang="en-US" dirty="0">
                <a:hlinkClick r:id="rId4"/>
              </a:rPr>
              <a:t>=EwrFO_3Cl2Q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5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8E95-17B2-1E43-9FE6-63BFFB76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Hand-off with Two Robots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278ED-B464-3B41-B23B-65FFDB0A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17" y="1690688"/>
            <a:ext cx="3733800" cy="4351338"/>
          </a:xfrm>
        </p:spPr>
        <p:txBody>
          <a:bodyPr/>
          <a:lstStyle/>
          <a:p>
            <a:r>
              <a:rPr lang="en-US" dirty="0"/>
              <a:t>We can apply similar algorithms for the two robots hand off the object and from algorithmic point of view the only difference is the additional hip joints of the second robot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E9619-D434-5941-A676-B59B8DFC8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40" y="1874838"/>
            <a:ext cx="6791299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610A-53FA-4046-8655-A6101BA2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91C07-88B6-AB44-ACFE-AED2D7D0A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strategies are investigated and compared for single and dual arms reaching and re-grasp motion (J</a:t>
            </a:r>
            <a:r>
              <a:rPr lang="en-US" baseline="30000" dirty="0"/>
              <a:t>+</a:t>
            </a:r>
            <a:r>
              <a:rPr lang="en-US" dirty="0"/>
              <a:t>-RRT and IK-RRT)</a:t>
            </a:r>
          </a:p>
          <a:p>
            <a:r>
              <a:rPr lang="en-US" dirty="0"/>
              <a:t>The planning algorithms already included the search for a suitable and collision-free configuration for the grasping and re-grasping so the planner implicitly cover the search for the configuration</a:t>
            </a:r>
          </a:p>
          <a:p>
            <a:r>
              <a:rPr lang="en-US" dirty="0"/>
              <a:t>IK-RRT performed better than Jacobian-based planners</a:t>
            </a:r>
          </a:p>
        </p:txBody>
      </p:sp>
    </p:spTree>
    <p:extLst>
      <p:ext uri="{BB962C8B-B14F-4D97-AF65-F5344CB8AC3E}">
        <p14:creationId xmlns:p14="http://schemas.microsoft.com/office/powerpoint/2010/main" val="286487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225E7A-B15E-2844-BBD6-A2E5BF285457}"/>
              </a:ext>
            </a:extLst>
          </p:cNvPr>
          <p:cNvSpPr txBox="1"/>
          <p:nvPr/>
        </p:nvSpPr>
        <p:spPr>
          <a:xfrm>
            <a:off x="4541744" y="3075057"/>
            <a:ext cx="31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0886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784D-2883-A649-B138-7DF8DAD0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DBD2-FAB1-344D-8EA3-2EE7188D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484004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Goal</a:t>
            </a:r>
          </a:p>
          <a:p>
            <a:pPr lvl="2"/>
            <a:r>
              <a:rPr lang="en-US" sz="2800" dirty="0"/>
              <a:t>Having two arms for reaching the object effectively increasing the reachable space without moving in the workspace.</a:t>
            </a:r>
          </a:p>
          <a:p>
            <a:pPr lvl="2"/>
            <a:r>
              <a:rPr lang="en-US" sz="2800" dirty="0"/>
              <a:t>Develop computationally efficient motion planning approaches for dual-arm grasping and re-grasping tasks </a:t>
            </a:r>
          </a:p>
          <a:p>
            <a:pPr marL="457200" lvl="1" indent="0">
              <a:buNone/>
            </a:pPr>
            <a:endParaRPr lang="en-US" sz="2800" dirty="0"/>
          </a:p>
          <a:p>
            <a:pPr marL="914400" lvl="2" indent="0">
              <a:buNone/>
            </a:pPr>
            <a:r>
              <a:rPr lang="en-US" sz="2800" dirty="0"/>
              <a:t>   Both in Simulation and ARMAR-III Robot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64034-E214-EA41-B8D4-0CF0981ADBCA}"/>
              </a:ext>
            </a:extLst>
          </p:cNvPr>
          <p:cNvSpPr txBox="1"/>
          <p:nvPr/>
        </p:nvSpPr>
        <p:spPr>
          <a:xfrm>
            <a:off x="7368988" y="6492875"/>
            <a:ext cx="657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ieeexplore.ieee.org</a:t>
            </a:r>
            <a:r>
              <a:rPr lang="en-US" sz="1400" dirty="0"/>
              <a:t>/stamp/</a:t>
            </a:r>
            <a:r>
              <a:rPr lang="en-US" sz="1400" dirty="0" err="1"/>
              <a:t>stamp.jsp?arnumber</a:t>
            </a:r>
            <a:r>
              <a:rPr lang="en-US" sz="1400" dirty="0"/>
              <a:t>=6202433</a:t>
            </a:r>
          </a:p>
        </p:txBody>
      </p:sp>
      <p:pic>
        <p:nvPicPr>
          <p:cNvPr id="6" name="Picture 5" descr="A picture containing object, automaton&#10;&#10;Description automatically generated">
            <a:extLst>
              <a:ext uri="{FF2B5EF4-FFF2-40B4-BE49-F238E27FC236}">
                <a16:creationId xmlns:a16="http://schemas.microsoft.com/office/drawing/2014/main" id="{94E5A4B5-6D1C-444C-885C-4E2FC207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058" y="3429000"/>
            <a:ext cx="3657601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9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F2A1-FDD0-074B-BC9D-9969F96A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Inverse Kinematics (IK) Solver for ARMAR-III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E66F-7D3E-F641-AD4A-16B58C74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IK solver has to consider that ARMAR-III has two 7 </a:t>
            </a:r>
            <a:r>
              <a:rPr lang="en-US" dirty="0" err="1"/>
              <a:t>DoF</a:t>
            </a:r>
            <a:r>
              <a:rPr lang="en-US" dirty="0"/>
              <a:t> arms and a 3 </a:t>
            </a:r>
            <a:r>
              <a:rPr lang="en-US" dirty="0" err="1"/>
              <a:t>DoF</a:t>
            </a:r>
            <a:r>
              <a:rPr lang="en-US" dirty="0"/>
              <a:t> hip</a:t>
            </a:r>
          </a:p>
          <a:p>
            <a:r>
              <a:rPr lang="en-US" dirty="0"/>
              <a:t>Apply a combination of gradient descent in pre-computed reachability spaces (6D) and random-sampling of free parameters</a:t>
            </a:r>
          </a:p>
          <a:p>
            <a:r>
              <a:rPr lang="en-US" dirty="0"/>
              <a:t>Present two probabilistically complete RRT-based motion planning algorithms (J</a:t>
            </a:r>
            <a:r>
              <a:rPr lang="en-US" baseline="30000" dirty="0"/>
              <a:t>+</a:t>
            </a:r>
            <a:r>
              <a:rPr lang="en-US" dirty="0"/>
              <a:t>-RRT and IK-RRT)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0EE9A-400A-4543-9796-B25F1B83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68" y="4188292"/>
            <a:ext cx="4920232" cy="25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5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2ECE-DD51-4A42-B330-F140E834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for both of the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4EB6-8EFA-A744-9D34-DE9E1B7C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J</a:t>
            </a:r>
            <a:r>
              <a:rPr lang="en-US" baseline="30000" dirty="0"/>
              <a:t>+</a:t>
            </a:r>
            <a:r>
              <a:rPr lang="en-US" dirty="0"/>
              <a:t>-RRT (Extension the single-tree RRT-JT):</a:t>
            </a:r>
          </a:p>
          <a:p>
            <a:pPr lvl="1"/>
            <a:r>
              <a:rPr lang="en-US" dirty="0"/>
              <a:t>Advantage: Does not require IK solver. Can be used for robots where no efficient IK solver available.</a:t>
            </a:r>
          </a:p>
          <a:p>
            <a:pPr lvl="1"/>
            <a:r>
              <a:rPr lang="en-US" dirty="0"/>
              <a:t>Disadvantage: Usually takes a long time to find a path in cluttered environments.</a:t>
            </a:r>
          </a:p>
          <a:p>
            <a:r>
              <a:rPr lang="en-US" dirty="0"/>
              <a:t>For IK-RRT (Bidirectional RRT):</a:t>
            </a:r>
          </a:p>
          <a:p>
            <a:pPr lvl="1"/>
            <a:r>
              <a:rPr lang="en-US" dirty="0"/>
              <a:t>Advantage: Low computation cost</a:t>
            </a:r>
          </a:p>
          <a:p>
            <a:pPr lvl="1"/>
            <a:r>
              <a:rPr lang="en-US" dirty="0"/>
              <a:t>Disadvantage: Require an efficient IK solver</a:t>
            </a:r>
          </a:p>
        </p:txBody>
      </p:sp>
    </p:spTree>
    <p:extLst>
      <p:ext uri="{BB962C8B-B14F-4D97-AF65-F5344CB8AC3E}">
        <p14:creationId xmlns:p14="http://schemas.microsoft.com/office/powerpoint/2010/main" val="95915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B6E1-177B-A841-B3DC-BC390973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Arm IK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1D1B-E3F2-334B-8287-72D67E0A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Randomized IK Solver</a:t>
            </a:r>
          </a:p>
          <a:p>
            <a:pPr lvl="1"/>
            <a:r>
              <a:rPr lang="en-US" dirty="0"/>
              <a:t>All possible elbow positions are computed and depending on the parameterization, the best one is chosen. Either the one with the lowest accumulated joint movement or a random solution out of a set of possible results is selected.</a:t>
            </a:r>
          </a:p>
          <a:p>
            <a:r>
              <a:rPr lang="en-US" dirty="0"/>
              <a:t>Reachability Space</a:t>
            </a:r>
          </a:p>
          <a:p>
            <a:pPr lvl="1"/>
            <a:r>
              <a:rPr lang="en-US" dirty="0"/>
              <a:t>Represented by a grid of voxels in 6D pose space. Each voxel has the probability of whether an IK query can be answered successfully.</a:t>
            </a:r>
          </a:p>
          <a:p>
            <a:pPr lvl="1"/>
            <a:r>
              <a:rPr lang="en-US" dirty="0"/>
              <a:t>Can be created by computing a large number of IK requests and counting the successful queries or randomly sampling joint values and use forward kinematics to validate the end-effector pose</a:t>
            </a:r>
          </a:p>
        </p:txBody>
      </p:sp>
    </p:spTree>
    <p:extLst>
      <p:ext uri="{BB962C8B-B14F-4D97-AF65-F5344CB8AC3E}">
        <p14:creationId xmlns:p14="http://schemas.microsoft.com/office/powerpoint/2010/main" val="78650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05F0-453F-8341-A983-D65B9E06E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9178"/>
            <a:ext cx="10515600" cy="4351338"/>
          </a:xfrm>
        </p:spPr>
        <p:txBody>
          <a:bodyPr/>
          <a:lstStyle/>
          <a:p>
            <a:r>
              <a:rPr lang="en-US" dirty="0"/>
              <a:t>Gradient Descent in Reachability Space (Search for the local max)</a:t>
            </a:r>
          </a:p>
          <a:p>
            <a:pPr lvl="1"/>
            <a:r>
              <a:rPr lang="en-US" dirty="0"/>
              <a:t>While a object pose is found and the corresponding reachability space entry is above certain threshold, the gradient descent can be applied</a:t>
            </a:r>
          </a:p>
          <a:p>
            <a:pPr lvl="1"/>
            <a:r>
              <a:rPr lang="en-US" dirty="0"/>
              <a:t>Only looking for neighbor voxels that have the highest probability to a successful query</a:t>
            </a:r>
          </a:p>
          <a:p>
            <a:pPr lvl="1"/>
            <a:r>
              <a:rPr lang="en-US" dirty="0"/>
              <a:t>Only used with some probability on top of the original algorithm to avoid loosing the probability completeness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C0EA9-B88F-F641-B1C5-8F0B1A52D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3572622"/>
            <a:ext cx="57658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C3E3-EC2A-6745-BD72-BE549E5A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with/without Reachability Space and Obstacle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C6CF-6A8B-9F46-810D-0D6EAA9F2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associated grasping poses for grasping the wok and find a valid configuration to bring the end-effector to one of the 15 poses</a:t>
            </a:r>
          </a:p>
          <a:p>
            <a:r>
              <a:rPr lang="en-US" dirty="0"/>
              <a:t>The table below shows the performance after 100 IK queries for randomly generated object poses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F7A45-F839-B44D-B4B5-DE10D62C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8" y="3734330"/>
            <a:ext cx="6843603" cy="27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3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9E94-2D14-4045-B7B0-D46CB463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Arm IK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F173E-015B-DB4B-B04E-5FE11F35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robot to re-grasp or hand-off the object, a 23 dimensional solution vector is finally generated</a:t>
            </a:r>
          </a:p>
          <a:p>
            <a:r>
              <a:rPr lang="en-US" dirty="0"/>
              <a:t>Reachability Space is used in order to speed up the computation </a:t>
            </a:r>
          </a:p>
          <a:p>
            <a:r>
              <a:rPr lang="en-US" dirty="0"/>
              <a:t>The IK solver is called only when the IK-probability of the grasping poses in the right and left reachability spaces above a threshold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D5F26-9DE5-B846-B970-A44AE23EB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97" y="4050392"/>
            <a:ext cx="4628403" cy="24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C07B-6C01-A94B-B91A-EFF4583B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Dual Arm IK Solver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CE4B-D748-1745-81E5-A0D1F48D6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row is for both arms to find a feasible grasp selection</a:t>
            </a:r>
          </a:p>
          <a:p>
            <a:r>
              <a:rPr lang="en-US" dirty="0"/>
              <a:t>Second row is when the object is already grasped with the left hand</a:t>
            </a:r>
          </a:p>
          <a:p>
            <a:r>
              <a:rPr lang="en-US" dirty="0"/>
              <a:t>100 IK queries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E9FF1-075A-FA46-B9D7-D9EA7005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009" y="3545822"/>
            <a:ext cx="7171981" cy="26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4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930</Words>
  <Application>Microsoft Macintosh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Humanoid Motion Planning for Dual-Arm Manipulation and Re-Grasping Tasks</vt:lpstr>
      <vt:lpstr>Overview</vt:lpstr>
      <vt:lpstr>Novel Inverse Kinematics (IK) Solver for ARMAR-III</vt:lpstr>
      <vt:lpstr>Advantages and Disadvantages for both of the Algorithms</vt:lpstr>
      <vt:lpstr>Single Arm IK Solver</vt:lpstr>
      <vt:lpstr>PowerPoint Presentation</vt:lpstr>
      <vt:lpstr>Performance with/without Reachability Space and Obstacle</vt:lpstr>
      <vt:lpstr>Dual Arm IK Solver</vt:lpstr>
      <vt:lpstr>Performance of Dual Arm IK Solver </vt:lpstr>
      <vt:lpstr>Motion Planning For Single Arm Reaching Motion</vt:lpstr>
      <vt:lpstr>Jacobian Pseudoinverse-Based RRT (J+-RRT)</vt:lpstr>
      <vt:lpstr>IK-RRT (Bidirectional)</vt:lpstr>
      <vt:lpstr>Motion Planning For Dual Arm Re-Grasping</vt:lpstr>
      <vt:lpstr>PowerPoint Presentation</vt:lpstr>
      <vt:lpstr>Results</vt:lpstr>
      <vt:lpstr>Dual-Arm Motion Planning in a Kitchen Scenario</vt:lpstr>
      <vt:lpstr>Hand-off with Two Robots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Humanoid Motion Planning for Dual-Arm Manipulation and Re-Grasping Tasks</dc:title>
  <dc:creator>Du, Zhengyang</dc:creator>
  <cp:lastModifiedBy>Du, Zhengyang</cp:lastModifiedBy>
  <cp:revision>6</cp:revision>
  <dcterms:created xsi:type="dcterms:W3CDTF">2019-03-12T07:09:18Z</dcterms:created>
  <dcterms:modified xsi:type="dcterms:W3CDTF">2019-03-12T07:30:07Z</dcterms:modified>
</cp:coreProperties>
</file>