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270" r:id="rId3"/>
    <p:sldId id="258" r:id="rId4"/>
    <p:sldId id="260" r:id="rId5"/>
    <p:sldId id="257" r:id="rId6"/>
    <p:sldId id="262" r:id="rId7"/>
    <p:sldId id="263" r:id="rId8"/>
    <p:sldId id="264" r:id="rId9"/>
    <p:sldId id="266" r:id="rId10"/>
    <p:sldId id="265" r:id="rId11"/>
    <p:sldId id="267" r:id="rId12"/>
    <p:sldId id="269" r:id="rId13"/>
    <p:sldId id="268"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64"/>
  </p:normalViewPr>
  <p:slideViewPr>
    <p:cSldViewPr snapToGrid="0" snapToObjects="1">
      <p:cViewPr varScale="1">
        <p:scale>
          <a:sx n="60" d="100"/>
          <a:sy n="60" d="100"/>
        </p:scale>
        <p:origin x="53" y="432"/>
      </p:cViewPr>
      <p:guideLst/>
    </p:cSldViewPr>
  </p:slideViewPr>
  <p:notesTextViewPr>
    <p:cViewPr>
      <p:scale>
        <a:sx n="1" d="1"/>
        <a:sy n="1" d="1"/>
      </p:scale>
      <p:origin x="0" y="0"/>
    </p:cViewPr>
  </p:notesTextViewPr>
  <p:notesViewPr>
    <p:cSldViewPr snapToGrid="0" snapToObjects="1">
      <p:cViewPr varScale="1">
        <p:scale>
          <a:sx n="75" d="100"/>
          <a:sy n="75" d="100"/>
        </p:scale>
        <p:origin x="332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DDDD8D8-8BDA-4346-865C-20FCCC17C3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DB8ACD5E-8FDD-774B-8540-ADD9BF99FA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BC18CC-4CE6-6148-8AE4-61DE1421BB80}" type="datetimeFigureOut">
              <a:rPr lang="en-US" smtClean="0"/>
              <a:t>4/2/2019</a:t>
            </a:fld>
            <a:endParaRPr lang="en-US"/>
          </a:p>
        </p:txBody>
      </p:sp>
      <p:sp>
        <p:nvSpPr>
          <p:cNvPr id="4" name="Footer Placeholder 3">
            <a:extLst>
              <a:ext uri="{FF2B5EF4-FFF2-40B4-BE49-F238E27FC236}">
                <a16:creationId xmlns:a16="http://schemas.microsoft.com/office/drawing/2014/main" xmlns="" id="{2D53D2C7-E719-3848-BC47-CC113D5B28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EAE9659-ECE5-6744-954B-D6AC89BBF6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A6274D-26E2-9E44-B5AA-353A93137BBD}" type="slidenum">
              <a:rPr lang="en-US" smtClean="0"/>
              <a:t>‹#›</a:t>
            </a:fld>
            <a:endParaRPr lang="en-US"/>
          </a:p>
        </p:txBody>
      </p:sp>
    </p:spTree>
    <p:extLst>
      <p:ext uri="{BB962C8B-B14F-4D97-AF65-F5344CB8AC3E}">
        <p14:creationId xmlns:p14="http://schemas.microsoft.com/office/powerpoint/2010/main" val="2142922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F4641-FF4B-C540-966C-ED6E5D080E37}" type="datetimeFigureOut">
              <a:rPr lang="en-US" smtClean="0"/>
              <a:t>4/2/2019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9D98-E7BB-7B46-B53D-D75CEF504815}" type="slidenum">
              <a:rPr lang="en-US" smtClean="0"/>
              <a:t>‹#›</a:t>
            </a:fld>
            <a:endParaRPr lang="en-US"/>
          </a:p>
        </p:txBody>
      </p:sp>
    </p:spTree>
    <p:extLst>
      <p:ext uri="{BB962C8B-B14F-4D97-AF65-F5344CB8AC3E}">
        <p14:creationId xmlns:p14="http://schemas.microsoft.com/office/powerpoint/2010/main" val="268537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260C5-2B51-CE4C-ADAA-D84164A88E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B5FFF7-0175-9047-A251-707B52D6B5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EBFA05-0ADF-3E4F-B349-F44C793068D1}"/>
              </a:ext>
            </a:extLst>
          </p:cNvPr>
          <p:cNvSpPr>
            <a:spLocks noGrp="1"/>
          </p:cNvSpPr>
          <p:nvPr>
            <p:ph type="dt" sz="half" idx="10"/>
          </p:nvPr>
        </p:nvSpPr>
        <p:spPr/>
        <p:txBody>
          <a:bodyPr/>
          <a:lstStyle/>
          <a:p>
            <a:fld id="{5053A99A-9B18-E54C-BD18-4C47A39740AA}" type="datetime1">
              <a:rPr lang="en-US" smtClean="0"/>
              <a:t>4/2/2019</a:t>
            </a:fld>
            <a:endParaRPr lang="en-US"/>
          </a:p>
        </p:txBody>
      </p:sp>
      <p:sp>
        <p:nvSpPr>
          <p:cNvPr id="5" name="Footer Placeholder 4">
            <a:extLst>
              <a:ext uri="{FF2B5EF4-FFF2-40B4-BE49-F238E27FC236}">
                <a16:creationId xmlns:a16="http://schemas.microsoft.com/office/drawing/2014/main" xmlns="" id="{38CFF1DE-79B6-6A40-B522-909559EBD390}"/>
              </a:ext>
            </a:extLst>
          </p:cNvPr>
          <p:cNvSpPr>
            <a:spLocks noGrp="1"/>
          </p:cNvSpPr>
          <p:nvPr>
            <p:ph type="ftr" sz="quarter" idx="11"/>
          </p:nvPr>
        </p:nvSpPr>
        <p:spPr/>
        <p:txBody>
          <a:body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D2DC9256-38BC-6543-BA3E-75BD903CAB5F}"/>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263136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4904DB-E0E6-EC4E-9DE2-8E9A47BEEA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6C96795-360A-D544-9A20-B9206C2A7D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401923-D1B9-9C47-81B2-41B7497211A0}"/>
              </a:ext>
            </a:extLst>
          </p:cNvPr>
          <p:cNvSpPr>
            <a:spLocks noGrp="1"/>
          </p:cNvSpPr>
          <p:nvPr>
            <p:ph type="dt" sz="half" idx="10"/>
          </p:nvPr>
        </p:nvSpPr>
        <p:spPr/>
        <p:txBody>
          <a:bodyPr/>
          <a:lstStyle/>
          <a:p>
            <a:fld id="{2441AB00-6198-6340-BC14-9510BAFD7A29}" type="datetime1">
              <a:rPr lang="en-US" smtClean="0"/>
              <a:t>4/2/2019</a:t>
            </a:fld>
            <a:endParaRPr lang="en-US"/>
          </a:p>
        </p:txBody>
      </p:sp>
      <p:sp>
        <p:nvSpPr>
          <p:cNvPr id="5" name="Footer Placeholder 4">
            <a:extLst>
              <a:ext uri="{FF2B5EF4-FFF2-40B4-BE49-F238E27FC236}">
                <a16:creationId xmlns:a16="http://schemas.microsoft.com/office/drawing/2014/main" xmlns="" id="{310AC257-672B-8B40-9950-A4543497D0EF}"/>
              </a:ext>
            </a:extLst>
          </p:cNvPr>
          <p:cNvSpPr>
            <a:spLocks noGrp="1"/>
          </p:cNvSpPr>
          <p:nvPr>
            <p:ph type="ftr" sz="quarter" idx="11"/>
          </p:nvPr>
        </p:nvSpPr>
        <p:spPr/>
        <p:txBody>
          <a:body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EEBB25B6-7F23-CA4B-A198-6CE7E43D7145}"/>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63160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ACC0491-ED5B-6043-862E-075466137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1EC30AF-EDC4-194C-89A2-FDD2BFD50F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80E647-FC8C-1F42-891F-5326D39FFB5C}"/>
              </a:ext>
            </a:extLst>
          </p:cNvPr>
          <p:cNvSpPr>
            <a:spLocks noGrp="1"/>
          </p:cNvSpPr>
          <p:nvPr>
            <p:ph type="dt" sz="half" idx="10"/>
          </p:nvPr>
        </p:nvSpPr>
        <p:spPr/>
        <p:txBody>
          <a:bodyPr/>
          <a:lstStyle/>
          <a:p>
            <a:fld id="{3C2BA975-291C-E545-B79B-121B1C613D28}" type="datetime1">
              <a:rPr lang="en-US" smtClean="0"/>
              <a:t>4/2/2019</a:t>
            </a:fld>
            <a:endParaRPr lang="en-US"/>
          </a:p>
        </p:txBody>
      </p:sp>
      <p:sp>
        <p:nvSpPr>
          <p:cNvPr id="5" name="Footer Placeholder 4">
            <a:extLst>
              <a:ext uri="{FF2B5EF4-FFF2-40B4-BE49-F238E27FC236}">
                <a16:creationId xmlns:a16="http://schemas.microsoft.com/office/drawing/2014/main" xmlns="" id="{C5A815C7-2806-1942-8170-06E4C4F9E672}"/>
              </a:ext>
            </a:extLst>
          </p:cNvPr>
          <p:cNvSpPr>
            <a:spLocks noGrp="1"/>
          </p:cNvSpPr>
          <p:nvPr>
            <p:ph type="ftr" sz="quarter" idx="11"/>
          </p:nvPr>
        </p:nvSpPr>
        <p:spPr/>
        <p:txBody>
          <a:body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06494239-6C63-3D4D-8FD2-217DBD28FEE8}"/>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246735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1CE20-D555-934F-BC2C-F5CAF6F5A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75B87E-EA7B-7347-A00A-27B9ABBC15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F4ECB7-B8EC-0C44-B695-46253CE6F235}"/>
              </a:ext>
            </a:extLst>
          </p:cNvPr>
          <p:cNvSpPr>
            <a:spLocks noGrp="1"/>
          </p:cNvSpPr>
          <p:nvPr>
            <p:ph type="dt" sz="half" idx="10"/>
          </p:nvPr>
        </p:nvSpPr>
        <p:spPr/>
        <p:txBody>
          <a:bodyPr/>
          <a:lstStyle/>
          <a:p>
            <a:fld id="{EC91CD97-AEA3-3D41-9E8C-1AD05B346693}" type="datetime1">
              <a:rPr lang="en-US" smtClean="0"/>
              <a:t>4/2/2019</a:t>
            </a:fld>
            <a:endParaRPr lang="en-US"/>
          </a:p>
        </p:txBody>
      </p:sp>
      <p:sp>
        <p:nvSpPr>
          <p:cNvPr id="5" name="Footer Placeholder 4">
            <a:extLst>
              <a:ext uri="{FF2B5EF4-FFF2-40B4-BE49-F238E27FC236}">
                <a16:creationId xmlns:a16="http://schemas.microsoft.com/office/drawing/2014/main" xmlns="" id="{B2C71951-A2C5-0A4C-8B0E-E7DACB89937C}"/>
              </a:ext>
            </a:extLst>
          </p:cNvPr>
          <p:cNvSpPr>
            <a:spLocks noGrp="1"/>
          </p:cNvSpPr>
          <p:nvPr>
            <p:ph type="ftr" sz="quarter" idx="11"/>
          </p:nvPr>
        </p:nvSpPr>
        <p:spPr/>
        <p:txBody>
          <a:body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4082006B-6CFC-4E46-A0BE-84E54EA97130}"/>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2807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BFAC0-4775-6445-9B1C-2BDB508B9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98080C-B559-E840-98FE-8C9F225A6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92872B0-85E9-CB40-B858-5268388CD181}"/>
              </a:ext>
            </a:extLst>
          </p:cNvPr>
          <p:cNvSpPr>
            <a:spLocks noGrp="1"/>
          </p:cNvSpPr>
          <p:nvPr>
            <p:ph type="dt" sz="half" idx="10"/>
          </p:nvPr>
        </p:nvSpPr>
        <p:spPr/>
        <p:txBody>
          <a:bodyPr/>
          <a:lstStyle/>
          <a:p>
            <a:fld id="{6BA2A5E7-26BB-6646-AA8B-C570D310A312}" type="datetime1">
              <a:rPr lang="en-US" smtClean="0"/>
              <a:t>4/2/2019</a:t>
            </a:fld>
            <a:endParaRPr lang="en-US"/>
          </a:p>
        </p:txBody>
      </p:sp>
      <p:sp>
        <p:nvSpPr>
          <p:cNvPr id="5" name="Footer Placeholder 4">
            <a:extLst>
              <a:ext uri="{FF2B5EF4-FFF2-40B4-BE49-F238E27FC236}">
                <a16:creationId xmlns:a16="http://schemas.microsoft.com/office/drawing/2014/main" xmlns="" id="{F76BF0AA-2F0F-5246-85E9-9B3E0539850D}"/>
              </a:ext>
            </a:extLst>
          </p:cNvPr>
          <p:cNvSpPr>
            <a:spLocks noGrp="1"/>
          </p:cNvSpPr>
          <p:nvPr>
            <p:ph type="ftr" sz="quarter" idx="11"/>
          </p:nvPr>
        </p:nvSpPr>
        <p:spPr/>
        <p:txBody>
          <a:body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261E4694-B59D-5F40-A30C-A6196A021061}"/>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25209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0589A-D060-094E-B285-FA30F86DB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042778-675A-E945-B1A1-5AB94FFD84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4361FD-7507-3141-AC1B-F6C328B1F6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980D0D-0169-494E-96C0-DE39F907C646}"/>
              </a:ext>
            </a:extLst>
          </p:cNvPr>
          <p:cNvSpPr>
            <a:spLocks noGrp="1"/>
          </p:cNvSpPr>
          <p:nvPr>
            <p:ph type="dt" sz="half" idx="10"/>
          </p:nvPr>
        </p:nvSpPr>
        <p:spPr/>
        <p:txBody>
          <a:bodyPr/>
          <a:lstStyle/>
          <a:p>
            <a:fld id="{996D3FCE-968E-7B42-9A9F-2B988ABFC199}" type="datetime1">
              <a:rPr lang="en-US" smtClean="0"/>
              <a:t>4/2/2019</a:t>
            </a:fld>
            <a:endParaRPr lang="en-US"/>
          </a:p>
        </p:txBody>
      </p:sp>
      <p:sp>
        <p:nvSpPr>
          <p:cNvPr id="6" name="Footer Placeholder 5">
            <a:extLst>
              <a:ext uri="{FF2B5EF4-FFF2-40B4-BE49-F238E27FC236}">
                <a16:creationId xmlns:a16="http://schemas.microsoft.com/office/drawing/2014/main" xmlns="" id="{377AF07D-C76E-B747-BB4D-5F37793DAD1D}"/>
              </a:ext>
            </a:extLst>
          </p:cNvPr>
          <p:cNvSpPr>
            <a:spLocks noGrp="1"/>
          </p:cNvSpPr>
          <p:nvPr>
            <p:ph type="ftr" sz="quarter" idx="11"/>
          </p:nvPr>
        </p:nvSpPr>
        <p:spPr/>
        <p:txBody>
          <a:bodyPr/>
          <a:lstStyle/>
          <a:p>
            <a:r>
              <a:rPr lang="en-US"/>
              <a:t>Autonomous Dual-Arm Manipulation of Familiar Objects</a:t>
            </a:r>
          </a:p>
        </p:txBody>
      </p:sp>
      <p:sp>
        <p:nvSpPr>
          <p:cNvPr id="7" name="Slide Number Placeholder 6">
            <a:extLst>
              <a:ext uri="{FF2B5EF4-FFF2-40B4-BE49-F238E27FC236}">
                <a16:creationId xmlns:a16="http://schemas.microsoft.com/office/drawing/2014/main" xmlns="" id="{79ED34D5-6B32-854F-8CB3-B21E4572CD5F}"/>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63544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B23F4E-D041-1C4A-B0D3-5E0537D0F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356078-6573-C34C-A8D9-8D17F67BE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41023A5-01AC-344A-A211-DC804AD3CA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542BA7-3AA3-1140-8DD3-7FDC7933C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939E985-6C73-0F49-B8C9-EFD40F8F63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FE3C76F-45DD-A04E-A714-4AD7171D3B6A}"/>
              </a:ext>
            </a:extLst>
          </p:cNvPr>
          <p:cNvSpPr>
            <a:spLocks noGrp="1"/>
          </p:cNvSpPr>
          <p:nvPr>
            <p:ph type="dt" sz="half" idx="10"/>
          </p:nvPr>
        </p:nvSpPr>
        <p:spPr/>
        <p:txBody>
          <a:bodyPr/>
          <a:lstStyle/>
          <a:p>
            <a:fld id="{13917320-134A-BB46-957F-E71518FB3BFD}" type="datetime1">
              <a:rPr lang="en-US" smtClean="0"/>
              <a:t>4/2/2019</a:t>
            </a:fld>
            <a:endParaRPr lang="en-US"/>
          </a:p>
        </p:txBody>
      </p:sp>
      <p:sp>
        <p:nvSpPr>
          <p:cNvPr id="8" name="Footer Placeholder 7">
            <a:extLst>
              <a:ext uri="{FF2B5EF4-FFF2-40B4-BE49-F238E27FC236}">
                <a16:creationId xmlns:a16="http://schemas.microsoft.com/office/drawing/2014/main" xmlns="" id="{910187FD-8594-5941-AA6E-73CB65D7099D}"/>
              </a:ext>
            </a:extLst>
          </p:cNvPr>
          <p:cNvSpPr>
            <a:spLocks noGrp="1"/>
          </p:cNvSpPr>
          <p:nvPr>
            <p:ph type="ftr" sz="quarter" idx="11"/>
          </p:nvPr>
        </p:nvSpPr>
        <p:spPr/>
        <p:txBody>
          <a:bodyPr/>
          <a:lstStyle/>
          <a:p>
            <a:r>
              <a:rPr lang="en-US"/>
              <a:t>Autonomous Dual-Arm Manipulation of Familiar Objects</a:t>
            </a:r>
          </a:p>
        </p:txBody>
      </p:sp>
      <p:sp>
        <p:nvSpPr>
          <p:cNvPr id="9" name="Slide Number Placeholder 8">
            <a:extLst>
              <a:ext uri="{FF2B5EF4-FFF2-40B4-BE49-F238E27FC236}">
                <a16:creationId xmlns:a16="http://schemas.microsoft.com/office/drawing/2014/main" xmlns="" id="{F90A1A67-3A04-D744-A313-EF2D76335558}"/>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64157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B3B8EB-7EAD-F74F-A7C6-9209BD701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E13D73-185B-DE40-A0EF-CA87E65B79B9}"/>
              </a:ext>
            </a:extLst>
          </p:cNvPr>
          <p:cNvSpPr>
            <a:spLocks noGrp="1"/>
          </p:cNvSpPr>
          <p:nvPr>
            <p:ph type="dt" sz="half" idx="10"/>
          </p:nvPr>
        </p:nvSpPr>
        <p:spPr/>
        <p:txBody>
          <a:bodyPr/>
          <a:lstStyle/>
          <a:p>
            <a:fld id="{68C3F479-466B-304D-9589-A34423453989}" type="datetime1">
              <a:rPr lang="en-US" smtClean="0"/>
              <a:t>4/2/2019</a:t>
            </a:fld>
            <a:endParaRPr lang="en-US"/>
          </a:p>
        </p:txBody>
      </p:sp>
      <p:sp>
        <p:nvSpPr>
          <p:cNvPr id="4" name="Footer Placeholder 3">
            <a:extLst>
              <a:ext uri="{FF2B5EF4-FFF2-40B4-BE49-F238E27FC236}">
                <a16:creationId xmlns:a16="http://schemas.microsoft.com/office/drawing/2014/main" xmlns="" id="{07C6EE52-497A-064F-9216-AF18D4347C73}"/>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62479762-BBDB-144E-B121-85384E038380}"/>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44981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112C4AE-9B12-7D46-AB20-A8B25D538096}"/>
              </a:ext>
            </a:extLst>
          </p:cNvPr>
          <p:cNvSpPr>
            <a:spLocks noGrp="1"/>
          </p:cNvSpPr>
          <p:nvPr>
            <p:ph type="dt" sz="half" idx="10"/>
          </p:nvPr>
        </p:nvSpPr>
        <p:spPr/>
        <p:txBody>
          <a:bodyPr/>
          <a:lstStyle/>
          <a:p>
            <a:fld id="{581BA2AE-A122-C14D-8EB3-D0ED729FD9ED}" type="datetime1">
              <a:rPr lang="en-US" smtClean="0"/>
              <a:t>4/2/2019</a:t>
            </a:fld>
            <a:endParaRPr lang="en-US"/>
          </a:p>
        </p:txBody>
      </p:sp>
      <p:sp>
        <p:nvSpPr>
          <p:cNvPr id="3" name="Footer Placeholder 2">
            <a:extLst>
              <a:ext uri="{FF2B5EF4-FFF2-40B4-BE49-F238E27FC236}">
                <a16:creationId xmlns:a16="http://schemas.microsoft.com/office/drawing/2014/main" xmlns="" id="{A33E8927-CF18-164D-9F2A-63F11F0A0068}"/>
              </a:ext>
            </a:extLst>
          </p:cNvPr>
          <p:cNvSpPr>
            <a:spLocks noGrp="1"/>
          </p:cNvSpPr>
          <p:nvPr>
            <p:ph type="ftr" sz="quarter" idx="11"/>
          </p:nvPr>
        </p:nvSpPr>
        <p:spPr/>
        <p:txBody>
          <a:bodyPr/>
          <a:lstStyle/>
          <a:p>
            <a:r>
              <a:rPr lang="en-US"/>
              <a:t>Autonomous Dual-Arm Manipulation of Familiar Objects</a:t>
            </a:r>
          </a:p>
        </p:txBody>
      </p:sp>
      <p:sp>
        <p:nvSpPr>
          <p:cNvPr id="4" name="Slide Number Placeholder 3">
            <a:extLst>
              <a:ext uri="{FF2B5EF4-FFF2-40B4-BE49-F238E27FC236}">
                <a16:creationId xmlns:a16="http://schemas.microsoft.com/office/drawing/2014/main" xmlns="" id="{B11DB567-B6A4-D549-93D9-89CD041F43F8}"/>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141027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7D944-7748-CB46-9F91-C19219CA2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740A04F-1D57-AA45-89A1-CAF3A271A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7FB210-CEE9-0446-AEC6-3820D1339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024A0D3-0AAA-DD4C-8DCC-ACFEC2A4F0E3}"/>
              </a:ext>
            </a:extLst>
          </p:cNvPr>
          <p:cNvSpPr>
            <a:spLocks noGrp="1"/>
          </p:cNvSpPr>
          <p:nvPr>
            <p:ph type="dt" sz="half" idx="10"/>
          </p:nvPr>
        </p:nvSpPr>
        <p:spPr/>
        <p:txBody>
          <a:bodyPr/>
          <a:lstStyle/>
          <a:p>
            <a:fld id="{D4406950-8D3A-5245-B3C1-7EB8E8ED9E84}" type="datetime1">
              <a:rPr lang="en-US" smtClean="0"/>
              <a:t>4/2/2019</a:t>
            </a:fld>
            <a:endParaRPr lang="en-US"/>
          </a:p>
        </p:txBody>
      </p:sp>
      <p:sp>
        <p:nvSpPr>
          <p:cNvPr id="6" name="Footer Placeholder 5">
            <a:extLst>
              <a:ext uri="{FF2B5EF4-FFF2-40B4-BE49-F238E27FC236}">
                <a16:creationId xmlns:a16="http://schemas.microsoft.com/office/drawing/2014/main" xmlns="" id="{A37ABFF4-D2B0-B54A-8008-4DE82E565E70}"/>
              </a:ext>
            </a:extLst>
          </p:cNvPr>
          <p:cNvSpPr>
            <a:spLocks noGrp="1"/>
          </p:cNvSpPr>
          <p:nvPr>
            <p:ph type="ftr" sz="quarter" idx="11"/>
          </p:nvPr>
        </p:nvSpPr>
        <p:spPr/>
        <p:txBody>
          <a:bodyPr/>
          <a:lstStyle/>
          <a:p>
            <a:r>
              <a:rPr lang="en-US"/>
              <a:t>Autonomous Dual-Arm Manipulation of Familiar Objects</a:t>
            </a:r>
          </a:p>
        </p:txBody>
      </p:sp>
      <p:sp>
        <p:nvSpPr>
          <p:cNvPr id="7" name="Slide Number Placeholder 6">
            <a:extLst>
              <a:ext uri="{FF2B5EF4-FFF2-40B4-BE49-F238E27FC236}">
                <a16:creationId xmlns:a16="http://schemas.microsoft.com/office/drawing/2014/main" xmlns="" id="{9DDCF7CA-C7E1-D34C-B9A9-F1B27B390B15}"/>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193808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BF6E8-F7B5-8140-88C7-AAECDA654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426747E-E67A-3C4B-8AFF-1D4116405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61B023D-D383-0941-97E2-18AD79C7D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A0E55E1-E274-234D-A93F-245AD4ECDC65}"/>
              </a:ext>
            </a:extLst>
          </p:cNvPr>
          <p:cNvSpPr>
            <a:spLocks noGrp="1"/>
          </p:cNvSpPr>
          <p:nvPr>
            <p:ph type="dt" sz="half" idx="10"/>
          </p:nvPr>
        </p:nvSpPr>
        <p:spPr/>
        <p:txBody>
          <a:bodyPr/>
          <a:lstStyle/>
          <a:p>
            <a:fld id="{443A73EF-95AB-0C4D-AD2A-371E11EBBEB0}" type="datetime1">
              <a:rPr lang="en-US" smtClean="0"/>
              <a:t>4/2/2019</a:t>
            </a:fld>
            <a:endParaRPr lang="en-US"/>
          </a:p>
        </p:txBody>
      </p:sp>
      <p:sp>
        <p:nvSpPr>
          <p:cNvPr id="6" name="Footer Placeholder 5">
            <a:extLst>
              <a:ext uri="{FF2B5EF4-FFF2-40B4-BE49-F238E27FC236}">
                <a16:creationId xmlns:a16="http://schemas.microsoft.com/office/drawing/2014/main" xmlns="" id="{393EE0A0-7050-874C-A4B4-0FF1C5766F25}"/>
              </a:ext>
            </a:extLst>
          </p:cNvPr>
          <p:cNvSpPr>
            <a:spLocks noGrp="1"/>
          </p:cNvSpPr>
          <p:nvPr>
            <p:ph type="ftr" sz="quarter" idx="11"/>
          </p:nvPr>
        </p:nvSpPr>
        <p:spPr/>
        <p:txBody>
          <a:bodyPr/>
          <a:lstStyle/>
          <a:p>
            <a:r>
              <a:rPr lang="en-US"/>
              <a:t>Autonomous Dual-Arm Manipulation of Familiar Objects</a:t>
            </a:r>
          </a:p>
        </p:txBody>
      </p:sp>
      <p:sp>
        <p:nvSpPr>
          <p:cNvPr id="7" name="Slide Number Placeholder 6">
            <a:extLst>
              <a:ext uri="{FF2B5EF4-FFF2-40B4-BE49-F238E27FC236}">
                <a16:creationId xmlns:a16="http://schemas.microsoft.com/office/drawing/2014/main" xmlns="" id="{C076CD55-2C50-3F48-850B-62B1B7BA22D7}"/>
              </a:ext>
            </a:extLst>
          </p:cNvPr>
          <p:cNvSpPr>
            <a:spLocks noGrp="1"/>
          </p:cNvSpPr>
          <p:nvPr>
            <p:ph type="sldNum" sz="quarter" idx="12"/>
          </p:nvPr>
        </p:nvSpPr>
        <p:spPr/>
        <p:txBody>
          <a:bodyPr/>
          <a:lstStyle/>
          <a:p>
            <a:fld id="{47CA8A90-B521-7140-B9C2-518723CA7677}" type="slidenum">
              <a:rPr lang="en-US" smtClean="0"/>
              <a:t>‹#›</a:t>
            </a:fld>
            <a:endParaRPr lang="en-US"/>
          </a:p>
        </p:txBody>
      </p:sp>
    </p:spTree>
    <p:extLst>
      <p:ext uri="{BB962C8B-B14F-4D97-AF65-F5344CB8AC3E}">
        <p14:creationId xmlns:p14="http://schemas.microsoft.com/office/powerpoint/2010/main" val="32782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403C80-FCB5-3648-87E4-1D316B449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B8F5FD-91A5-214E-88EB-4B16E28FF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A2326-1FF9-BC46-8B87-DC23F490F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E89DB-189B-384F-B93D-15746B21AD9B}" type="datetime1">
              <a:rPr lang="en-US" smtClean="0"/>
              <a:t>4/2/2019</a:t>
            </a:fld>
            <a:endParaRPr lang="en-US"/>
          </a:p>
        </p:txBody>
      </p:sp>
      <p:sp>
        <p:nvSpPr>
          <p:cNvPr id="5" name="Footer Placeholder 4">
            <a:extLst>
              <a:ext uri="{FF2B5EF4-FFF2-40B4-BE49-F238E27FC236}">
                <a16:creationId xmlns:a16="http://schemas.microsoft.com/office/drawing/2014/main" xmlns="" id="{80F238F0-AF97-434C-BA03-2934BB6F4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Autonomous Dual-Arm Manipulation of Familiar Objects</a:t>
            </a:r>
          </a:p>
        </p:txBody>
      </p:sp>
      <p:sp>
        <p:nvSpPr>
          <p:cNvPr id="6" name="Slide Number Placeholder 5">
            <a:extLst>
              <a:ext uri="{FF2B5EF4-FFF2-40B4-BE49-F238E27FC236}">
                <a16:creationId xmlns:a16="http://schemas.microsoft.com/office/drawing/2014/main" xmlns="" id="{248DBF94-360E-324D-A4EE-58E10928B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A8A90-B521-7140-B9C2-518723CA7677}" type="slidenum">
              <a:rPr lang="en-US" smtClean="0"/>
              <a:t>‹#›</a:t>
            </a:fld>
            <a:endParaRPr lang="en-US"/>
          </a:p>
        </p:txBody>
      </p:sp>
    </p:spTree>
    <p:extLst>
      <p:ext uri="{BB962C8B-B14F-4D97-AF65-F5344CB8AC3E}">
        <p14:creationId xmlns:p14="http://schemas.microsoft.com/office/powerpoint/2010/main" val="3493321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FA2F2-F931-1D48-9F5C-E20CFDB852BF}"/>
              </a:ext>
            </a:extLst>
          </p:cNvPr>
          <p:cNvSpPr>
            <a:spLocks noGrp="1"/>
          </p:cNvSpPr>
          <p:nvPr>
            <p:ph type="ctrTitle"/>
          </p:nvPr>
        </p:nvSpPr>
        <p:spPr>
          <a:xfrm>
            <a:off x="1132764" y="-911161"/>
            <a:ext cx="9926472" cy="2479675"/>
          </a:xfrm>
        </p:spPr>
        <p:txBody>
          <a:bodyPr>
            <a:normAutofit fontScale="90000"/>
          </a:bodyPr>
          <a:lstStyle/>
          <a:p>
            <a:r>
              <a:rPr lang="en-US" dirty="0"/>
              <a:t>Autonomous Dual-Arm Manipulation of Familiar Objects</a:t>
            </a:r>
          </a:p>
        </p:txBody>
      </p:sp>
      <p:sp>
        <p:nvSpPr>
          <p:cNvPr id="3" name="Subtitle 2">
            <a:extLst>
              <a:ext uri="{FF2B5EF4-FFF2-40B4-BE49-F238E27FC236}">
                <a16:creationId xmlns:a16="http://schemas.microsoft.com/office/drawing/2014/main" xmlns="" id="{87E223F2-C370-1B49-8463-82B12A0F0FD2}"/>
              </a:ext>
            </a:extLst>
          </p:cNvPr>
          <p:cNvSpPr>
            <a:spLocks noGrp="1"/>
          </p:cNvSpPr>
          <p:nvPr>
            <p:ph type="subTitle" idx="1"/>
          </p:nvPr>
        </p:nvSpPr>
        <p:spPr>
          <a:xfrm>
            <a:off x="1524000" y="1568514"/>
            <a:ext cx="9144000" cy="1655762"/>
          </a:xfrm>
        </p:spPr>
        <p:txBody>
          <a:bodyPr/>
          <a:lstStyle/>
          <a:p>
            <a:r>
              <a:rPr lang="en-US" baseline="30000" dirty="0">
                <a:solidFill>
                  <a:srgbClr val="000000"/>
                </a:solidFill>
                <a:latin typeface="Helvetica" pitchFamily="2" charset="0"/>
              </a:rPr>
              <a:t>Dmytro </a:t>
            </a:r>
            <a:r>
              <a:rPr lang="en-US" baseline="30000" dirty="0" err="1">
                <a:solidFill>
                  <a:srgbClr val="000000"/>
                </a:solidFill>
                <a:latin typeface="Helvetica" pitchFamily="2" charset="0"/>
              </a:rPr>
              <a:t>Pavlichenko</a:t>
            </a:r>
            <a:r>
              <a:rPr lang="en-US" baseline="30000" dirty="0">
                <a:solidFill>
                  <a:srgbClr val="000000"/>
                </a:solidFill>
                <a:latin typeface="Helvetica" pitchFamily="2" charset="0"/>
              </a:rPr>
              <a:t>, Diego Rodriguez, Max Schwarz, Christian Lenz, Arul Selvam </a:t>
            </a:r>
            <a:r>
              <a:rPr lang="en-US" baseline="30000" dirty="0" err="1">
                <a:solidFill>
                  <a:srgbClr val="000000"/>
                </a:solidFill>
                <a:latin typeface="Helvetica" pitchFamily="2" charset="0"/>
              </a:rPr>
              <a:t>Periyasamy</a:t>
            </a:r>
            <a:r>
              <a:rPr lang="en-US" baseline="30000" dirty="0">
                <a:solidFill>
                  <a:srgbClr val="000000"/>
                </a:solidFill>
                <a:latin typeface="Helvetica" pitchFamily="2" charset="0"/>
              </a:rPr>
              <a:t> and Sven Behnke</a:t>
            </a:r>
          </a:p>
          <a:p>
            <a:r>
              <a:rPr lang="en-US" sz="3600" baseline="30000" dirty="0" err="1">
                <a:solidFill>
                  <a:srgbClr val="000000"/>
                </a:solidFill>
                <a:latin typeface="Helvetica" pitchFamily="2" charset="0"/>
              </a:rPr>
              <a:t>Xipeng</a:t>
            </a:r>
            <a:r>
              <a:rPr lang="en-US" sz="3600" baseline="30000" dirty="0">
                <a:solidFill>
                  <a:srgbClr val="000000"/>
                </a:solidFill>
                <a:latin typeface="Helvetica" pitchFamily="2" charset="0"/>
              </a:rPr>
              <a:t> </a:t>
            </a:r>
            <a:r>
              <a:rPr lang="en-US" sz="3600" baseline="30000" dirty="0" err="1">
                <a:solidFill>
                  <a:srgbClr val="000000"/>
                </a:solidFill>
                <a:latin typeface="Helvetica" pitchFamily="2" charset="0"/>
              </a:rPr>
              <a:t>Xie</a:t>
            </a:r>
            <a:r>
              <a:rPr lang="en-US" sz="3600" baseline="30000" dirty="0">
                <a:solidFill>
                  <a:srgbClr val="000000"/>
                </a:solidFill>
                <a:latin typeface="Helvetica" pitchFamily="2" charset="0"/>
              </a:rPr>
              <a:t> UNI:xx2297</a:t>
            </a:r>
            <a:endParaRPr lang="en-US" sz="3600" dirty="0"/>
          </a:p>
        </p:txBody>
      </p:sp>
      <p:sp>
        <p:nvSpPr>
          <p:cNvPr id="4" name="Slide Number Placeholder 3">
            <a:extLst>
              <a:ext uri="{FF2B5EF4-FFF2-40B4-BE49-F238E27FC236}">
                <a16:creationId xmlns:a16="http://schemas.microsoft.com/office/drawing/2014/main" xmlns="" id="{A0812D8F-1274-7B42-B71B-7FBFEEA83F2E}"/>
              </a:ext>
            </a:extLst>
          </p:cNvPr>
          <p:cNvSpPr>
            <a:spLocks noGrp="1"/>
          </p:cNvSpPr>
          <p:nvPr>
            <p:ph type="sldNum" sz="quarter" idx="12"/>
          </p:nvPr>
        </p:nvSpPr>
        <p:spPr/>
        <p:txBody>
          <a:bodyPr/>
          <a:lstStyle/>
          <a:p>
            <a:fld id="{47CA8A90-B521-7140-B9C2-518723CA7677}" type="slidenum">
              <a:rPr lang="en-US" smtClean="0"/>
              <a:t>1</a:t>
            </a:fld>
            <a:endParaRPr lang="en-US" dirty="0"/>
          </a:p>
        </p:txBody>
      </p:sp>
      <p:sp>
        <p:nvSpPr>
          <p:cNvPr id="5" name="Footer Placeholder 4">
            <a:extLst>
              <a:ext uri="{FF2B5EF4-FFF2-40B4-BE49-F238E27FC236}">
                <a16:creationId xmlns:a16="http://schemas.microsoft.com/office/drawing/2014/main" xmlns="" id="{47362DAF-E2BA-5F45-9819-16EB7C35FFE9}"/>
              </a:ext>
            </a:extLst>
          </p:cNvPr>
          <p:cNvSpPr>
            <a:spLocks noGrp="1"/>
          </p:cNvSpPr>
          <p:nvPr>
            <p:ph type="ftr" sz="quarter" idx="11"/>
          </p:nvPr>
        </p:nvSpPr>
        <p:spPr/>
        <p:txBody>
          <a:bodyPr/>
          <a:lstStyle/>
          <a:p>
            <a:r>
              <a:rPr lang="en-US"/>
              <a:t>Autonomous Dual-Arm Manipulation of Familiar Objects</a:t>
            </a:r>
          </a:p>
        </p:txBody>
      </p:sp>
      <p:pic>
        <p:nvPicPr>
          <p:cNvPr id="8" name="Content Placeholder 6">
            <a:extLst>
              <a:ext uri="{FF2B5EF4-FFF2-40B4-BE49-F238E27FC236}">
                <a16:creationId xmlns:a16="http://schemas.microsoft.com/office/drawing/2014/main" xmlns="" id="{4DE37BF7-C29A-B14C-8030-40E4F15306A4}"/>
              </a:ext>
            </a:extLst>
          </p:cNvPr>
          <p:cNvPicPr>
            <a:picLocks noChangeAspect="1"/>
          </p:cNvPicPr>
          <p:nvPr/>
        </p:nvPicPr>
        <p:blipFill>
          <a:blip r:embed="rId2"/>
          <a:stretch>
            <a:fillRect/>
          </a:stretch>
        </p:blipFill>
        <p:spPr>
          <a:xfrm>
            <a:off x="3273757" y="2620467"/>
            <a:ext cx="5644486" cy="3599299"/>
          </a:xfrm>
          <a:prstGeom prst="rect">
            <a:avLst/>
          </a:prstGeom>
        </p:spPr>
      </p:pic>
    </p:spTree>
    <p:extLst>
      <p:ext uri="{BB962C8B-B14F-4D97-AF65-F5344CB8AC3E}">
        <p14:creationId xmlns:p14="http://schemas.microsoft.com/office/powerpoint/2010/main" val="274139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10</a:t>
            </a:fld>
            <a:endParaRPr lang="en-US"/>
          </a:p>
        </p:txBody>
      </p:sp>
      <p:sp>
        <p:nvSpPr>
          <p:cNvPr id="9" name="Title 1">
            <a:extLst>
              <a:ext uri="{FF2B5EF4-FFF2-40B4-BE49-F238E27FC236}">
                <a16:creationId xmlns:a16="http://schemas.microsoft.com/office/drawing/2014/main" xmlns="" id="{8BA2C0BF-1667-9A45-8D6D-879A91DFF555}"/>
              </a:ext>
            </a:extLst>
          </p:cNvPr>
          <p:cNvSpPr>
            <a:spLocks noGrp="1"/>
          </p:cNvSpPr>
          <p:nvPr>
            <p:ph type="title"/>
          </p:nvPr>
        </p:nvSpPr>
        <p:spPr>
          <a:xfrm>
            <a:off x="-37012" y="-314142"/>
            <a:ext cx="10515600" cy="1325563"/>
          </a:xfrm>
        </p:spPr>
        <p:txBody>
          <a:bodyPr/>
          <a:lstStyle/>
          <a:p>
            <a:r>
              <a:rPr lang="en-US" dirty="0"/>
              <a:t>Evaluation</a:t>
            </a:r>
          </a:p>
        </p:txBody>
      </p:sp>
      <p:sp>
        <p:nvSpPr>
          <p:cNvPr id="12" name="TextBox 11">
            <a:extLst>
              <a:ext uri="{FF2B5EF4-FFF2-40B4-BE49-F238E27FC236}">
                <a16:creationId xmlns:a16="http://schemas.microsoft.com/office/drawing/2014/main" xmlns="" id="{9C8E228B-78EC-0947-9CF7-9219664AA2E1}"/>
              </a:ext>
            </a:extLst>
          </p:cNvPr>
          <p:cNvSpPr txBox="1"/>
          <p:nvPr/>
        </p:nvSpPr>
        <p:spPr>
          <a:xfrm>
            <a:off x="587830" y="1410790"/>
            <a:ext cx="37970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Trajectory Optimization</a:t>
            </a:r>
          </a:p>
        </p:txBody>
      </p:sp>
      <p:pic>
        <p:nvPicPr>
          <p:cNvPr id="14" name="Picture 13">
            <a:extLst>
              <a:ext uri="{FF2B5EF4-FFF2-40B4-BE49-F238E27FC236}">
                <a16:creationId xmlns:a16="http://schemas.microsoft.com/office/drawing/2014/main" xmlns="" id="{BE11CF63-CDB7-B545-B98F-7D978CBC575A}"/>
              </a:ext>
            </a:extLst>
          </p:cNvPr>
          <p:cNvPicPr>
            <a:picLocks noChangeAspect="1"/>
          </p:cNvPicPr>
          <p:nvPr/>
        </p:nvPicPr>
        <p:blipFill>
          <a:blip r:embed="rId2"/>
          <a:stretch>
            <a:fillRect/>
          </a:stretch>
        </p:blipFill>
        <p:spPr>
          <a:xfrm>
            <a:off x="-213728" y="2271823"/>
            <a:ext cx="6215893" cy="1816851"/>
          </a:xfrm>
          <a:prstGeom prst="rect">
            <a:avLst/>
          </a:prstGeom>
        </p:spPr>
      </p:pic>
      <p:pic>
        <p:nvPicPr>
          <p:cNvPr id="10" name="Picture 9">
            <a:extLst>
              <a:ext uri="{FF2B5EF4-FFF2-40B4-BE49-F238E27FC236}">
                <a16:creationId xmlns:a16="http://schemas.microsoft.com/office/drawing/2014/main" xmlns="" id="{90641CDA-0829-F444-8DBF-5E143478CD86}"/>
              </a:ext>
            </a:extLst>
          </p:cNvPr>
          <p:cNvPicPr>
            <a:picLocks noChangeAspect="1"/>
          </p:cNvPicPr>
          <p:nvPr/>
        </p:nvPicPr>
        <p:blipFill>
          <a:blip r:embed="rId3"/>
          <a:stretch>
            <a:fillRect/>
          </a:stretch>
        </p:blipFill>
        <p:spPr>
          <a:xfrm>
            <a:off x="5725774" y="1175658"/>
            <a:ext cx="6274571" cy="4284618"/>
          </a:xfrm>
          <a:prstGeom prst="rect">
            <a:avLst/>
          </a:prstGeom>
        </p:spPr>
      </p:pic>
    </p:spTree>
    <p:extLst>
      <p:ext uri="{BB962C8B-B14F-4D97-AF65-F5344CB8AC3E}">
        <p14:creationId xmlns:p14="http://schemas.microsoft.com/office/powerpoint/2010/main" val="3817993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11</a:t>
            </a:fld>
            <a:endParaRPr lang="en-US"/>
          </a:p>
        </p:txBody>
      </p:sp>
      <p:sp>
        <p:nvSpPr>
          <p:cNvPr id="9" name="Title 1">
            <a:extLst>
              <a:ext uri="{FF2B5EF4-FFF2-40B4-BE49-F238E27FC236}">
                <a16:creationId xmlns:a16="http://schemas.microsoft.com/office/drawing/2014/main" xmlns="" id="{8BA2C0BF-1667-9A45-8D6D-879A91DFF555}"/>
              </a:ext>
            </a:extLst>
          </p:cNvPr>
          <p:cNvSpPr>
            <a:spLocks noGrp="1"/>
          </p:cNvSpPr>
          <p:nvPr>
            <p:ph type="title"/>
          </p:nvPr>
        </p:nvSpPr>
        <p:spPr>
          <a:xfrm>
            <a:off x="-37012" y="-314142"/>
            <a:ext cx="10515600" cy="1325563"/>
          </a:xfrm>
        </p:spPr>
        <p:txBody>
          <a:bodyPr/>
          <a:lstStyle/>
          <a:p>
            <a:r>
              <a:rPr lang="en-US" dirty="0"/>
              <a:t>Evaluation</a:t>
            </a:r>
          </a:p>
        </p:txBody>
      </p:sp>
      <p:sp>
        <p:nvSpPr>
          <p:cNvPr id="12" name="TextBox 11">
            <a:extLst>
              <a:ext uri="{FF2B5EF4-FFF2-40B4-BE49-F238E27FC236}">
                <a16:creationId xmlns:a16="http://schemas.microsoft.com/office/drawing/2014/main" xmlns="" id="{9C8E228B-78EC-0947-9CF7-9219664AA2E1}"/>
              </a:ext>
            </a:extLst>
          </p:cNvPr>
          <p:cNvSpPr txBox="1"/>
          <p:nvPr/>
        </p:nvSpPr>
        <p:spPr>
          <a:xfrm>
            <a:off x="587830" y="1410791"/>
            <a:ext cx="46242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Dual-Arm Picking in Simulation</a:t>
            </a:r>
          </a:p>
        </p:txBody>
      </p:sp>
      <p:pic>
        <p:nvPicPr>
          <p:cNvPr id="6" name="Picture 5">
            <a:extLst>
              <a:ext uri="{FF2B5EF4-FFF2-40B4-BE49-F238E27FC236}">
                <a16:creationId xmlns:a16="http://schemas.microsoft.com/office/drawing/2014/main" xmlns="" id="{9AB533AF-A87D-BA46-9394-712211ABBC5E}"/>
              </a:ext>
            </a:extLst>
          </p:cNvPr>
          <p:cNvPicPr>
            <a:picLocks noChangeAspect="1"/>
          </p:cNvPicPr>
          <p:nvPr/>
        </p:nvPicPr>
        <p:blipFill>
          <a:blip r:embed="rId2"/>
          <a:stretch>
            <a:fillRect/>
          </a:stretch>
        </p:blipFill>
        <p:spPr>
          <a:xfrm>
            <a:off x="6452548" y="1641623"/>
            <a:ext cx="5638231" cy="3415342"/>
          </a:xfrm>
          <a:prstGeom prst="rect">
            <a:avLst/>
          </a:prstGeom>
        </p:spPr>
      </p:pic>
      <p:pic>
        <p:nvPicPr>
          <p:cNvPr id="13" name="Picture 12">
            <a:extLst>
              <a:ext uri="{FF2B5EF4-FFF2-40B4-BE49-F238E27FC236}">
                <a16:creationId xmlns:a16="http://schemas.microsoft.com/office/drawing/2014/main" xmlns="" id="{0B6C65C4-58E3-6348-825C-D5E68E1F337F}"/>
              </a:ext>
            </a:extLst>
          </p:cNvPr>
          <p:cNvPicPr>
            <a:picLocks noChangeAspect="1"/>
          </p:cNvPicPr>
          <p:nvPr/>
        </p:nvPicPr>
        <p:blipFill>
          <a:blip r:embed="rId3"/>
          <a:stretch>
            <a:fillRect/>
          </a:stretch>
        </p:blipFill>
        <p:spPr>
          <a:xfrm>
            <a:off x="-3885" y="2359879"/>
            <a:ext cx="6456433" cy="2697086"/>
          </a:xfrm>
          <a:prstGeom prst="rect">
            <a:avLst/>
          </a:prstGeom>
        </p:spPr>
      </p:pic>
      <p:pic>
        <p:nvPicPr>
          <p:cNvPr id="16" name="Picture 15">
            <a:extLst>
              <a:ext uri="{FF2B5EF4-FFF2-40B4-BE49-F238E27FC236}">
                <a16:creationId xmlns:a16="http://schemas.microsoft.com/office/drawing/2014/main" xmlns="" id="{165AA186-1C8F-CF4D-8DD2-652D097A5657}"/>
              </a:ext>
            </a:extLst>
          </p:cNvPr>
          <p:cNvPicPr>
            <a:picLocks noChangeAspect="1"/>
          </p:cNvPicPr>
          <p:nvPr/>
        </p:nvPicPr>
        <p:blipFill>
          <a:blip r:embed="rId4"/>
          <a:stretch>
            <a:fillRect/>
          </a:stretch>
        </p:blipFill>
        <p:spPr>
          <a:xfrm>
            <a:off x="-3885" y="4032501"/>
            <a:ext cx="12090779" cy="2825499"/>
          </a:xfrm>
          <a:prstGeom prst="rect">
            <a:avLst/>
          </a:prstGeom>
        </p:spPr>
      </p:pic>
      <p:cxnSp>
        <p:nvCxnSpPr>
          <p:cNvPr id="18" name="Straight Connector 17">
            <a:extLst>
              <a:ext uri="{FF2B5EF4-FFF2-40B4-BE49-F238E27FC236}">
                <a16:creationId xmlns:a16="http://schemas.microsoft.com/office/drawing/2014/main" xmlns="" id="{B36CDF01-3987-CB47-A9E8-D2491EFD141B}"/>
              </a:ext>
            </a:extLst>
          </p:cNvPr>
          <p:cNvCxnSpPr/>
          <p:nvPr/>
        </p:nvCxnSpPr>
        <p:spPr>
          <a:xfrm>
            <a:off x="4805037" y="2735829"/>
            <a:ext cx="1241946" cy="949088"/>
          </a:xfrm>
          <a:prstGeom prst="line">
            <a:avLst/>
          </a:prstGeom>
          <a:ln w="6350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xmlns="" id="{95A15FC3-D338-A54C-A068-19F74C2A01D9}"/>
              </a:ext>
            </a:extLst>
          </p:cNvPr>
          <p:cNvCxnSpPr>
            <a:cxnSpLocks/>
          </p:cNvCxnSpPr>
          <p:nvPr/>
        </p:nvCxnSpPr>
        <p:spPr>
          <a:xfrm flipV="1">
            <a:off x="4729974" y="2830132"/>
            <a:ext cx="1392071" cy="718260"/>
          </a:xfrm>
          <a:prstGeom prst="line">
            <a:avLst/>
          </a:prstGeom>
          <a:ln w="635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xmlns="" id="{3B17AD5F-664C-1345-9C0D-B61D323752D8}"/>
              </a:ext>
            </a:extLst>
          </p:cNvPr>
          <p:cNvCxnSpPr/>
          <p:nvPr/>
        </p:nvCxnSpPr>
        <p:spPr>
          <a:xfrm>
            <a:off x="419826" y="3126611"/>
            <a:ext cx="1241946" cy="949088"/>
          </a:xfrm>
          <a:prstGeom prst="line">
            <a:avLst/>
          </a:prstGeom>
          <a:ln w="63500"/>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xmlns="" id="{4CB00CD8-9DB8-5849-AAB2-0F0BB311626A}"/>
              </a:ext>
            </a:extLst>
          </p:cNvPr>
          <p:cNvCxnSpPr>
            <a:cxnSpLocks/>
          </p:cNvCxnSpPr>
          <p:nvPr/>
        </p:nvCxnSpPr>
        <p:spPr>
          <a:xfrm flipV="1">
            <a:off x="344763" y="3220914"/>
            <a:ext cx="1392071" cy="71826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6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12</a:t>
            </a:fld>
            <a:endParaRPr lang="en-US"/>
          </a:p>
        </p:txBody>
      </p:sp>
      <p:sp>
        <p:nvSpPr>
          <p:cNvPr id="9" name="Title 1">
            <a:extLst>
              <a:ext uri="{FF2B5EF4-FFF2-40B4-BE49-F238E27FC236}">
                <a16:creationId xmlns:a16="http://schemas.microsoft.com/office/drawing/2014/main" xmlns="" id="{8BA2C0BF-1667-9A45-8D6D-879A91DFF555}"/>
              </a:ext>
            </a:extLst>
          </p:cNvPr>
          <p:cNvSpPr>
            <a:spLocks noGrp="1"/>
          </p:cNvSpPr>
          <p:nvPr>
            <p:ph type="title"/>
          </p:nvPr>
        </p:nvSpPr>
        <p:spPr>
          <a:xfrm>
            <a:off x="-37012" y="-314142"/>
            <a:ext cx="10515600" cy="1325563"/>
          </a:xfrm>
        </p:spPr>
        <p:txBody>
          <a:bodyPr/>
          <a:lstStyle/>
          <a:p>
            <a:r>
              <a:rPr lang="en-US" dirty="0"/>
              <a:t>Evaluation</a:t>
            </a:r>
          </a:p>
        </p:txBody>
      </p:sp>
      <p:sp>
        <p:nvSpPr>
          <p:cNvPr id="12" name="TextBox 11">
            <a:extLst>
              <a:ext uri="{FF2B5EF4-FFF2-40B4-BE49-F238E27FC236}">
                <a16:creationId xmlns:a16="http://schemas.microsoft.com/office/drawing/2014/main" xmlns="" id="{9C8E228B-78EC-0947-9CF7-9219664AA2E1}"/>
              </a:ext>
            </a:extLst>
          </p:cNvPr>
          <p:cNvSpPr txBox="1"/>
          <p:nvPr/>
        </p:nvSpPr>
        <p:spPr>
          <a:xfrm>
            <a:off x="587830" y="1410791"/>
            <a:ext cx="46242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Real-Robot Experiments</a:t>
            </a:r>
          </a:p>
        </p:txBody>
      </p:sp>
      <p:pic>
        <p:nvPicPr>
          <p:cNvPr id="3" name="Picture 2">
            <a:extLst>
              <a:ext uri="{FF2B5EF4-FFF2-40B4-BE49-F238E27FC236}">
                <a16:creationId xmlns:a16="http://schemas.microsoft.com/office/drawing/2014/main" xmlns="" id="{12FC801E-4CBB-3348-8404-9B452D997675}"/>
              </a:ext>
            </a:extLst>
          </p:cNvPr>
          <p:cNvPicPr>
            <a:picLocks noChangeAspect="1"/>
          </p:cNvPicPr>
          <p:nvPr/>
        </p:nvPicPr>
        <p:blipFill>
          <a:blip r:embed="rId2"/>
          <a:stretch>
            <a:fillRect/>
          </a:stretch>
        </p:blipFill>
        <p:spPr>
          <a:xfrm>
            <a:off x="1251045" y="1872456"/>
            <a:ext cx="9689910" cy="4164670"/>
          </a:xfrm>
          <a:prstGeom prst="rect">
            <a:avLst/>
          </a:prstGeom>
        </p:spPr>
      </p:pic>
    </p:spTree>
    <p:extLst>
      <p:ext uri="{BB962C8B-B14F-4D97-AF65-F5344CB8AC3E}">
        <p14:creationId xmlns:p14="http://schemas.microsoft.com/office/powerpoint/2010/main" val="348947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13</a:t>
            </a:fld>
            <a:endParaRPr lang="en-US"/>
          </a:p>
        </p:txBody>
      </p:sp>
      <p:sp>
        <p:nvSpPr>
          <p:cNvPr id="9" name="Title 1">
            <a:extLst>
              <a:ext uri="{FF2B5EF4-FFF2-40B4-BE49-F238E27FC236}">
                <a16:creationId xmlns:a16="http://schemas.microsoft.com/office/drawing/2014/main" xmlns="" id="{8BA2C0BF-1667-9A45-8D6D-879A91DFF555}"/>
              </a:ext>
            </a:extLst>
          </p:cNvPr>
          <p:cNvSpPr>
            <a:spLocks noGrp="1"/>
          </p:cNvSpPr>
          <p:nvPr>
            <p:ph type="title"/>
          </p:nvPr>
        </p:nvSpPr>
        <p:spPr>
          <a:xfrm>
            <a:off x="-37012" y="-314142"/>
            <a:ext cx="10515600" cy="1325563"/>
          </a:xfrm>
        </p:spPr>
        <p:txBody>
          <a:bodyPr/>
          <a:lstStyle/>
          <a:p>
            <a:r>
              <a:rPr lang="en-US" dirty="0"/>
              <a:t>Conclusion</a:t>
            </a:r>
          </a:p>
        </p:txBody>
      </p:sp>
      <p:sp>
        <p:nvSpPr>
          <p:cNvPr id="12" name="TextBox 11">
            <a:extLst>
              <a:ext uri="{FF2B5EF4-FFF2-40B4-BE49-F238E27FC236}">
                <a16:creationId xmlns:a16="http://schemas.microsoft.com/office/drawing/2014/main" xmlns="" id="{9C8E228B-78EC-0947-9CF7-9219664AA2E1}"/>
              </a:ext>
            </a:extLst>
          </p:cNvPr>
          <p:cNvSpPr txBox="1"/>
          <p:nvPr/>
        </p:nvSpPr>
        <p:spPr>
          <a:xfrm>
            <a:off x="587830" y="1410790"/>
            <a:ext cx="10371322" cy="3139321"/>
          </a:xfrm>
          <a:prstGeom prst="rect">
            <a:avLst/>
          </a:prstGeom>
          <a:noFill/>
        </p:spPr>
        <p:txBody>
          <a:bodyPr wrap="squar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Developed an integrated approach for autonomous dual-arm pick tasks of unknown objects of a know category. </a:t>
            </a:r>
          </a:p>
          <a:p>
            <a:pPr marL="285750" indent="-285750">
              <a:buFontTx/>
              <a:buChar char="-"/>
            </a:pPr>
            <a:r>
              <a:rPr lang="en-US" dirty="0">
                <a:latin typeface="Times New Roman" panose="02020603050405020304" pitchFamily="18" charset="0"/>
                <a:cs typeface="Times New Roman" panose="02020603050405020304" pitchFamily="18" charset="0"/>
              </a:rPr>
              <a:t>Performed a set of experiments in simulation and with the real robot to evaluate the integrated system: </a:t>
            </a:r>
            <a:r>
              <a:rPr lang="en-US" dirty="0">
                <a:solidFill>
                  <a:srgbClr val="FF0000"/>
                </a:solidFill>
                <a:latin typeface="Times New Roman" panose="02020603050405020304" pitchFamily="18" charset="0"/>
                <a:cs typeface="Times New Roman" panose="02020603050405020304" pitchFamily="18" charset="0"/>
              </a:rPr>
              <a:t>The experiment on trajectory optimization </a:t>
            </a:r>
            <a:r>
              <a:rPr lang="en-US" dirty="0">
                <a:latin typeface="Times New Roman" panose="02020603050405020304" pitchFamily="18" charset="0"/>
                <a:cs typeface="Times New Roman" panose="02020603050405020304" pitchFamily="18" charset="0"/>
              </a:rPr>
              <a:t>showed that our method can solve the tasks of planning for two arms reliably and fast. However, with introduction of the closure constraint, the runtime grew significantly. Nevertheless, we demonstrated that the method is capable of producing feasible trajectories even under multiple complex constraints. In the simulation experiment, the robot successfully grasped three previously unseen watering cans with two hands from different poses. </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On real-robot experiments, successfully grasped and lifted several times a watering can and a two-handed drill. These experiments demonstrated that our system can be successfully applied to solve tasks in the real world in an on-line fashion.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644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14</a:t>
            </a:fld>
            <a:endParaRPr lang="en-US"/>
          </a:p>
        </p:txBody>
      </p:sp>
      <p:sp>
        <p:nvSpPr>
          <p:cNvPr id="9" name="Title 1">
            <a:extLst>
              <a:ext uri="{FF2B5EF4-FFF2-40B4-BE49-F238E27FC236}">
                <a16:creationId xmlns:a16="http://schemas.microsoft.com/office/drawing/2014/main" xmlns="" id="{8BA2C0BF-1667-9A45-8D6D-879A91DFF555}"/>
              </a:ext>
            </a:extLst>
          </p:cNvPr>
          <p:cNvSpPr>
            <a:spLocks noGrp="1"/>
          </p:cNvSpPr>
          <p:nvPr>
            <p:ph type="title"/>
          </p:nvPr>
        </p:nvSpPr>
        <p:spPr>
          <a:xfrm>
            <a:off x="1140435" y="2892521"/>
            <a:ext cx="10515600" cy="1325563"/>
          </a:xfrm>
        </p:spPr>
        <p:txBody>
          <a:bodyPr/>
          <a:lstStyle/>
          <a:p>
            <a:r>
              <a:rPr lang="en-US" dirty="0"/>
              <a:t>Thank you! Questions?</a:t>
            </a:r>
          </a:p>
        </p:txBody>
      </p:sp>
    </p:spTree>
    <p:extLst>
      <p:ext uri="{BB962C8B-B14F-4D97-AF65-F5344CB8AC3E}">
        <p14:creationId xmlns:p14="http://schemas.microsoft.com/office/powerpoint/2010/main" val="68662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FA2F2-F931-1D48-9F5C-E20CFDB852BF}"/>
              </a:ext>
            </a:extLst>
          </p:cNvPr>
          <p:cNvSpPr>
            <a:spLocks noGrp="1"/>
          </p:cNvSpPr>
          <p:nvPr>
            <p:ph type="ctrTitle"/>
          </p:nvPr>
        </p:nvSpPr>
        <p:spPr>
          <a:xfrm>
            <a:off x="1132764" y="1122363"/>
            <a:ext cx="9926472" cy="2479675"/>
          </a:xfrm>
        </p:spPr>
        <p:txBody>
          <a:bodyPr>
            <a:normAutofit fontScale="90000"/>
          </a:bodyPr>
          <a:lstStyle/>
          <a:p>
            <a:r>
              <a:rPr lang="en-US" dirty="0"/>
              <a:t>Autonomous Dual-Arm Manipulation of Familiar Objects</a:t>
            </a:r>
          </a:p>
        </p:txBody>
      </p:sp>
      <p:sp>
        <p:nvSpPr>
          <p:cNvPr id="4" name="Slide Number Placeholder 3">
            <a:extLst>
              <a:ext uri="{FF2B5EF4-FFF2-40B4-BE49-F238E27FC236}">
                <a16:creationId xmlns:a16="http://schemas.microsoft.com/office/drawing/2014/main" xmlns="" id="{A0812D8F-1274-7B42-B71B-7FBFEEA83F2E}"/>
              </a:ext>
            </a:extLst>
          </p:cNvPr>
          <p:cNvSpPr>
            <a:spLocks noGrp="1"/>
          </p:cNvSpPr>
          <p:nvPr>
            <p:ph type="sldNum" sz="quarter" idx="12"/>
          </p:nvPr>
        </p:nvSpPr>
        <p:spPr/>
        <p:txBody>
          <a:bodyPr/>
          <a:lstStyle/>
          <a:p>
            <a:fld id="{47CA8A90-B521-7140-B9C2-518723CA7677}" type="slidenum">
              <a:rPr lang="en-US" smtClean="0"/>
              <a:t>2</a:t>
            </a:fld>
            <a:endParaRPr lang="en-US" dirty="0"/>
          </a:p>
        </p:txBody>
      </p:sp>
      <p:sp>
        <p:nvSpPr>
          <p:cNvPr id="5" name="Footer Placeholder 4">
            <a:extLst>
              <a:ext uri="{FF2B5EF4-FFF2-40B4-BE49-F238E27FC236}">
                <a16:creationId xmlns:a16="http://schemas.microsoft.com/office/drawing/2014/main" xmlns="" id="{47362DAF-E2BA-5F45-9819-16EB7C35FFE9}"/>
              </a:ext>
            </a:extLst>
          </p:cNvPr>
          <p:cNvSpPr>
            <a:spLocks noGrp="1"/>
          </p:cNvSpPr>
          <p:nvPr>
            <p:ph type="ftr" sz="quarter" idx="11"/>
          </p:nvPr>
        </p:nvSpPr>
        <p:spPr/>
        <p:txBody>
          <a:bodyPr/>
          <a:lstStyle/>
          <a:p>
            <a:r>
              <a:rPr lang="en-US"/>
              <a:t>Autonomous Dual-Arm Manipulation of Familiar Objects</a:t>
            </a:r>
          </a:p>
        </p:txBody>
      </p:sp>
      <p:sp>
        <p:nvSpPr>
          <p:cNvPr id="7" name="Subtitle 6">
            <a:extLst>
              <a:ext uri="{FF2B5EF4-FFF2-40B4-BE49-F238E27FC236}">
                <a16:creationId xmlns:a16="http://schemas.microsoft.com/office/drawing/2014/main" xmlns="" id="{9671A57E-6818-FD47-9235-C3452A067CF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7292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FA2F2-F931-1D48-9F5C-E20CFDB852BF}"/>
              </a:ext>
            </a:extLst>
          </p:cNvPr>
          <p:cNvSpPr>
            <a:spLocks noGrp="1"/>
          </p:cNvSpPr>
          <p:nvPr>
            <p:ph type="ctrTitle"/>
          </p:nvPr>
        </p:nvSpPr>
        <p:spPr>
          <a:xfrm>
            <a:off x="1132764" y="1122363"/>
            <a:ext cx="9926472" cy="2479675"/>
          </a:xfrm>
        </p:spPr>
        <p:txBody>
          <a:bodyPr>
            <a:normAutofit fontScale="90000"/>
          </a:bodyPr>
          <a:lstStyle/>
          <a:p>
            <a:r>
              <a:rPr lang="en-US" dirty="0"/>
              <a:t>Autonomous </a:t>
            </a:r>
            <a:r>
              <a:rPr lang="en-US" dirty="0">
                <a:solidFill>
                  <a:srgbClr val="FF0000"/>
                </a:solidFill>
              </a:rPr>
              <a:t>Dual-Arm</a:t>
            </a:r>
            <a:r>
              <a:rPr lang="en-US" dirty="0"/>
              <a:t> Manipulation of Familiar Objects</a:t>
            </a:r>
          </a:p>
        </p:txBody>
      </p:sp>
      <p:sp>
        <p:nvSpPr>
          <p:cNvPr id="4" name="Slide Number Placeholder 3">
            <a:extLst>
              <a:ext uri="{FF2B5EF4-FFF2-40B4-BE49-F238E27FC236}">
                <a16:creationId xmlns:a16="http://schemas.microsoft.com/office/drawing/2014/main" xmlns="" id="{A0812D8F-1274-7B42-B71B-7FBFEEA83F2E}"/>
              </a:ext>
            </a:extLst>
          </p:cNvPr>
          <p:cNvSpPr>
            <a:spLocks noGrp="1"/>
          </p:cNvSpPr>
          <p:nvPr>
            <p:ph type="sldNum" sz="quarter" idx="12"/>
          </p:nvPr>
        </p:nvSpPr>
        <p:spPr/>
        <p:txBody>
          <a:bodyPr/>
          <a:lstStyle/>
          <a:p>
            <a:fld id="{47CA8A90-B521-7140-B9C2-518723CA7677}" type="slidenum">
              <a:rPr lang="en-US" smtClean="0"/>
              <a:t>3</a:t>
            </a:fld>
            <a:endParaRPr lang="en-US" dirty="0"/>
          </a:p>
        </p:txBody>
      </p:sp>
      <p:sp>
        <p:nvSpPr>
          <p:cNvPr id="5" name="Footer Placeholder 4">
            <a:extLst>
              <a:ext uri="{FF2B5EF4-FFF2-40B4-BE49-F238E27FC236}">
                <a16:creationId xmlns:a16="http://schemas.microsoft.com/office/drawing/2014/main" xmlns="" id="{47362DAF-E2BA-5F45-9819-16EB7C35FFE9}"/>
              </a:ext>
            </a:extLst>
          </p:cNvPr>
          <p:cNvSpPr>
            <a:spLocks noGrp="1"/>
          </p:cNvSpPr>
          <p:nvPr>
            <p:ph type="ftr" sz="quarter" idx="11"/>
          </p:nvPr>
        </p:nvSpPr>
        <p:spPr/>
        <p:txBody>
          <a:bodyPr/>
          <a:lstStyle/>
          <a:p>
            <a:r>
              <a:rPr lang="en-US"/>
              <a:t>Autonomous Dual-Arm Manipulation of Familiar Objects</a:t>
            </a:r>
          </a:p>
        </p:txBody>
      </p:sp>
      <p:sp>
        <p:nvSpPr>
          <p:cNvPr id="7" name="Subtitle 6">
            <a:extLst>
              <a:ext uri="{FF2B5EF4-FFF2-40B4-BE49-F238E27FC236}">
                <a16:creationId xmlns:a16="http://schemas.microsoft.com/office/drawing/2014/main" xmlns="" id="{9671A57E-6818-FD47-9235-C3452A067CFE}"/>
              </a:ext>
            </a:extLst>
          </p:cNvPr>
          <p:cNvSpPr>
            <a:spLocks noGrp="1"/>
          </p:cNvSpPr>
          <p:nvPr>
            <p:ph type="subTitle" idx="1"/>
          </p:nvPr>
        </p:nvSpPr>
        <p:spPr/>
        <p:txBody>
          <a:bodyPr/>
          <a:lstStyle/>
          <a:p>
            <a:endParaRPr lang="en-US"/>
          </a:p>
        </p:txBody>
      </p:sp>
      <p:sp>
        <p:nvSpPr>
          <p:cNvPr id="8" name="TextBox 7">
            <a:extLst>
              <a:ext uri="{FF2B5EF4-FFF2-40B4-BE49-F238E27FC236}">
                <a16:creationId xmlns:a16="http://schemas.microsoft.com/office/drawing/2014/main" xmlns="" id="{7AC55216-6DFD-4E44-B100-9A0ACA0B1ADA}"/>
              </a:ext>
            </a:extLst>
          </p:cNvPr>
          <p:cNvSpPr txBox="1"/>
          <p:nvPr/>
        </p:nvSpPr>
        <p:spPr>
          <a:xfrm rot="2314914">
            <a:off x="8583852" y="1963273"/>
            <a:ext cx="2156346" cy="523220"/>
          </a:xfrm>
          <a:prstGeom prst="rect">
            <a:avLst/>
          </a:prstGeom>
          <a:noFill/>
        </p:spPr>
        <p:txBody>
          <a:bodyPr wrap="square" rtlCol="0">
            <a:spAutoFit/>
          </a:bodyPr>
          <a:lstStyle/>
          <a:p>
            <a:r>
              <a:rPr lang="en-US" sz="2800" dirty="0">
                <a:solidFill>
                  <a:srgbClr val="FF0000"/>
                </a:solidFill>
                <a:latin typeface="Chalkduster" panose="03050602040202020205" pitchFamily="66" charset="77"/>
              </a:rPr>
              <a:t>Why?</a:t>
            </a:r>
          </a:p>
        </p:txBody>
      </p:sp>
    </p:spTree>
    <p:extLst>
      <p:ext uri="{BB962C8B-B14F-4D97-AF65-F5344CB8AC3E}">
        <p14:creationId xmlns:p14="http://schemas.microsoft.com/office/powerpoint/2010/main" val="89202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FA2F2-F931-1D48-9F5C-E20CFDB852BF}"/>
              </a:ext>
            </a:extLst>
          </p:cNvPr>
          <p:cNvSpPr>
            <a:spLocks noGrp="1"/>
          </p:cNvSpPr>
          <p:nvPr>
            <p:ph type="ctrTitle"/>
          </p:nvPr>
        </p:nvSpPr>
        <p:spPr>
          <a:xfrm>
            <a:off x="1132764" y="1122363"/>
            <a:ext cx="9926472" cy="2479675"/>
          </a:xfrm>
        </p:spPr>
        <p:txBody>
          <a:bodyPr>
            <a:normAutofit fontScale="90000"/>
          </a:bodyPr>
          <a:lstStyle/>
          <a:p>
            <a:r>
              <a:rPr lang="en-US" dirty="0">
                <a:solidFill>
                  <a:srgbClr val="FF0000"/>
                </a:solidFill>
              </a:rPr>
              <a:t>Autonomous</a:t>
            </a:r>
            <a:r>
              <a:rPr lang="en-US" dirty="0"/>
              <a:t> Dual-Arm Manipulation of Familiar Objects</a:t>
            </a:r>
          </a:p>
        </p:txBody>
      </p:sp>
      <p:sp>
        <p:nvSpPr>
          <p:cNvPr id="4" name="Slide Number Placeholder 3">
            <a:extLst>
              <a:ext uri="{FF2B5EF4-FFF2-40B4-BE49-F238E27FC236}">
                <a16:creationId xmlns:a16="http://schemas.microsoft.com/office/drawing/2014/main" xmlns="" id="{A0812D8F-1274-7B42-B71B-7FBFEEA83F2E}"/>
              </a:ext>
            </a:extLst>
          </p:cNvPr>
          <p:cNvSpPr>
            <a:spLocks noGrp="1"/>
          </p:cNvSpPr>
          <p:nvPr>
            <p:ph type="sldNum" sz="quarter" idx="12"/>
          </p:nvPr>
        </p:nvSpPr>
        <p:spPr/>
        <p:txBody>
          <a:bodyPr/>
          <a:lstStyle/>
          <a:p>
            <a:fld id="{47CA8A90-B521-7140-B9C2-518723CA7677}" type="slidenum">
              <a:rPr lang="en-US" smtClean="0"/>
              <a:t>4</a:t>
            </a:fld>
            <a:endParaRPr lang="en-US" dirty="0"/>
          </a:p>
        </p:txBody>
      </p:sp>
      <p:sp>
        <p:nvSpPr>
          <p:cNvPr id="5" name="Footer Placeholder 4">
            <a:extLst>
              <a:ext uri="{FF2B5EF4-FFF2-40B4-BE49-F238E27FC236}">
                <a16:creationId xmlns:a16="http://schemas.microsoft.com/office/drawing/2014/main" xmlns="" id="{47362DAF-E2BA-5F45-9819-16EB7C35FFE9}"/>
              </a:ext>
            </a:extLst>
          </p:cNvPr>
          <p:cNvSpPr>
            <a:spLocks noGrp="1"/>
          </p:cNvSpPr>
          <p:nvPr>
            <p:ph type="ftr" sz="quarter" idx="11"/>
          </p:nvPr>
        </p:nvSpPr>
        <p:spPr/>
        <p:txBody>
          <a:bodyPr/>
          <a:lstStyle/>
          <a:p>
            <a:r>
              <a:rPr lang="en-US"/>
              <a:t>Autonomous Dual-Arm Manipulation of Familiar Objects</a:t>
            </a:r>
          </a:p>
        </p:txBody>
      </p:sp>
      <p:sp>
        <p:nvSpPr>
          <p:cNvPr id="7" name="Subtitle 6">
            <a:extLst>
              <a:ext uri="{FF2B5EF4-FFF2-40B4-BE49-F238E27FC236}">
                <a16:creationId xmlns:a16="http://schemas.microsoft.com/office/drawing/2014/main" xmlns="" id="{53836EF9-EB22-FF4A-B195-CE7471551C29}"/>
              </a:ext>
            </a:extLst>
          </p:cNvPr>
          <p:cNvSpPr>
            <a:spLocks noGrp="1"/>
          </p:cNvSpPr>
          <p:nvPr>
            <p:ph type="subTitle" idx="1"/>
          </p:nvPr>
        </p:nvSpPr>
        <p:spPr/>
        <p:txBody>
          <a:bodyPr/>
          <a:lstStyle/>
          <a:p>
            <a:endParaRPr lang="en-US" dirty="0"/>
          </a:p>
        </p:txBody>
      </p:sp>
      <p:sp>
        <p:nvSpPr>
          <p:cNvPr id="8" name="TextBox 7">
            <a:extLst>
              <a:ext uri="{FF2B5EF4-FFF2-40B4-BE49-F238E27FC236}">
                <a16:creationId xmlns:a16="http://schemas.microsoft.com/office/drawing/2014/main" xmlns="" id="{5B93ADF0-3B40-554B-80BC-BDC4B8472A90}"/>
              </a:ext>
            </a:extLst>
          </p:cNvPr>
          <p:cNvSpPr txBox="1"/>
          <p:nvPr/>
        </p:nvSpPr>
        <p:spPr>
          <a:xfrm rot="20373410">
            <a:off x="1032766" y="368207"/>
            <a:ext cx="2156346" cy="1815882"/>
          </a:xfrm>
          <a:prstGeom prst="rect">
            <a:avLst/>
          </a:prstGeom>
          <a:noFill/>
        </p:spPr>
        <p:txBody>
          <a:bodyPr wrap="square" rtlCol="0">
            <a:spAutoFit/>
          </a:bodyPr>
          <a:lstStyle/>
          <a:p>
            <a:r>
              <a:rPr lang="en-US" sz="2800" dirty="0">
                <a:solidFill>
                  <a:srgbClr val="FF0000"/>
                </a:solidFill>
                <a:latin typeface="Chalkduster" panose="03050602040202020205" pitchFamily="66" charset="77"/>
              </a:rPr>
              <a:t>a complete software pipeline</a:t>
            </a:r>
          </a:p>
        </p:txBody>
      </p:sp>
    </p:spTree>
    <p:extLst>
      <p:ext uri="{BB962C8B-B14F-4D97-AF65-F5344CB8AC3E}">
        <p14:creationId xmlns:p14="http://schemas.microsoft.com/office/powerpoint/2010/main" val="341748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DDEE-342F-FF46-9AE8-9EE80A8FBDC5}"/>
              </a:ext>
            </a:extLst>
          </p:cNvPr>
          <p:cNvSpPr>
            <a:spLocks noGrp="1"/>
          </p:cNvSpPr>
          <p:nvPr>
            <p:ph type="title"/>
          </p:nvPr>
        </p:nvSpPr>
        <p:spPr/>
        <p:txBody>
          <a:bodyPr/>
          <a:lstStyle/>
          <a:p>
            <a:r>
              <a:rPr lang="en-US" dirty="0"/>
              <a:t>System</a:t>
            </a:r>
            <a:r>
              <a:rPr lang="zh-CN" altLang="en-US" dirty="0"/>
              <a:t> </a:t>
            </a:r>
            <a:r>
              <a:rPr lang="en-US" altLang="zh-CN" dirty="0"/>
              <a:t>Overview</a:t>
            </a:r>
            <a:endParaRPr lang="en-US" dirty="0"/>
          </a:p>
        </p:txBody>
      </p:sp>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5</a:t>
            </a:fld>
            <a:endParaRPr lang="en-US"/>
          </a:p>
        </p:txBody>
      </p:sp>
      <p:pic>
        <p:nvPicPr>
          <p:cNvPr id="11" name="Picture 10">
            <a:extLst>
              <a:ext uri="{FF2B5EF4-FFF2-40B4-BE49-F238E27FC236}">
                <a16:creationId xmlns:a16="http://schemas.microsoft.com/office/drawing/2014/main" xmlns="" id="{7A9C9545-17DF-4141-8AEE-E2A5598AC47C}"/>
              </a:ext>
            </a:extLst>
          </p:cNvPr>
          <p:cNvPicPr>
            <a:picLocks noChangeAspect="1"/>
          </p:cNvPicPr>
          <p:nvPr/>
        </p:nvPicPr>
        <p:blipFill>
          <a:blip r:embed="rId2"/>
          <a:stretch>
            <a:fillRect/>
          </a:stretch>
        </p:blipFill>
        <p:spPr>
          <a:xfrm>
            <a:off x="0" y="2106002"/>
            <a:ext cx="12192000" cy="2440337"/>
          </a:xfrm>
          <a:prstGeom prst="rect">
            <a:avLst/>
          </a:prstGeom>
        </p:spPr>
      </p:pic>
      <p:sp>
        <p:nvSpPr>
          <p:cNvPr id="12" name="Oval 11">
            <a:extLst>
              <a:ext uri="{FF2B5EF4-FFF2-40B4-BE49-F238E27FC236}">
                <a16:creationId xmlns:a16="http://schemas.microsoft.com/office/drawing/2014/main" xmlns="" id="{F40C34ED-D508-984A-A441-5B62756AA90F}"/>
              </a:ext>
            </a:extLst>
          </p:cNvPr>
          <p:cNvSpPr/>
          <p:nvPr/>
        </p:nvSpPr>
        <p:spPr>
          <a:xfrm>
            <a:off x="8451669" y="1828800"/>
            <a:ext cx="2312125" cy="32787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7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DDEE-342F-FF46-9AE8-9EE80A8FBDC5}"/>
              </a:ext>
            </a:extLst>
          </p:cNvPr>
          <p:cNvSpPr>
            <a:spLocks noGrp="1"/>
          </p:cNvSpPr>
          <p:nvPr>
            <p:ph type="title"/>
          </p:nvPr>
        </p:nvSpPr>
        <p:spPr>
          <a:xfrm>
            <a:off x="-63138" y="-366396"/>
            <a:ext cx="10515600" cy="1325563"/>
          </a:xfrm>
        </p:spPr>
        <p:txBody>
          <a:bodyPr/>
          <a:lstStyle/>
          <a:p>
            <a:r>
              <a:rPr lang="en-US" dirty="0"/>
              <a:t>Semantic Segmentation</a:t>
            </a:r>
          </a:p>
        </p:txBody>
      </p:sp>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6</a:t>
            </a:fld>
            <a:endParaRPr lang="en-US"/>
          </a:p>
        </p:txBody>
      </p:sp>
      <p:pic>
        <p:nvPicPr>
          <p:cNvPr id="11" name="Picture 10">
            <a:extLst>
              <a:ext uri="{FF2B5EF4-FFF2-40B4-BE49-F238E27FC236}">
                <a16:creationId xmlns:a16="http://schemas.microsoft.com/office/drawing/2014/main" xmlns="" id="{7A9C9545-17DF-4141-8AEE-E2A5598AC47C}"/>
              </a:ext>
            </a:extLst>
          </p:cNvPr>
          <p:cNvPicPr>
            <a:picLocks noChangeAspect="1"/>
          </p:cNvPicPr>
          <p:nvPr/>
        </p:nvPicPr>
        <p:blipFill>
          <a:blip r:embed="rId2"/>
          <a:stretch>
            <a:fillRect/>
          </a:stretch>
        </p:blipFill>
        <p:spPr>
          <a:xfrm>
            <a:off x="4487091" y="4888662"/>
            <a:ext cx="7332617" cy="1467688"/>
          </a:xfrm>
          <a:prstGeom prst="rect">
            <a:avLst/>
          </a:prstGeom>
        </p:spPr>
      </p:pic>
      <p:sp>
        <p:nvSpPr>
          <p:cNvPr id="3" name="Rounded Rectangle 2">
            <a:extLst>
              <a:ext uri="{FF2B5EF4-FFF2-40B4-BE49-F238E27FC236}">
                <a16:creationId xmlns:a16="http://schemas.microsoft.com/office/drawing/2014/main" xmlns="" id="{655AEC91-2EEE-EC44-837B-198C1AF62AD8}"/>
              </a:ext>
            </a:extLst>
          </p:cNvPr>
          <p:cNvSpPr/>
          <p:nvPr/>
        </p:nvSpPr>
        <p:spPr>
          <a:xfrm>
            <a:off x="5736771" y="4904878"/>
            <a:ext cx="718458" cy="91124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B4DBDDB5-82CE-7B43-B502-32AF714D2658}"/>
              </a:ext>
            </a:extLst>
          </p:cNvPr>
          <p:cNvPicPr>
            <a:picLocks noChangeAspect="1"/>
          </p:cNvPicPr>
          <p:nvPr/>
        </p:nvPicPr>
        <p:blipFill>
          <a:blip r:embed="rId3"/>
          <a:stretch>
            <a:fillRect/>
          </a:stretch>
        </p:blipFill>
        <p:spPr>
          <a:xfrm>
            <a:off x="-175532" y="572438"/>
            <a:ext cx="12192000" cy="4226300"/>
          </a:xfrm>
          <a:prstGeom prst="rect">
            <a:avLst/>
          </a:prstGeom>
        </p:spPr>
      </p:pic>
      <p:sp>
        <p:nvSpPr>
          <p:cNvPr id="9" name="TextBox 8">
            <a:extLst>
              <a:ext uri="{FF2B5EF4-FFF2-40B4-BE49-F238E27FC236}">
                <a16:creationId xmlns:a16="http://schemas.microsoft.com/office/drawing/2014/main" xmlns="" id="{90B40C84-7870-9541-8B00-AED526FE810B}"/>
              </a:ext>
            </a:extLst>
          </p:cNvPr>
          <p:cNvSpPr txBox="1"/>
          <p:nvPr/>
        </p:nvSpPr>
        <p:spPr>
          <a:xfrm>
            <a:off x="231869" y="4971355"/>
            <a:ext cx="4255222" cy="1015663"/>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Fast Object Learning and Dual-arm Coordination for Cluttered Stowing, Picking, and Packing</a:t>
            </a:r>
          </a:p>
          <a:p>
            <a:r>
              <a:rPr lang="en-US" sz="1200" dirty="0">
                <a:latin typeface="Times New Roman" panose="02020603050405020304" pitchFamily="18" charset="0"/>
                <a:cs typeface="Times New Roman" panose="02020603050405020304" pitchFamily="18" charset="0"/>
              </a:rPr>
              <a:t>Max Schwarz, Christian Lenz, </a:t>
            </a:r>
            <a:r>
              <a:rPr lang="en-US" sz="1200" dirty="0" err="1">
                <a:latin typeface="Times New Roman" panose="02020603050405020304" pitchFamily="18" charset="0"/>
                <a:cs typeface="Times New Roman" panose="02020603050405020304" pitchFamily="18" charset="0"/>
              </a:rPr>
              <a:t>Germa</a:t>
            </a:r>
            <a:r>
              <a:rPr lang="en-US" sz="1200" dirty="0">
                <a:latin typeface="Times New Roman" panose="02020603050405020304" pitchFamily="18" charset="0"/>
                <a:cs typeface="Times New Roman" panose="02020603050405020304" pitchFamily="18" charset="0"/>
              </a:rPr>
              <a:t> ́n Mart ́</a:t>
            </a:r>
            <a:r>
              <a:rPr lang="en-US" sz="1200" dirty="0" err="1">
                <a:latin typeface="Times New Roman" panose="02020603050405020304" pitchFamily="18" charset="0"/>
                <a:cs typeface="Times New Roman" panose="02020603050405020304" pitchFamily="18" charset="0"/>
              </a:rPr>
              <a:t>ın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Garc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ıa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Seongyong</a:t>
            </a:r>
            <a:r>
              <a:rPr lang="en-US" sz="1200" dirty="0">
                <a:latin typeface="Times New Roman" panose="02020603050405020304" pitchFamily="18" charset="0"/>
                <a:cs typeface="Times New Roman" panose="02020603050405020304" pitchFamily="18" charset="0"/>
              </a:rPr>
              <a:t> Koo, Arul Selvam </a:t>
            </a:r>
            <a:r>
              <a:rPr lang="en-US" sz="1200" dirty="0" err="1">
                <a:latin typeface="Times New Roman" panose="02020603050405020304" pitchFamily="18" charset="0"/>
                <a:cs typeface="Times New Roman" panose="02020603050405020304" pitchFamily="18" charset="0"/>
              </a:rPr>
              <a:t>Periyasamy</a:t>
            </a:r>
            <a:r>
              <a:rPr lang="en-US" sz="1200" dirty="0">
                <a:latin typeface="Times New Roman" panose="02020603050405020304" pitchFamily="18" charset="0"/>
                <a:cs typeface="Times New Roman" panose="02020603050405020304" pitchFamily="18" charset="0"/>
              </a:rPr>
              <a:t>, Michael Schreiber, and Sven Behnke</a:t>
            </a:r>
          </a:p>
        </p:txBody>
      </p:sp>
    </p:spTree>
    <p:extLst>
      <p:ext uri="{BB962C8B-B14F-4D97-AF65-F5344CB8AC3E}">
        <p14:creationId xmlns:p14="http://schemas.microsoft.com/office/powerpoint/2010/main" val="327739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DDEE-342F-FF46-9AE8-9EE80A8FBDC5}"/>
              </a:ext>
            </a:extLst>
          </p:cNvPr>
          <p:cNvSpPr>
            <a:spLocks noGrp="1"/>
          </p:cNvSpPr>
          <p:nvPr>
            <p:ph type="title"/>
          </p:nvPr>
        </p:nvSpPr>
        <p:spPr>
          <a:xfrm>
            <a:off x="-76205" y="-314144"/>
            <a:ext cx="10515600" cy="1325563"/>
          </a:xfrm>
        </p:spPr>
        <p:txBody>
          <a:bodyPr/>
          <a:lstStyle/>
          <a:p>
            <a:r>
              <a:rPr lang="en-US" dirty="0"/>
              <a:t>Pose Estimation</a:t>
            </a:r>
            <a:r>
              <a:rPr lang="zh-CN" altLang="en-US" dirty="0"/>
              <a:t> </a:t>
            </a:r>
            <a:r>
              <a:rPr lang="en-US" altLang="zh-CN" dirty="0"/>
              <a:t>&amp;</a:t>
            </a:r>
            <a:r>
              <a:rPr lang="zh-CN" altLang="en-US" dirty="0"/>
              <a:t> </a:t>
            </a:r>
            <a:r>
              <a:rPr lang="en-US" altLang="zh-CN" dirty="0"/>
              <a:t>Grasp Generation</a:t>
            </a:r>
            <a:endParaRPr lang="en-US" dirty="0"/>
          </a:p>
        </p:txBody>
      </p:sp>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7</a:t>
            </a:fld>
            <a:endParaRPr lang="en-US"/>
          </a:p>
        </p:txBody>
      </p:sp>
      <p:pic>
        <p:nvPicPr>
          <p:cNvPr id="7" name="Picture 6">
            <a:extLst>
              <a:ext uri="{FF2B5EF4-FFF2-40B4-BE49-F238E27FC236}">
                <a16:creationId xmlns:a16="http://schemas.microsoft.com/office/drawing/2014/main" xmlns="" id="{A59DEC47-E614-C94C-AFC3-723B7DCEC7B9}"/>
              </a:ext>
            </a:extLst>
          </p:cNvPr>
          <p:cNvPicPr>
            <a:picLocks noChangeAspect="1"/>
          </p:cNvPicPr>
          <p:nvPr/>
        </p:nvPicPr>
        <p:blipFill>
          <a:blip r:embed="rId2"/>
          <a:stretch>
            <a:fillRect/>
          </a:stretch>
        </p:blipFill>
        <p:spPr>
          <a:xfrm>
            <a:off x="-76205" y="510884"/>
            <a:ext cx="6799113" cy="5111622"/>
          </a:xfrm>
          <a:prstGeom prst="rect">
            <a:avLst/>
          </a:prstGeom>
        </p:spPr>
      </p:pic>
      <p:pic>
        <p:nvPicPr>
          <p:cNvPr id="11" name="Picture 10">
            <a:extLst>
              <a:ext uri="{FF2B5EF4-FFF2-40B4-BE49-F238E27FC236}">
                <a16:creationId xmlns:a16="http://schemas.microsoft.com/office/drawing/2014/main" xmlns="" id="{7A9C9545-17DF-4141-8AEE-E2A5598AC47C}"/>
              </a:ext>
            </a:extLst>
          </p:cNvPr>
          <p:cNvPicPr>
            <a:picLocks noChangeAspect="1"/>
          </p:cNvPicPr>
          <p:nvPr/>
        </p:nvPicPr>
        <p:blipFill>
          <a:blip r:embed="rId3"/>
          <a:stretch>
            <a:fillRect/>
          </a:stretch>
        </p:blipFill>
        <p:spPr>
          <a:xfrm>
            <a:off x="4487091" y="4888662"/>
            <a:ext cx="7332617" cy="1467688"/>
          </a:xfrm>
          <a:prstGeom prst="rect">
            <a:avLst/>
          </a:prstGeom>
        </p:spPr>
      </p:pic>
      <p:sp>
        <p:nvSpPr>
          <p:cNvPr id="9" name="Rounded Rectangle 8">
            <a:extLst>
              <a:ext uri="{FF2B5EF4-FFF2-40B4-BE49-F238E27FC236}">
                <a16:creationId xmlns:a16="http://schemas.microsoft.com/office/drawing/2014/main" xmlns="" id="{A75DB2E7-9583-1A46-9B2E-EDBDC674169F}"/>
              </a:ext>
            </a:extLst>
          </p:cNvPr>
          <p:cNvSpPr/>
          <p:nvPr/>
        </p:nvSpPr>
        <p:spPr>
          <a:xfrm>
            <a:off x="6964679" y="4888662"/>
            <a:ext cx="1983377" cy="8589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C3E8559-2C78-8D45-878B-48C9456647FD}"/>
              </a:ext>
            </a:extLst>
          </p:cNvPr>
          <p:cNvSpPr txBox="1"/>
          <p:nvPr/>
        </p:nvSpPr>
        <p:spPr>
          <a:xfrm>
            <a:off x="1326972" y="5622506"/>
            <a:ext cx="2483028" cy="1015663"/>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Transferring Grasping Skills to Novel Instances by Latent Space Non-Rigid Registration</a:t>
            </a:r>
          </a:p>
          <a:p>
            <a:r>
              <a:rPr lang="en-US" sz="1200" dirty="0">
                <a:latin typeface="Times New Roman" panose="02020603050405020304" pitchFamily="18" charset="0"/>
                <a:cs typeface="Times New Roman" panose="02020603050405020304" pitchFamily="18" charset="0"/>
              </a:rPr>
              <a:t>Diego Rodriguez, (Corbin Cogswell, </a:t>
            </a:r>
            <a:r>
              <a:rPr lang="en-US" sz="1200" dirty="0" err="1">
                <a:latin typeface="Times New Roman" panose="02020603050405020304" pitchFamily="18" charset="0"/>
                <a:cs typeface="Times New Roman" panose="02020603050405020304" pitchFamily="18" charset="0"/>
              </a:rPr>
              <a:t>Seongyong</a:t>
            </a:r>
            <a:r>
              <a:rPr lang="en-US" sz="1200" dirty="0">
                <a:latin typeface="Times New Roman" panose="02020603050405020304" pitchFamily="18" charset="0"/>
                <a:cs typeface="Times New Roman" panose="02020603050405020304" pitchFamily="18" charset="0"/>
              </a:rPr>
              <a:t> Koo, and Sven Behnke)</a:t>
            </a:r>
          </a:p>
        </p:txBody>
      </p:sp>
      <p:sp>
        <p:nvSpPr>
          <p:cNvPr id="10" name="Rectangle 9">
            <a:extLst>
              <a:ext uri="{FF2B5EF4-FFF2-40B4-BE49-F238E27FC236}">
                <a16:creationId xmlns:a16="http://schemas.microsoft.com/office/drawing/2014/main" xmlns="" id="{C995A511-EC9F-7B43-B0E3-A778DBF0385F}"/>
              </a:ext>
            </a:extLst>
          </p:cNvPr>
          <p:cNvSpPr/>
          <p:nvPr/>
        </p:nvSpPr>
        <p:spPr>
          <a:xfrm>
            <a:off x="6596418" y="1384216"/>
            <a:ext cx="5468203" cy="3139321"/>
          </a:xfrm>
          <a:prstGeom prst="rect">
            <a:avLst/>
          </a:prstGeom>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Based on the observation that objects within a category are often similar in their shapes and usage, we propose an approach for transferring grasping skills from known instances to novel instances of an object category. </a:t>
            </a:r>
          </a:p>
          <a:p>
            <a:pPr algn="just"/>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known object instances are modeled using a</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canonical shape and a transformation which deforms it to match the instance shape. The principle axes of variation of these deformations define a low-dimensional latent space. New instances can be generated through interpolation and extrapolation in this shape space. </a:t>
            </a:r>
          </a:p>
          <a:p>
            <a:endParaRPr lang="en-US" dirty="0">
              <a:latin typeface="NimbusRomNo9L"/>
            </a:endParaRPr>
          </a:p>
        </p:txBody>
      </p:sp>
    </p:spTree>
    <p:extLst>
      <p:ext uri="{BB962C8B-B14F-4D97-AF65-F5344CB8AC3E}">
        <p14:creationId xmlns:p14="http://schemas.microsoft.com/office/powerpoint/2010/main" val="55006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DDEE-342F-FF46-9AE8-9EE80A8FBDC5}"/>
              </a:ext>
            </a:extLst>
          </p:cNvPr>
          <p:cNvSpPr>
            <a:spLocks noGrp="1"/>
          </p:cNvSpPr>
          <p:nvPr>
            <p:ph type="title"/>
          </p:nvPr>
        </p:nvSpPr>
        <p:spPr>
          <a:xfrm>
            <a:off x="-37012" y="-314142"/>
            <a:ext cx="10515600" cy="1325563"/>
          </a:xfrm>
        </p:spPr>
        <p:txBody>
          <a:bodyPr/>
          <a:lstStyle/>
          <a:p>
            <a:r>
              <a:rPr lang="en-US" dirty="0"/>
              <a:t>Trajectory Optimization</a:t>
            </a:r>
          </a:p>
        </p:txBody>
      </p:sp>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8</a:t>
            </a:fld>
            <a:endParaRPr lang="en-US"/>
          </a:p>
        </p:txBody>
      </p:sp>
      <p:pic>
        <p:nvPicPr>
          <p:cNvPr id="11" name="Picture 10">
            <a:extLst>
              <a:ext uri="{FF2B5EF4-FFF2-40B4-BE49-F238E27FC236}">
                <a16:creationId xmlns:a16="http://schemas.microsoft.com/office/drawing/2014/main" xmlns="" id="{7A9C9545-17DF-4141-8AEE-E2A5598AC47C}"/>
              </a:ext>
            </a:extLst>
          </p:cNvPr>
          <p:cNvPicPr>
            <a:picLocks noChangeAspect="1"/>
          </p:cNvPicPr>
          <p:nvPr/>
        </p:nvPicPr>
        <p:blipFill>
          <a:blip r:embed="rId2"/>
          <a:stretch>
            <a:fillRect/>
          </a:stretch>
        </p:blipFill>
        <p:spPr>
          <a:xfrm>
            <a:off x="4487091" y="4888662"/>
            <a:ext cx="7332617" cy="1467688"/>
          </a:xfrm>
          <a:prstGeom prst="rect">
            <a:avLst/>
          </a:prstGeom>
        </p:spPr>
      </p:pic>
      <p:sp>
        <p:nvSpPr>
          <p:cNvPr id="3" name="Rounded Rectangle 2">
            <a:extLst>
              <a:ext uri="{FF2B5EF4-FFF2-40B4-BE49-F238E27FC236}">
                <a16:creationId xmlns:a16="http://schemas.microsoft.com/office/drawing/2014/main" xmlns="" id="{655AEC91-2EEE-EC44-837B-198C1AF62AD8}"/>
              </a:ext>
            </a:extLst>
          </p:cNvPr>
          <p:cNvSpPr/>
          <p:nvPr/>
        </p:nvSpPr>
        <p:spPr>
          <a:xfrm>
            <a:off x="9622971" y="5277394"/>
            <a:ext cx="718458" cy="9698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D0FF5089-12A8-ED4E-BC5B-C71B212DC7AA}"/>
              </a:ext>
            </a:extLst>
          </p:cNvPr>
          <p:cNvPicPr>
            <a:picLocks noChangeAspect="1"/>
          </p:cNvPicPr>
          <p:nvPr/>
        </p:nvPicPr>
        <p:blipFill>
          <a:blip r:embed="rId3"/>
          <a:stretch>
            <a:fillRect/>
          </a:stretch>
        </p:blipFill>
        <p:spPr>
          <a:xfrm>
            <a:off x="1095829" y="1059409"/>
            <a:ext cx="9245600" cy="1117600"/>
          </a:xfrm>
          <a:prstGeom prst="rect">
            <a:avLst/>
          </a:prstGeom>
        </p:spPr>
      </p:pic>
      <p:sp>
        <p:nvSpPr>
          <p:cNvPr id="13" name="Rectangle 12">
            <a:extLst>
              <a:ext uri="{FF2B5EF4-FFF2-40B4-BE49-F238E27FC236}">
                <a16:creationId xmlns:a16="http://schemas.microsoft.com/office/drawing/2014/main" xmlns="" id="{ABE6B706-9E22-E34F-8927-A75B6FF5727A}"/>
              </a:ext>
            </a:extLst>
          </p:cNvPr>
          <p:cNvSpPr/>
          <p:nvPr/>
        </p:nvSpPr>
        <p:spPr>
          <a:xfrm>
            <a:off x="331743" y="2225306"/>
            <a:ext cx="6096000" cy="646331"/>
          </a:xfrm>
          <a:prstGeom prst="rect">
            <a:avLst/>
          </a:prstGeom>
        </p:spPr>
        <p:txBody>
          <a:bodyPr>
            <a:spAutoFit/>
          </a:bodyPr>
          <a:lstStyle/>
          <a:p>
            <a:r>
              <a:rPr lang="en-US" altLang="zh-C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The input is an initial trajectory </a:t>
            </a:r>
            <a:r>
              <a:rPr lang="el-GR" dirty="0">
                <a:latin typeface="Times New Roman" panose="02020603050405020304" pitchFamily="18" charset="0"/>
                <a:cs typeface="Times New Roman" panose="02020603050405020304" pitchFamily="18" charset="0"/>
              </a:rPr>
              <a:t>Θ </a:t>
            </a:r>
            <a:r>
              <a:rPr lang="en-US" dirty="0">
                <a:latin typeface="Times New Roman" panose="02020603050405020304" pitchFamily="18" charset="0"/>
                <a:cs typeface="Times New Roman" panose="02020603050405020304" pitchFamily="18" charset="0"/>
              </a:rPr>
              <a:t>which consists of N keyframes		 </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joint space with J joints. </a:t>
            </a:r>
          </a:p>
        </p:txBody>
      </p:sp>
      <p:pic>
        <p:nvPicPr>
          <p:cNvPr id="17" name="Picture 16">
            <a:extLst>
              <a:ext uri="{FF2B5EF4-FFF2-40B4-BE49-F238E27FC236}">
                <a16:creationId xmlns:a16="http://schemas.microsoft.com/office/drawing/2014/main" xmlns="" id="{9F356B99-2F76-2244-BA4C-AA60BC5B9E37}"/>
              </a:ext>
            </a:extLst>
          </p:cNvPr>
          <p:cNvPicPr>
            <a:picLocks noChangeAspect="1"/>
          </p:cNvPicPr>
          <p:nvPr/>
        </p:nvPicPr>
        <p:blipFill>
          <a:blip r:embed="rId4"/>
          <a:stretch>
            <a:fillRect/>
          </a:stretch>
        </p:blipFill>
        <p:spPr>
          <a:xfrm>
            <a:off x="1412584" y="2579172"/>
            <a:ext cx="2160197" cy="247018"/>
          </a:xfrm>
          <a:prstGeom prst="rect">
            <a:avLst/>
          </a:prstGeom>
        </p:spPr>
      </p:pic>
      <p:sp>
        <p:nvSpPr>
          <p:cNvPr id="18" name="Rectangle 17">
            <a:extLst>
              <a:ext uri="{FF2B5EF4-FFF2-40B4-BE49-F238E27FC236}">
                <a16:creationId xmlns:a16="http://schemas.microsoft.com/office/drawing/2014/main" xmlns="" id="{40A28F77-58E2-B242-B8C4-A6863136B88F}"/>
              </a:ext>
            </a:extLst>
          </p:cNvPr>
          <p:cNvSpPr/>
          <p:nvPr/>
        </p:nvSpPr>
        <p:spPr>
          <a:xfrm>
            <a:off x="331743" y="2897254"/>
            <a:ext cx="6096000" cy="646331"/>
          </a:xfrm>
          <a:prstGeom prst="rect">
            <a:avLst/>
          </a:prstGeom>
        </p:spPr>
        <p:txBody>
          <a:bodyPr>
            <a:spAutoFit/>
          </a:bodyPr>
          <a:lstStyle/>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cost for the transition from the configuration </a:t>
            </a:r>
            <a:r>
              <a:rPr lang="el-GR" dirty="0">
                <a:latin typeface="Times New Roman" panose="02020603050405020304" pitchFamily="18" charset="0"/>
                <a:cs typeface="Times New Roman" panose="02020603050405020304" pitchFamily="18" charset="0"/>
              </a:rPr>
              <a:t>θ</a:t>
            </a:r>
            <a:r>
              <a:rPr lang="en-US" sz="800" dirty="0" err="1">
                <a:effectLst/>
                <a:latin typeface="Times New Roman" panose="02020603050405020304" pitchFamily="18" charset="0"/>
                <a:cs typeface="Times New Roman" panose="02020603050405020304" pitchFamily="18" charset="0"/>
              </a:rPr>
              <a:t>i</a:t>
            </a:r>
            <a:r>
              <a:rPr lang="en-US" sz="80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a:t>
            </a:r>
            <a:r>
              <a:rPr lang="el-GR" dirty="0">
                <a:latin typeface="Times New Roman" panose="02020603050405020304" pitchFamily="18" charset="0"/>
                <a:cs typeface="Times New Roman" panose="02020603050405020304" pitchFamily="18" charset="0"/>
              </a:rPr>
              <a:t>θ</a:t>
            </a:r>
            <a:r>
              <a:rPr lang="en-US" sz="800" dirty="0">
                <a:effectLst/>
                <a:latin typeface="Times New Roman" panose="02020603050405020304" pitchFamily="18" charset="0"/>
                <a:cs typeface="Times New Roman" panose="02020603050405020304" pitchFamily="18" charset="0"/>
              </a:rPr>
              <a:t>i+1</a:t>
            </a:r>
            <a:r>
              <a:rPr lang="en-US"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xmlns="" id="{C75FC2A6-2143-5043-A20B-EADFABA2798F}"/>
              </a:ext>
            </a:extLst>
          </p:cNvPr>
          <p:cNvPicPr>
            <a:picLocks noChangeAspect="1"/>
          </p:cNvPicPr>
          <p:nvPr/>
        </p:nvPicPr>
        <p:blipFill>
          <a:blip r:embed="rId5"/>
          <a:stretch>
            <a:fillRect/>
          </a:stretch>
        </p:blipFill>
        <p:spPr>
          <a:xfrm>
            <a:off x="473889" y="2927071"/>
            <a:ext cx="1104148" cy="323165"/>
          </a:xfrm>
          <a:prstGeom prst="rect">
            <a:avLst/>
          </a:prstGeom>
        </p:spPr>
      </p:pic>
      <p:sp>
        <p:nvSpPr>
          <p:cNvPr id="21" name="Rectangle 20">
            <a:extLst>
              <a:ext uri="{FF2B5EF4-FFF2-40B4-BE49-F238E27FC236}">
                <a16:creationId xmlns:a16="http://schemas.microsoft.com/office/drawing/2014/main" xmlns="" id="{2F6BD038-6A18-D04F-A8E1-D9DF66140A2D}"/>
              </a:ext>
            </a:extLst>
          </p:cNvPr>
          <p:cNvSpPr/>
          <p:nvPr/>
        </p:nvSpPr>
        <p:spPr>
          <a:xfrm>
            <a:off x="7878871" y="1640910"/>
            <a:ext cx="2599717" cy="651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0AF3AB4-33F6-D14C-B68D-C3CDF1506158}"/>
              </a:ext>
            </a:extLst>
          </p:cNvPr>
          <p:cNvSpPr/>
          <p:nvPr/>
        </p:nvSpPr>
        <p:spPr>
          <a:xfrm>
            <a:off x="7866345" y="1615858"/>
            <a:ext cx="2599717" cy="834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FFE0155-F5FA-674D-AE4E-54DAFC26913A}"/>
              </a:ext>
            </a:extLst>
          </p:cNvPr>
          <p:cNvSpPr/>
          <p:nvPr/>
        </p:nvSpPr>
        <p:spPr>
          <a:xfrm>
            <a:off x="331743" y="3463624"/>
            <a:ext cx="6096000" cy="923330"/>
          </a:xfrm>
          <a:prstGeom prst="rect">
            <a:avLst/>
          </a:prstGeom>
        </p:spPr>
        <p:txBody>
          <a:bodyPr>
            <a:spAutoFit/>
          </a:bodyPr>
          <a:lstStyle/>
          <a:p>
            <a:pPr marL="285750" indent="-285750">
              <a:buFontTx/>
              <a:buChar char="-"/>
            </a:pPr>
            <a:r>
              <a:rPr lang="en-US" dirty="0" err="1">
                <a:latin typeface="Times New Roman" panose="02020603050405020304" pitchFamily="18" charset="0"/>
                <a:cs typeface="Times New Roman" panose="02020603050405020304" pitchFamily="18" charset="0"/>
              </a:rPr>
              <a:t>q</a:t>
            </a:r>
            <a:r>
              <a:rPr lang="en-US" sz="800" dirty="0" err="1">
                <a:effectLst/>
                <a:latin typeface="Times New Roman" panose="02020603050405020304" pitchFamily="18" charset="0"/>
                <a:cs typeface="Times New Roman" panose="02020603050405020304" pitchFamily="18" charset="0"/>
              </a:rPr>
              <a:t>o</a:t>
            </a:r>
            <a:r>
              <a:rPr lang="en-US" sz="80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obstacle cost; </a:t>
            </a:r>
            <a:r>
              <a:rPr lang="en-US" dirty="0" err="1">
                <a:latin typeface="Times New Roman" panose="02020603050405020304" pitchFamily="18" charset="0"/>
                <a:cs typeface="Times New Roman" panose="02020603050405020304" pitchFamily="18" charset="0"/>
              </a:rPr>
              <a:t>q</a:t>
            </a:r>
            <a:r>
              <a:rPr lang="en-US" sz="800" dirty="0" err="1">
                <a:effectLst/>
                <a:latin typeface="Times New Roman" panose="02020603050405020304" pitchFamily="18" charset="0"/>
                <a:cs typeface="Times New Roman" panose="02020603050405020304" pitchFamily="18" charset="0"/>
              </a:rPr>
              <a:t>l</a:t>
            </a:r>
            <a:r>
              <a:rPr lang="en-US" sz="80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joint limit cost; q</a:t>
            </a:r>
            <a:r>
              <a:rPr lang="en-US" sz="800" dirty="0">
                <a:effectLst/>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constraint cost </a:t>
            </a:r>
          </a:p>
          <a:p>
            <a:pPr marL="285750" indent="-285750">
              <a:buFontTx/>
              <a:buChar char="-"/>
            </a:pPr>
            <a:r>
              <a:rPr lang="en-US" dirty="0" err="1">
                <a:latin typeface="Times New Roman" panose="02020603050405020304" pitchFamily="18" charset="0"/>
                <a:cs typeface="Times New Roman" panose="02020603050405020304" pitchFamily="18" charset="0"/>
              </a:rPr>
              <a:t>q</a:t>
            </a:r>
            <a:r>
              <a:rPr lang="en-US" sz="800" dirty="0" err="1">
                <a:effectLst/>
                <a:latin typeface="Times New Roman" panose="02020603050405020304" pitchFamily="18" charset="0"/>
                <a:cs typeface="Times New Roman" panose="02020603050405020304" pitchFamily="18" charset="0"/>
              </a:rPr>
              <a:t>d</a:t>
            </a:r>
            <a:r>
              <a:rPr lang="en-US" sz="80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duration cost; q</a:t>
            </a:r>
            <a:r>
              <a:rPr lang="en-US" sz="800" dirty="0">
                <a:effectLst/>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 torque cost</a:t>
            </a:r>
          </a:p>
          <a:p>
            <a:pPr marL="285750" indent="-285750">
              <a:buFontTx/>
              <a:buChar char="-"/>
            </a:pPr>
            <a:r>
              <a:rPr lang="en-US" dirty="0">
                <a:latin typeface="Times New Roman" panose="02020603050405020304" pitchFamily="18" charset="0"/>
                <a:cs typeface="Times New Roman" panose="02020603050405020304" pitchFamily="18" charset="0"/>
              </a:rPr>
              <a:t>                    is designed so that: </a:t>
            </a:r>
          </a:p>
        </p:txBody>
      </p:sp>
      <p:pic>
        <p:nvPicPr>
          <p:cNvPr id="24" name="Picture 23">
            <a:extLst>
              <a:ext uri="{FF2B5EF4-FFF2-40B4-BE49-F238E27FC236}">
                <a16:creationId xmlns:a16="http://schemas.microsoft.com/office/drawing/2014/main" xmlns="" id="{DE6E7039-A072-1647-8031-B68CB2E0A49A}"/>
              </a:ext>
            </a:extLst>
          </p:cNvPr>
          <p:cNvPicPr>
            <a:picLocks noChangeAspect="1"/>
          </p:cNvPicPr>
          <p:nvPr/>
        </p:nvPicPr>
        <p:blipFill>
          <a:blip r:embed="rId5"/>
          <a:stretch>
            <a:fillRect/>
          </a:stretch>
        </p:blipFill>
        <p:spPr>
          <a:xfrm>
            <a:off x="665477" y="4086414"/>
            <a:ext cx="1104148" cy="323165"/>
          </a:xfrm>
          <a:prstGeom prst="rect">
            <a:avLst/>
          </a:prstGeom>
        </p:spPr>
      </p:pic>
      <p:sp>
        <p:nvSpPr>
          <p:cNvPr id="25" name="TextBox 24">
            <a:extLst>
              <a:ext uri="{FF2B5EF4-FFF2-40B4-BE49-F238E27FC236}">
                <a16:creationId xmlns:a16="http://schemas.microsoft.com/office/drawing/2014/main" xmlns="" id="{27D7D4D9-C929-0D4D-A840-35C1F08BA37C}"/>
              </a:ext>
            </a:extLst>
          </p:cNvPr>
          <p:cNvSpPr txBox="1"/>
          <p:nvPr/>
        </p:nvSpPr>
        <p:spPr>
          <a:xfrm rot="1864874">
            <a:off x="9749961" y="2072249"/>
            <a:ext cx="2547258" cy="1200329"/>
          </a:xfrm>
          <a:prstGeom prst="rect">
            <a:avLst/>
          </a:prstGeom>
          <a:noFill/>
        </p:spPr>
        <p:txBody>
          <a:bodyPr wrap="square" rtlCol="0">
            <a:spAutoFit/>
          </a:bodyPr>
          <a:lstStyle/>
          <a:p>
            <a:r>
              <a:rPr lang="en-US" dirty="0">
                <a:solidFill>
                  <a:srgbClr val="FF0000"/>
                </a:solidFill>
                <a:latin typeface="Chalkduster" panose="03050602040202020205" pitchFamily="66" charset="77"/>
                <a:cs typeface="Times New Roman" panose="02020603050405020304" pitchFamily="18" charset="0"/>
              </a:rPr>
              <a:t>kinematic chain closure </a:t>
            </a:r>
          </a:p>
          <a:p>
            <a:r>
              <a:rPr lang="en-US" dirty="0">
                <a:solidFill>
                  <a:srgbClr val="FF0000"/>
                </a:solidFill>
                <a:latin typeface="Chalkduster" panose="03050602040202020205" pitchFamily="66" charset="77"/>
                <a:cs typeface="Times New Roman" panose="02020603050405020304" pitchFamily="18" charset="0"/>
              </a:rPr>
              <a:t>constraint !!</a:t>
            </a:r>
          </a:p>
          <a:p>
            <a:endParaRPr lang="en-US" dirty="0">
              <a:solidFill>
                <a:srgbClr val="FF0000"/>
              </a:solidFill>
              <a:latin typeface="Chalkduster" panose="03050602040202020205" pitchFamily="66" charset="77"/>
              <a:cs typeface="Times New Roman" panose="02020603050405020304" pitchFamily="18" charset="0"/>
            </a:endParaRPr>
          </a:p>
        </p:txBody>
      </p:sp>
    </p:spTree>
    <p:extLst>
      <p:ext uri="{BB962C8B-B14F-4D97-AF65-F5344CB8AC3E}">
        <p14:creationId xmlns:p14="http://schemas.microsoft.com/office/powerpoint/2010/main" val="146385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DDEE-342F-FF46-9AE8-9EE80A8FBDC5}"/>
              </a:ext>
            </a:extLst>
          </p:cNvPr>
          <p:cNvSpPr>
            <a:spLocks noGrp="1"/>
          </p:cNvSpPr>
          <p:nvPr>
            <p:ph type="title"/>
          </p:nvPr>
        </p:nvSpPr>
        <p:spPr>
          <a:xfrm>
            <a:off x="-37012" y="-314142"/>
            <a:ext cx="10515600" cy="1325563"/>
          </a:xfrm>
        </p:spPr>
        <p:txBody>
          <a:bodyPr/>
          <a:lstStyle/>
          <a:p>
            <a:r>
              <a:rPr lang="en-US" dirty="0"/>
              <a:t>Trajectory </a:t>
            </a:r>
            <a:r>
              <a:rPr lang="en-US" dirty="0" err="1"/>
              <a:t>Optimizationçç</a:t>
            </a:r>
            <a:endParaRPr lang="en-US" dirty="0"/>
          </a:p>
        </p:txBody>
      </p:sp>
      <p:sp>
        <p:nvSpPr>
          <p:cNvPr id="4" name="Footer Placeholder 3">
            <a:extLst>
              <a:ext uri="{FF2B5EF4-FFF2-40B4-BE49-F238E27FC236}">
                <a16:creationId xmlns:a16="http://schemas.microsoft.com/office/drawing/2014/main" xmlns="" id="{8E506DC1-DBCA-6243-BBCD-7F40B9EBED67}"/>
              </a:ext>
            </a:extLst>
          </p:cNvPr>
          <p:cNvSpPr>
            <a:spLocks noGrp="1"/>
          </p:cNvSpPr>
          <p:nvPr>
            <p:ph type="ftr" sz="quarter" idx="11"/>
          </p:nvPr>
        </p:nvSpPr>
        <p:spPr/>
        <p:txBody>
          <a:bodyPr/>
          <a:lstStyle/>
          <a:p>
            <a:r>
              <a:rPr lang="en-US"/>
              <a:t>Autonomous Dual-Arm Manipulation of Familiar Objects</a:t>
            </a:r>
          </a:p>
        </p:txBody>
      </p:sp>
      <p:sp>
        <p:nvSpPr>
          <p:cNvPr id="5" name="Slide Number Placeholder 4">
            <a:extLst>
              <a:ext uri="{FF2B5EF4-FFF2-40B4-BE49-F238E27FC236}">
                <a16:creationId xmlns:a16="http://schemas.microsoft.com/office/drawing/2014/main" xmlns="" id="{199BF044-48F2-6F49-A213-38475936E508}"/>
              </a:ext>
            </a:extLst>
          </p:cNvPr>
          <p:cNvSpPr>
            <a:spLocks noGrp="1"/>
          </p:cNvSpPr>
          <p:nvPr>
            <p:ph type="sldNum" sz="quarter" idx="12"/>
          </p:nvPr>
        </p:nvSpPr>
        <p:spPr/>
        <p:txBody>
          <a:bodyPr/>
          <a:lstStyle/>
          <a:p>
            <a:fld id="{47CA8A90-B521-7140-B9C2-518723CA7677}" type="slidenum">
              <a:rPr lang="en-US" smtClean="0"/>
              <a:t>9</a:t>
            </a:fld>
            <a:endParaRPr lang="en-US"/>
          </a:p>
        </p:txBody>
      </p:sp>
      <p:pic>
        <p:nvPicPr>
          <p:cNvPr id="11" name="Picture 10">
            <a:extLst>
              <a:ext uri="{FF2B5EF4-FFF2-40B4-BE49-F238E27FC236}">
                <a16:creationId xmlns:a16="http://schemas.microsoft.com/office/drawing/2014/main" xmlns="" id="{7A9C9545-17DF-4141-8AEE-E2A5598AC47C}"/>
              </a:ext>
            </a:extLst>
          </p:cNvPr>
          <p:cNvPicPr>
            <a:picLocks noChangeAspect="1"/>
          </p:cNvPicPr>
          <p:nvPr/>
        </p:nvPicPr>
        <p:blipFill>
          <a:blip r:embed="rId2"/>
          <a:stretch>
            <a:fillRect/>
          </a:stretch>
        </p:blipFill>
        <p:spPr>
          <a:xfrm>
            <a:off x="4487091" y="4888662"/>
            <a:ext cx="7332617" cy="1467688"/>
          </a:xfrm>
          <a:prstGeom prst="rect">
            <a:avLst/>
          </a:prstGeom>
        </p:spPr>
      </p:pic>
      <p:sp>
        <p:nvSpPr>
          <p:cNvPr id="3" name="Rounded Rectangle 2">
            <a:extLst>
              <a:ext uri="{FF2B5EF4-FFF2-40B4-BE49-F238E27FC236}">
                <a16:creationId xmlns:a16="http://schemas.microsoft.com/office/drawing/2014/main" xmlns="" id="{655AEC91-2EEE-EC44-837B-198C1AF62AD8}"/>
              </a:ext>
            </a:extLst>
          </p:cNvPr>
          <p:cNvSpPr/>
          <p:nvPr/>
        </p:nvSpPr>
        <p:spPr>
          <a:xfrm>
            <a:off x="9622971" y="5277394"/>
            <a:ext cx="718458" cy="9698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A3A465DC-C6B5-E241-B83A-3421A033A30B}"/>
              </a:ext>
            </a:extLst>
          </p:cNvPr>
          <p:cNvPicPr>
            <a:picLocks noChangeAspect="1"/>
          </p:cNvPicPr>
          <p:nvPr/>
        </p:nvPicPr>
        <p:blipFill>
          <a:blip r:embed="rId3"/>
          <a:stretch>
            <a:fillRect/>
          </a:stretch>
        </p:blipFill>
        <p:spPr>
          <a:xfrm>
            <a:off x="1244600" y="1107509"/>
            <a:ext cx="8737600" cy="622300"/>
          </a:xfrm>
          <a:prstGeom prst="rect">
            <a:avLst/>
          </a:prstGeom>
        </p:spPr>
      </p:pic>
      <p:pic>
        <p:nvPicPr>
          <p:cNvPr id="8" name="Picture 7">
            <a:extLst>
              <a:ext uri="{FF2B5EF4-FFF2-40B4-BE49-F238E27FC236}">
                <a16:creationId xmlns:a16="http://schemas.microsoft.com/office/drawing/2014/main" xmlns="" id="{485FE487-B9A0-FF4F-9FB8-D2239F628F74}"/>
              </a:ext>
            </a:extLst>
          </p:cNvPr>
          <p:cNvPicPr>
            <a:picLocks noChangeAspect="1"/>
          </p:cNvPicPr>
          <p:nvPr/>
        </p:nvPicPr>
        <p:blipFill>
          <a:blip r:embed="rId4"/>
          <a:stretch>
            <a:fillRect/>
          </a:stretch>
        </p:blipFill>
        <p:spPr>
          <a:xfrm>
            <a:off x="4634554" y="3047817"/>
            <a:ext cx="5658987" cy="1107001"/>
          </a:xfrm>
          <a:prstGeom prst="rect">
            <a:avLst/>
          </a:prstGeom>
        </p:spPr>
      </p:pic>
      <p:pic>
        <p:nvPicPr>
          <p:cNvPr id="10" name="Picture 9">
            <a:extLst>
              <a:ext uri="{FF2B5EF4-FFF2-40B4-BE49-F238E27FC236}">
                <a16:creationId xmlns:a16="http://schemas.microsoft.com/office/drawing/2014/main" xmlns="" id="{EBAB8E41-7EC1-F04D-8AC9-A110FFD8A0CB}"/>
              </a:ext>
            </a:extLst>
          </p:cNvPr>
          <p:cNvPicPr>
            <a:picLocks noChangeAspect="1"/>
          </p:cNvPicPr>
          <p:nvPr/>
        </p:nvPicPr>
        <p:blipFill>
          <a:blip r:embed="rId5"/>
          <a:stretch>
            <a:fillRect/>
          </a:stretch>
        </p:blipFill>
        <p:spPr>
          <a:xfrm>
            <a:off x="4487091" y="1956659"/>
            <a:ext cx="5806450" cy="986352"/>
          </a:xfrm>
          <a:prstGeom prst="rect">
            <a:avLst/>
          </a:prstGeom>
        </p:spPr>
      </p:pic>
      <p:sp>
        <p:nvSpPr>
          <p:cNvPr id="12" name="Rectangle 11">
            <a:extLst>
              <a:ext uri="{FF2B5EF4-FFF2-40B4-BE49-F238E27FC236}">
                <a16:creationId xmlns:a16="http://schemas.microsoft.com/office/drawing/2014/main" xmlns="" id="{4D82D912-278B-9746-ABFA-47F0150CE8E0}"/>
              </a:ext>
            </a:extLst>
          </p:cNvPr>
          <p:cNvSpPr/>
          <p:nvPr/>
        </p:nvSpPr>
        <p:spPr>
          <a:xfrm>
            <a:off x="324394" y="2041589"/>
            <a:ext cx="4162697" cy="3693319"/>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he initial translation 	</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two end effector is measured in the first configuration </a:t>
            </a:r>
            <a:r>
              <a:rPr lang="el-GR" dirty="0">
                <a:latin typeface="Times New Roman" panose="02020603050405020304" pitchFamily="18" charset="0"/>
                <a:cs typeface="Times New Roman" panose="02020603050405020304" pitchFamily="18" charset="0"/>
              </a:rPr>
              <a:t>θ</a:t>
            </a:r>
            <a:r>
              <a:rPr lang="el-GR" sz="800" dirty="0">
                <a:effectLst/>
                <a:latin typeface="Times New Roman" panose="02020603050405020304" pitchFamily="18" charset="0"/>
                <a:cs typeface="Times New Roman" panose="02020603050405020304" pitchFamily="18" charset="0"/>
              </a:rPr>
              <a:t>0 </a:t>
            </a:r>
            <a:r>
              <a:rPr lang="en-US" dirty="0">
                <a:latin typeface="Times New Roman" panose="02020603050405020304" pitchFamily="18" charset="0"/>
                <a:cs typeface="Times New Roman" panose="02020603050405020304" pitchFamily="18" charset="0"/>
              </a:rPr>
              <a:t>of the trajectory. Then, for each evaluated configuration </a:t>
            </a:r>
            <a:r>
              <a:rPr lang="el-GR" dirty="0">
                <a:latin typeface="Times New Roman" panose="02020603050405020304" pitchFamily="18" charset="0"/>
                <a:cs typeface="Times New Roman" panose="02020603050405020304" pitchFamily="18" charset="0"/>
              </a:rPr>
              <a:t>θ</a:t>
            </a:r>
            <a:r>
              <a:rPr lang="en-US" sz="800" dirty="0">
                <a:effectLst/>
                <a:latin typeface="Times New Roman" panose="02020603050405020304" pitchFamily="18" charset="0"/>
                <a:cs typeface="Times New Roman" panose="02020603050405020304" pitchFamily="18" charset="0"/>
              </a:rPr>
              <a:t>j</a:t>
            </a:r>
            <a:r>
              <a:rPr lang="en-US" dirty="0">
                <a:latin typeface="Times New Roman" panose="02020603050405020304" pitchFamily="18" charset="0"/>
                <a:cs typeface="Times New Roman" panose="02020603050405020304" pitchFamily="18" charset="0"/>
              </a:rPr>
              <a:t>, the</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corresponding translation </a:t>
            </a:r>
            <a:r>
              <a:rPr lang="en-US" dirty="0" err="1">
                <a:latin typeface="Times New Roman" panose="02020603050405020304" pitchFamily="18" charset="0"/>
                <a:cs typeface="Times New Roman" panose="02020603050405020304" pitchFamily="18" charset="0"/>
              </a:rPr>
              <a:t>t</a:t>
            </a:r>
            <a:r>
              <a:rPr lang="en-US" sz="800" dirty="0" err="1">
                <a:effectLst/>
                <a:latin typeface="Times New Roman" panose="02020603050405020304" pitchFamily="18" charset="0"/>
                <a:cs typeface="Times New Roman" panose="02020603050405020304" pitchFamily="18" charset="0"/>
              </a:rPr>
              <a:t>j</a:t>
            </a:r>
            <a:r>
              <a:rPr lang="en-US" sz="800" dirty="0">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eef</a:t>
            </a:r>
            <a:r>
              <a:rPr lang="en-US" sz="800" dirty="0">
                <a:effectLst/>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and eef</a:t>
            </a:r>
            <a:r>
              <a:rPr lang="en-US" sz="800" dirty="0">
                <a:effectLst/>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is computed. The deviation from the desired translation is thus defined as:		.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Finally, we select the largest component</a:t>
            </a:r>
          </a:p>
          <a:p>
            <a:r>
              <a:rPr lang="en-US" altLang="zh-C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max</a:t>
            </a:r>
            <a:r>
              <a:rPr lang="en-US" dirty="0">
                <a:latin typeface="Times New Roman" panose="02020603050405020304" pitchFamily="18" charset="0"/>
                <a:cs typeface="Times New Roman" panose="02020603050405020304" pitchFamily="18" charset="0"/>
              </a:rPr>
              <a:t> is the maximum allowed deviation of the </a:t>
            </a:r>
            <a:r>
              <a:rPr lang="en-US" dirty="0" err="1">
                <a:latin typeface="Times New Roman" panose="02020603050405020304" pitchFamily="18" charset="0"/>
                <a:cs typeface="Times New Roman" panose="02020603050405020304" pitchFamily="18" charset="0"/>
              </a:rPr>
              <a:t>transla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tion</a:t>
            </a:r>
            <a:r>
              <a:rPr lang="en-US" dirty="0">
                <a:latin typeface="Times New Roman" panose="02020603050405020304" pitchFamily="18" charset="0"/>
                <a:cs typeface="Times New Roman" panose="02020603050405020304" pitchFamily="18" charset="0"/>
              </a:rPr>
              <a:t> component and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ct</a:t>
            </a:r>
            <a:r>
              <a:rPr lang="en-US" dirty="0">
                <a:latin typeface="Times New Roman" panose="02020603050405020304" pitchFamily="18" charset="0"/>
                <a:cs typeface="Times New Roman" panose="02020603050405020304" pitchFamily="18" charset="0"/>
              </a:rPr>
              <a:t> ≫ 1 is a predefined constant. </a:t>
            </a:r>
          </a:p>
          <a:p>
            <a:endParaRPr lang="en-US"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A6E3F6AA-0888-1E43-AEFB-349E5F439F64}"/>
              </a:ext>
            </a:extLst>
          </p:cNvPr>
          <p:cNvPicPr>
            <a:picLocks noChangeAspect="1"/>
          </p:cNvPicPr>
          <p:nvPr/>
        </p:nvPicPr>
        <p:blipFill>
          <a:blip r:embed="rId6"/>
          <a:stretch>
            <a:fillRect/>
          </a:stretch>
        </p:blipFill>
        <p:spPr>
          <a:xfrm>
            <a:off x="2458030" y="2080778"/>
            <a:ext cx="1288649" cy="312157"/>
          </a:xfrm>
          <a:prstGeom prst="rect">
            <a:avLst/>
          </a:prstGeom>
        </p:spPr>
      </p:pic>
      <p:pic>
        <p:nvPicPr>
          <p:cNvPr id="16" name="Picture 15">
            <a:extLst>
              <a:ext uri="{FF2B5EF4-FFF2-40B4-BE49-F238E27FC236}">
                <a16:creationId xmlns:a16="http://schemas.microsoft.com/office/drawing/2014/main" xmlns="" id="{9ABB203F-0440-D94C-A906-503A62964897}"/>
              </a:ext>
            </a:extLst>
          </p:cNvPr>
          <p:cNvPicPr>
            <a:picLocks noChangeAspect="1"/>
          </p:cNvPicPr>
          <p:nvPr/>
        </p:nvPicPr>
        <p:blipFill>
          <a:blip r:embed="rId7"/>
          <a:stretch>
            <a:fillRect/>
          </a:stretch>
        </p:blipFill>
        <p:spPr>
          <a:xfrm>
            <a:off x="678216" y="4025695"/>
            <a:ext cx="1686161" cy="273431"/>
          </a:xfrm>
          <a:prstGeom prst="rect">
            <a:avLst/>
          </a:prstGeom>
        </p:spPr>
      </p:pic>
      <p:pic>
        <p:nvPicPr>
          <p:cNvPr id="18" name="Picture 17">
            <a:extLst>
              <a:ext uri="{FF2B5EF4-FFF2-40B4-BE49-F238E27FC236}">
                <a16:creationId xmlns:a16="http://schemas.microsoft.com/office/drawing/2014/main" xmlns="" id="{0333AE43-5A23-0242-BC5B-92B6B992DB86}"/>
              </a:ext>
            </a:extLst>
          </p:cNvPr>
          <p:cNvPicPr>
            <a:picLocks noChangeAspect="1"/>
          </p:cNvPicPr>
          <p:nvPr/>
        </p:nvPicPr>
        <p:blipFill>
          <a:blip r:embed="rId8"/>
          <a:stretch>
            <a:fillRect/>
          </a:stretch>
        </p:blipFill>
        <p:spPr>
          <a:xfrm>
            <a:off x="2509200" y="4267220"/>
            <a:ext cx="2474958" cy="406224"/>
          </a:xfrm>
          <a:prstGeom prst="rect">
            <a:avLst/>
          </a:prstGeom>
        </p:spPr>
      </p:pic>
    </p:spTree>
    <p:extLst>
      <p:ext uri="{BB962C8B-B14F-4D97-AF65-F5344CB8AC3E}">
        <p14:creationId xmlns:p14="http://schemas.microsoft.com/office/powerpoint/2010/main" val="3902812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543</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Chalkduster</vt:lpstr>
      <vt:lpstr>等线</vt:lpstr>
      <vt:lpstr>等线 Light</vt:lpstr>
      <vt:lpstr>Helvetica</vt:lpstr>
      <vt:lpstr>NimbusRomNo9L</vt:lpstr>
      <vt:lpstr>Times New Roman</vt:lpstr>
      <vt:lpstr>Office Theme</vt:lpstr>
      <vt:lpstr>Autonomous Dual-Arm Manipulation of Familiar Objects</vt:lpstr>
      <vt:lpstr>Autonomous Dual-Arm Manipulation of Familiar Objects</vt:lpstr>
      <vt:lpstr>Autonomous Dual-Arm Manipulation of Familiar Objects</vt:lpstr>
      <vt:lpstr>Autonomous Dual-Arm Manipulation of Familiar Objects</vt:lpstr>
      <vt:lpstr>System Overview</vt:lpstr>
      <vt:lpstr>Semantic Segmentation</vt:lpstr>
      <vt:lpstr>Pose Estimation &amp; Grasp Generation</vt:lpstr>
      <vt:lpstr>Trajectory Optimization</vt:lpstr>
      <vt:lpstr>Trajectory Optimizationçç</vt:lpstr>
      <vt:lpstr>Evaluation</vt:lpstr>
      <vt:lpstr>Evaluation</vt:lpstr>
      <vt:lpstr>Evaluation</vt:lpstr>
      <vt:lpstr>Conclusion</vt:lpstr>
      <vt:lpstr>Thank you!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Autonomous Dual-Arm Manipulation of Familiar Objects</dc:title>
  <dc:creator>Xipeng Xie</dc:creator>
  <cp:lastModifiedBy>Peter Allen</cp:lastModifiedBy>
  <cp:revision>23</cp:revision>
  <dcterms:created xsi:type="dcterms:W3CDTF">2019-04-01T13:21:31Z</dcterms:created>
  <dcterms:modified xsi:type="dcterms:W3CDTF">2019-04-02T14:18:18Z</dcterms:modified>
</cp:coreProperties>
</file>