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881A20-3BD5-4D78-8EFB-CBFEB0F959C3}">
          <p14:sldIdLst>
            <p14:sldId id="256"/>
            <p14:sldId id="258"/>
            <p14:sldId id="257"/>
            <p14:sldId id="259"/>
            <p14:sldId id="260"/>
            <p14:sldId id="261"/>
            <p14:sldId id="263"/>
            <p14:sldId id="264"/>
            <p14:sldId id="280"/>
            <p14:sldId id="265"/>
            <p14:sldId id="266"/>
            <p14:sldId id="267"/>
            <p14:sldId id="268"/>
            <p14:sldId id="269"/>
            <p14:sldId id="272"/>
            <p14:sldId id="273"/>
            <p14:sldId id="270"/>
            <p14:sldId id="271"/>
            <p14:sldId id="274"/>
            <p14:sldId id="275"/>
            <p14:sldId id="276"/>
            <p14:sldId id="277"/>
            <p14:sldId id="278"/>
            <p14:sldId id="279"/>
            <p14:sldId id="282"/>
            <p14:sldId id="28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376" autoAdjust="0"/>
  </p:normalViewPr>
  <p:slideViewPr>
    <p:cSldViewPr snapToGrid="0">
      <p:cViewPr varScale="1">
        <p:scale>
          <a:sx n="64" d="100"/>
          <a:sy n="64" d="100"/>
        </p:scale>
        <p:origin x="101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3B76F-1915-42CB-9083-C271E47D4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20BB99-505F-44C0-B51D-CE6B0C13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5BABE-A4B7-4E01-B49F-8C4A38CB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220B72-516F-4F22-A832-FD273730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639CFB-4234-4001-8D8B-231E935E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5EE6A-5A12-4998-850D-A28693CE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F2ADDD-8887-4BF9-B7A2-BE8F3F9D1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0B080-E2F8-45B2-9B78-2F5F2A0E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B58BCA-DDA1-42C8-8BE3-C4AAA5DB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80025-9E39-41CD-A037-09BB555D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B98CF5-D2D8-4470-B372-06EAF2925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3C71C0-4BC9-4D07-88FA-64D253996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C970D0-1E61-4D83-B467-F9460E4A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04586-C175-4B37-96C9-4ACD06E2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E20C8-C147-4431-8E39-2DD670EC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94B9-1341-4EF1-9EB2-AFA73FB8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8F93E-29C7-4666-AA37-DFDB7838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A3559-185B-4556-875F-56824FD1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812999-3813-4865-B962-0C304C90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6D40A-E031-4601-8694-09F328F8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EE2F1-05F8-4B00-B56A-1AD81B23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A92780-4C4F-4474-93A2-B5363EB1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7811CD-5244-4EBB-A828-FBD2B56E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F99B5D-95D3-4B8F-86D6-C1B8BF14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FADF02-1A78-4A9F-9C91-95F1E740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0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BE8E5-1EC6-4AFE-A17B-4A78FB6B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3E3353-55C3-4888-A795-BA1B643CF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437F7A-F7BC-4665-A9C0-5F5E836F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68365A-0103-4C62-ABF2-B0CC3385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805727-B2F0-4EF4-B87F-C30B1388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B59F0-B1A5-48FC-A11F-41873507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5D0C4-E0E2-477C-BD25-8FBD6477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F36A2E-AEAB-4DF5-8592-09C991A0D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510AA6-1BAE-4A59-A059-0E9A17842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CAA83F-E62F-4AAD-82B2-F71D71F63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76DC51-CFD1-4F50-B935-A1CE19A02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A4FEB8-84C8-445D-AFBB-294C2D06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9A9F37-9815-403C-A1F3-786DCE82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630A6E-3F1F-4F7B-AAB0-D941E678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8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6BCEC-8083-4419-A1CB-60BA5223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FC0784-375F-4D0E-B96B-620EBB2C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269EF9-3209-425A-8179-A9305E1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A04E5A-0DC3-48FE-B856-33DF3AEE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8CDB79-51EE-401C-A275-31682CCA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313105-01E4-4C48-B99A-F797801F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A075C2-01C5-4641-A424-194BE17B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45D12-7861-48BA-BB7F-FEC655F0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DE33D-C19A-4A46-B2C2-5EFB1919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BB18A0-339E-40EB-8434-E487ADF3F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4082BF-0B5D-4A16-A0D7-9362891F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E67CED-C5F1-4DD9-9DDC-811DC3EF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9E9F7C-90FA-46B3-A470-FB3335FF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F892E-2687-4D10-B33A-0B065971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76B4FA-F014-482D-8C20-F4EC2F13C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F69B32-3CD5-4788-9F03-C9C1EBF2F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466E7D-1034-4E90-B548-14D53B29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CC88D0-C8CB-4899-9F42-EF68EB2B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DB11A-59B1-43CD-A02D-A88AE109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7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DEEE0D-26E9-4721-BC13-DCA688BC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9396FC-C465-4D42-B529-75B6DB29B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8A090A-C227-455B-9E58-876F1C693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B441-C10E-4B02-A327-FDC2D8DDF55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3F1093-77DA-4523-8579-D3EC55EE0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8B74C-A98B-4D7F-AAC6-A2A837905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CF7C-B3AB-43EA-AC3A-0E3F843B1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cor_RNHUA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0E1FB-37EC-4101-B7F8-CAAF0EDB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325" y="1117600"/>
            <a:ext cx="9551350" cy="1655761"/>
          </a:xfrm>
        </p:spPr>
        <p:txBody>
          <a:bodyPr>
            <a:normAutofit/>
          </a:bodyPr>
          <a:lstStyle/>
          <a:p>
            <a:r>
              <a:rPr lang="en-US" sz="2800" b="1" dirty="0"/>
              <a:t>Deep Learning Based BCI Control of a Robotic Service Assistant Using Intelligent Goal Formulation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2F55A2-DEFA-4C63-B9AA-905C135D3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Presented by </a:t>
            </a:r>
            <a:r>
              <a:rPr lang="en-US" sz="2000" dirty="0" err="1"/>
              <a:t>Bingqing</a:t>
            </a:r>
            <a:r>
              <a:rPr lang="en-US" sz="2000" dirty="0"/>
              <a:t> Wei</a:t>
            </a:r>
          </a:p>
        </p:txBody>
      </p:sp>
    </p:spTree>
    <p:extLst>
      <p:ext uri="{BB962C8B-B14F-4D97-AF65-F5344CB8AC3E}">
        <p14:creationId xmlns:p14="http://schemas.microsoft.com/office/powerpoint/2010/main" val="210745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97219-6D8B-4C90-B292-233B73D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424A70-80E6-4FE6-894C-B9D74F48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*Cued*</a:t>
            </a:r>
          </a:p>
          <a:p>
            <a:r>
              <a:rPr lang="en-US" dirty="0"/>
              <a:t>Adam optimizer, Learning rate 1e-3, 100 epochs, 80/20 dataset split. 60 super-crops per batch.</a:t>
            </a:r>
          </a:p>
          <a:p>
            <a:r>
              <a:rPr lang="en-US" dirty="0"/>
              <a:t>To keep training realistic, the training process include a 20% error rate, </a:t>
            </a:r>
            <a:r>
              <a:rPr lang="en-US" dirty="0" err="1"/>
              <a:t>i</a:t>
            </a:r>
            <a:r>
              <a:rPr lang="en-US" dirty="0"/>
              <a:t>. e. on average every fifth action is purposefully erroneous. (I presume this paves way for online training when the labels of the data can be erroneous)</a:t>
            </a:r>
          </a:p>
          <a:p>
            <a:r>
              <a:rPr lang="en-US" dirty="0"/>
              <a:t>Collecting Data</a:t>
            </a:r>
          </a:p>
          <a:p>
            <a:pPr lvl="1"/>
            <a:r>
              <a:rPr lang="en-US" dirty="0"/>
              <a:t>Participants are aware of not in control of GUI</a:t>
            </a:r>
          </a:p>
          <a:p>
            <a:pPr lvl="1"/>
            <a:r>
              <a:rPr lang="en-US" dirty="0"/>
              <a:t>Minimize eye movements – participants are instructed to look at a fixation circle</a:t>
            </a:r>
          </a:p>
          <a:p>
            <a:pPr lvl="1"/>
            <a:r>
              <a:rPr lang="en-US" dirty="0"/>
              <a:t>At the same time GUI action corresponding to the cued mental task is displayed</a:t>
            </a:r>
          </a:p>
          <a:p>
            <a:pPr lvl="1"/>
            <a:r>
              <a:rPr lang="en-US" dirty="0"/>
              <a:t>The ‘rest’ mental task is implicitly taking place for 2s after every other task to allow users to blink and swallow.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0E1995-50BD-4B03-B8D7-2C5B87EF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1" y="1825625"/>
            <a:ext cx="10619140" cy="4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9FEC4-6792-4B49-8F9C-7A814026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Co-Adaptive Training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B131FF-86B9-4336-A3A1-F438783F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*Cued*</a:t>
            </a:r>
          </a:p>
          <a:p>
            <a:r>
              <a:rPr lang="en-US" dirty="0"/>
              <a:t>Online: collecting data while training</a:t>
            </a:r>
          </a:p>
          <a:p>
            <a:r>
              <a:rPr lang="en-US" dirty="0"/>
              <a:t>Co-Adaptive: </a:t>
            </a:r>
          </a:p>
          <a:p>
            <a:pPr lvl="1"/>
            <a:r>
              <a:rPr lang="en-US" dirty="0"/>
              <a:t>Participants are aware of being in control of GUI and instructed to count the errors they make. Participants and </a:t>
            </a:r>
            <a:r>
              <a:rPr lang="en-US" dirty="0" err="1"/>
              <a:t>ConvNet</a:t>
            </a:r>
            <a:r>
              <a:rPr lang="en-US" dirty="0"/>
              <a:t> adapt to each other.</a:t>
            </a:r>
          </a:p>
          <a:p>
            <a:pPr lvl="1"/>
            <a:r>
              <a:rPr lang="en-US" dirty="0"/>
              <a:t>‘In doing so, the participants are aware of their performance, which potentially triggers learning processes and asserts their vigilance’</a:t>
            </a:r>
          </a:p>
          <a:p>
            <a:r>
              <a:rPr lang="en-US" dirty="0"/>
              <a:t>Learning rate 1e-4</a:t>
            </a:r>
          </a:p>
          <a:p>
            <a:r>
              <a:rPr lang="en-US" dirty="0"/>
              <a:t>45 super-crops per batch.</a:t>
            </a:r>
          </a:p>
        </p:txBody>
      </p:sp>
    </p:spTree>
    <p:extLst>
      <p:ext uri="{BB962C8B-B14F-4D97-AF65-F5344CB8AC3E}">
        <p14:creationId xmlns:p14="http://schemas.microsoft.com/office/powerpoint/2010/main" val="381042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2B00F-2DBB-4F74-9F9C-65EF305B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53DAC-F61F-4AB4-A43D-D9FF7E08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seem to have made a mistake here, it’s not really ‘training’, it should be called Online Evaluation</a:t>
            </a:r>
          </a:p>
          <a:p>
            <a:pPr lvl="1"/>
            <a:r>
              <a:rPr lang="en-US" dirty="0"/>
              <a:t>It’s used to evaluate online co-adaptive training</a:t>
            </a:r>
          </a:p>
          <a:p>
            <a:r>
              <a:rPr lang="en-US" dirty="0"/>
              <a:t>No cues for the mental tasks and let the participants select instructed goals in the GUI.</a:t>
            </a:r>
          </a:p>
          <a:p>
            <a:r>
              <a:rPr lang="en-US" dirty="0"/>
              <a:t>Participants have to confirm the execution of every planned action, BCI decoding accuracies for label-less instructed tasks are assessed by manually rating each decoding.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33477E-5E0A-4EA3-B95E-09B206AEC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66" y="788944"/>
            <a:ext cx="551574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7ABAD-5605-4103-89A1-38B4BA56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Decoding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CD8488-89DB-4C1C-813A-7E317ACEE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88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GPU Nvidia Titan Black 6GB </a:t>
            </a:r>
            <a:r>
              <a:rPr lang="en-US" dirty="0" err="1"/>
              <a:t>vram</a:t>
            </a:r>
            <a:r>
              <a:rPr lang="en-US" dirty="0"/>
              <a:t> (trash GPU)</a:t>
            </a:r>
          </a:p>
          <a:p>
            <a:r>
              <a:rPr lang="en-US" dirty="0"/>
              <a:t>GPU server stores 600 samples until the decoding process is initiated</a:t>
            </a:r>
          </a:p>
          <a:p>
            <a:r>
              <a:rPr lang="en-US" dirty="0"/>
              <a:t>Subsequent decoding steps are performed whenever 125 new samples have accumulated</a:t>
            </a:r>
          </a:p>
          <a:p>
            <a:r>
              <a:rPr lang="en-US" dirty="0"/>
              <a:t>Predictions are stored in a ring buffer (max size: 14 predictions – 7s of data). The algorithm extracts the mental task with the largest mean prediction. Buffer continues to grow if significance level is not reached</a:t>
            </a:r>
          </a:p>
          <a:p>
            <a:r>
              <a:rPr lang="en-US" dirty="0"/>
              <a:t>Two sample t-test is used to determine if the predictions significant deviate from 0.05. Once significance is reached then action is performed and the ring buffer is cleared</a:t>
            </a:r>
          </a:p>
        </p:txBody>
      </p:sp>
    </p:spTree>
    <p:extLst>
      <p:ext uri="{BB962C8B-B14F-4D97-AF65-F5344CB8AC3E}">
        <p14:creationId xmlns:p14="http://schemas.microsoft.com/office/powerpoint/2010/main" val="12720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7F6BC-75C0-4639-A899-64404899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the decoder works: the magic of ring-buffer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D7DDCB-E8A8-4A77-823A-E91E47AB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sample t-test:</a:t>
            </a:r>
          </a:p>
          <a:p>
            <a:pPr lvl="1"/>
            <a:r>
              <a:rPr lang="en-US" dirty="0"/>
              <a:t>Gives you a value to determine if two groups of data points have the same mean (regardless of variance). </a:t>
            </a:r>
          </a:p>
          <a:p>
            <a:pPr lvl="1"/>
            <a:r>
              <a:rPr lang="en-US" dirty="0"/>
              <a:t>Once the significance level is reached, the null hypothesis that the predictions have same mean is rejected.</a:t>
            </a:r>
          </a:p>
          <a:p>
            <a:r>
              <a:rPr lang="en-US" dirty="0"/>
              <a:t>The author is very obscure about how the operations are actually implemented. It should be their focus.</a:t>
            </a:r>
          </a:p>
        </p:txBody>
      </p:sp>
    </p:spTree>
    <p:extLst>
      <p:ext uri="{BB962C8B-B14F-4D97-AF65-F5344CB8AC3E}">
        <p14:creationId xmlns:p14="http://schemas.microsoft.com/office/powerpoint/2010/main" val="1038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67547-4D36-49EC-B272-864EB546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Formulation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E0D774-1D38-4772-BCC1-C7529675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73671"/>
            <a:ext cx="10515600" cy="4351338"/>
          </a:xfrm>
        </p:spPr>
        <p:txBody>
          <a:bodyPr/>
          <a:lstStyle/>
          <a:p>
            <a:r>
              <a:rPr lang="en-US" dirty="0"/>
              <a:t>Why do we need it</a:t>
            </a:r>
          </a:p>
          <a:p>
            <a:pPr lvl="1"/>
            <a:r>
              <a:rPr lang="en-US" dirty="0"/>
              <a:t>Whereas many automated planning approaches seek to find a sequence of actions to accomplish a predefined task, the intended goal in this paper is determined by the user.</a:t>
            </a:r>
          </a:p>
          <a:p>
            <a:pPr lvl="1"/>
            <a:r>
              <a:rPr lang="en-US" dirty="0"/>
              <a:t>By using a dynamic knowledge base that contains the current world state and referring expressions that describe objects based on their type and attributes</a:t>
            </a:r>
          </a:p>
          <a:p>
            <a:pPr lvl="1"/>
            <a:r>
              <a:rPr lang="en-US" dirty="0"/>
              <a:t>The knowledge base is able to adapt the set of possible goals to changes in the environment</a:t>
            </a:r>
          </a:p>
          <a:p>
            <a:pPr lvl="2"/>
            <a:r>
              <a:rPr lang="en-US" dirty="0"/>
              <a:t>5 cameras in the experiment</a:t>
            </a:r>
          </a:p>
          <a:p>
            <a:pPr lvl="2"/>
            <a:r>
              <a:rPr lang="en-US" dirty="0"/>
              <a:t>PDDL files (describes the environment) are updated constantly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42EE7-12F6-4DAD-991D-8014F515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Domain Definition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C78E3-9424-43D9-AF94-294ECCAA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583239"/>
            <a:ext cx="10515600" cy="51687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Planning domain D = (T, </a:t>
            </a:r>
            <a:r>
              <a:rPr lang="en-US" dirty="0" err="1"/>
              <a:t>C_d</a:t>
            </a:r>
            <a:r>
              <a:rPr lang="en-US" dirty="0"/>
              <a:t>, P, O)</a:t>
            </a:r>
          </a:p>
          <a:p>
            <a:pPr lvl="1"/>
            <a:r>
              <a:rPr lang="en-US" dirty="0"/>
              <a:t>T is the type system, i.e. a type hierarchy, e.g. furniture and robot are of super-type base, and bottle and cup.</a:t>
            </a:r>
          </a:p>
          <a:p>
            <a:pPr lvl="1"/>
            <a:r>
              <a:rPr lang="en-US" dirty="0" err="1"/>
              <a:t>C_d</a:t>
            </a:r>
            <a:r>
              <a:rPr lang="en-US" dirty="0"/>
              <a:t> contains a set of domain constant symbols</a:t>
            </a:r>
          </a:p>
          <a:p>
            <a:pPr lvl="1"/>
            <a:r>
              <a:rPr lang="en-US" dirty="0"/>
              <a:t>P specifies attributes or relations between objects, e.g. position (describes the relation between objects of type vessel and base)</a:t>
            </a:r>
          </a:p>
          <a:p>
            <a:pPr lvl="1"/>
            <a:r>
              <a:rPr lang="en-US" dirty="0"/>
              <a:t>O defines the actions such as grasp and move</a:t>
            </a:r>
          </a:p>
          <a:p>
            <a:r>
              <a:rPr lang="en-US" dirty="0"/>
              <a:t>Problem Description ∏=(D, C_t, I)</a:t>
            </a:r>
          </a:p>
          <a:p>
            <a:pPr lvl="1"/>
            <a:r>
              <a:rPr lang="en-US" dirty="0"/>
              <a:t>D is the planning domain</a:t>
            </a:r>
          </a:p>
          <a:p>
            <a:pPr lvl="1"/>
            <a:r>
              <a:rPr lang="en-US" dirty="0"/>
              <a:t>C_t are the additional task-dependent constant symbols</a:t>
            </a:r>
          </a:p>
          <a:p>
            <a:pPr lvl="1"/>
            <a:r>
              <a:rPr lang="en-US" dirty="0"/>
              <a:t>I is the initial state, e.g. cup01 of type cup and relation between cup01 and shelf 01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Action(put, x, y) ^ cup(x) ^ shelf(y)</a:t>
            </a:r>
          </a:p>
          <a:p>
            <a:pPr lvl="1"/>
            <a:r>
              <a:rPr lang="en-US" dirty="0"/>
              <a:t>Just like Lambda Expression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169949-6299-4DE3-B098-343FFD9D2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32" y="6016480"/>
            <a:ext cx="4820281" cy="4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64FA2-1656-4E8F-8196-01334333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Human and Machine Understandable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090994-7ED2-4184-BA11-AA97C7B8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Building a reference: Which cup? Which shelf?</a:t>
            </a:r>
          </a:p>
          <a:p>
            <a:pPr lvl="1"/>
            <a:r>
              <a:rPr lang="en-US" dirty="0"/>
              <a:t>E.g. We want to refer to cup01 by cup(x) ^contains(x, water)</a:t>
            </a:r>
          </a:p>
          <a:p>
            <a:pPr lvl="1"/>
            <a:r>
              <a:rPr lang="en-US" dirty="0"/>
              <a:t>Given a set (denote as A) of sets: </a:t>
            </a:r>
          </a:p>
          <a:p>
            <a:pPr lvl="2"/>
            <a:r>
              <a:rPr lang="en-US" dirty="0"/>
              <a:t>green cup(cup_01, cup_02), cup with water(cup_02, cup_03), </a:t>
            </a:r>
          </a:p>
          <a:p>
            <a:pPr marL="914400" lvl="2" indent="0">
              <a:buNone/>
            </a:pPr>
            <a:r>
              <a:rPr lang="en-US" dirty="0"/>
              <a:t>cup on the floor(cup_01, cup_03)….</a:t>
            </a:r>
          </a:p>
          <a:p>
            <a:pPr lvl="1"/>
            <a:r>
              <a:rPr lang="en-US" dirty="0"/>
              <a:t>Find a subset of A that has no intersection among any pairs of them</a:t>
            </a:r>
          </a:p>
          <a:p>
            <a:pPr lvl="2"/>
            <a:r>
              <a:rPr lang="en-US" dirty="0"/>
              <a:t>NP-Hard </a:t>
            </a:r>
          </a:p>
          <a:p>
            <a:pPr lvl="2"/>
            <a:r>
              <a:rPr lang="en-US" dirty="0"/>
              <a:t>Domain Independent: no ‘hard-code’</a:t>
            </a:r>
          </a:p>
          <a:p>
            <a:pPr lvl="2"/>
            <a:r>
              <a:rPr lang="en-US" dirty="0"/>
              <a:t>How to test it? Simulation.</a:t>
            </a:r>
          </a:p>
          <a:p>
            <a:pPr lvl="1"/>
            <a:r>
              <a:rPr lang="en-US" dirty="0"/>
              <a:t>Solution: Greedy Selection + Reference Number + Random Selection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DB3DF3-D7D5-4EF6-8A11-A3C95DED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7343"/>
            <a:ext cx="9669434" cy="45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02BFE-0FDD-471C-8513-5A4D30A6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Motion Generating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616FED-1D67-464D-BF7A-3C16CF3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Navigation planning of the mobile base, the authors used the sampling-based planning framework BI^2RRT.</a:t>
            </a:r>
          </a:p>
          <a:p>
            <a:r>
              <a:rPr lang="en-US" dirty="0"/>
              <a:t>Probabilistic roadmap planner to realize pick, place, pour and drink motions</a:t>
            </a:r>
          </a:p>
          <a:p>
            <a:pPr lvl="1"/>
            <a:r>
              <a:rPr lang="en-US" dirty="0"/>
              <a:t>Sample poses in the task space which contains all possible end-effector poses.</a:t>
            </a:r>
          </a:p>
          <a:p>
            <a:pPr lvl="1"/>
            <a:r>
              <a:rPr lang="en-US" dirty="0"/>
              <a:t>Poses are then connected by edges based on a user-defined radius</a:t>
            </a:r>
          </a:p>
          <a:p>
            <a:pPr lvl="1"/>
            <a:r>
              <a:rPr lang="en-US" dirty="0"/>
              <a:t>Apply an A^* based graph search to find an optimal path between two nodes using Euclidean distance as the cost and heuristic function</a:t>
            </a:r>
          </a:p>
          <a:p>
            <a:pPr lvl="1"/>
            <a:r>
              <a:rPr lang="en-US" dirty="0"/>
              <a:t>Used robot’s Jacobian matrix to compute the joint velocities based on end-effector velocities.</a:t>
            </a:r>
          </a:p>
          <a:p>
            <a:pPr lvl="1"/>
            <a:r>
              <a:rPr lang="en-US" dirty="0"/>
              <a:t>Collision checks ensures there are no undesired contacts between the environment and the robot.</a:t>
            </a:r>
          </a:p>
        </p:txBody>
      </p:sp>
    </p:spTree>
    <p:extLst>
      <p:ext uri="{BB962C8B-B14F-4D97-AF65-F5344CB8AC3E}">
        <p14:creationId xmlns:p14="http://schemas.microsoft.com/office/powerpoint/2010/main" val="157835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76F8C-3399-4108-8B7F-9FD004A3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2129D1-5D95-4C4E-82D1-5007A900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detection: using </a:t>
            </a:r>
            <a:r>
              <a:rPr lang="en-US" dirty="0" err="1"/>
              <a:t>SimTrack</a:t>
            </a:r>
            <a:endParaRPr lang="en-US" dirty="0"/>
          </a:p>
          <a:p>
            <a:r>
              <a:rPr lang="en-US" dirty="0"/>
              <a:t>Tracking objects in </a:t>
            </a:r>
            <a:r>
              <a:rPr lang="en-US" dirty="0" err="1"/>
              <a:t>realtime</a:t>
            </a:r>
            <a:endParaRPr lang="en-US" dirty="0"/>
          </a:p>
          <a:p>
            <a:r>
              <a:rPr lang="en-US" dirty="0"/>
              <a:t>Knowledge base provides data storage (of PDDL files) and establishes the communication by a domain and problem description based PDDL files</a:t>
            </a:r>
          </a:p>
          <a:p>
            <a:r>
              <a:rPr lang="en-US" dirty="0"/>
              <a:t>The poses and locations are stored and continuously updated in the  knowledge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729082-DD4D-42E1-868D-A118C003B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258" y="365124"/>
            <a:ext cx="10870307" cy="65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9C8933-7703-4872-B1AD-A4E15B97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9" y="185285"/>
            <a:ext cx="6535062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4F49E-CF2A-4A7B-B0BB-BEF19BC4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Pouring Liquids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4CB625-46D6-489E-99C5-48AE64D5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of the liquid level</a:t>
            </a:r>
          </a:p>
          <a:p>
            <a:pPr lvl="1"/>
            <a:r>
              <a:rPr lang="en-US" dirty="0"/>
              <a:t>Uses Asus </a:t>
            </a:r>
            <a:r>
              <a:rPr lang="en-US" dirty="0" err="1"/>
              <a:t>Xtion</a:t>
            </a:r>
            <a:r>
              <a:rPr lang="en-US" dirty="0"/>
              <a:t> Pro camera which determines depth based on active structured light</a:t>
            </a:r>
          </a:p>
          <a:p>
            <a:pPr lvl="1"/>
            <a:r>
              <a:rPr lang="en-US" dirty="0"/>
              <a:t>Opaque Liquids: milk and orange juice, reflect the infrared light and the extracted liquid level represents the real liquid level</a:t>
            </a:r>
          </a:p>
          <a:p>
            <a:pPr lvl="1"/>
            <a:r>
              <a:rPr lang="en-US" dirty="0"/>
              <a:t>Transparent Liquids: water and apple juice, the infrared light are refracted and the depth value is incorrect. Using the following equation to calculate the actual depth.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82EA2A-902C-4402-9C28-1E1357803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77" y="4669868"/>
            <a:ext cx="416300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9432D-B070-4F44-B7F2-CACC812F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E6D4B-1D4B-46F4-95B5-801E403E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Segment the image based on the output of a face detection algorithm that uses </a:t>
            </a:r>
            <a:r>
              <a:rPr lang="en-US" dirty="0" err="1"/>
              <a:t>Haar</a:t>
            </a:r>
            <a:r>
              <a:rPr lang="en-US" dirty="0"/>
              <a:t> cascades</a:t>
            </a:r>
          </a:p>
          <a:p>
            <a:r>
              <a:rPr lang="en-US" dirty="0"/>
              <a:t>Detect the position of the mouth of the user, considering only the obtained image batch. The paper additionally considered the position of the eyes in order to obtain a robust estimation of the face orientation, hence compensating for changing angles of the head</a:t>
            </a:r>
          </a:p>
          <a:p>
            <a:r>
              <a:rPr lang="en-US" dirty="0"/>
              <a:t>Result: Not so good, needs the user to adjust his/her head.</a:t>
            </a:r>
          </a:p>
        </p:txBody>
      </p:sp>
    </p:spTree>
    <p:extLst>
      <p:ext uri="{BB962C8B-B14F-4D97-AF65-F5344CB8AC3E}">
        <p14:creationId xmlns:p14="http://schemas.microsoft.com/office/powerpoint/2010/main" val="21374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BBAD08-CF23-46C8-86D5-641EA3E95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12" y="235133"/>
            <a:ext cx="6446888" cy="65270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F129D3F-A25D-4561-B5B3-BB8D341F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051"/>
            <a:ext cx="4814455" cy="4314911"/>
          </a:xfrm>
        </p:spPr>
        <p:txBody>
          <a:bodyPr>
            <a:normAutofit fontScale="92500"/>
          </a:bodyPr>
          <a:lstStyle/>
          <a:p>
            <a:r>
              <a:rPr lang="en-US" dirty="0"/>
              <a:t>3 cameras to observe the scene and liquid levels to report to the knowledge base</a:t>
            </a:r>
          </a:p>
          <a:p>
            <a:r>
              <a:rPr lang="en-US" dirty="0"/>
              <a:t>2 cameras carried by the robot</a:t>
            </a:r>
          </a:p>
          <a:p>
            <a:pPr lvl="1"/>
            <a:r>
              <a:rPr lang="en-US" dirty="0"/>
              <a:t>One at the base to perform collision checks</a:t>
            </a:r>
          </a:p>
          <a:p>
            <a:pPr lvl="1"/>
            <a:r>
              <a:rPr lang="en-US" dirty="0"/>
              <a:t>Second one is mounted at robot’s end-effector and used for face &amp; mouth detection</a:t>
            </a:r>
          </a:p>
          <a:p>
            <a:r>
              <a:rPr lang="en-US" dirty="0" err="1"/>
              <a:t>OmniRob</a:t>
            </a:r>
            <a:r>
              <a:rPr lang="en-US" dirty="0"/>
              <a:t> (10 DOF, 3 for base &amp; 7 for manipulator)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E23A017-4BD1-415E-8712-81BDB50A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902"/>
            <a:ext cx="4814455" cy="709786"/>
          </a:xfrm>
        </p:spPr>
        <p:txBody>
          <a:bodyPr/>
          <a:lstStyle/>
          <a:p>
            <a:r>
              <a:rPr lang="en-US" dirty="0"/>
              <a:t>Scene setup</a:t>
            </a:r>
          </a:p>
        </p:txBody>
      </p:sp>
    </p:spTree>
    <p:extLst>
      <p:ext uri="{BB962C8B-B14F-4D97-AF65-F5344CB8AC3E}">
        <p14:creationId xmlns:p14="http://schemas.microsoft.com/office/powerpoint/2010/main" val="144029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2BFB8-171A-4021-A802-656D9F75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Results BCI Decoding – offline training &amp; online training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38A49A-6941-4ABB-9D0D-5FFF0A112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02" y="1266956"/>
            <a:ext cx="5092498" cy="5512587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405589B-38A8-4C2D-998B-1FF3A48E3F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6396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Offline training</a:t>
            </a:r>
          </a:p>
          <a:p>
            <a:pPr lvl="1"/>
            <a:r>
              <a:rPr lang="en-US" dirty="0"/>
              <a:t>Overall accuracy 63.19%</a:t>
            </a:r>
          </a:p>
          <a:p>
            <a:r>
              <a:rPr lang="en-US" dirty="0"/>
              <a:t>Online Co-Adaptive Training</a:t>
            </a:r>
          </a:p>
          <a:p>
            <a:pPr lvl="1"/>
            <a:r>
              <a:rPr lang="en-US" dirty="0"/>
              <a:t>Accuracy 76.9% (evaluated in the ‘online training’ phase)</a:t>
            </a:r>
          </a:p>
          <a:p>
            <a:pPr lvl="1"/>
            <a:r>
              <a:rPr lang="en-US" dirty="0"/>
              <a:t>The authors think it’s a great achievement: from cued offline to </a:t>
            </a:r>
            <a:r>
              <a:rPr lang="en-US" dirty="0" err="1"/>
              <a:t>uncued</a:t>
            </a:r>
            <a:r>
              <a:rPr lang="en-US" dirty="0"/>
              <a:t> online</a:t>
            </a:r>
          </a:p>
          <a:p>
            <a:pPr lvl="1"/>
            <a:r>
              <a:rPr lang="en-US" dirty="0"/>
              <a:t>Not objective, but subjective (accuracy is evaluated during online ‘training’ phase, number of errors are counted by the user)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D61C5-FAA4-45DA-94B8-EE641D04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Results BCI Decoding – Online Decoding (real life experiment)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2614876-1D83-459B-A917-D8EB06A9D3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6396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participants</a:t>
            </a:r>
          </a:p>
          <a:p>
            <a:pPr lvl="1"/>
            <a:r>
              <a:rPr lang="en-US" dirty="0"/>
              <a:t>All right handed</a:t>
            </a:r>
          </a:p>
          <a:p>
            <a:pPr lvl="1"/>
            <a:r>
              <a:rPr lang="en-US" dirty="0"/>
              <a:t>Three females</a:t>
            </a:r>
          </a:p>
          <a:p>
            <a:pPr lvl="1"/>
            <a:r>
              <a:rPr lang="en-US" dirty="0"/>
              <a:t>Aged 26.75 +- 5.9</a:t>
            </a:r>
          </a:p>
          <a:p>
            <a:r>
              <a:rPr lang="en-US" dirty="0"/>
              <a:t>133 runs are recorded</a:t>
            </a:r>
          </a:p>
          <a:p>
            <a:pPr lvl="1"/>
            <a:r>
              <a:rPr lang="en-US" dirty="0"/>
              <a:t>43 runs are simulated</a:t>
            </a:r>
          </a:p>
          <a:p>
            <a:pPr lvl="1"/>
            <a:r>
              <a:rPr lang="en-US" dirty="0"/>
              <a:t>38 runs are discarded due to technical issues with online decoding</a:t>
            </a:r>
          </a:p>
          <a:p>
            <a:r>
              <a:rPr lang="en-US" dirty="0"/>
              <a:t>Accuracy varies greatly</a:t>
            </a:r>
          </a:p>
          <a:p>
            <a:r>
              <a:rPr lang="en-US" dirty="0"/>
              <a:t>Subjective measurements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7E287-6D76-4CAC-8371-812FA84F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13" y="1596378"/>
            <a:ext cx="7130214" cy="18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F7F04-765C-401D-AD72-F165294C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Robot Motion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BE95A-4504-4D59-B45A-09831AFF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Fetch &amp; Carry</a:t>
            </a:r>
          </a:p>
          <a:p>
            <a:pPr lvl="1"/>
            <a:r>
              <a:rPr lang="en-US" dirty="0"/>
              <a:t>59 out of 60 successful</a:t>
            </a:r>
          </a:p>
          <a:p>
            <a:pPr lvl="1"/>
            <a:r>
              <a:rPr lang="en-US" dirty="0"/>
              <a:t>1 fail due to low-level motion planning algorithm fails to generate a solution path within prescribed planning time</a:t>
            </a:r>
          </a:p>
          <a:p>
            <a:pPr lvl="1"/>
            <a:r>
              <a:rPr lang="en-US" dirty="0"/>
              <a:t>258.7 +- 28.21s for achieving the goal state</a:t>
            </a:r>
          </a:p>
          <a:p>
            <a:r>
              <a:rPr lang="en-US" dirty="0"/>
              <a:t>Drinking</a:t>
            </a:r>
          </a:p>
          <a:p>
            <a:pPr lvl="1"/>
            <a:r>
              <a:rPr lang="en-US" dirty="0"/>
              <a:t>13 executions (3 repeated), success rate 77%</a:t>
            </a:r>
          </a:p>
          <a:p>
            <a:r>
              <a:rPr lang="en-US" dirty="0"/>
              <a:t>Pouring</a:t>
            </a:r>
          </a:p>
          <a:p>
            <a:pPr lvl="1"/>
            <a:r>
              <a:rPr lang="en-US" dirty="0"/>
              <a:t>10 executions, success rate 100%</a:t>
            </a:r>
          </a:p>
        </p:txBody>
      </p:sp>
    </p:spTree>
    <p:extLst>
      <p:ext uri="{BB962C8B-B14F-4D97-AF65-F5344CB8AC3E}">
        <p14:creationId xmlns:p14="http://schemas.microsoft.com/office/powerpoint/2010/main" val="21488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253D3-81FE-477C-9932-04018469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DA81A-FBE6-414A-8572-BEC30B03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https://www.youtube.com/watch?v=Ccor_RNHUAA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323E7-0BD6-4657-BE62-1ACB442F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BD632-FBF3-4ECC-8833-9A208C06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EEGLAB: an open source toolbox for analysis of single-trial EEG dynamics including independent component analysis </a:t>
            </a:r>
          </a:p>
          <a:p>
            <a:r>
              <a:rPr lang="en-US" sz="1400" dirty="0"/>
              <a:t>Deep learning with convolutional neural networks for brain mapping and decoding of movement-related information from the human EEG</a:t>
            </a:r>
          </a:p>
          <a:p>
            <a:r>
              <a:rPr lang="en-US" sz="1400" dirty="0"/>
              <a:t>Deep Learning Based BCI Control of a Robotic Service Assistant Using Intelligent Goal Formulation</a:t>
            </a:r>
          </a:p>
          <a:p>
            <a:r>
              <a:rPr lang="en-US" sz="1400" dirty="0" err="1"/>
              <a:t>SimTrack</a:t>
            </a:r>
            <a:r>
              <a:rPr lang="en-US" sz="1400" dirty="0"/>
              <a:t>: A Simulation-based Framework for Scalable Real-time Object Pose Detection and Tracking</a:t>
            </a:r>
          </a:p>
        </p:txBody>
      </p:sp>
    </p:spTree>
    <p:extLst>
      <p:ext uri="{BB962C8B-B14F-4D97-AF65-F5344CB8AC3E}">
        <p14:creationId xmlns:p14="http://schemas.microsoft.com/office/powerpoint/2010/main" val="14325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0FA23-E507-4CFF-B44B-B0CD044A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BE790-A3B4-4142-B157-33751B12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BCI – brain control interface</a:t>
            </a:r>
          </a:p>
          <a:p>
            <a:pPr lvl="1"/>
            <a:r>
              <a:rPr lang="en-US" dirty="0"/>
              <a:t>non-invasive neuronal signal recording </a:t>
            </a:r>
          </a:p>
          <a:p>
            <a:pPr lvl="1"/>
            <a:r>
              <a:rPr lang="en-US" dirty="0"/>
              <a:t>co-adaptive deep learning for prediction</a:t>
            </a:r>
          </a:p>
          <a:p>
            <a:r>
              <a:rPr lang="en-US" dirty="0"/>
              <a:t>Goal Formulation Planning</a:t>
            </a:r>
          </a:p>
          <a:p>
            <a:pPr lvl="1"/>
            <a:r>
              <a:rPr lang="en-US" dirty="0"/>
              <a:t>Domain-independent planning</a:t>
            </a:r>
          </a:p>
          <a:p>
            <a:pPr lvl="1"/>
            <a:r>
              <a:rPr lang="en-US" dirty="0"/>
              <a:t>Adaptive graphical goal formulation interface</a:t>
            </a:r>
          </a:p>
          <a:p>
            <a:pPr lvl="1"/>
            <a:r>
              <a:rPr lang="en-US" dirty="0"/>
              <a:t>Dynamic knowledge base</a:t>
            </a:r>
          </a:p>
          <a:p>
            <a:r>
              <a:rPr lang="en-US" dirty="0"/>
              <a:t>Robot motion generation</a:t>
            </a:r>
          </a:p>
          <a:p>
            <a:r>
              <a:rPr lang="en-US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215043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38AF9-8D37-47B3-BF80-9A14A00F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EEG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B58DE-9D76-4262-8057-8A818E0C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694"/>
            <a:ext cx="10515600" cy="3927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Preprocessing</a:t>
            </a:r>
          </a:p>
          <a:p>
            <a:pPr lvl="1"/>
            <a:r>
              <a:rPr lang="en-US" dirty="0"/>
              <a:t>40 Hz lowpass filtered EEG data </a:t>
            </a:r>
          </a:p>
          <a:p>
            <a:pPr lvl="2"/>
            <a:r>
              <a:rPr lang="en-US" dirty="0"/>
              <a:t>eliminates all signals below 40 Hz (mostly noise)</a:t>
            </a:r>
          </a:p>
          <a:p>
            <a:r>
              <a:rPr lang="en-US" dirty="0"/>
              <a:t>EEG data representation</a:t>
            </a:r>
          </a:p>
          <a:p>
            <a:pPr lvl="1"/>
            <a:r>
              <a:rPr lang="en-US" dirty="0"/>
              <a:t>2D array (width: number of time steps, height: number of electrodes)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</a:t>
            </a:r>
            <a:r>
              <a:rPr lang="en-US" dirty="0"/>
              <a:t>, j) – voltage of </a:t>
            </a:r>
            <a:r>
              <a:rPr lang="en-US" dirty="0" err="1"/>
              <a:t>jth</a:t>
            </a:r>
            <a:r>
              <a:rPr lang="en-US" dirty="0"/>
              <a:t> electrode at time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Assumption</a:t>
            </a:r>
            <a:r>
              <a:rPr lang="en-US" sz="1600" dirty="0"/>
              <a:t>:</a:t>
            </a:r>
          </a:p>
          <a:p>
            <a:pPr lvl="1"/>
            <a:r>
              <a:rPr lang="en-US" sz="1200" dirty="0"/>
              <a:t>EEG signals are assumed to approximate a linear superposition of spatially global voltage patterns caused by multiple dipolar current sources in the brain. Unmixing of these global patterns using a number of spatial filters is therefore typically applied to the whole set of relevant electrodes as a basic step in many successful examples of EEG decoding.</a:t>
            </a:r>
          </a:p>
          <a:p>
            <a:pPr lvl="1"/>
            <a:r>
              <a:rPr lang="en-US" dirty="0"/>
              <a:t>In short: using Conv2D makes the relative position of data points along height in the 2D array irrelevant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34BE2D-8B31-4BA4-A138-F7CD3F0E8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0" y="1319324"/>
            <a:ext cx="7417750" cy="405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CFC4E-3CCF-4447-8E54-0A8244548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45" y="365125"/>
            <a:ext cx="3970444" cy="29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5C372-F98A-4932-ADE6-20ECE230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00" y="771525"/>
            <a:ext cx="10515600" cy="93027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5BAF7A-6EAB-434B-BA06-0CF6356E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Targets—5 mental tasks – 5 most discernible brain patterns</a:t>
            </a:r>
          </a:p>
          <a:p>
            <a:pPr lvl="1"/>
            <a:r>
              <a:rPr lang="en-US" dirty="0"/>
              <a:t>Sequential right-hand finger tapping: select</a:t>
            </a:r>
          </a:p>
          <a:p>
            <a:pPr lvl="1"/>
            <a:r>
              <a:rPr lang="en-US" dirty="0"/>
              <a:t> Synchronous movement of all toes: go down</a:t>
            </a:r>
          </a:p>
          <a:p>
            <a:pPr lvl="1"/>
            <a:r>
              <a:rPr lang="en-US" dirty="0"/>
              <a:t>Object rotation: go back</a:t>
            </a:r>
          </a:p>
          <a:p>
            <a:pPr lvl="1"/>
            <a:r>
              <a:rPr lang="en-US" dirty="0"/>
              <a:t>Word generation: go up</a:t>
            </a:r>
          </a:p>
          <a:p>
            <a:pPr lvl="1"/>
            <a:r>
              <a:rPr lang="en-US" dirty="0"/>
              <a:t>Rest: rest (do nothing)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What if a user is left handed (include that in the dataset and pray that the model can learn to generalize)</a:t>
            </a:r>
          </a:p>
          <a:p>
            <a:pPr lvl="1"/>
            <a:r>
              <a:rPr lang="en-US" dirty="0"/>
              <a:t>Noises in EEG: blinking, swallowing </a:t>
            </a:r>
          </a:p>
          <a:p>
            <a:pPr lvl="2"/>
            <a:r>
              <a:rPr lang="en-US" dirty="0"/>
              <a:t>During data collection: forbidden. During evaluation, a t-test is performed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BC6B12-C4DE-4AB6-BCD1-B4A4FA35726A}"/>
              </a:ext>
            </a:extLst>
          </p:cNvPr>
          <p:cNvSpPr txBox="1"/>
          <p:nvPr/>
        </p:nvSpPr>
        <p:spPr>
          <a:xfrm>
            <a:off x="1117600" y="836552"/>
            <a:ext cx="74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Deep Learning --- </a:t>
            </a:r>
            <a:r>
              <a:rPr lang="en-US" sz="3600" dirty="0" err="1"/>
              <a:t>ConvNet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94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BBB54-24C0-4977-8880-5848CA78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err="1"/>
              <a:t>ConvNet</a:t>
            </a:r>
            <a:r>
              <a:rPr lang="en-US" dirty="0"/>
              <a:t> -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D36865-92BC-4007-82BA-047E3300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Crops &amp; Super-crop</a:t>
            </a:r>
          </a:p>
          <a:p>
            <a:pPr lvl="1"/>
            <a:r>
              <a:rPr lang="en-US" sz="2000" dirty="0"/>
              <a:t>Using shifted time windows (crops), crop size is ~2 s (522 samples (data points) @ 250 Hz)</a:t>
            </a:r>
          </a:p>
          <a:p>
            <a:pPr lvl="1"/>
            <a:r>
              <a:rPr lang="en-US" sz="2000" dirty="0"/>
              <a:t>Speed up training: 239 crops combined into one super-crop, generates 239 predictions</a:t>
            </a:r>
          </a:p>
          <a:p>
            <a:pPr lvl="1"/>
            <a:r>
              <a:rPr lang="en-US" sz="2000" dirty="0"/>
              <a:t>One training batch consists of 60 super-crops</a:t>
            </a:r>
          </a:p>
          <a:p>
            <a:r>
              <a:rPr lang="en-US" sz="2400" dirty="0"/>
              <a:t>What the heck is happening here? – Multi-crop prediction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3D665-57BD-4839-BC5C-D1AEA01C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6" y="1463114"/>
            <a:ext cx="6712728" cy="257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B96F9D-25C9-49C9-934F-3C7465D3A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01" y="1370490"/>
            <a:ext cx="4248743" cy="4420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BA7251-0DD0-4B61-8CED-6C3BE2C8167B}"/>
              </a:ext>
            </a:extLst>
          </p:cNvPr>
          <p:cNvSpPr txBox="1"/>
          <p:nvPr/>
        </p:nvSpPr>
        <p:spPr>
          <a:xfrm>
            <a:off x="7440328" y="697961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FF060F-D165-4473-997E-D84226F805DE}"/>
              </a:ext>
            </a:extLst>
          </p:cNvPr>
          <p:cNvSpPr txBox="1"/>
          <p:nvPr/>
        </p:nvSpPr>
        <p:spPr>
          <a:xfrm>
            <a:off x="400656" y="79729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Naïve approach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2F7E3D5-3F42-4B14-9FC7-BE308B3A5081}"/>
              </a:ext>
            </a:extLst>
          </p:cNvPr>
          <p:cNvSpPr/>
          <p:nvPr/>
        </p:nvSpPr>
        <p:spPr>
          <a:xfrm>
            <a:off x="1461331" y="2127903"/>
            <a:ext cx="1692067" cy="299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E347152-4C01-4040-BAD4-4A9495F1550D}"/>
              </a:ext>
            </a:extLst>
          </p:cNvPr>
          <p:cNvSpPr/>
          <p:nvPr/>
        </p:nvSpPr>
        <p:spPr>
          <a:xfrm>
            <a:off x="8921809" y="1370490"/>
            <a:ext cx="2982483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629ECC18-32C0-493A-9BB2-D802A050B359}"/>
              </a:ext>
            </a:extLst>
          </p:cNvPr>
          <p:cNvCxnSpPr>
            <a:cxnSpLocks/>
            <a:stCxn id="11" idx="6"/>
            <a:endCxn id="19" idx="0"/>
          </p:cNvCxnSpPr>
          <p:nvPr/>
        </p:nvCxnSpPr>
        <p:spPr>
          <a:xfrm>
            <a:off x="3153398" y="2277455"/>
            <a:ext cx="12700" cy="2798747"/>
          </a:xfrm>
          <a:prstGeom prst="bentConnector4">
            <a:avLst>
              <a:gd name="adj1" fmla="val -1800000"/>
              <a:gd name="adj2" fmla="val 526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C6718E49-2BFC-4E8C-A648-1F50201B2FAC}"/>
              </a:ext>
            </a:extLst>
          </p:cNvPr>
          <p:cNvCxnSpPr>
            <a:cxnSpLocks/>
          </p:cNvCxnSpPr>
          <p:nvPr/>
        </p:nvCxnSpPr>
        <p:spPr>
          <a:xfrm rot="5400000">
            <a:off x="5840004" y="2036371"/>
            <a:ext cx="3565693" cy="2597923"/>
          </a:xfrm>
          <a:prstGeom prst="bentConnector3">
            <a:avLst>
              <a:gd name="adj1" fmla="val 861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E6B367-81BA-4951-A709-8FF38FC0B6C4}"/>
              </a:ext>
            </a:extLst>
          </p:cNvPr>
          <p:cNvSpPr/>
          <p:nvPr/>
        </p:nvSpPr>
        <p:spPr>
          <a:xfrm>
            <a:off x="2194132" y="5076202"/>
            <a:ext cx="1918531" cy="452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Crop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CF0FCD4-B3BE-4A04-B6C1-B2770E3109DA}"/>
              </a:ext>
            </a:extLst>
          </p:cNvPr>
          <p:cNvSpPr/>
          <p:nvPr/>
        </p:nvSpPr>
        <p:spPr>
          <a:xfrm>
            <a:off x="5538671" y="5117427"/>
            <a:ext cx="1598048" cy="452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Super-crop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85E9E3-9DD3-469B-BBEC-4B3D40F6F3C7}"/>
              </a:ext>
            </a:extLst>
          </p:cNvPr>
          <p:cNvSpPr txBox="1"/>
          <p:nvPr/>
        </p:nvSpPr>
        <p:spPr>
          <a:xfrm>
            <a:off x="2368181" y="325542"/>
            <a:ext cx="415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Intuition: Dynamic Programming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67E1672-5B0F-483C-A16A-D9E64D384B34}"/>
              </a:ext>
            </a:extLst>
          </p:cNvPr>
          <p:cNvSpPr txBox="1"/>
          <p:nvPr/>
        </p:nvSpPr>
        <p:spPr>
          <a:xfrm>
            <a:off x="2085236" y="584124"/>
            <a:ext cx="553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speed up is not about reducing the number of input (because super-crops are longer than normal crops), it’s about Dynamic Programming!</a:t>
            </a:r>
          </a:p>
        </p:txBody>
      </p:sp>
    </p:spTree>
    <p:extLst>
      <p:ext uri="{BB962C8B-B14F-4D97-AF65-F5344CB8AC3E}">
        <p14:creationId xmlns:p14="http://schemas.microsoft.com/office/powerpoint/2010/main" val="41739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571A9-41ED-4148-8767-3ABA4ADA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err="1"/>
              <a:t>ConvNet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Not deep, but has tons of trainable parameters (kernel size is large)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C387C5-D285-460F-AED8-17D44FFD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1" y="1690688"/>
            <a:ext cx="11819337" cy="4434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942626-CA04-4C46-94D3-40B926DD7702}"/>
              </a:ext>
            </a:extLst>
          </p:cNvPr>
          <p:cNvSpPr txBox="1"/>
          <p:nvPr/>
        </p:nvSpPr>
        <p:spPr>
          <a:xfrm>
            <a:off x="186331" y="1690688"/>
            <a:ext cx="551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Conv over dimension of time &amp; Conv over dimension of space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EE0618-0D89-4119-9753-62CE25BB9055}"/>
              </a:ext>
            </a:extLst>
          </p:cNvPr>
          <p:cNvSpPr txBox="1"/>
          <p:nvPr/>
        </p:nvSpPr>
        <p:spPr>
          <a:xfrm>
            <a:off x="6571716" y="1690688"/>
            <a:ext cx="433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ELU performs better than </a:t>
            </a:r>
            <a:r>
              <a:rPr lang="en-US" dirty="0" err="1"/>
              <a:t>ReLU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5135A-569E-47AA-B0C0-534AE18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ADD7E-1219-44BB-A570-720AC936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another paper published by the same authors (Jan 2018)</a:t>
            </a:r>
          </a:p>
          <a:p>
            <a:pPr lvl="1"/>
            <a:r>
              <a:rPr lang="en-US" dirty="0"/>
              <a:t>To make the </a:t>
            </a:r>
            <a:r>
              <a:rPr lang="en-US" dirty="0" err="1"/>
              <a:t>ConvNet</a:t>
            </a:r>
            <a:r>
              <a:rPr lang="en-US" dirty="0"/>
              <a:t> focus on features which are stable for several neighboring crops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this paper (March 2018)</a:t>
            </a:r>
          </a:p>
          <a:p>
            <a:pPr lvl="1"/>
            <a:r>
              <a:rPr lang="en-US" dirty="0"/>
              <a:t>Categorical cross entropy loss (with </a:t>
            </a:r>
            <a:r>
              <a:rPr lang="en-US" dirty="0" err="1"/>
              <a:t>softmax</a:t>
            </a:r>
            <a:r>
              <a:rPr lang="en-US" dirty="0"/>
              <a:t> as the activation function for the last layer)</a:t>
            </a:r>
          </a:p>
          <a:p>
            <a:pPr lvl="1"/>
            <a:r>
              <a:rPr lang="en-US" dirty="0"/>
              <a:t>The simpler, the better? Not explained in the paper.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B4FBD4-EBC5-4C9D-B05D-7C3124BA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14" y="2647841"/>
            <a:ext cx="652553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1809</Words>
  <Application>Microsoft Office PowerPoint</Application>
  <PresentationFormat>Widescreen</PresentationFormat>
  <Paragraphs>183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Deep Learning Based BCI Control of a Robotic Service Assistant Using Intelligent Goal Formulation</vt:lpstr>
      <vt:lpstr>PowerPoint Presentation</vt:lpstr>
      <vt:lpstr>Key Components</vt:lpstr>
      <vt:lpstr>Decoding EEG Signals</vt:lpstr>
      <vt:lpstr> </vt:lpstr>
      <vt:lpstr>Structure of ConvNet - Input</vt:lpstr>
      <vt:lpstr>PowerPoint Presentation</vt:lpstr>
      <vt:lpstr>Structure of ConvNet Not deep, but has tons of trainable parameters (kernel size is large)</vt:lpstr>
      <vt:lpstr>Loss function</vt:lpstr>
      <vt:lpstr>Offline Training</vt:lpstr>
      <vt:lpstr>Online Co-Adaptive Training </vt:lpstr>
      <vt:lpstr>Online Training</vt:lpstr>
      <vt:lpstr>Online Decoding Pipeline</vt:lpstr>
      <vt:lpstr>Why the decoder works: the magic of ring-buffer</vt:lpstr>
      <vt:lpstr>Goal Formulation Planning</vt:lpstr>
      <vt:lpstr>Planning Domain Definition Language</vt:lpstr>
      <vt:lpstr>Human and Machine Understandable Reference</vt:lpstr>
      <vt:lpstr>Robot Motion Generating</vt:lpstr>
      <vt:lpstr>Perception</vt:lpstr>
      <vt:lpstr>Pouring Liquids</vt:lpstr>
      <vt:lpstr>Face Detection</vt:lpstr>
      <vt:lpstr>Scene setup</vt:lpstr>
      <vt:lpstr>Results BCI Decoding – offline training &amp; online training </vt:lpstr>
      <vt:lpstr>Results BCI Decoding – Online Decoding (real life experiment)</vt:lpstr>
      <vt:lpstr>Results – Robot Motion Planning</vt:lpstr>
      <vt:lpstr>Videos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Based BCI Control of a Robotic Service Assistant Using Intelligent Goal Formulation</dc:title>
  <dc:creator>昺卿 魏</dc:creator>
  <cp:lastModifiedBy>Peter Allen</cp:lastModifiedBy>
  <cp:revision>201</cp:revision>
  <dcterms:created xsi:type="dcterms:W3CDTF">2019-04-11T19:57:28Z</dcterms:created>
  <dcterms:modified xsi:type="dcterms:W3CDTF">2019-04-16T16:12:29Z</dcterms:modified>
</cp:coreProperties>
</file>