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4" r:id="rId1"/>
  </p:sldMasterIdLst>
  <p:notesMasterIdLst>
    <p:notesMasterId r:id="rId17"/>
  </p:notesMasterIdLst>
  <p:sldIdLst>
    <p:sldId id="256" r:id="rId2"/>
    <p:sldId id="263" r:id="rId3"/>
    <p:sldId id="292" r:id="rId4"/>
    <p:sldId id="293" r:id="rId5"/>
    <p:sldId id="295" r:id="rId6"/>
    <p:sldId id="296" r:id="rId7"/>
    <p:sldId id="307" r:id="rId8"/>
    <p:sldId id="300" r:id="rId9"/>
    <p:sldId id="298" r:id="rId10"/>
    <p:sldId id="299" r:id="rId11"/>
    <p:sldId id="305" r:id="rId12"/>
    <p:sldId id="301" r:id="rId13"/>
    <p:sldId id="302" r:id="rId14"/>
    <p:sldId id="303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/>
    <p:restoredTop sz="68562"/>
  </p:normalViewPr>
  <p:slideViewPr>
    <p:cSldViewPr snapToGrid="0" snapToObjects="1">
      <p:cViewPr varScale="1">
        <p:scale>
          <a:sx n="82" d="100"/>
          <a:sy n="8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BC17C-9A49-6D42-AC69-1BD3F959C22C}" type="doc">
      <dgm:prSet loTypeId="urn:microsoft.com/office/officeart/2005/8/layout/equation2" loCatId="" qsTypeId="urn:microsoft.com/office/officeart/2005/8/quickstyle/simple1" qsCatId="simple" csTypeId="urn:microsoft.com/office/officeart/2005/8/colors/accent1_2" csCatId="accent1" phldr="1"/>
      <dgm:spPr/>
    </dgm:pt>
    <dgm:pt modelId="{CA2FF11E-D0A0-D44F-891B-03EE5ACD4EAA}">
      <dgm:prSet phldrT="[Text]"/>
      <dgm:spPr/>
      <dgm:t>
        <a:bodyPr/>
        <a:lstStyle/>
        <a:p>
          <a:r>
            <a:rPr lang="en-US" dirty="0"/>
            <a:t>AR</a:t>
          </a:r>
        </a:p>
      </dgm:t>
    </dgm:pt>
    <dgm:pt modelId="{07BB6102-224B-C94E-9334-0C116B1255D2}" type="parTrans" cxnId="{E0C540CB-A1DE-0442-85B0-3594620D98AB}">
      <dgm:prSet/>
      <dgm:spPr/>
      <dgm:t>
        <a:bodyPr/>
        <a:lstStyle/>
        <a:p>
          <a:endParaRPr lang="en-US"/>
        </a:p>
      </dgm:t>
    </dgm:pt>
    <dgm:pt modelId="{4C509920-A437-4D41-92FB-49EE220C0798}" type="sibTrans" cxnId="{E0C540CB-A1DE-0442-85B0-3594620D98AB}">
      <dgm:prSet/>
      <dgm:spPr/>
      <dgm:t>
        <a:bodyPr/>
        <a:lstStyle/>
        <a:p>
          <a:endParaRPr lang="en-US"/>
        </a:p>
      </dgm:t>
    </dgm:pt>
    <dgm:pt modelId="{0B01AAB2-6E72-BF44-BB83-1D1A3B3C8EA2}">
      <dgm:prSet phldrT="[Text]"/>
      <dgm:spPr/>
      <dgm:t>
        <a:bodyPr/>
        <a:lstStyle/>
        <a:p>
          <a:r>
            <a:rPr lang="en-US" dirty="0"/>
            <a:t>Shared space</a:t>
          </a:r>
        </a:p>
      </dgm:t>
    </dgm:pt>
    <dgm:pt modelId="{49926BA2-8D88-5C44-B7C4-BFBCCE256C65}" type="parTrans" cxnId="{99219339-BFA9-3546-B55C-97846A183BDA}">
      <dgm:prSet/>
      <dgm:spPr/>
      <dgm:t>
        <a:bodyPr/>
        <a:lstStyle/>
        <a:p>
          <a:endParaRPr lang="en-US"/>
        </a:p>
      </dgm:t>
    </dgm:pt>
    <dgm:pt modelId="{3E0524D8-0CB7-0248-A210-12FF81FF392B}" type="sibTrans" cxnId="{99219339-BFA9-3546-B55C-97846A183BDA}">
      <dgm:prSet/>
      <dgm:spPr/>
      <dgm:t>
        <a:bodyPr/>
        <a:lstStyle/>
        <a:p>
          <a:endParaRPr lang="en-US"/>
        </a:p>
      </dgm:t>
    </dgm:pt>
    <dgm:pt modelId="{4FDF0B6A-BB33-2444-9702-D53778C4EE4D}">
      <dgm:prSet phldrT="[Text]"/>
      <dgm:spPr/>
      <dgm:t>
        <a:bodyPr/>
        <a:lstStyle/>
        <a:p>
          <a:r>
            <a:rPr lang="en-US" dirty="0"/>
            <a:t>Novel HRI interface</a:t>
          </a:r>
        </a:p>
      </dgm:t>
    </dgm:pt>
    <dgm:pt modelId="{6A034AFC-F6B0-4F42-BEE6-D1477EF6C166}" type="parTrans" cxnId="{B5EFD9F3-A34B-6243-A1C4-45783B0D1682}">
      <dgm:prSet/>
      <dgm:spPr/>
      <dgm:t>
        <a:bodyPr/>
        <a:lstStyle/>
        <a:p>
          <a:endParaRPr lang="en-US"/>
        </a:p>
      </dgm:t>
    </dgm:pt>
    <dgm:pt modelId="{CD1FD1F1-95EC-4247-8731-1A90CBC26359}" type="sibTrans" cxnId="{B5EFD9F3-A34B-6243-A1C4-45783B0D1682}">
      <dgm:prSet/>
      <dgm:spPr/>
      <dgm:t>
        <a:bodyPr/>
        <a:lstStyle/>
        <a:p>
          <a:endParaRPr lang="en-US"/>
        </a:p>
      </dgm:t>
    </dgm:pt>
    <dgm:pt modelId="{0433DC7A-0479-C244-93FE-1E9C24406125}" type="pres">
      <dgm:prSet presAssocID="{BB7BC17C-9A49-6D42-AC69-1BD3F959C22C}" presName="Name0" presStyleCnt="0">
        <dgm:presLayoutVars>
          <dgm:dir/>
          <dgm:resizeHandles val="exact"/>
        </dgm:presLayoutVars>
      </dgm:prSet>
      <dgm:spPr/>
    </dgm:pt>
    <dgm:pt modelId="{ABDB3894-BEBE-7B41-93F6-4405A55579C6}" type="pres">
      <dgm:prSet presAssocID="{BB7BC17C-9A49-6D42-AC69-1BD3F959C22C}" presName="vNodes" presStyleCnt="0"/>
      <dgm:spPr/>
    </dgm:pt>
    <dgm:pt modelId="{3B33826E-19CC-644B-9EAB-CCDEF084B472}" type="pres">
      <dgm:prSet presAssocID="{CA2FF11E-D0A0-D44F-891B-03EE5ACD4EAA}" presName="node" presStyleLbl="node1" presStyleIdx="0" presStyleCnt="3">
        <dgm:presLayoutVars>
          <dgm:bulletEnabled val="1"/>
        </dgm:presLayoutVars>
      </dgm:prSet>
      <dgm:spPr/>
    </dgm:pt>
    <dgm:pt modelId="{FF06815B-E48E-7B4B-B6D5-A42B1A9EC11F}" type="pres">
      <dgm:prSet presAssocID="{4C509920-A437-4D41-92FB-49EE220C0798}" presName="spacerT" presStyleCnt="0"/>
      <dgm:spPr/>
    </dgm:pt>
    <dgm:pt modelId="{3DD30E47-DB24-4341-81DD-A9263DEA06F6}" type="pres">
      <dgm:prSet presAssocID="{4C509920-A437-4D41-92FB-49EE220C0798}" presName="sibTrans" presStyleLbl="sibTrans2D1" presStyleIdx="0" presStyleCnt="2"/>
      <dgm:spPr/>
    </dgm:pt>
    <dgm:pt modelId="{292F32A9-BFD6-3445-B55B-DEF020E98F57}" type="pres">
      <dgm:prSet presAssocID="{4C509920-A437-4D41-92FB-49EE220C0798}" presName="spacerB" presStyleCnt="0"/>
      <dgm:spPr/>
    </dgm:pt>
    <dgm:pt modelId="{4F00C1D8-103D-B941-85BF-3B45BF746D41}" type="pres">
      <dgm:prSet presAssocID="{0B01AAB2-6E72-BF44-BB83-1D1A3B3C8EA2}" presName="node" presStyleLbl="node1" presStyleIdx="1" presStyleCnt="3">
        <dgm:presLayoutVars>
          <dgm:bulletEnabled val="1"/>
        </dgm:presLayoutVars>
      </dgm:prSet>
      <dgm:spPr/>
    </dgm:pt>
    <dgm:pt modelId="{64970851-1EA2-BF4F-B4D9-6BADDFDB7859}" type="pres">
      <dgm:prSet presAssocID="{BB7BC17C-9A49-6D42-AC69-1BD3F959C22C}" presName="sibTransLast" presStyleLbl="sibTrans2D1" presStyleIdx="1" presStyleCnt="2"/>
      <dgm:spPr/>
    </dgm:pt>
    <dgm:pt modelId="{417FE241-E3A0-7240-B2C5-78BA881B9A07}" type="pres">
      <dgm:prSet presAssocID="{BB7BC17C-9A49-6D42-AC69-1BD3F959C22C}" presName="connectorText" presStyleLbl="sibTrans2D1" presStyleIdx="1" presStyleCnt="2"/>
      <dgm:spPr/>
    </dgm:pt>
    <dgm:pt modelId="{BD890CBD-D72A-7641-811B-980924F25498}" type="pres">
      <dgm:prSet presAssocID="{BB7BC17C-9A49-6D42-AC69-1BD3F959C22C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18EC001E-F966-974F-B0EF-C11DBC54475C}" type="presOf" srcId="{CA2FF11E-D0A0-D44F-891B-03EE5ACD4EAA}" destId="{3B33826E-19CC-644B-9EAB-CCDEF084B472}" srcOrd="0" destOrd="0" presId="urn:microsoft.com/office/officeart/2005/8/layout/equation2"/>
    <dgm:cxn modelId="{53C57325-1EB0-5441-99B6-5FDBC59A0292}" type="presOf" srcId="{BB7BC17C-9A49-6D42-AC69-1BD3F959C22C}" destId="{0433DC7A-0479-C244-93FE-1E9C24406125}" srcOrd="0" destOrd="0" presId="urn:microsoft.com/office/officeart/2005/8/layout/equation2"/>
    <dgm:cxn modelId="{99219339-BFA9-3546-B55C-97846A183BDA}" srcId="{BB7BC17C-9A49-6D42-AC69-1BD3F959C22C}" destId="{0B01AAB2-6E72-BF44-BB83-1D1A3B3C8EA2}" srcOrd="1" destOrd="0" parTransId="{49926BA2-8D88-5C44-B7C4-BFBCCE256C65}" sibTransId="{3E0524D8-0CB7-0248-A210-12FF81FF392B}"/>
    <dgm:cxn modelId="{85829867-A33C-CF4F-A634-AAAC2DB623BA}" type="presOf" srcId="{4C509920-A437-4D41-92FB-49EE220C0798}" destId="{3DD30E47-DB24-4341-81DD-A9263DEA06F6}" srcOrd="0" destOrd="0" presId="urn:microsoft.com/office/officeart/2005/8/layout/equation2"/>
    <dgm:cxn modelId="{CEAF8C83-F9E5-894B-B998-2549FDC901B0}" type="presOf" srcId="{0B01AAB2-6E72-BF44-BB83-1D1A3B3C8EA2}" destId="{4F00C1D8-103D-B941-85BF-3B45BF746D41}" srcOrd="0" destOrd="0" presId="urn:microsoft.com/office/officeart/2005/8/layout/equation2"/>
    <dgm:cxn modelId="{BA0D7891-E2FA-D84E-A87C-ED7B7806DADB}" type="presOf" srcId="{3E0524D8-0CB7-0248-A210-12FF81FF392B}" destId="{417FE241-E3A0-7240-B2C5-78BA881B9A07}" srcOrd="1" destOrd="0" presId="urn:microsoft.com/office/officeart/2005/8/layout/equation2"/>
    <dgm:cxn modelId="{E0C540CB-A1DE-0442-85B0-3594620D98AB}" srcId="{BB7BC17C-9A49-6D42-AC69-1BD3F959C22C}" destId="{CA2FF11E-D0A0-D44F-891B-03EE5ACD4EAA}" srcOrd="0" destOrd="0" parTransId="{07BB6102-224B-C94E-9334-0C116B1255D2}" sibTransId="{4C509920-A437-4D41-92FB-49EE220C0798}"/>
    <dgm:cxn modelId="{B5EFD9F3-A34B-6243-A1C4-45783B0D1682}" srcId="{BB7BC17C-9A49-6D42-AC69-1BD3F959C22C}" destId="{4FDF0B6A-BB33-2444-9702-D53778C4EE4D}" srcOrd="2" destOrd="0" parTransId="{6A034AFC-F6B0-4F42-BEE6-D1477EF6C166}" sibTransId="{CD1FD1F1-95EC-4247-8731-1A90CBC26359}"/>
    <dgm:cxn modelId="{142038F5-3F31-224A-AA3E-E0F497551FCD}" type="presOf" srcId="{4FDF0B6A-BB33-2444-9702-D53778C4EE4D}" destId="{BD890CBD-D72A-7641-811B-980924F25498}" srcOrd="0" destOrd="0" presId="urn:microsoft.com/office/officeart/2005/8/layout/equation2"/>
    <dgm:cxn modelId="{E7F143FC-04F9-6247-88D3-537539A7C520}" type="presOf" srcId="{3E0524D8-0CB7-0248-A210-12FF81FF392B}" destId="{64970851-1EA2-BF4F-B4D9-6BADDFDB7859}" srcOrd="0" destOrd="0" presId="urn:microsoft.com/office/officeart/2005/8/layout/equation2"/>
    <dgm:cxn modelId="{ACCC25F7-DA27-8247-90EF-19F84DC93471}" type="presParOf" srcId="{0433DC7A-0479-C244-93FE-1E9C24406125}" destId="{ABDB3894-BEBE-7B41-93F6-4405A55579C6}" srcOrd="0" destOrd="0" presId="urn:microsoft.com/office/officeart/2005/8/layout/equation2"/>
    <dgm:cxn modelId="{E065EE53-FE28-424C-A6CF-4DDBC6FB701C}" type="presParOf" srcId="{ABDB3894-BEBE-7B41-93F6-4405A55579C6}" destId="{3B33826E-19CC-644B-9EAB-CCDEF084B472}" srcOrd="0" destOrd="0" presId="urn:microsoft.com/office/officeart/2005/8/layout/equation2"/>
    <dgm:cxn modelId="{5607AAD9-FC61-904D-AAFB-807BF065E291}" type="presParOf" srcId="{ABDB3894-BEBE-7B41-93F6-4405A55579C6}" destId="{FF06815B-E48E-7B4B-B6D5-A42B1A9EC11F}" srcOrd="1" destOrd="0" presId="urn:microsoft.com/office/officeart/2005/8/layout/equation2"/>
    <dgm:cxn modelId="{D098350B-7FF3-1541-835A-44E8DA898A73}" type="presParOf" srcId="{ABDB3894-BEBE-7B41-93F6-4405A55579C6}" destId="{3DD30E47-DB24-4341-81DD-A9263DEA06F6}" srcOrd="2" destOrd="0" presId="urn:microsoft.com/office/officeart/2005/8/layout/equation2"/>
    <dgm:cxn modelId="{9D7687C2-B067-7E42-A13E-E4029AF27CBF}" type="presParOf" srcId="{ABDB3894-BEBE-7B41-93F6-4405A55579C6}" destId="{292F32A9-BFD6-3445-B55B-DEF020E98F57}" srcOrd="3" destOrd="0" presId="urn:microsoft.com/office/officeart/2005/8/layout/equation2"/>
    <dgm:cxn modelId="{6B6913F2-ACC2-A54E-8D84-5CB57505A6B2}" type="presParOf" srcId="{ABDB3894-BEBE-7B41-93F6-4405A55579C6}" destId="{4F00C1D8-103D-B941-85BF-3B45BF746D41}" srcOrd="4" destOrd="0" presId="urn:microsoft.com/office/officeart/2005/8/layout/equation2"/>
    <dgm:cxn modelId="{164E5099-0201-B44F-AC65-E548D745DBA6}" type="presParOf" srcId="{0433DC7A-0479-C244-93FE-1E9C24406125}" destId="{64970851-1EA2-BF4F-B4D9-6BADDFDB7859}" srcOrd="1" destOrd="0" presId="urn:microsoft.com/office/officeart/2005/8/layout/equation2"/>
    <dgm:cxn modelId="{13921F73-56ED-3D42-91C7-1BFDE91A7373}" type="presParOf" srcId="{64970851-1EA2-BF4F-B4D9-6BADDFDB7859}" destId="{417FE241-E3A0-7240-B2C5-78BA881B9A07}" srcOrd="0" destOrd="0" presId="urn:microsoft.com/office/officeart/2005/8/layout/equation2"/>
    <dgm:cxn modelId="{73E8CFE7-5BA3-0C4A-B1A2-30C9C8D4C98C}" type="presParOf" srcId="{0433DC7A-0479-C244-93FE-1E9C24406125}" destId="{BD890CBD-D72A-7641-811B-980924F2549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3826E-19CC-644B-9EAB-CCDEF084B472}">
      <dsp:nvSpPr>
        <dsp:cNvPr id="0" name=""/>
        <dsp:cNvSpPr/>
      </dsp:nvSpPr>
      <dsp:spPr>
        <a:xfrm>
          <a:off x="2401951" y="147"/>
          <a:ext cx="1586582" cy="1586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AR</a:t>
          </a:r>
        </a:p>
      </dsp:txBody>
      <dsp:txXfrm>
        <a:off x="2634301" y="232497"/>
        <a:ext cx="1121882" cy="1121882"/>
      </dsp:txXfrm>
    </dsp:sp>
    <dsp:sp modelId="{3DD30E47-DB24-4341-81DD-A9263DEA06F6}">
      <dsp:nvSpPr>
        <dsp:cNvPr id="0" name=""/>
        <dsp:cNvSpPr/>
      </dsp:nvSpPr>
      <dsp:spPr>
        <a:xfrm>
          <a:off x="2735134" y="1715560"/>
          <a:ext cx="920217" cy="92021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857109" y="2067451"/>
        <a:ext cx="676267" cy="216435"/>
      </dsp:txXfrm>
    </dsp:sp>
    <dsp:sp modelId="{4F00C1D8-103D-B941-85BF-3B45BF746D41}">
      <dsp:nvSpPr>
        <dsp:cNvPr id="0" name=""/>
        <dsp:cNvSpPr/>
      </dsp:nvSpPr>
      <dsp:spPr>
        <a:xfrm>
          <a:off x="2401951" y="2764608"/>
          <a:ext cx="1586582" cy="15865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Shared space</a:t>
          </a:r>
        </a:p>
      </dsp:txBody>
      <dsp:txXfrm>
        <a:off x="2634301" y="2996958"/>
        <a:ext cx="1121882" cy="1121882"/>
      </dsp:txXfrm>
    </dsp:sp>
    <dsp:sp modelId="{64970851-1EA2-BF4F-B4D9-6BADDFDB7859}">
      <dsp:nvSpPr>
        <dsp:cNvPr id="0" name=""/>
        <dsp:cNvSpPr/>
      </dsp:nvSpPr>
      <dsp:spPr>
        <a:xfrm>
          <a:off x="4226521" y="1880564"/>
          <a:ext cx="504533" cy="5902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226521" y="1998606"/>
        <a:ext cx="353173" cy="354124"/>
      </dsp:txXfrm>
    </dsp:sp>
    <dsp:sp modelId="{BD890CBD-D72A-7641-811B-980924F25498}">
      <dsp:nvSpPr>
        <dsp:cNvPr id="0" name=""/>
        <dsp:cNvSpPr/>
      </dsp:nvSpPr>
      <dsp:spPr>
        <a:xfrm>
          <a:off x="4940483" y="589086"/>
          <a:ext cx="3173164" cy="3173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Novel HRI interface</a:t>
          </a:r>
        </a:p>
      </dsp:txBody>
      <dsp:txXfrm>
        <a:off x="5405182" y="1053785"/>
        <a:ext cx="2243766" cy="224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72A2-44BC-E145-9071-0C26915C4B63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A8551-2A27-3F4E-AE6F-5F10F2C88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6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7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06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simply changing the orientation of their head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trade-off between physical and mental workload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Industrial robots need to be re-programmed for a new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Web-based application</a:t>
            </a:r>
          </a:p>
          <a:p>
            <a:r>
              <a:rPr lang="en-US" dirty="0"/>
              <a:t>Human still doing the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8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 methods and interfaces for HRI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operators’ intentions and interprets the task descriptions into a sequence of robot motions complying with the robot capabilities and the working requirements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Overlapping space that can be perceived by both the human user and the robot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4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Web-based application</a:t>
            </a:r>
          </a:p>
          <a:p>
            <a:r>
              <a:rPr lang="en-US" dirty="0"/>
              <a:t>Human still doing the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2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Web-based application</a:t>
            </a:r>
          </a:p>
          <a:p>
            <a:r>
              <a:rPr lang="en-US" dirty="0"/>
              <a:t>Human still doing the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4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3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0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93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9D84-6535-2142-ABAC-373534BE9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0320F-0D91-B149-8C9C-1B91251F8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B474C-A1E0-B643-B1EB-238C672F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90BDA-6B84-1948-9CE0-1FBC3571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1476C-69C3-2449-BF26-07407BA8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4517-B833-4D45-B831-5ECEE61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02A1C4-9720-FE47-9B85-974543686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A303E-3D2D-384C-91BB-2EEE10D8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02CCB-9731-CA47-B385-010ACBB1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8D0A9-67CD-EB40-A292-50A67750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74140-5D86-8549-B28D-0F2CE599E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A5350-1543-924A-A946-D346D7A0D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DF3FE-6E77-7C43-8CED-959C4614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BC9F5-98FF-1940-8122-F5D9F801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1F83-1E77-894E-96D7-40DB492D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5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DE7B-505B-1B44-BAFD-23F1C450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2898-9E5C-814C-9A2B-D5097354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5D5EF-B56D-8743-88C9-6065360C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DAFC-DEEE-9947-B9CE-9D10DE36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D5FD1-A79C-C141-8B2F-6280CA85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0885-E4AA-094C-BC0B-A9BC2397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7FB80-7A8F-CD40-8ED9-C88C1FB28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F34F-5D44-154D-AEB0-4AE80AE9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25520-E2BB-B047-8625-7AD6C605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28D51-45F1-944F-A40B-AC772B2A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F6D6-8B09-544D-A79C-E7E08BF7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07495-60FD-A348-BE22-803E8E5A3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A7549-BB3C-2C4B-A05C-3DAB147BA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D3766-BEF0-0348-9191-B82E6F5A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ECC96-7375-7341-AA26-DFEBAFA4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FB3F0-1075-3E4D-B225-5E673C49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0A2E-380F-BD44-873F-41C7EC19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F7ED0-BD52-D144-885F-4D7258C9B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B2865-7749-A745-AE9D-C6F1E55E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416ED-1473-3445-9E43-69544291A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4A027-D701-F941-B827-C112CE328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D1F90-7A4E-1F49-8767-F2971F75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68C03-5444-DA40-8524-62B92688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D464B-EFC2-A341-B07E-E3C4C958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4DE6-DC99-3D46-8894-6000CEFD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0108D4-E40F-9C4F-B7D7-7DAEDA1E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AF5F8-006B-984F-BA4B-B681A566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23D4DD-6A47-2C46-B522-EDB145FF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8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957C7-0A2D-EF47-B0C3-95B0DD1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6E9499-0578-C140-B4B3-E6F052A0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99BF7-7356-FA4C-B0F1-D7B7A83A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AE1F-23C5-4F49-8572-F0453692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EFBEB-5ECE-8245-B5BF-73590AC83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A2063-265B-6C41-98DC-0D6DB6921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E7F54-211D-6948-A013-52772445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AFEF6-AB23-C348-A4A5-5C955BD1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A17C0-E18D-3441-A041-D673A2F9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7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7119-CD10-A540-A218-C13A74B5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38E92-7AAB-3B4F-AD90-104C0F3C9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274DA-840E-A04B-8EAB-7EDA7225B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923E2-2F29-DB4B-86E3-8687B17C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C3849-9DF4-DD4B-9500-ABCF0E57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F9F9F-A58B-1344-8887-E3C27808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026432-5730-8548-AF85-370677A7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6CB8D-0BA4-ED47-BCDE-8DA1FB7D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FDA2E-B600-2245-B448-FEB07A044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B880-4093-3747-9658-4BF2B43E4CB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B3C39-FF0F-7542-B473-F11DEC6D8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20F37-AC94-9441-AF8C-AE983FBAF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mV6P72DwEQ?feature=oembed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D765-5F3E-E340-BD5D-E27C82C4C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88221"/>
            <a:ext cx="10668000" cy="1655762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Robot Programming Through Augmented Trajectories in Augmented Reality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7FB5E-27E7-3844-9D13-4B3E2AACC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6838"/>
            <a:ext cx="9144000" cy="1655762"/>
          </a:xfrm>
        </p:spPr>
        <p:txBody>
          <a:bodyPr>
            <a:normAutofit/>
          </a:bodyPr>
          <a:lstStyle/>
          <a:p>
            <a:r>
              <a:rPr lang="en-US" i="1" dirty="0"/>
              <a:t>Camilo Perez Quintero, Sarah Li, Matthew KXJ Pan, Wesley P. Chan, H.F. </a:t>
            </a:r>
            <a:r>
              <a:rPr lang="en-US" i="1" dirty="0" err="1"/>
              <a:t>Machiel</a:t>
            </a:r>
            <a:r>
              <a:rPr lang="en-US" i="1" dirty="0"/>
              <a:t> Van der Loos and Elizabeth Croft</a:t>
            </a:r>
          </a:p>
          <a:p>
            <a:r>
              <a:rPr lang="en-US" i="1" dirty="0"/>
              <a:t>2018 IEEE/RSJ International Conference on Intelligent Robots and Systems (IROS)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CCB87-461F-8A45-BDD3-B1FF5260DDCA}"/>
              </a:ext>
            </a:extLst>
          </p:cNvPr>
          <p:cNvSpPr txBox="1"/>
          <p:nvPr/>
        </p:nvSpPr>
        <p:spPr>
          <a:xfrm>
            <a:off x="2105526" y="5037415"/>
            <a:ext cx="7980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James Gong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4/23/19</a:t>
            </a:r>
          </a:p>
        </p:txBody>
      </p:sp>
    </p:spTree>
    <p:extLst>
      <p:ext uri="{BB962C8B-B14F-4D97-AF65-F5344CB8AC3E}">
        <p14:creationId xmlns:p14="http://schemas.microsoft.com/office/powerpoint/2010/main" val="138480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63731"/>
          </a:xfrm>
        </p:spPr>
        <p:txBody>
          <a:bodyPr>
            <a:normAutofit/>
          </a:bodyPr>
          <a:lstStyle/>
          <a:p>
            <a:r>
              <a:rPr lang="en-US" dirty="0"/>
              <a:t>Real robot executes planned trajectory</a:t>
            </a:r>
          </a:p>
          <a:p>
            <a:r>
              <a:rPr lang="en-US" dirty="0"/>
              <a:t>Autonomously or semi-autonomously</a:t>
            </a:r>
          </a:p>
          <a:p>
            <a:pPr lvl="1"/>
            <a:r>
              <a:rPr lang="en-US" dirty="0"/>
              <a:t>User can control progression of motion through MYO band 1-DOF interface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E34FA-9C12-334F-B189-A7C8BB12F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715" y="3429000"/>
            <a:ext cx="3150569" cy="318426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63F5F097-0E94-3844-8447-FACD41245D6E}"/>
              </a:ext>
            </a:extLst>
          </p:cNvPr>
          <p:cNvSpPr/>
          <p:nvPr/>
        </p:nvSpPr>
        <p:spPr>
          <a:xfrm>
            <a:off x="9639946" y="513945"/>
            <a:ext cx="1930830" cy="791786"/>
          </a:xfrm>
          <a:prstGeom prst="wedgeRoundRectCallout">
            <a:avLst>
              <a:gd name="adj1" fmla="val -72130"/>
              <a:gd name="adj2" fmla="val 35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“Pause”</a:t>
            </a:r>
          </a:p>
          <a:p>
            <a:pPr algn="ctr"/>
            <a:r>
              <a:rPr lang="en-US" sz="2400" dirty="0"/>
              <a:t>“Reset”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D2CAF-8012-2D45-A347-5D8888392277}"/>
              </a:ext>
            </a:extLst>
          </p:cNvPr>
          <p:cNvSpPr txBox="1"/>
          <p:nvPr/>
        </p:nvSpPr>
        <p:spPr>
          <a:xfrm>
            <a:off x="7950630" y="810933"/>
            <a:ext cx="136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speech input</a:t>
            </a:r>
          </a:p>
        </p:txBody>
      </p:sp>
    </p:spTree>
    <p:extLst>
      <p:ext uri="{BB962C8B-B14F-4D97-AF65-F5344CB8AC3E}">
        <p14:creationId xmlns:p14="http://schemas.microsoft.com/office/powerpoint/2010/main" val="275421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134"/>
            <a:ext cx="10515600" cy="4063731"/>
          </a:xfrm>
        </p:spPr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/amV6P72DwEQ </a:t>
            </a:r>
          </a:p>
        </p:txBody>
      </p:sp>
      <p:pic>
        <p:nvPicPr>
          <p:cNvPr id="4" name="Robot Programming Through Augmented Trajectories">
            <a:hlinkClick r:id="" action="ppaction://media"/>
            <a:extLst>
              <a:ext uri="{FF2B5EF4-FFF2-40B4-BE49-F238E27FC236}">
                <a16:creationId xmlns:a16="http://schemas.microsoft.com/office/drawing/2014/main" id="{8F01319B-286B-074B-81F6-77E27C8D08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21058" y="2271872"/>
            <a:ext cx="7224411" cy="40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569"/>
            <a:ext cx="6148084" cy="4063731"/>
          </a:xfrm>
        </p:spPr>
        <p:txBody>
          <a:bodyPr>
            <a:normAutofit/>
          </a:bodyPr>
          <a:lstStyle/>
          <a:p>
            <a:r>
              <a:rPr lang="en-US" dirty="0"/>
              <a:t>10 test users</a:t>
            </a:r>
          </a:p>
          <a:p>
            <a:r>
              <a:rPr lang="en-US" dirty="0"/>
              <a:t>AR robotic interface and kinesthetic interface</a:t>
            </a:r>
          </a:p>
          <a:p>
            <a:r>
              <a:rPr lang="en-US" dirty="0"/>
              <a:t>Surface contact task</a:t>
            </a:r>
          </a:p>
          <a:p>
            <a:pPr lvl="1"/>
            <a:r>
              <a:rPr lang="en-US" dirty="0"/>
              <a:t>Erasing sinusoid and straight line on white board</a:t>
            </a:r>
          </a:p>
          <a:p>
            <a:r>
              <a:rPr lang="en-US" dirty="0"/>
              <a:t>Free space task</a:t>
            </a:r>
          </a:p>
          <a:p>
            <a:pPr lvl="1"/>
            <a:r>
              <a:rPr lang="en-US" dirty="0"/>
              <a:t>Pick up a plush toy and place it in a box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0A0D1-F3E7-254C-8606-18243896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284" y="1690688"/>
            <a:ext cx="4768643" cy="33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6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569"/>
            <a:ext cx="5257800" cy="4878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Average task completion time taken was significantly less using the AR interface</a:t>
            </a:r>
          </a:p>
          <a:p>
            <a:r>
              <a:rPr lang="en-US" dirty="0"/>
              <a:t>Users placed more way-points using the AR robotic system</a:t>
            </a:r>
          </a:p>
          <a:p>
            <a:r>
              <a:rPr lang="en-US" dirty="0"/>
              <a:t>NASA Task Load Index</a:t>
            </a:r>
          </a:p>
          <a:p>
            <a:pPr lvl="1"/>
            <a:r>
              <a:rPr lang="en-US" dirty="0"/>
              <a:t>Kinesthetic interface requires a lower mental load</a:t>
            </a:r>
          </a:p>
          <a:p>
            <a:pPr lvl="1"/>
            <a:r>
              <a:rPr lang="en-US" dirty="0"/>
              <a:t>However kinesthetic interface requires significantly increased physical effort</a:t>
            </a:r>
          </a:p>
          <a:p>
            <a:pPr lvl="1"/>
            <a:r>
              <a:rPr lang="en-US" dirty="0"/>
              <a:t>Trade-off between physical and mental workload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7C665-84FF-AF4D-8491-DB0995CB7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674" y="109262"/>
            <a:ext cx="4658017" cy="3162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28E0C-B752-3E4A-A995-15703A946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674" y="3277619"/>
            <a:ext cx="4539780" cy="321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7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Study: Carbon-fiber-reinforcement-polymer </a:t>
            </a:r>
            <a:br>
              <a:rPr lang="en-US" dirty="0"/>
            </a:br>
            <a:r>
              <a:rPr lang="en-US" dirty="0"/>
              <a:t> 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040"/>
            <a:ext cx="5257800" cy="4063731"/>
          </a:xfrm>
        </p:spPr>
        <p:txBody>
          <a:bodyPr>
            <a:normAutofit/>
          </a:bodyPr>
          <a:lstStyle/>
          <a:p>
            <a:r>
              <a:rPr lang="en-US" dirty="0"/>
              <a:t>Reduce wrinkles during the pleating step of the carbon-fiber-reinforcement-polymer vacuum bagging process</a:t>
            </a:r>
          </a:p>
          <a:p>
            <a:r>
              <a:rPr lang="en-US" dirty="0"/>
              <a:t>Able to remove majority of wrinkles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5719E-951F-844A-A6CD-B4D78386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854" y="1175853"/>
            <a:ext cx="4686946" cy="2734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B78EE2-04BC-A949-A8FD-A64990AD2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037" y="3663554"/>
            <a:ext cx="4200579" cy="28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569"/>
            <a:ext cx="10119102" cy="4063731"/>
          </a:xfrm>
        </p:spPr>
        <p:txBody>
          <a:bodyPr>
            <a:normAutofit/>
          </a:bodyPr>
          <a:lstStyle/>
          <a:p>
            <a:r>
              <a:rPr lang="en-US" dirty="0"/>
              <a:t>Novel AR robotic interface for trajectory interaction</a:t>
            </a:r>
          </a:p>
          <a:p>
            <a:r>
              <a:rPr lang="en-US" dirty="0"/>
              <a:t>Validated system compared to kinesthetic teaching</a:t>
            </a:r>
          </a:p>
          <a:p>
            <a:r>
              <a:rPr lang="en-US" dirty="0"/>
              <a:t>Future improvements</a:t>
            </a:r>
          </a:p>
          <a:p>
            <a:pPr lvl="1"/>
            <a:r>
              <a:rPr lang="en-US" dirty="0"/>
              <a:t>More agile path specification methods, such as setting multiple waypoints at once</a:t>
            </a:r>
          </a:p>
          <a:p>
            <a:pPr lvl="1"/>
            <a:r>
              <a:rPr lang="en-US" dirty="0"/>
              <a:t>Force visualization and control, instead of constant force applied in normal direction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4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29778"/>
          </a:xfrm>
        </p:spPr>
        <p:txBody>
          <a:bodyPr>
            <a:normAutofit/>
          </a:bodyPr>
          <a:lstStyle/>
          <a:p>
            <a:r>
              <a:rPr lang="en-US" dirty="0"/>
              <a:t>Next generation of industrial manufacturing will involve robots working in a complementary fashion alongside skilled human workers </a:t>
            </a:r>
          </a:p>
          <a:p>
            <a:r>
              <a:rPr lang="en-US" dirty="0"/>
              <a:t>Augmented reality: facilitate interaction by enhancing the physical world with virtual information </a:t>
            </a:r>
          </a:p>
          <a:p>
            <a:r>
              <a:rPr lang="en-US" dirty="0"/>
              <a:t>Enables new human-robot interaction (HRI) possibilities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1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Augmented 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3500589" cy="4063731"/>
          </a:xfrm>
        </p:spPr>
        <p:txBody>
          <a:bodyPr>
            <a:normAutofit fontScale="92500"/>
          </a:bodyPr>
          <a:lstStyle/>
          <a:p>
            <a:r>
              <a:rPr lang="en-US" dirty="0"/>
              <a:t>Industrial applications</a:t>
            </a:r>
          </a:p>
          <a:p>
            <a:pPr lvl="1"/>
            <a:r>
              <a:rPr lang="en-US" dirty="0"/>
              <a:t>Assembly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/>
              <a:t>Repair</a:t>
            </a:r>
          </a:p>
          <a:p>
            <a:r>
              <a:rPr lang="en-US" dirty="0"/>
              <a:t>Mobile device and head-mounted AR</a:t>
            </a:r>
          </a:p>
          <a:p>
            <a:r>
              <a:rPr lang="en-US" dirty="0"/>
              <a:t>In these applications, the human still performs the work</a:t>
            </a:r>
          </a:p>
        </p:txBody>
      </p:sp>
      <p:pic>
        <p:nvPicPr>
          <p:cNvPr id="5" name="Picture 4" descr="A person standing in front of a monitor&#10;&#10;Description automatically generated">
            <a:extLst>
              <a:ext uri="{FF2B5EF4-FFF2-40B4-BE49-F238E27FC236}">
                <a16:creationId xmlns:a16="http://schemas.microsoft.com/office/drawing/2014/main" id="{DEE2E4D5-E0A3-1F4D-813B-5BCC3EBEA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93" y="473996"/>
            <a:ext cx="4244275" cy="2433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C8D9D2-CE06-3C45-BBD0-94BFED53A452}"/>
              </a:ext>
            </a:extLst>
          </p:cNvPr>
          <p:cNvSpPr txBox="1"/>
          <p:nvPr/>
        </p:nvSpPr>
        <p:spPr>
          <a:xfrm>
            <a:off x="9075385" y="2907380"/>
            <a:ext cx="190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Webel</a:t>
            </a:r>
            <a:r>
              <a:rPr lang="en-US" dirty="0"/>
              <a:t> et al. 2013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D84FBC-9F66-2548-B794-A7E3CCFF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25" y="1847147"/>
            <a:ext cx="2639125" cy="3515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333B4E-4F2F-6744-A67C-AC92E8BD4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588" y="3604846"/>
            <a:ext cx="3814347" cy="27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9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Augmented Reality as an HRI interface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BF7E7FB-65A3-C348-86BC-2DBA86345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9433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678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Fang et al. (2013)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63731"/>
          </a:xfrm>
        </p:spPr>
        <p:txBody>
          <a:bodyPr>
            <a:normAutofit/>
          </a:bodyPr>
          <a:lstStyle/>
          <a:p>
            <a:r>
              <a:rPr lang="en-US" dirty="0"/>
              <a:t>AR enables user to interact with the spatial environment prior to actual task execution</a:t>
            </a:r>
          </a:p>
        </p:txBody>
      </p:sp>
    </p:spTree>
    <p:extLst>
      <p:ext uri="{BB962C8B-B14F-4D97-AF65-F5344CB8AC3E}">
        <p14:creationId xmlns:p14="http://schemas.microsoft.com/office/powerpoint/2010/main" val="210570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79197" cy="4063731"/>
          </a:xfrm>
        </p:spPr>
        <p:txBody>
          <a:bodyPr>
            <a:normAutofit/>
          </a:bodyPr>
          <a:lstStyle/>
          <a:p>
            <a:r>
              <a:rPr lang="en-US" dirty="0"/>
              <a:t>Microsoft </a:t>
            </a:r>
            <a:r>
              <a:rPr lang="en-US" dirty="0" err="1"/>
              <a:t>Hololens</a:t>
            </a:r>
            <a:endParaRPr lang="en-US" dirty="0"/>
          </a:p>
          <a:p>
            <a:pPr lvl="1"/>
            <a:r>
              <a:rPr lang="en-US" dirty="0"/>
              <a:t>First untethered mixed reality head-mounted display</a:t>
            </a:r>
          </a:p>
          <a:p>
            <a:r>
              <a:rPr lang="en-US" dirty="0"/>
              <a:t>Robot arm</a:t>
            </a:r>
          </a:p>
          <a:p>
            <a:pPr lvl="1"/>
            <a:r>
              <a:rPr lang="en-US" dirty="0"/>
              <a:t>Barrett Whole-Arm Manipulator (WAM)</a:t>
            </a:r>
          </a:p>
          <a:p>
            <a:pPr lvl="1"/>
            <a:r>
              <a:rPr lang="en-US" dirty="0"/>
              <a:t>7-DOF</a:t>
            </a:r>
          </a:p>
          <a:p>
            <a:r>
              <a:rPr lang="en-US" dirty="0"/>
              <a:t>MYO armband</a:t>
            </a:r>
          </a:p>
          <a:p>
            <a:pPr lvl="1"/>
            <a:r>
              <a:rPr lang="en-US" dirty="0"/>
              <a:t>1-DOF control input to move end effector along path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23E4A-F1ED-7C4A-90EC-BFE0687FE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397" y="1347624"/>
            <a:ext cx="6481719" cy="33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00" y="198966"/>
            <a:ext cx="10515600" cy="1325563"/>
          </a:xfrm>
        </p:spPr>
        <p:txBody>
          <a:bodyPr/>
          <a:lstStyle/>
          <a:p>
            <a:r>
              <a:rPr lang="en-US" dirty="0"/>
              <a:t>Trajectory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65330"/>
            <a:ext cx="6182532" cy="49275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Traditional methods non-intuitive and visually non-collocated </a:t>
            </a:r>
          </a:p>
          <a:p>
            <a:r>
              <a:rPr lang="en-US" dirty="0"/>
              <a:t>Two trajectory planning modes:</a:t>
            </a:r>
          </a:p>
          <a:p>
            <a:r>
              <a:rPr lang="en-US" dirty="0"/>
              <a:t>Free space trajectories</a:t>
            </a:r>
          </a:p>
          <a:p>
            <a:pPr lvl="1"/>
            <a:r>
              <a:rPr lang="en-US" dirty="0"/>
              <a:t>Pick and place task</a:t>
            </a:r>
          </a:p>
          <a:p>
            <a:pPr lvl="1"/>
            <a:r>
              <a:rPr lang="en-US" dirty="0"/>
              <a:t>Cube and sphere mark two anchor points</a:t>
            </a:r>
          </a:p>
          <a:p>
            <a:pPr lvl="1"/>
            <a:r>
              <a:rPr lang="en-US" dirty="0"/>
              <a:t>Path is automatically generated</a:t>
            </a:r>
          </a:p>
          <a:p>
            <a:r>
              <a:rPr lang="en-US" dirty="0"/>
              <a:t>Surface trajectories</a:t>
            </a:r>
          </a:p>
          <a:p>
            <a:pPr lvl="1"/>
            <a:r>
              <a:rPr lang="en-US" dirty="0"/>
              <a:t>Way-points set by the user via points set on the intersection between the surface of the 3D mesh and a ray coming from the virtual cursor</a:t>
            </a:r>
          </a:p>
          <a:p>
            <a:pPr lvl="1"/>
            <a:r>
              <a:rPr lang="en-US" dirty="0"/>
              <a:t>Path interpolated from way points</a:t>
            </a:r>
          </a:p>
          <a:p>
            <a:r>
              <a:rPr lang="en-US" dirty="0"/>
              <a:t>Path calculation based on B-splines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AB537-DE2D-A24B-AAB8-C4E2B7974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367" y="606664"/>
            <a:ext cx="2930256" cy="2716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B1EE1D-45C1-0046-A6A3-9F3F4717EEBB}"/>
              </a:ext>
            </a:extLst>
          </p:cNvPr>
          <p:cNvSpPr txBox="1"/>
          <p:nvPr/>
        </p:nvSpPr>
        <p:spPr>
          <a:xfrm>
            <a:off x="8651871" y="198966"/>
            <a:ext cx="223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Free space trajectory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5F303D-EC5C-2642-A896-191FB4D5F117}"/>
              </a:ext>
            </a:extLst>
          </p:cNvPr>
          <p:cNvSpPr txBox="1"/>
          <p:nvPr/>
        </p:nvSpPr>
        <p:spPr>
          <a:xfrm>
            <a:off x="8751050" y="3587228"/>
            <a:ext cx="210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Surface trajectory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08B77A-2921-8C4D-9E6D-3C4A5CD7F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59"/>
          <a:stretch/>
        </p:blipFill>
        <p:spPr>
          <a:xfrm>
            <a:off x="8184449" y="3936476"/>
            <a:ext cx="3153851" cy="261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8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040825" cy="4198667"/>
          </a:xfrm>
        </p:spPr>
        <p:txBody>
          <a:bodyPr>
            <a:normAutofit/>
          </a:bodyPr>
          <a:lstStyle/>
          <a:p>
            <a:r>
              <a:rPr lang="en-US" dirty="0"/>
              <a:t>Utilizing </a:t>
            </a:r>
            <a:r>
              <a:rPr lang="en-US" dirty="0" err="1"/>
              <a:t>Hololens</a:t>
            </a:r>
            <a:r>
              <a:rPr lang="en-US" dirty="0"/>
              <a:t> SDK libraries</a:t>
            </a:r>
          </a:p>
          <a:p>
            <a:r>
              <a:rPr lang="en-US" dirty="0"/>
              <a:t>Speech commands to change state</a:t>
            </a:r>
          </a:p>
          <a:p>
            <a:r>
              <a:rPr lang="en-US" dirty="0"/>
              <a:t>Virtual cursor controlled by head pose</a:t>
            </a:r>
          </a:p>
          <a:p>
            <a:r>
              <a:rPr lang="en-US" dirty="0"/>
              <a:t>Pinch hand gesture</a:t>
            </a:r>
          </a:p>
          <a:p>
            <a:r>
              <a:rPr lang="en-US" dirty="0"/>
              <a:t>Editing virtual paths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B9589-4E40-4945-ADDA-0EB9E7100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977" y="2045020"/>
            <a:ext cx="5257800" cy="2767960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3368F3F7-DDE5-1C4A-8C21-3A94A86CE715}"/>
              </a:ext>
            </a:extLst>
          </p:cNvPr>
          <p:cNvSpPr/>
          <p:nvPr/>
        </p:nvSpPr>
        <p:spPr>
          <a:xfrm>
            <a:off x="9639946" y="513945"/>
            <a:ext cx="1930830" cy="791786"/>
          </a:xfrm>
          <a:prstGeom prst="wedgeRoundRectCallout">
            <a:avLst>
              <a:gd name="adj1" fmla="val -72130"/>
              <a:gd name="adj2" fmla="val 35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“Set point”</a:t>
            </a:r>
          </a:p>
          <a:p>
            <a:pPr algn="ctr"/>
            <a:r>
              <a:rPr lang="en-US" sz="2400" dirty="0"/>
              <a:t>“Lock path”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3750B-C513-2346-965C-0D461FB9E23C}"/>
              </a:ext>
            </a:extLst>
          </p:cNvPr>
          <p:cNvSpPr txBox="1"/>
          <p:nvPr/>
        </p:nvSpPr>
        <p:spPr>
          <a:xfrm>
            <a:off x="7950630" y="810933"/>
            <a:ext cx="136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speech input</a:t>
            </a:r>
          </a:p>
        </p:txBody>
      </p:sp>
    </p:spTree>
    <p:extLst>
      <p:ext uri="{BB962C8B-B14F-4D97-AF65-F5344CB8AC3E}">
        <p14:creationId xmlns:p14="http://schemas.microsoft.com/office/powerpoint/2010/main" val="3217145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Preview and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523495" cy="4063731"/>
          </a:xfrm>
        </p:spPr>
        <p:txBody>
          <a:bodyPr>
            <a:normAutofit/>
          </a:bodyPr>
          <a:lstStyle/>
          <a:p>
            <a:r>
              <a:rPr lang="en-US" dirty="0"/>
              <a:t>Virtual preview of robot motion</a:t>
            </a:r>
          </a:p>
          <a:p>
            <a:r>
              <a:rPr lang="en-US" dirty="0"/>
              <a:t>Initial position = current joint state of the real robot</a:t>
            </a:r>
          </a:p>
          <a:p>
            <a:r>
              <a:rPr lang="en-US" dirty="0"/>
              <a:t>Path can by dynamically changed using </a:t>
            </a:r>
            <a:r>
              <a:rPr lang="en-US" i="1" dirty="0"/>
              <a:t>pinch </a:t>
            </a:r>
            <a:r>
              <a:rPr lang="en-US" dirty="0"/>
              <a:t>gesture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8A07D-253E-E143-8793-5E309AAD4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607" y="2593784"/>
            <a:ext cx="3694193" cy="2958485"/>
          </a:xfrm>
          <a:prstGeom prst="rect">
            <a:avLst/>
          </a:prstGeom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CA172F1-C3DE-404B-8E5C-7C99164173EC}"/>
              </a:ext>
            </a:extLst>
          </p:cNvPr>
          <p:cNvSpPr/>
          <p:nvPr/>
        </p:nvSpPr>
        <p:spPr>
          <a:xfrm>
            <a:off x="9639946" y="513945"/>
            <a:ext cx="1930830" cy="791786"/>
          </a:xfrm>
          <a:prstGeom prst="wedgeRoundRectCallout">
            <a:avLst>
              <a:gd name="adj1" fmla="val -72130"/>
              <a:gd name="adj2" fmla="val 35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“Generate”</a:t>
            </a:r>
          </a:p>
          <a:p>
            <a:pPr algn="ctr"/>
            <a:r>
              <a:rPr lang="en-US" sz="2400" dirty="0"/>
              <a:t>“Edit”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7DB1E-864D-8347-9225-F1B74BCCF530}"/>
              </a:ext>
            </a:extLst>
          </p:cNvPr>
          <p:cNvSpPr txBox="1"/>
          <p:nvPr/>
        </p:nvSpPr>
        <p:spPr>
          <a:xfrm>
            <a:off x="7950630" y="810933"/>
            <a:ext cx="1363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speech input</a:t>
            </a:r>
          </a:p>
        </p:txBody>
      </p:sp>
    </p:spTree>
    <p:extLst>
      <p:ext uri="{BB962C8B-B14F-4D97-AF65-F5344CB8AC3E}">
        <p14:creationId xmlns:p14="http://schemas.microsoft.com/office/powerpoint/2010/main" val="284183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7693</TotalTime>
  <Words>612</Words>
  <Application>Microsoft Macintosh PowerPoint</Application>
  <PresentationFormat>Widescreen</PresentationFormat>
  <Paragraphs>121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Robot Programming Through Augmented Trajectories in Augmented Reality</vt:lpstr>
      <vt:lpstr>Background</vt:lpstr>
      <vt:lpstr>Augmented Reality</vt:lpstr>
      <vt:lpstr>Augmented Reality as an HRI interface</vt:lpstr>
      <vt:lpstr>Fang et al. (2013)</vt:lpstr>
      <vt:lpstr>System</vt:lpstr>
      <vt:lpstr>Trajectory planning</vt:lpstr>
      <vt:lpstr>Interaction</vt:lpstr>
      <vt:lpstr>Preview and editing</vt:lpstr>
      <vt:lpstr>Execution</vt:lpstr>
      <vt:lpstr>Video</vt:lpstr>
      <vt:lpstr>Experiment</vt:lpstr>
      <vt:lpstr>Results</vt:lpstr>
      <vt:lpstr>Case Study: Carbon-fiber-reinforcement-polymer   Manufacturing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Affordance Detection for Task-Specific Grasping Using Deep Learning</dc:title>
  <dc:creator>Irene Chen</dc:creator>
  <cp:lastModifiedBy>j gong</cp:lastModifiedBy>
  <cp:revision>89</cp:revision>
  <dcterms:created xsi:type="dcterms:W3CDTF">2019-04-06T18:23:09Z</dcterms:created>
  <dcterms:modified xsi:type="dcterms:W3CDTF">2019-04-28T05:27:42Z</dcterms:modified>
</cp:coreProperties>
</file>