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54" r:id="rId1"/>
  </p:sldMasterIdLst>
  <p:notesMasterIdLst>
    <p:notesMasterId r:id="rId26"/>
  </p:notesMasterIdLst>
  <p:sldIdLst>
    <p:sldId id="256" r:id="rId2"/>
    <p:sldId id="263" r:id="rId3"/>
    <p:sldId id="257" r:id="rId4"/>
    <p:sldId id="264" r:id="rId5"/>
    <p:sldId id="260" r:id="rId6"/>
    <p:sldId id="265" r:id="rId7"/>
    <p:sldId id="266" r:id="rId8"/>
    <p:sldId id="267" r:id="rId9"/>
    <p:sldId id="285" r:id="rId10"/>
    <p:sldId id="272" r:id="rId11"/>
    <p:sldId id="286" r:id="rId12"/>
    <p:sldId id="274" r:id="rId13"/>
    <p:sldId id="287" r:id="rId14"/>
    <p:sldId id="277" r:id="rId15"/>
    <p:sldId id="275" r:id="rId16"/>
    <p:sldId id="288" r:id="rId17"/>
    <p:sldId id="278" r:id="rId18"/>
    <p:sldId id="279" r:id="rId19"/>
    <p:sldId id="280" r:id="rId20"/>
    <p:sldId id="290" r:id="rId21"/>
    <p:sldId id="282" r:id="rId22"/>
    <p:sldId id="283" r:id="rId23"/>
    <p:sldId id="284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9"/>
    <p:restoredTop sz="68515"/>
  </p:normalViewPr>
  <p:slideViewPr>
    <p:cSldViewPr snapToGrid="0" snapToObjects="1">
      <p:cViewPr varScale="1">
        <p:scale>
          <a:sx n="96" d="100"/>
          <a:sy n="96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72A2-44BC-E145-9071-0C26915C4B63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A8551-2A27-3F4E-AE6F-5F10F2C88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6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7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PIC From Affordance Detection to </a:t>
            </a:r>
          </a:p>
          <a:p>
            <a:r>
              <a:rPr lang="en-US" dirty="0"/>
              <a:t>ANN-CNN </a:t>
            </a:r>
            <a:r>
              <a:rPr lang="en-US" dirty="0">
                <a:sym typeface="Wingdings" pitchFamily="2" charset="2"/>
              </a:rPr>
              <a:t> Score Function  Voxels segmented into parts that afford the task and don’t  convert back to point cloud for each point, obtain the binary value based on segmentation  define preference for fingertip placement, object that belongs to the class affords the task, then the function psi defines if fingers are allowed to </a:t>
            </a:r>
            <a:r>
              <a:rPr lang="en-US" dirty="0" err="1">
                <a:sym typeface="Wingdings" pitchFamily="2" charset="2"/>
              </a:rPr>
              <a:t>touvh</a:t>
            </a:r>
            <a:r>
              <a:rPr lang="en-US" dirty="0">
                <a:sym typeface="Wingdings" pitchFamily="2" charset="2"/>
              </a:rPr>
              <a:t> that part (need input from CO-CNN since based on classification of object) parts of object that will be grasped has a neutral score</a:t>
            </a:r>
          </a:p>
          <a:p>
            <a:r>
              <a:rPr lang="en-US" dirty="0">
                <a:sym typeface="Wingdings" pitchFamily="2" charset="2"/>
              </a:rPr>
              <a:t>EXAMPLE, PEN AND SCREWDRIVER BOTH AFFORD TASK POKE BUT FOR PEN, THE ENTIRE BODY AFFORDS THE TASK AND WILL HAVE A NEUTRAL PREFERENCE, AND THE PART THAT AFFODS TASK FOR THE SCREWDRIVER   PREFERENCE FOR PLACING OUR FINGERS ON HANDLE, RATHER THAN ON THE SHANK WHEN USING TO POKE. </a:t>
            </a:r>
            <a:endParaRPr lang="en-US" dirty="0"/>
          </a:p>
          <a:p>
            <a:r>
              <a:rPr lang="en-US" dirty="0"/>
              <a:t>Output of ANN-CNN is used to compute a score function score(</a:t>
            </a:r>
            <a:r>
              <a:rPr lang="en-US" dirty="0" err="1"/>
              <a:t>v,t</a:t>
            </a:r>
            <a:r>
              <a:rPr lang="en-US" dirty="0"/>
              <a:t>) that assigns an affordance score to each voxel (larger score means that the point represented by the voxel affords the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1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PIC From Affordance Detection to </a:t>
            </a:r>
          </a:p>
          <a:p>
            <a:r>
              <a:rPr lang="en-US" dirty="0"/>
              <a:t>ANN-CNN </a:t>
            </a:r>
            <a:r>
              <a:rPr lang="en-US" dirty="0">
                <a:sym typeface="Wingdings" pitchFamily="2" charset="2"/>
              </a:rPr>
              <a:t> Score Function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Larger score indicates that the points represented by voxel affords the task</a:t>
            </a:r>
            <a:endParaRPr lang="en-US" dirty="0">
              <a:sym typeface="Wingdings" pitchFamily="2" charset="2"/>
            </a:endParaRP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Voxels segmented into parts that afford the task and don’t  affordance labels for each task help to establish task-object relations</a:t>
            </a:r>
          </a:p>
          <a:p>
            <a:pPr marL="171450" indent="-171450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convert back to point cloud for each point, obtain the binary value based on segmentation  define preference for fingertip placement, object that belongs to the class affords the task, then the function psi defines if fingers are allowed to </a:t>
            </a:r>
            <a:r>
              <a:rPr lang="en-US" dirty="0" err="1">
                <a:sym typeface="Wingdings" pitchFamily="2" charset="2"/>
              </a:rPr>
              <a:t>touvh</a:t>
            </a:r>
            <a:r>
              <a:rPr lang="en-US" dirty="0">
                <a:sym typeface="Wingdings" pitchFamily="2" charset="2"/>
              </a:rPr>
              <a:t> that part (need input from CO-CNN since based on classification of object) parts of object that will be grasped has a neutral score</a:t>
            </a:r>
          </a:p>
          <a:p>
            <a:r>
              <a:rPr lang="en-US" dirty="0">
                <a:sym typeface="Wingdings" pitchFamily="2" charset="2"/>
              </a:rPr>
              <a:t>EXAMPLE, PEN AND SCREWDRIVER BOTH AFFORD TASK POKE BUT FOR PEN, THE ENTIRE BODY AFFORDS THE TASK AND WILL HAVE A NEUTRAL PREFERENCE, AND THE PART THAT AFFODS TASK FOR THE SCREWDRIVER   PREFERENCE FOR PLACING OUR FINGERS ON HANDLE, RATHER THAN ON THE SHANK WHEN USING TO POKE. </a:t>
            </a:r>
            <a:endParaRPr lang="en-US" dirty="0"/>
          </a:p>
          <a:p>
            <a:r>
              <a:rPr lang="en-US" dirty="0"/>
              <a:t>Output of ANN-CNN is used to compute a score function score(</a:t>
            </a:r>
            <a:r>
              <a:rPr lang="en-US" dirty="0" err="1"/>
              <a:t>v,t</a:t>
            </a:r>
            <a:r>
              <a:rPr lang="en-US" dirty="0"/>
              <a:t>) that assigns an affordance score to each voxel (larger score means that the point represented by the voxel affords the task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object parts are represented as sub-volumes of the complete voxel grid of an object and are upscaled to maximal expansion inside the 50 ˆ 50 ˆ 50 grid. To increase the size of our training set we augment it by scaling, rotating and translating each part.</a:t>
            </a:r>
          </a:p>
          <a:p>
            <a:endParaRPr lang="en-US" dirty="0"/>
          </a:p>
          <a:p>
            <a:r>
              <a:rPr lang="en-US" dirty="0"/>
              <a:t>Choice of architecture was based on the ratio of the number of training examples and classes</a:t>
            </a:r>
          </a:p>
          <a:p>
            <a:endParaRPr lang="en-US" dirty="0"/>
          </a:p>
          <a:p>
            <a:r>
              <a:rPr lang="en-US" dirty="0"/>
              <a:t>The network consists of two convolutional layers and two fully connected layers with pooling and </a:t>
            </a:r>
            <a:r>
              <a:rPr lang="en-US" dirty="0" err="1"/>
              <a:t>ReLU</a:t>
            </a:r>
            <a:r>
              <a:rPr lang="en-US" dirty="0"/>
              <a:t> (Rectified Linear Unit) layers in between. The output of the last layer corresponds to the number of affordance labels, k “ 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50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Assume that reference frame of input point cloud is </a:t>
            </a:r>
            <a:r>
              <a:rPr lang="en-US" dirty="0" err="1"/>
              <a:t>aliged</a:t>
            </a:r>
            <a:r>
              <a:rPr lang="en-US" dirty="0"/>
              <a:t> with the nominal class reference frame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Can use co-</a:t>
            </a:r>
            <a:r>
              <a:rPr lang="en-US" dirty="0" err="1"/>
              <a:t>cnn</a:t>
            </a:r>
            <a:r>
              <a:rPr lang="en-US" dirty="0"/>
              <a:t> to classify the </a:t>
            </a:r>
            <a:r>
              <a:rPr lang="en-US" dirty="0" err="1"/>
              <a:t>objet</a:t>
            </a:r>
            <a:r>
              <a:rPr lang="en-US" dirty="0"/>
              <a:t> and then estimate rotation along the 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90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the entire view of the object, unrealistic for real world applications where robot usually only gets partial point clouds</a:t>
            </a:r>
          </a:p>
          <a:p>
            <a:pPr lvl="1"/>
            <a:r>
              <a:rPr lang="en-US" dirty="0"/>
              <a:t>Possibly use Boltzmann machine generative network completion using nodes by modeling the probability distribution of data</a:t>
            </a:r>
          </a:p>
          <a:p>
            <a:pPr lvl="1"/>
            <a:r>
              <a:rPr lang="en-US" dirty="0"/>
              <a:t>		</a:t>
            </a:r>
          </a:p>
          <a:p>
            <a:r>
              <a:rPr lang="en-US" dirty="0"/>
              <a:t>Not just use shape (point clouds)</a:t>
            </a:r>
          </a:p>
          <a:p>
            <a:endParaRPr lang="en-US" dirty="0"/>
          </a:p>
          <a:p>
            <a:r>
              <a:rPr lang="en-US" dirty="0"/>
              <a:t>Might grasp correct part but might fail during manipulation </a:t>
            </a:r>
            <a:r>
              <a:rPr lang="en-US" dirty="0" err="1"/>
              <a:t>ie</a:t>
            </a:r>
            <a:r>
              <a:rPr lang="en-US" dirty="0"/>
              <a:t> swing/sweep</a:t>
            </a:r>
          </a:p>
          <a:p>
            <a:endParaRPr lang="en-US" dirty="0"/>
          </a:p>
          <a:p>
            <a:r>
              <a:rPr lang="en-US" dirty="0"/>
              <a:t>We compare our method to 4 baselines: 1) </a:t>
            </a:r>
            <a:r>
              <a:rPr lang="en-US" dirty="0" err="1"/>
              <a:t>Antipodal+Random</a:t>
            </a:r>
            <a:r>
              <a:rPr lang="en-US" dirty="0"/>
              <a:t>: Use a sampled antipodal grasp with a random action uniformly sampled with x, y, z positions in [−5, 5] in terms of centimeters and </a:t>
            </a:r>
            <a:r>
              <a:rPr lang="el-GR" dirty="0"/>
              <a:t>θ </a:t>
            </a:r>
            <a:r>
              <a:rPr lang="en-US" dirty="0"/>
              <a:t>in [− </a:t>
            </a:r>
            <a:r>
              <a:rPr lang="el-GR" dirty="0"/>
              <a:t>π 20 , π 20 ]. 2) </a:t>
            </a:r>
            <a:r>
              <a:rPr lang="en-US" dirty="0"/>
              <a:t>Task </a:t>
            </a:r>
            <a:r>
              <a:rPr lang="en-US" dirty="0" err="1"/>
              <a:t>Agn+Random</a:t>
            </a:r>
            <a:r>
              <a:rPr lang="en-US" dirty="0"/>
              <a:t>: A task-agnostic grasp from </a:t>
            </a:r>
            <a:r>
              <a:rPr lang="en-US" dirty="0" err="1"/>
              <a:t>DexNet</a:t>
            </a:r>
            <a:r>
              <a:rPr lang="en-US" dirty="0"/>
              <a:t> 2.0 [35] with a random action. 3) Task </a:t>
            </a:r>
            <a:r>
              <a:rPr lang="en-US" dirty="0" err="1"/>
              <a:t>Agn+Trained</a:t>
            </a:r>
            <a:r>
              <a:rPr lang="en-US" dirty="0"/>
              <a:t>: Same as above but with a manipulation policy trained with our method. This is akin to the current best solution. 4) Task </a:t>
            </a:r>
            <a:r>
              <a:rPr lang="en-US" dirty="0" err="1"/>
              <a:t>Ori+Random</a:t>
            </a:r>
            <a:r>
              <a:rPr lang="en-US" dirty="0"/>
              <a:t>: An ablative version of our model with task-oriented grasps executed with a randomized 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9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: the properties of an object that define it’s functionality</a:t>
            </a:r>
          </a:p>
          <a:p>
            <a:endParaRPr lang="en-US" dirty="0"/>
          </a:p>
          <a:p>
            <a:r>
              <a:rPr lang="en-US" dirty="0"/>
              <a:t>Part Attributes: shape, size, material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6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Robot should understand that the blade is sharp and rigid and thus </a:t>
            </a:r>
            <a:r>
              <a:rPr lang="en-US" dirty="0" err="1"/>
              <a:t>affors</a:t>
            </a:r>
            <a:r>
              <a:rPr lang="en-US" dirty="0"/>
              <a:t> the task cutting</a:t>
            </a:r>
          </a:p>
          <a:p>
            <a:r>
              <a:rPr lang="en-US" dirty="0"/>
              <a:t>Thus the robot should then learn to grasp the handle (and not the blade)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Example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Input: Task(cut), Object(knife)</a:t>
            </a:r>
          </a:p>
          <a:p>
            <a:pPr lvl="1"/>
            <a:r>
              <a:rPr lang="en-US" dirty="0"/>
              <a:t>Output: Grasp applied on the handle and hand aligned with main axis of knife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9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Important to understand that for a given task, cannot grasp in any manner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For a robot task specific grasping is a challenging problem</a:t>
            </a:r>
          </a:p>
          <a:p>
            <a:endParaRPr lang="en-US" dirty="0"/>
          </a:p>
          <a:p>
            <a:r>
              <a:rPr lang="en-US" dirty="0"/>
              <a:t>Grasp planned without any task constraints</a:t>
            </a:r>
          </a:p>
          <a:p>
            <a:r>
              <a:rPr lang="en-US" dirty="0"/>
              <a:t>Grasp computed with contact constraint (only considering object affordance)</a:t>
            </a:r>
          </a:p>
          <a:p>
            <a:r>
              <a:rPr lang="en-US" dirty="0"/>
              <a:t>Grasp computed with orientation constraint only</a:t>
            </a:r>
          </a:p>
          <a:p>
            <a:r>
              <a:rPr lang="en-US" dirty="0"/>
              <a:t>Grasp computed with both contact and orientation constraints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is this important?</a:t>
            </a:r>
          </a:p>
          <a:p>
            <a:r>
              <a:rPr lang="en-US" dirty="0"/>
              <a:t>For a robot, task specific grasping is a challenging problem</a:t>
            </a:r>
          </a:p>
          <a:p>
            <a:r>
              <a:rPr lang="en-US" dirty="0"/>
              <a:t>Describe how to grasp in terms of grasp constraints (contact location and hand approach) to generalize task specific grasping to novel </a:t>
            </a:r>
            <a:r>
              <a:rPr lang="en-US" dirty="0" err="1"/>
              <a:t>scenerios</a:t>
            </a:r>
            <a:endParaRPr lang="en-US" dirty="0"/>
          </a:p>
          <a:p>
            <a:r>
              <a:rPr lang="en-US" dirty="0"/>
              <a:t>Avoids feature engineering by using deep learning</a:t>
            </a:r>
          </a:p>
          <a:p>
            <a:pPr lvl="1"/>
            <a:r>
              <a:rPr lang="en-US" dirty="0"/>
              <a:t>Goo </a:t>
            </a:r>
            <a:r>
              <a:rPr lang="en-US" dirty="0" err="1"/>
              <a:t>beacuase</a:t>
            </a:r>
            <a:r>
              <a:rPr lang="en-US" dirty="0"/>
              <a:t> allows it to be generalized to novel </a:t>
            </a:r>
            <a:r>
              <a:rPr lang="en-US" dirty="0" err="1"/>
              <a:t>scenerios</a:t>
            </a:r>
            <a:r>
              <a:rPr lang="en-US" dirty="0"/>
              <a:t> and more feasible approach to high dimension problem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7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0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constraint </a:t>
            </a:r>
            <a:r>
              <a:rPr lang="en-US" dirty="0" err="1"/>
              <a:t>efines</a:t>
            </a:r>
            <a:r>
              <a:rPr lang="en-US" dirty="0"/>
              <a:t> part of object surface that robot can grasp with respect to the part that affords the task, -1 if affords the task and 0 if doesn’t afford the task</a:t>
            </a:r>
          </a:p>
          <a:p>
            <a:r>
              <a:rPr lang="en-US" dirty="0"/>
              <a:t>Approach direction constraint describes 3D angle of approach to the object, which depends on the detected orientation</a:t>
            </a:r>
          </a:p>
          <a:p>
            <a:r>
              <a:rPr lang="en-US" dirty="0"/>
              <a:t>Downfall, both object require knowledge about full object geometry</a:t>
            </a:r>
          </a:p>
          <a:p>
            <a:r>
              <a:rPr lang="en-US" dirty="0"/>
              <a:t>One object can afford multiple tasks but we </a:t>
            </a:r>
            <a:r>
              <a:rPr lang="en-US" dirty="0" err="1"/>
              <a:t>defineconstraints</a:t>
            </a:r>
            <a:r>
              <a:rPr lang="en-US" dirty="0"/>
              <a:t> for most common combinations of object classes and tasks they can afford (based on human knowledge)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69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A8551-2A27-3F4E-AE6F-5F10F2C882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7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8F9D84-6535-2142-ABAC-373534BE9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A40320F-0D91-B149-8C9C-1B91251F8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B474C-A1E0-B643-B1EB-238C672F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90BDA-6B84-1948-9CE0-1FBC3571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91476C-69C3-2449-BF26-07407BA84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44517-B833-4D45-B831-5ECEE619A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02A1C4-9720-FE47-9B85-974543686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9A303E-3D2D-384C-91BB-2EEE10D8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F02CCB-9731-CA47-B385-010ACBB1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08D0A9-67CD-EB40-A292-50A677500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E74140-5D86-8549-B28D-0F2CE599E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37A5350-1543-924A-A946-D346D7A0D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ADF3FE-6E77-7C43-8CED-959C4614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ABC9F5-98FF-1940-8122-F5D9F801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E11F83-1E77-894E-96D7-40DB492D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5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9DE7B-505B-1B44-BAFD-23F1C450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502898-9E5C-814C-9A2B-D5097354E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85D5EF-B56D-8743-88C9-6065360C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F9DAFC-DEEE-9947-B9CE-9D10DE36A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9D5FD1-A79C-C141-8B2F-6280CA85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16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20885-E4AA-094C-BC0B-A9BC23978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C7FB80-7A8F-CD40-8ED9-C88C1FB28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87F34F-5D44-154D-AEB0-4AE80AE9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25520-E2BB-B047-8625-7AD6C605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D28D51-45F1-944F-A40B-AC772B2A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DF6D6-8B09-544D-A79C-E7E08BF7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07495-60FD-A348-BE22-803E8E5A3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5A7549-BB3C-2C4B-A05C-3DAB147BA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1D3766-BEF0-0348-9191-B82E6F5A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1ECC96-7375-7341-AA26-DFEBAFA4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9FB3F0-1075-3E4D-B225-5E673C49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08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90A2E-380F-BD44-873F-41C7EC19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8F7ED0-BD52-D144-885F-4D7258C9B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AB2865-7749-A745-AE9D-C6F1E55E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1416ED-1473-3445-9E43-69544291AA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8D4A027-D701-F941-B827-C112CE328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8D1F90-7A4E-1F49-8767-F2971F75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268C03-5444-DA40-8524-62B92688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0D464B-EFC2-A341-B07E-E3C4C958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144DE6-DC99-3D46-8894-6000CEFD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0108D4-E40F-9C4F-B7D7-7DAEDA1E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BAF5F8-006B-984F-BA4B-B681A5660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123D4DD-6A47-2C46-B522-EDB145FF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80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3957C7-0A2D-EF47-B0C3-95B0DD1FB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86E9499-0578-C140-B4B3-E6F052A0B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3499BF7-7356-FA4C-B0F1-D7B7A83A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5AE1F-23C5-4F49-8572-F0453692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EEFBEB-5ECE-8245-B5BF-73590AC83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EFA2063-265B-6C41-98DC-0D6DB6921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1E7F54-211D-6948-A013-52772445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3AAFEF6-AB23-C348-A4A5-5C955BD1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6A17C0-E18D-3441-A041-D673A2F9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27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817119-CD10-A540-A218-C13A74B57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238E92-7AAB-3B4F-AD90-104C0F3C9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C274DA-840E-A04B-8EAB-7EDA7225B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4923E2-2F29-DB4B-86E3-8687B17C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2C3849-9DF4-DD4B-9500-ABCF0E57D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FF9F9F-A58B-1344-8887-E3C27808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026432-5730-8548-AF85-370677A72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06CB8D-0BA4-ED47-BCDE-8DA1FB7D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6FDA2E-B600-2245-B448-FEB07A044B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8B880-4093-3747-9658-4BF2B43E4CB0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EB3C39-FF0F-7542-B473-F11DEC6D8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520F37-AC94-9441-AF8C-AE983FBAF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EDD2B-4C28-2945-B7A6-E46B7E5D1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1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AD765-5F3E-E340-BD5D-E27C82C4C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49117"/>
            <a:ext cx="12192000" cy="1560846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venir Roman" panose="02000503020000020003" pitchFamily="2" charset="0"/>
              </a:rPr>
              <a:t>Affordance Detection for Task-Specific Grasping Using Deep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8F7FB5E-27E7-3844-9D13-4B3E2AACC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2017 IEEE-RAS 17</a:t>
            </a:r>
            <a:r>
              <a:rPr lang="en-US" i="1" baseline="30000" dirty="0"/>
              <a:t>th</a:t>
            </a:r>
            <a:r>
              <a:rPr lang="en-US" i="1" dirty="0"/>
              <a:t> International Conference on Humanoid Robotics</a:t>
            </a:r>
          </a:p>
          <a:p>
            <a:r>
              <a:rPr lang="en-US" i="1" dirty="0"/>
              <a:t>Birmingham, UK November 15-17, 2017</a:t>
            </a:r>
          </a:p>
          <a:p>
            <a:r>
              <a:rPr lang="en-US" i="1" dirty="0"/>
              <a:t>by Mia Kokic, Johannes A. Stork, Joshua A, Haustein, Danica Kragic</a:t>
            </a:r>
          </a:p>
          <a:p>
            <a:r>
              <a:rPr lang="en-US" i="1" dirty="0"/>
              <a:t>presented by Irene Chen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2CCB87-461F-8A45-BDD3-B1FF5260DDCA}"/>
              </a:ext>
            </a:extLst>
          </p:cNvPr>
          <p:cNvSpPr txBox="1"/>
          <p:nvPr/>
        </p:nvSpPr>
        <p:spPr>
          <a:xfrm>
            <a:off x="2105526" y="1054351"/>
            <a:ext cx="7980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venir Roman" panose="02000503020000020003" pitchFamily="2" charset="0"/>
              </a:rPr>
              <a:t>COMS 6731 Humanoid Robotics</a:t>
            </a:r>
          </a:p>
        </p:txBody>
      </p:sp>
    </p:spTree>
    <p:extLst>
      <p:ext uri="{BB962C8B-B14F-4D97-AF65-F5344CB8AC3E}">
        <p14:creationId xmlns:p14="http://schemas.microsoft.com/office/powerpoint/2010/main" val="138480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655EB9-BED5-A147-AB49-5794A54E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 (Process Pipeline)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00219E-FCCA-2E48-B995-511A3312B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2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Stage 1</a:t>
            </a:r>
            <a:r>
              <a:rPr lang="en-US" sz="2400" dirty="0"/>
              <a:t>: Uses 2 CNNs in parallel, one for affordance detection AFF-CNN and one for object classification and orientation estimation CO-CNN</a:t>
            </a:r>
          </a:p>
          <a:p>
            <a:pPr marL="0" indent="0">
              <a:buNone/>
            </a:pPr>
            <a:r>
              <a:rPr lang="en-US" sz="2400" b="1" dirty="0"/>
              <a:t>Stage 2</a:t>
            </a:r>
            <a:r>
              <a:rPr lang="en-US" sz="2400" dirty="0"/>
              <a:t>: Outputs of Stage 1 (contact constraint and approach direction constraint) used by grasp-planner to compute a task specific grasp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84CE3B-15BD-8147-94B1-41E8D2B73B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0"/>
          <a:stretch/>
        </p:blipFill>
        <p:spPr>
          <a:xfrm>
            <a:off x="378043" y="3670444"/>
            <a:ext cx="10035957" cy="3187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BD50D7-B107-334A-BC7E-4553115F28EC}"/>
              </a:ext>
            </a:extLst>
          </p:cNvPr>
          <p:cNvSpPr txBox="1"/>
          <p:nvPr/>
        </p:nvSpPr>
        <p:spPr>
          <a:xfrm>
            <a:off x="4512385" y="3147224"/>
            <a:ext cx="126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D5D51D-474B-B348-B7C0-3954F94D1603}"/>
              </a:ext>
            </a:extLst>
          </p:cNvPr>
          <p:cNvSpPr txBox="1"/>
          <p:nvPr/>
        </p:nvSpPr>
        <p:spPr>
          <a:xfrm>
            <a:off x="8313570" y="3147224"/>
            <a:ext cx="126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B72836-78CA-DE4B-A01B-1940B74605C0}"/>
              </a:ext>
            </a:extLst>
          </p:cNvPr>
          <p:cNvSpPr txBox="1"/>
          <p:nvPr/>
        </p:nvSpPr>
        <p:spPr>
          <a:xfrm>
            <a:off x="632043" y="3143243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701E05-747C-FE49-AEE5-29216A0CCC65}"/>
              </a:ext>
            </a:extLst>
          </p:cNvPr>
          <p:cNvSpPr txBox="1"/>
          <p:nvPr/>
        </p:nvSpPr>
        <p:spPr>
          <a:xfrm>
            <a:off x="10140915" y="3143243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Output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51B48DF-1DE9-BA4A-BA4B-AD1F0C9A1F23}"/>
              </a:ext>
            </a:extLst>
          </p:cNvPr>
          <p:cNvSpPr/>
          <p:nvPr/>
        </p:nvSpPr>
        <p:spPr>
          <a:xfrm>
            <a:off x="555843" y="3143242"/>
            <a:ext cx="1090679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F75C470-4717-0C41-9A01-A5C63AFE07DD}"/>
              </a:ext>
            </a:extLst>
          </p:cNvPr>
          <p:cNvSpPr/>
          <p:nvPr/>
        </p:nvSpPr>
        <p:spPr>
          <a:xfrm>
            <a:off x="2081968" y="3962400"/>
            <a:ext cx="5714142" cy="12001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3676ACC-A4F6-2F4A-A440-B4E8AACC3E99}"/>
              </a:ext>
            </a:extLst>
          </p:cNvPr>
          <p:cNvSpPr/>
          <p:nvPr/>
        </p:nvSpPr>
        <p:spPr>
          <a:xfrm>
            <a:off x="10014747" y="3143240"/>
            <a:ext cx="1466053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DC47DAB7-10ED-0B42-9979-0E89694F6C6D}"/>
              </a:ext>
            </a:extLst>
          </p:cNvPr>
          <p:cNvSpPr/>
          <p:nvPr/>
        </p:nvSpPr>
        <p:spPr>
          <a:xfrm>
            <a:off x="4493335" y="5295900"/>
            <a:ext cx="3283725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58A6546C-6AEA-D842-A553-BFF2139F5D2B}"/>
              </a:ext>
            </a:extLst>
          </p:cNvPr>
          <p:cNvSpPr/>
          <p:nvPr/>
        </p:nvSpPr>
        <p:spPr>
          <a:xfrm>
            <a:off x="8186570" y="3962400"/>
            <a:ext cx="1392731" cy="2476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9A8B4CF-C399-4F4D-9C68-A2C3824A68C0}"/>
              </a:ext>
            </a:extLst>
          </p:cNvPr>
          <p:cNvSpPr/>
          <p:nvPr/>
        </p:nvSpPr>
        <p:spPr>
          <a:xfrm>
            <a:off x="2081968" y="3143241"/>
            <a:ext cx="5714142" cy="3714759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E18B026-F9EE-2F4D-9412-DC1FB1D15FF9}"/>
              </a:ext>
            </a:extLst>
          </p:cNvPr>
          <p:cNvSpPr/>
          <p:nvPr/>
        </p:nvSpPr>
        <p:spPr>
          <a:xfrm>
            <a:off x="8186570" y="3143241"/>
            <a:ext cx="1392731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A9A6F18-305D-4646-A078-E02264665689}"/>
              </a:ext>
            </a:extLst>
          </p:cNvPr>
          <p:cNvSpPr txBox="1"/>
          <p:nvPr/>
        </p:nvSpPr>
        <p:spPr>
          <a:xfrm>
            <a:off x="10383699" y="4841089"/>
            <a:ext cx="72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Grasp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6043F1-3240-6444-A0F5-85E1D0C1EBC5}"/>
              </a:ext>
            </a:extLst>
          </p:cNvPr>
          <p:cNvSpPr txBox="1"/>
          <p:nvPr/>
        </p:nvSpPr>
        <p:spPr>
          <a:xfrm>
            <a:off x="8370621" y="4736314"/>
            <a:ext cx="105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Grasp Planner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0D0B6F8-02B9-654E-8A52-93A78315B636}"/>
              </a:ext>
            </a:extLst>
          </p:cNvPr>
          <p:cNvSpPr txBox="1"/>
          <p:nvPr/>
        </p:nvSpPr>
        <p:spPr>
          <a:xfrm>
            <a:off x="2860232" y="4384958"/>
            <a:ext cx="415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Affordance Detection </a:t>
            </a:r>
            <a:r>
              <a:rPr lang="en-US" b="1" dirty="0">
                <a:sym typeface="Wingdings" pitchFamily="2" charset="2"/>
              </a:rPr>
              <a:t> Contact Location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C765198-44A1-3241-94A4-894EDAC663DD}"/>
              </a:ext>
            </a:extLst>
          </p:cNvPr>
          <p:cNvSpPr txBox="1"/>
          <p:nvPr/>
        </p:nvSpPr>
        <p:spPr>
          <a:xfrm>
            <a:off x="5160124" y="5400252"/>
            <a:ext cx="2035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Orientation </a:t>
            </a:r>
          </a:p>
          <a:p>
            <a:pPr algn="ctr"/>
            <a:r>
              <a:rPr lang="en-US" b="1" dirty="0">
                <a:sym typeface="Wingdings" pitchFamily="2" charset="2"/>
              </a:rPr>
              <a:t> </a:t>
            </a:r>
          </a:p>
          <a:p>
            <a:pPr algn="ctr"/>
            <a:r>
              <a:rPr lang="en-US" b="1" dirty="0">
                <a:sym typeface="Wingdings" pitchFamily="2" charset="2"/>
              </a:rPr>
              <a:t>Approach Direction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787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F8CAB6-E680-434B-98EE-3B5E1797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BD979609-0772-9F48-A923-61ABEB9F6E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92773"/>
                <a:ext cx="10515600" cy="227369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Object</a:t>
                </a:r>
                <a:r>
                  <a:rPr lang="en-US" sz="2400" b="1" dirty="0"/>
                  <a:t> O </a:t>
                </a:r>
                <a:r>
                  <a:rPr lang="en-US" sz="2400" dirty="0"/>
                  <a:t>= binary voxel grid where a voxel is assigned a 1 if a point in the object point cloud exists in that voxel’s volume</a:t>
                </a:r>
              </a:p>
              <a:p>
                <a:r>
                  <a:rPr lang="en-US" sz="2400" dirty="0"/>
                  <a:t>Task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𝐓</m:t>
                    </m:r>
                  </m:oMath>
                </a14:m>
                <a:endParaRPr lang="en-US" sz="2400" b="1" dirty="0"/>
              </a:p>
              <a:p>
                <a:pPr lvl="1"/>
                <a:r>
                  <a:rPr lang="en-US" b="1" dirty="0"/>
                  <a:t>T</a:t>
                </a:r>
                <a:r>
                  <a:rPr lang="en-US" dirty="0"/>
                  <a:t> = {cut, poke, pound, pour, support}</a:t>
                </a:r>
              </a:p>
              <a:p>
                <a:pPr lvl="1"/>
                <a:endParaRPr lang="en-US" sz="1600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979609-0772-9F48-A923-61ABEB9F6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92773"/>
                <a:ext cx="10515600" cy="2273690"/>
              </a:xfrm>
              <a:blipFill>
                <a:blip r:embed="rId3"/>
                <a:stretch>
                  <a:fillRect l="-724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5A66203-7E75-0845-ABD1-078E79AD46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20"/>
          <a:stretch/>
        </p:blipFill>
        <p:spPr>
          <a:xfrm>
            <a:off x="378043" y="3670444"/>
            <a:ext cx="10035957" cy="3187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50121B-EA53-A947-B505-380C803AA0CC}"/>
              </a:ext>
            </a:extLst>
          </p:cNvPr>
          <p:cNvSpPr txBox="1"/>
          <p:nvPr/>
        </p:nvSpPr>
        <p:spPr>
          <a:xfrm>
            <a:off x="4512385" y="3147224"/>
            <a:ext cx="126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FF0016A-FDF5-2A4F-932D-B28306D5B430}"/>
              </a:ext>
            </a:extLst>
          </p:cNvPr>
          <p:cNvSpPr txBox="1"/>
          <p:nvPr/>
        </p:nvSpPr>
        <p:spPr>
          <a:xfrm>
            <a:off x="8313570" y="3147224"/>
            <a:ext cx="126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E57E3D-7D7F-2E43-A54C-E191121C7D22}"/>
              </a:ext>
            </a:extLst>
          </p:cNvPr>
          <p:cNvSpPr txBox="1"/>
          <p:nvPr/>
        </p:nvSpPr>
        <p:spPr>
          <a:xfrm>
            <a:off x="632043" y="3143243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36CFB6-37DE-DF4D-8404-FD7AC4A27CB6}"/>
              </a:ext>
            </a:extLst>
          </p:cNvPr>
          <p:cNvSpPr txBox="1"/>
          <p:nvPr/>
        </p:nvSpPr>
        <p:spPr>
          <a:xfrm>
            <a:off x="10140915" y="3143243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Output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51E22C9-9840-4343-BFA0-1558365C3D84}"/>
              </a:ext>
            </a:extLst>
          </p:cNvPr>
          <p:cNvSpPr/>
          <p:nvPr/>
        </p:nvSpPr>
        <p:spPr>
          <a:xfrm>
            <a:off x="555843" y="3143242"/>
            <a:ext cx="1090679" cy="351155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FCEC743-4DA2-9546-A34C-981730F07E52}"/>
              </a:ext>
            </a:extLst>
          </p:cNvPr>
          <p:cNvSpPr/>
          <p:nvPr/>
        </p:nvSpPr>
        <p:spPr>
          <a:xfrm>
            <a:off x="2081968" y="3962400"/>
            <a:ext cx="5714142" cy="12001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36A01D84-3BB8-A54F-93C6-2271FA48757E}"/>
              </a:ext>
            </a:extLst>
          </p:cNvPr>
          <p:cNvSpPr/>
          <p:nvPr/>
        </p:nvSpPr>
        <p:spPr>
          <a:xfrm>
            <a:off x="10014747" y="3143240"/>
            <a:ext cx="1466053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20B07B6-932A-E34B-8D82-3A046470B2A9}"/>
              </a:ext>
            </a:extLst>
          </p:cNvPr>
          <p:cNvSpPr/>
          <p:nvPr/>
        </p:nvSpPr>
        <p:spPr>
          <a:xfrm>
            <a:off x="4493335" y="5295900"/>
            <a:ext cx="3283725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60321D5C-827E-2F40-A68A-624E767A044E}"/>
              </a:ext>
            </a:extLst>
          </p:cNvPr>
          <p:cNvSpPr/>
          <p:nvPr/>
        </p:nvSpPr>
        <p:spPr>
          <a:xfrm>
            <a:off x="8186570" y="3962400"/>
            <a:ext cx="1392731" cy="2476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2E45BFA1-09F3-2541-9A08-77DF7EFC993F}"/>
              </a:ext>
            </a:extLst>
          </p:cNvPr>
          <p:cNvSpPr/>
          <p:nvPr/>
        </p:nvSpPr>
        <p:spPr>
          <a:xfrm>
            <a:off x="2081968" y="3143241"/>
            <a:ext cx="5714142" cy="3714759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38C1DDE7-F9FB-5041-A235-2A6B02F41FDD}"/>
              </a:ext>
            </a:extLst>
          </p:cNvPr>
          <p:cNvSpPr/>
          <p:nvPr/>
        </p:nvSpPr>
        <p:spPr>
          <a:xfrm>
            <a:off x="8186570" y="3143241"/>
            <a:ext cx="1392731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916C6C-733A-744D-BE04-66292CDA4C25}"/>
              </a:ext>
            </a:extLst>
          </p:cNvPr>
          <p:cNvSpPr txBox="1"/>
          <p:nvPr/>
        </p:nvSpPr>
        <p:spPr>
          <a:xfrm>
            <a:off x="10383699" y="4841089"/>
            <a:ext cx="72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Grasp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DCAE790-5EF5-4A44-B4DE-D9D0DD59C83B}"/>
              </a:ext>
            </a:extLst>
          </p:cNvPr>
          <p:cNvSpPr txBox="1"/>
          <p:nvPr/>
        </p:nvSpPr>
        <p:spPr>
          <a:xfrm>
            <a:off x="8370621" y="4736314"/>
            <a:ext cx="105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Grasp Planner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0A60F13-48DC-5D40-9F1C-567005C5FC59}"/>
              </a:ext>
            </a:extLst>
          </p:cNvPr>
          <p:cNvSpPr txBox="1"/>
          <p:nvPr/>
        </p:nvSpPr>
        <p:spPr>
          <a:xfrm>
            <a:off x="2860232" y="4384958"/>
            <a:ext cx="415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Affordance Detection </a:t>
            </a:r>
            <a:r>
              <a:rPr lang="en-US" b="1" dirty="0">
                <a:sym typeface="Wingdings" pitchFamily="2" charset="2"/>
              </a:rPr>
              <a:t> Contact Location</a:t>
            </a:r>
            <a:endParaRPr lang="en-US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AB9BF53-3031-D64A-8A68-0C4CABBAAD00}"/>
              </a:ext>
            </a:extLst>
          </p:cNvPr>
          <p:cNvSpPr txBox="1"/>
          <p:nvPr/>
        </p:nvSpPr>
        <p:spPr>
          <a:xfrm>
            <a:off x="5160124" y="5400252"/>
            <a:ext cx="2035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Orientation </a:t>
            </a:r>
          </a:p>
          <a:p>
            <a:pPr algn="ctr"/>
            <a:r>
              <a:rPr lang="en-US" b="1" dirty="0">
                <a:sym typeface="Wingdings" pitchFamily="2" charset="2"/>
              </a:rPr>
              <a:t> </a:t>
            </a:r>
          </a:p>
          <a:p>
            <a:pPr algn="ctr"/>
            <a:r>
              <a:rPr lang="en-US" b="1" dirty="0">
                <a:sym typeface="Wingdings" pitchFamily="2" charset="2"/>
              </a:rPr>
              <a:t>Approach Direction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9513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38888-39FD-A64E-826E-B0062E49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8050" cy="1325563"/>
          </a:xfrm>
        </p:spPr>
        <p:txBody>
          <a:bodyPr/>
          <a:lstStyle/>
          <a:p>
            <a:r>
              <a:rPr lang="en-US" dirty="0"/>
              <a:t>Stage 1: Affordance Detection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2CC141E-1DE6-8444-BF6B-4E6AB985A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1823"/>
                <a:ext cx="10515600" cy="1624091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pPr lvl="1"/>
                <a:r>
                  <a:rPr lang="en-US" dirty="0"/>
                  <a:t>From affordances to contact locations… </a:t>
                </a:r>
              </a:p>
              <a:p>
                <a:pPr lvl="2"/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ANN-CNN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sym typeface="Wingdings" pitchFamily="2" charset="2"/>
                  </a:rPr>
                  <a:t> 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 &amp;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0,−1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</m:sub>
                    </m:sSub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C141E-1DE6-8444-BF6B-4E6AB985A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1823"/>
                <a:ext cx="10515600" cy="162409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725D82-609B-DF4C-98BC-3A349271B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20"/>
          <a:stretch/>
        </p:blipFill>
        <p:spPr>
          <a:xfrm>
            <a:off x="378043" y="3670444"/>
            <a:ext cx="10035957" cy="3187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1F3F30-7972-9449-A9B8-34C63C19DDAD}"/>
              </a:ext>
            </a:extLst>
          </p:cNvPr>
          <p:cNvSpPr txBox="1"/>
          <p:nvPr/>
        </p:nvSpPr>
        <p:spPr>
          <a:xfrm>
            <a:off x="4512385" y="3147224"/>
            <a:ext cx="126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72AF04-F6E7-944D-A005-E301175E6B45}"/>
              </a:ext>
            </a:extLst>
          </p:cNvPr>
          <p:cNvSpPr txBox="1"/>
          <p:nvPr/>
        </p:nvSpPr>
        <p:spPr>
          <a:xfrm>
            <a:off x="8313570" y="3147224"/>
            <a:ext cx="126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942EEA-4574-9642-8D1D-41305B43CAB8}"/>
              </a:ext>
            </a:extLst>
          </p:cNvPr>
          <p:cNvSpPr txBox="1"/>
          <p:nvPr/>
        </p:nvSpPr>
        <p:spPr>
          <a:xfrm>
            <a:off x="632043" y="3143243"/>
            <a:ext cx="98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8FF231-E63B-C34A-9401-13EEACA2FAEC}"/>
              </a:ext>
            </a:extLst>
          </p:cNvPr>
          <p:cNvSpPr txBox="1"/>
          <p:nvPr/>
        </p:nvSpPr>
        <p:spPr>
          <a:xfrm>
            <a:off x="10140915" y="3143243"/>
            <a:ext cx="125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Output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8F4E2AB-AC6A-6548-91AA-42C343205A41}"/>
              </a:ext>
            </a:extLst>
          </p:cNvPr>
          <p:cNvSpPr/>
          <p:nvPr/>
        </p:nvSpPr>
        <p:spPr>
          <a:xfrm>
            <a:off x="555843" y="3143242"/>
            <a:ext cx="1090679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BB8FFE88-7662-A14D-BE25-0F3CC343FC53}"/>
              </a:ext>
            </a:extLst>
          </p:cNvPr>
          <p:cNvSpPr/>
          <p:nvPr/>
        </p:nvSpPr>
        <p:spPr>
          <a:xfrm>
            <a:off x="10014747" y="3143240"/>
            <a:ext cx="1466053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C8EA3C3-485F-1C4C-8EA3-9A364836F849}"/>
              </a:ext>
            </a:extLst>
          </p:cNvPr>
          <p:cNvSpPr/>
          <p:nvPr/>
        </p:nvSpPr>
        <p:spPr>
          <a:xfrm>
            <a:off x="4493335" y="5295900"/>
            <a:ext cx="3283725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A2B395CA-AF59-4141-879F-090B0E4B9B09}"/>
              </a:ext>
            </a:extLst>
          </p:cNvPr>
          <p:cNvSpPr/>
          <p:nvPr/>
        </p:nvSpPr>
        <p:spPr>
          <a:xfrm>
            <a:off x="8186570" y="3962400"/>
            <a:ext cx="1392731" cy="2476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245FF2E6-F912-5D4C-86FC-2792AC3B4CBF}"/>
              </a:ext>
            </a:extLst>
          </p:cNvPr>
          <p:cNvSpPr/>
          <p:nvPr/>
        </p:nvSpPr>
        <p:spPr>
          <a:xfrm>
            <a:off x="2081968" y="3143241"/>
            <a:ext cx="5714142" cy="37147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D23D0539-1E62-F94F-8F9A-7FC790D556A9}"/>
              </a:ext>
            </a:extLst>
          </p:cNvPr>
          <p:cNvSpPr/>
          <p:nvPr/>
        </p:nvSpPr>
        <p:spPr>
          <a:xfrm>
            <a:off x="8186570" y="3143241"/>
            <a:ext cx="1392731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82FFD6-D1CD-0345-B52E-9426BA8BB4E8}"/>
              </a:ext>
            </a:extLst>
          </p:cNvPr>
          <p:cNvSpPr txBox="1"/>
          <p:nvPr/>
        </p:nvSpPr>
        <p:spPr>
          <a:xfrm>
            <a:off x="10383699" y="4841089"/>
            <a:ext cx="72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Grasp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13D5491-53AE-E149-A75D-4C11EE3C4E7E}"/>
              </a:ext>
            </a:extLst>
          </p:cNvPr>
          <p:cNvSpPr txBox="1"/>
          <p:nvPr/>
        </p:nvSpPr>
        <p:spPr>
          <a:xfrm>
            <a:off x="8370621" y="4736314"/>
            <a:ext cx="105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Grasp Planner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E0AF859-0CCA-3E46-98E7-3E6B13CD2F67}"/>
              </a:ext>
            </a:extLst>
          </p:cNvPr>
          <p:cNvSpPr txBox="1"/>
          <p:nvPr/>
        </p:nvSpPr>
        <p:spPr>
          <a:xfrm>
            <a:off x="5160124" y="5400252"/>
            <a:ext cx="2035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Orientation </a:t>
            </a:r>
          </a:p>
          <a:p>
            <a:pPr algn="ctr"/>
            <a:r>
              <a:rPr lang="en-US" b="1" dirty="0">
                <a:sym typeface="Wingdings" pitchFamily="2" charset="2"/>
              </a:rPr>
              <a:t> </a:t>
            </a:r>
          </a:p>
          <a:p>
            <a:pPr algn="ctr"/>
            <a:r>
              <a:rPr lang="en-US" b="1" dirty="0">
                <a:sym typeface="Wingdings" pitchFamily="2" charset="2"/>
              </a:rPr>
              <a:t>Approach Direction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03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38888-39FD-A64E-826E-B0062E49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68050" cy="1325563"/>
          </a:xfrm>
        </p:spPr>
        <p:txBody>
          <a:bodyPr/>
          <a:lstStyle/>
          <a:p>
            <a:r>
              <a:rPr lang="en-US" dirty="0"/>
              <a:t>Stage 1: From Affordances to Contact Locations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2CC141E-1DE6-8444-BF6B-4E6AB985A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674" y="1399380"/>
                <a:ext cx="7291676" cy="2604436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Output of AFF-CNN used to 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that assigns affordance score to each voxel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i="1" dirty="0"/>
              </a:p>
              <a:p>
                <a:pPr lvl="1"/>
                <a:r>
                  <a:rPr lang="en-US" sz="1800" dirty="0"/>
                  <a:t>Object affords a task if it has certain parts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CC141E-1DE6-8444-BF6B-4E6AB985A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674" y="1399380"/>
                <a:ext cx="7291676" cy="2604436"/>
              </a:xfrm>
              <a:blipFill>
                <a:blip r:embed="rId3"/>
                <a:stretch>
                  <a:fillRect l="-347" t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C6469A-86D4-D346-A8FE-1EA13AF2D2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58" t="15370" r="25753" b="50442"/>
          <a:stretch/>
        </p:blipFill>
        <p:spPr>
          <a:xfrm>
            <a:off x="390653" y="5409620"/>
            <a:ext cx="6938418" cy="1429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7997D9-442E-9A4E-A4A4-D84673FFF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712" y="4363377"/>
            <a:ext cx="3924300" cy="77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BE9F383-7F1C-AC4D-A80D-7E60D2D0333D}"/>
                  </a:ext>
                </a:extLst>
              </p:cNvPr>
              <p:cNvSpPr txBox="1"/>
              <p:nvPr/>
            </p:nvSpPr>
            <p:spPr>
              <a:xfrm>
                <a:off x="80674" y="2276235"/>
                <a:ext cx="7558376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Scoring function used to segment object into voxels that afford the task, and voxels that do not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Convert voxel grid back to point cloud, each point assigned binary value based on segmentation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Obtain contact location by determining preference for fingertip placement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a specific task, we define if the fingers are allowed to touch the part that affords the class: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Object that should be grasped: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E9F383-7F1C-AC4D-A80D-7E60D2D03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4" y="2276235"/>
                <a:ext cx="7558376" cy="3693319"/>
              </a:xfrm>
              <a:prstGeom prst="rect">
                <a:avLst/>
              </a:prstGeom>
              <a:blipFill>
                <a:blip r:embed="rId6"/>
                <a:stretch>
                  <a:fillRect l="-335" t="-342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B72EC51-9F30-4547-9AFB-0D8CFEA79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325" y="4978113"/>
            <a:ext cx="2882900" cy="4699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BEB1B8-D138-C24A-AFDC-ECEF208C0AD1}"/>
              </a:ext>
            </a:extLst>
          </p:cNvPr>
          <p:cNvSpPr txBox="1"/>
          <p:nvPr/>
        </p:nvSpPr>
        <p:spPr>
          <a:xfrm>
            <a:off x="8129876" y="1399380"/>
            <a:ext cx="3539187" cy="2462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Affordance labels for each task</a:t>
            </a:r>
          </a:p>
          <a:p>
            <a:r>
              <a:rPr lang="en-US" sz="1400" b="1" dirty="0"/>
              <a:t>cut</a:t>
            </a:r>
            <a:r>
              <a:rPr lang="en-US" sz="1400" dirty="0"/>
              <a:t> — thin parts with a flat edge such as blades </a:t>
            </a:r>
          </a:p>
          <a:p>
            <a:r>
              <a:rPr lang="en-US" sz="1400" b="1" dirty="0"/>
              <a:t>poke </a:t>
            </a:r>
            <a:r>
              <a:rPr lang="en-US" sz="1400" dirty="0"/>
              <a:t>— long pointy parts such as shanks of tools </a:t>
            </a:r>
          </a:p>
          <a:p>
            <a:r>
              <a:rPr lang="en-US" sz="1400" b="1" dirty="0"/>
              <a:t> pound </a:t>
            </a:r>
            <a:r>
              <a:rPr lang="en-US" sz="1400" dirty="0"/>
              <a:t>— parts of compact solid mass such as hammer heads or tool handles </a:t>
            </a:r>
          </a:p>
          <a:p>
            <a:r>
              <a:rPr lang="en-US" sz="1400" b="1" dirty="0"/>
              <a:t>pour </a:t>
            </a:r>
            <a:r>
              <a:rPr lang="en-US" sz="1400" dirty="0"/>
              <a:t>— parts such as containers typically found on mugs, cups and wine glasses</a:t>
            </a:r>
          </a:p>
          <a:p>
            <a:r>
              <a:rPr lang="en-US" sz="1400" b="1" dirty="0"/>
              <a:t>support</a:t>
            </a:r>
            <a:r>
              <a:rPr lang="en-US" sz="1400" dirty="0"/>
              <a:t> — thin and flat vessels usually used to serve food such as plates, spoon heads etc.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83AB126B-C22D-7C40-84E8-E1D298AE1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0648" y="3900167"/>
            <a:ext cx="4055602" cy="29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3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C0121E-6F3E-8D46-972B-F5563D55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Details: Affordance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05B267-5BD3-D64B-980A-E10E0A037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phase</a:t>
            </a:r>
          </a:p>
          <a:p>
            <a:pPr lvl="1"/>
            <a:r>
              <a:rPr lang="en-US" sz="2000" dirty="0"/>
              <a:t>Dataset 3D CAD models from </a:t>
            </a:r>
            <a:r>
              <a:rPr lang="en-US" sz="2000" dirty="0" err="1"/>
              <a:t>ShapeNet</a:t>
            </a:r>
            <a:r>
              <a:rPr lang="en-US" sz="2000" dirty="0"/>
              <a:t> and ModelNet40</a:t>
            </a:r>
          </a:p>
          <a:p>
            <a:pPr lvl="1"/>
            <a:r>
              <a:rPr lang="en-US" sz="2000" dirty="0"/>
              <a:t>Trained on full point clouds only</a:t>
            </a:r>
          </a:p>
          <a:p>
            <a:pPr lvl="1"/>
            <a:r>
              <a:rPr lang="en-US" sz="2000" dirty="0"/>
              <a:t>Trained on set of object parts labeled with respective task</a:t>
            </a:r>
            <a:endParaRPr lang="en-US" dirty="0"/>
          </a:p>
          <a:p>
            <a:r>
              <a:rPr lang="en-US" dirty="0"/>
              <a:t>Network Architecture</a:t>
            </a:r>
          </a:p>
          <a:p>
            <a:pPr lvl="1"/>
            <a:r>
              <a:rPr lang="en-US" dirty="0"/>
              <a:t>LeNet-5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8FA563-B2C7-CE4B-B781-CF357E86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960" y="1825625"/>
            <a:ext cx="4547940" cy="1641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037B21-442C-8E43-8E4F-A93BE064B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177" y="4210050"/>
            <a:ext cx="7191274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28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D2F06-BA93-F644-A543-2A078450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Object Classification and Orientation Estimation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B7EA69-73AE-7B4E-A1CD-D99C1EF04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Orientation to approach direction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902096-FAA4-284A-8362-F205A6F561ED}"/>
              </a:ext>
            </a:extLst>
          </p:cNvPr>
          <p:cNvSpPr txBox="1"/>
          <p:nvPr/>
        </p:nvSpPr>
        <p:spPr>
          <a:xfrm>
            <a:off x="1821161" y="2541088"/>
            <a:ext cx="844314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</a:t>
            </a:r>
            <a:r>
              <a:rPr lang="en-US" sz="2000" dirty="0"/>
              <a:t> = {bottle, can, hammer, knife, mug, pan, pen, screwdriver, spoon, wine glass}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0272EE2-8EA5-A54A-A3A4-CE6AE15C1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0"/>
          <a:stretch/>
        </p:blipFill>
        <p:spPr>
          <a:xfrm>
            <a:off x="378043" y="3670444"/>
            <a:ext cx="10035957" cy="3187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5113E2-8B7A-0246-85AD-3B1069C71FA1}"/>
              </a:ext>
            </a:extLst>
          </p:cNvPr>
          <p:cNvSpPr txBox="1"/>
          <p:nvPr/>
        </p:nvSpPr>
        <p:spPr>
          <a:xfrm>
            <a:off x="4512385" y="3147224"/>
            <a:ext cx="126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E77898-22D5-8440-9362-2768FA05A7B1}"/>
              </a:ext>
            </a:extLst>
          </p:cNvPr>
          <p:cNvSpPr txBox="1"/>
          <p:nvPr/>
        </p:nvSpPr>
        <p:spPr>
          <a:xfrm>
            <a:off x="8313570" y="3147224"/>
            <a:ext cx="126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7902A2-8DDF-F745-B06A-E330C287A547}"/>
              </a:ext>
            </a:extLst>
          </p:cNvPr>
          <p:cNvSpPr txBox="1"/>
          <p:nvPr/>
        </p:nvSpPr>
        <p:spPr>
          <a:xfrm>
            <a:off x="632043" y="3143243"/>
            <a:ext cx="982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F8BEA4-27A3-5241-9D0E-CF9899FBCB6E}"/>
              </a:ext>
            </a:extLst>
          </p:cNvPr>
          <p:cNvSpPr txBox="1"/>
          <p:nvPr/>
        </p:nvSpPr>
        <p:spPr>
          <a:xfrm>
            <a:off x="10140915" y="3143243"/>
            <a:ext cx="125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Output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AD7EF7ED-844C-844E-BEE2-B154256DF531}"/>
              </a:ext>
            </a:extLst>
          </p:cNvPr>
          <p:cNvSpPr/>
          <p:nvPr/>
        </p:nvSpPr>
        <p:spPr>
          <a:xfrm>
            <a:off x="555843" y="3143242"/>
            <a:ext cx="1090679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07A060C-8DCA-934C-8596-3629CCA4662A}"/>
              </a:ext>
            </a:extLst>
          </p:cNvPr>
          <p:cNvSpPr/>
          <p:nvPr/>
        </p:nvSpPr>
        <p:spPr>
          <a:xfrm>
            <a:off x="10014747" y="3143240"/>
            <a:ext cx="1466053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013C6576-BED3-2F4C-9A78-0DB42A255F16}"/>
              </a:ext>
            </a:extLst>
          </p:cNvPr>
          <p:cNvSpPr/>
          <p:nvPr/>
        </p:nvSpPr>
        <p:spPr>
          <a:xfrm>
            <a:off x="8186570" y="3962400"/>
            <a:ext cx="1392731" cy="24765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8822703-4D75-1A41-9352-E9CD184A9138}"/>
              </a:ext>
            </a:extLst>
          </p:cNvPr>
          <p:cNvSpPr/>
          <p:nvPr/>
        </p:nvSpPr>
        <p:spPr>
          <a:xfrm>
            <a:off x="2081968" y="3143241"/>
            <a:ext cx="5714142" cy="371475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8CD18D62-B9D7-3440-8F96-3A95D0463F6D}"/>
              </a:ext>
            </a:extLst>
          </p:cNvPr>
          <p:cNvSpPr/>
          <p:nvPr/>
        </p:nvSpPr>
        <p:spPr>
          <a:xfrm>
            <a:off x="8186570" y="3143241"/>
            <a:ext cx="1392731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F178DC-6E63-6741-8567-19975BD9D024}"/>
              </a:ext>
            </a:extLst>
          </p:cNvPr>
          <p:cNvSpPr txBox="1"/>
          <p:nvPr/>
        </p:nvSpPr>
        <p:spPr>
          <a:xfrm>
            <a:off x="10383699" y="4841089"/>
            <a:ext cx="72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Grasp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DCA1331-BF0D-DA4E-9CE3-B6F28EF90ED0}"/>
              </a:ext>
            </a:extLst>
          </p:cNvPr>
          <p:cNvSpPr txBox="1"/>
          <p:nvPr/>
        </p:nvSpPr>
        <p:spPr>
          <a:xfrm>
            <a:off x="8370621" y="4736314"/>
            <a:ext cx="105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Grasp Planner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15D36529-CA17-2845-BAD2-F247B55BDD02}"/>
              </a:ext>
            </a:extLst>
          </p:cNvPr>
          <p:cNvSpPr/>
          <p:nvPr/>
        </p:nvSpPr>
        <p:spPr>
          <a:xfrm>
            <a:off x="2081968" y="3962400"/>
            <a:ext cx="5714142" cy="12001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C4E6D21-2262-C44E-B396-1C7BCB3104EB}"/>
              </a:ext>
            </a:extLst>
          </p:cNvPr>
          <p:cNvSpPr txBox="1"/>
          <p:nvPr/>
        </p:nvSpPr>
        <p:spPr>
          <a:xfrm>
            <a:off x="2860232" y="4384958"/>
            <a:ext cx="415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Affordance Detection </a:t>
            </a:r>
            <a:r>
              <a:rPr lang="en-US" b="1" dirty="0">
                <a:sym typeface="Wingdings" pitchFamily="2" charset="2"/>
              </a:rPr>
              <a:t> Contact Location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860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5DFBC2-72DD-0E4B-84B3-B14D65BB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0450" cy="1325563"/>
          </a:xfrm>
        </p:spPr>
        <p:txBody>
          <a:bodyPr/>
          <a:lstStyle/>
          <a:p>
            <a:r>
              <a:rPr lang="en-US" dirty="0"/>
              <a:t>Stage 1: From Orientation to Approach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24F66A-D149-3F41-829C-F98FC5C7D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6"/>
            <a:ext cx="10515600" cy="2117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Manually align objects from training set that belong to same class and define preferred approach direction for each class</a:t>
            </a:r>
          </a:p>
          <a:p>
            <a:r>
              <a:rPr lang="en-US" dirty="0"/>
              <a:t>Use CO-CNN to classify the object and estimate rotation along the axis</a:t>
            </a:r>
          </a:p>
          <a:p>
            <a:r>
              <a:rPr lang="en-US" dirty="0"/>
              <a:t>Use estimated orientation and approach direction for the task-class pair to determine preferred approach direction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D288C5-D03D-8447-8C56-ED5FB21EC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7" y="3431597"/>
            <a:ext cx="4220952" cy="1998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22F85A-469A-A040-A203-6A65B9E6D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30260"/>
            <a:ext cx="5350266" cy="1427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CD7395-B03D-DF45-AA81-4E1BF194E2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030" t="54042" r="25562" b="14012"/>
          <a:stretch/>
        </p:blipFill>
        <p:spPr>
          <a:xfrm>
            <a:off x="5582539" y="3560473"/>
            <a:ext cx="6476111" cy="20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A15B3-4DBF-5A42-AAC4-A30FA95F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06050" cy="1325563"/>
          </a:xfrm>
        </p:spPr>
        <p:txBody>
          <a:bodyPr/>
          <a:lstStyle/>
          <a:p>
            <a:r>
              <a:rPr lang="en-US" dirty="0"/>
              <a:t>Implementation Details: Object Classification and Orientation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38F3D4-A95A-664D-8E04-E23506C8A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phase</a:t>
            </a:r>
          </a:p>
          <a:p>
            <a:pPr lvl="1"/>
            <a:r>
              <a:rPr lang="en-US" dirty="0"/>
              <a:t>Dataset 3D CAD models from </a:t>
            </a:r>
            <a:r>
              <a:rPr lang="en-US" dirty="0" err="1"/>
              <a:t>ShapeNet</a:t>
            </a:r>
            <a:r>
              <a:rPr lang="en-US" dirty="0"/>
              <a:t> and ModelNet40</a:t>
            </a:r>
          </a:p>
          <a:p>
            <a:pPr lvl="1"/>
            <a:r>
              <a:rPr lang="en-US" dirty="0"/>
              <a:t>Trained on both full and partial point clouds only</a:t>
            </a:r>
          </a:p>
          <a:p>
            <a:pPr lvl="1"/>
            <a:r>
              <a:rPr lang="en-US" dirty="0"/>
              <a:t>Manually label each object with class</a:t>
            </a:r>
          </a:p>
          <a:p>
            <a:pPr lvl="1"/>
            <a:r>
              <a:rPr lang="en-US" dirty="0"/>
              <a:t>Manually align all meshes of object with nominal class reference frame</a:t>
            </a:r>
          </a:p>
          <a:p>
            <a:pPr lvl="1"/>
            <a:r>
              <a:rPr lang="en-US" dirty="0"/>
              <a:t>Rotate instances for 10 degrees</a:t>
            </a:r>
          </a:p>
          <a:p>
            <a:r>
              <a:rPr lang="en-US" dirty="0"/>
              <a:t>Network architecture</a:t>
            </a:r>
          </a:p>
          <a:p>
            <a:pPr lvl="1"/>
            <a:r>
              <a:rPr lang="en-US" dirty="0"/>
              <a:t>Two joint LeNet-5 networks</a:t>
            </a:r>
          </a:p>
          <a:p>
            <a:pPr lvl="2"/>
            <a:r>
              <a:rPr lang="en-US" dirty="0"/>
              <a:t>Class</a:t>
            </a:r>
          </a:p>
          <a:p>
            <a:pPr lvl="2"/>
            <a:r>
              <a:rPr lang="en-US" dirty="0"/>
              <a:t>Orientation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016C15-A5C8-0D4A-B014-5217968F9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414" y="3829050"/>
            <a:ext cx="4182836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8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2FC70-1994-D94B-96D1-25F6F4D0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Grasp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DCE95F-6EB1-F74C-9BFB-B1EE2750D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Integrated fingertip grasp and motion planner</a:t>
            </a:r>
          </a:p>
          <a:p>
            <a:pPr lvl="1"/>
            <a:r>
              <a:rPr lang="en-US" dirty="0"/>
              <a:t>Hierarchical Fingertip Space grasp planner (HFTS)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827ACB-00CA-2C4A-B15E-CE83A6A775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0"/>
          <a:stretch/>
        </p:blipFill>
        <p:spPr>
          <a:xfrm>
            <a:off x="378043" y="3670444"/>
            <a:ext cx="10035957" cy="3187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B427E0-6859-C449-9E26-7F382FC71915}"/>
              </a:ext>
            </a:extLst>
          </p:cNvPr>
          <p:cNvSpPr txBox="1"/>
          <p:nvPr/>
        </p:nvSpPr>
        <p:spPr>
          <a:xfrm>
            <a:off x="4512385" y="3147224"/>
            <a:ext cx="126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4ABE35-B3BF-F847-BE62-C5B45C08D95D}"/>
              </a:ext>
            </a:extLst>
          </p:cNvPr>
          <p:cNvSpPr txBox="1"/>
          <p:nvPr/>
        </p:nvSpPr>
        <p:spPr>
          <a:xfrm>
            <a:off x="8313570" y="3147224"/>
            <a:ext cx="1265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Stage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D94F13-3D83-824B-AA09-37E3E3FC1AB0}"/>
              </a:ext>
            </a:extLst>
          </p:cNvPr>
          <p:cNvSpPr txBox="1"/>
          <p:nvPr/>
        </p:nvSpPr>
        <p:spPr>
          <a:xfrm>
            <a:off x="632043" y="3143243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6C727F-5F06-7547-9226-DE103737A6DC}"/>
              </a:ext>
            </a:extLst>
          </p:cNvPr>
          <p:cNvSpPr txBox="1"/>
          <p:nvPr/>
        </p:nvSpPr>
        <p:spPr>
          <a:xfrm>
            <a:off x="10140915" y="3143243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432FF"/>
                </a:solidFill>
              </a:rPr>
              <a:t>Output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7B4F8AB-BBE9-F540-B46A-8BA073FF3477}"/>
              </a:ext>
            </a:extLst>
          </p:cNvPr>
          <p:cNvSpPr/>
          <p:nvPr/>
        </p:nvSpPr>
        <p:spPr>
          <a:xfrm>
            <a:off x="555843" y="3143242"/>
            <a:ext cx="1090679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D510185B-1E29-9249-B325-FDD2F07714F8}"/>
              </a:ext>
            </a:extLst>
          </p:cNvPr>
          <p:cNvSpPr/>
          <p:nvPr/>
        </p:nvSpPr>
        <p:spPr>
          <a:xfrm>
            <a:off x="2081968" y="3962400"/>
            <a:ext cx="5714142" cy="12001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46E311EE-E9C9-B64A-9FFE-A916731C8529}"/>
              </a:ext>
            </a:extLst>
          </p:cNvPr>
          <p:cNvSpPr/>
          <p:nvPr/>
        </p:nvSpPr>
        <p:spPr>
          <a:xfrm>
            <a:off x="10014747" y="3143240"/>
            <a:ext cx="1466053" cy="3511557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9F523751-1DC6-4240-A626-BA64DE53543F}"/>
              </a:ext>
            </a:extLst>
          </p:cNvPr>
          <p:cNvSpPr/>
          <p:nvPr/>
        </p:nvSpPr>
        <p:spPr>
          <a:xfrm>
            <a:off x="4493335" y="5295900"/>
            <a:ext cx="3283725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A0CEFF3E-5F7A-4E42-890D-4DF82EC9FBB3}"/>
              </a:ext>
            </a:extLst>
          </p:cNvPr>
          <p:cNvSpPr/>
          <p:nvPr/>
        </p:nvSpPr>
        <p:spPr>
          <a:xfrm>
            <a:off x="2081968" y="3143241"/>
            <a:ext cx="5714142" cy="3714759"/>
          </a:xfrm>
          <a:prstGeom prst="roundRect">
            <a:avLst/>
          </a:pr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680E680D-8563-2148-8C9B-DADA0751B61A}"/>
              </a:ext>
            </a:extLst>
          </p:cNvPr>
          <p:cNvSpPr/>
          <p:nvPr/>
        </p:nvSpPr>
        <p:spPr>
          <a:xfrm>
            <a:off x="8186570" y="3143241"/>
            <a:ext cx="1392731" cy="351155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9A1EF90-F21E-E644-A282-20990F53476E}"/>
              </a:ext>
            </a:extLst>
          </p:cNvPr>
          <p:cNvSpPr txBox="1"/>
          <p:nvPr/>
        </p:nvSpPr>
        <p:spPr>
          <a:xfrm>
            <a:off x="10383699" y="4841089"/>
            <a:ext cx="72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Grasp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32D996-9949-A245-AE81-633E13EF58A8}"/>
              </a:ext>
            </a:extLst>
          </p:cNvPr>
          <p:cNvSpPr txBox="1"/>
          <p:nvPr/>
        </p:nvSpPr>
        <p:spPr>
          <a:xfrm>
            <a:off x="8370621" y="4736314"/>
            <a:ext cx="1052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Grasp Planner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2A1F36-1CBA-B440-8562-5571F49B63F1}"/>
              </a:ext>
            </a:extLst>
          </p:cNvPr>
          <p:cNvSpPr txBox="1"/>
          <p:nvPr/>
        </p:nvSpPr>
        <p:spPr>
          <a:xfrm>
            <a:off x="2860232" y="4384958"/>
            <a:ext cx="415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Affordance Detection </a:t>
            </a:r>
            <a:r>
              <a:rPr lang="en-US" b="1" dirty="0">
                <a:sym typeface="Wingdings" pitchFamily="2" charset="2"/>
              </a:rPr>
              <a:t> Contact Location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B63BA55-E106-FC42-BB28-BA0CEAEDE599}"/>
              </a:ext>
            </a:extLst>
          </p:cNvPr>
          <p:cNvSpPr txBox="1"/>
          <p:nvPr/>
        </p:nvSpPr>
        <p:spPr>
          <a:xfrm>
            <a:off x="5160124" y="5400252"/>
            <a:ext cx="2035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Orientation </a:t>
            </a:r>
          </a:p>
          <a:p>
            <a:pPr algn="ctr"/>
            <a:r>
              <a:rPr lang="en-US" b="1" dirty="0">
                <a:sym typeface="Wingdings" pitchFamily="2" charset="2"/>
              </a:rPr>
              <a:t> </a:t>
            </a:r>
          </a:p>
          <a:p>
            <a:pPr algn="ctr"/>
            <a:r>
              <a:rPr lang="en-US" b="1" dirty="0">
                <a:sym typeface="Wingdings" pitchFamily="2" charset="2"/>
              </a:rPr>
              <a:t>Approach Direction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6397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72431-202E-1B4D-9057-849927C6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D207F-2641-1C48-A72E-DD5A9816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Affordance detection</a:t>
            </a:r>
          </a:p>
          <a:p>
            <a:pPr lvl="1"/>
            <a:r>
              <a:rPr lang="en-US" dirty="0"/>
              <a:t>Training</a:t>
            </a:r>
          </a:p>
          <a:p>
            <a:pPr lvl="2"/>
            <a:r>
              <a:rPr lang="en-US" dirty="0"/>
              <a:t>70:30</a:t>
            </a:r>
          </a:p>
          <a:p>
            <a:pPr lvl="2"/>
            <a:r>
              <a:rPr lang="en-US" dirty="0"/>
              <a:t>10000 instances</a:t>
            </a:r>
          </a:p>
          <a:p>
            <a:pPr lvl="2"/>
            <a:r>
              <a:rPr lang="en-US" dirty="0"/>
              <a:t>10 object classes, ~1000 instances per class</a:t>
            </a:r>
          </a:p>
          <a:p>
            <a:pPr lvl="1"/>
            <a:r>
              <a:rPr lang="en-US" dirty="0"/>
              <a:t>Evaluated on full and partial point clouds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E340BC0-156B-F041-A9E3-F3E565727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760" y="727870"/>
            <a:ext cx="5121990" cy="5920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E8BAFD-CDD6-564F-8239-E022017417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2" t="5270" r="9492" b="58263"/>
          <a:stretch/>
        </p:blipFill>
        <p:spPr>
          <a:xfrm>
            <a:off x="1815274" y="4253104"/>
            <a:ext cx="4585526" cy="26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4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24C5A-CF81-F142-9449-DF0A15CF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What are object affordances?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87594C-D874-FE43-A5B5-8F945FFB2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6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: the part of a tool that performs the task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F523AD-9073-944E-ABCC-5BDA7F8C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345" y="3056689"/>
            <a:ext cx="2514600" cy="107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998526-E03A-6A45-9675-73920C6C5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59190"/>
            <a:ext cx="2114550" cy="921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FBD8F5-083F-CC43-87F1-040C03597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095" y="3272589"/>
            <a:ext cx="26670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897119-B31D-F440-BF9B-87BC87896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7245" y="2969377"/>
            <a:ext cx="2705100" cy="111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999E9C-1132-1149-BE85-CBA7044811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1251" y="4359190"/>
            <a:ext cx="1761574" cy="921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9112CC5-7827-6940-84BA-9ADCF3DDEC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937" y="4359190"/>
            <a:ext cx="2336677" cy="921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4639EC-FF82-8D48-8987-EB8C62E560BC}"/>
              </a:ext>
            </a:extLst>
          </p:cNvPr>
          <p:cNvSpPr txBox="1"/>
          <p:nvPr/>
        </p:nvSpPr>
        <p:spPr>
          <a:xfrm>
            <a:off x="1600200" y="5668361"/>
            <a:ext cx="222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Task: </a:t>
            </a:r>
            <a:r>
              <a:rPr lang="en-US" sz="2000" b="1" dirty="0">
                <a:solidFill>
                  <a:srgbClr val="0432FF"/>
                </a:solidFill>
              </a:rPr>
              <a:t>Make incision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82BD01-A1E5-2F41-AE6D-015F7389E1F3}"/>
              </a:ext>
            </a:extLst>
          </p:cNvPr>
          <p:cNvSpPr txBox="1"/>
          <p:nvPr/>
        </p:nvSpPr>
        <p:spPr>
          <a:xfrm>
            <a:off x="5260488" y="5668361"/>
            <a:ext cx="2254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Task: </a:t>
            </a:r>
            <a:r>
              <a:rPr lang="en-US" sz="2000" b="1" dirty="0">
                <a:solidFill>
                  <a:srgbClr val="0432FF"/>
                </a:solidFill>
              </a:rPr>
              <a:t>Screw a screw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082B7C4-BB35-4A42-AC82-646D999C09D4}"/>
              </a:ext>
            </a:extLst>
          </p:cNvPr>
          <p:cNvSpPr txBox="1"/>
          <p:nvPr/>
        </p:nvSpPr>
        <p:spPr>
          <a:xfrm>
            <a:off x="8750921" y="5668361"/>
            <a:ext cx="1831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Task:</a:t>
            </a:r>
            <a:r>
              <a:rPr lang="en-US" sz="2000" b="1" dirty="0">
                <a:solidFill>
                  <a:srgbClr val="FF40FF"/>
                </a:solidFill>
              </a:rPr>
              <a:t> </a:t>
            </a:r>
            <a:r>
              <a:rPr lang="en-US" sz="2000" b="1" dirty="0">
                <a:solidFill>
                  <a:srgbClr val="0432FF"/>
                </a:solidFill>
              </a:rPr>
              <a:t>Hold soup</a:t>
            </a:r>
          </a:p>
        </p:txBody>
      </p:sp>
    </p:spTree>
    <p:extLst>
      <p:ext uri="{BB962C8B-B14F-4D97-AF65-F5344CB8AC3E}">
        <p14:creationId xmlns:p14="http://schemas.microsoft.com/office/powerpoint/2010/main" val="3601318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0A0E8-3DDB-1447-86ED-3AA11D3D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C2B50F-68A3-CD47-87C7-8BCCE250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 Classification</a:t>
            </a:r>
          </a:p>
          <a:p>
            <a:pPr lvl="1"/>
            <a:r>
              <a:rPr lang="en-US" dirty="0"/>
              <a:t>Accuracy decreases by 23% on partial point clouds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Orientation Estimation</a:t>
            </a:r>
          </a:p>
          <a:p>
            <a:pPr lvl="1"/>
            <a:r>
              <a:rPr lang="en-US" dirty="0"/>
              <a:t>Accuracy decreases by 13% for partial point clouds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E9FB1BB-D9A8-0B40-97D3-848FEEC50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482" y="2635907"/>
            <a:ext cx="5388960" cy="1280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24EB06-CF89-6540-87C1-5D0CCAD2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4779963"/>
            <a:ext cx="59182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5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C0A312-2A8C-8840-B78B-3EE65DB50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Evaluation: Grasp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6EBA4D-8FC6-3942-BEEE-8E0C848A9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15000" cy="4351338"/>
          </a:xfrm>
        </p:spPr>
        <p:txBody>
          <a:bodyPr/>
          <a:lstStyle/>
          <a:p>
            <a:r>
              <a:rPr lang="en-US" dirty="0"/>
              <a:t>Grasp planning</a:t>
            </a:r>
          </a:p>
          <a:p>
            <a:pPr lvl="1"/>
            <a:r>
              <a:rPr lang="en-US" dirty="0"/>
              <a:t>Apply grasp planning for a Schunk-SDH hand mounted on a KUKA KR5 six 850 manipulator</a:t>
            </a:r>
          </a:p>
          <a:p>
            <a:pPr lvl="1"/>
            <a:r>
              <a:rPr lang="en-US" dirty="0"/>
              <a:t>Qualitative evaluation for grasps computed with objects for tasks:</a:t>
            </a:r>
          </a:p>
          <a:p>
            <a:pPr lvl="2"/>
            <a:r>
              <a:rPr lang="en-US" dirty="0"/>
              <a:t>Support</a:t>
            </a:r>
          </a:p>
          <a:p>
            <a:pPr lvl="2"/>
            <a:r>
              <a:rPr lang="en-US" dirty="0"/>
              <a:t>Poke</a:t>
            </a:r>
          </a:p>
          <a:p>
            <a:pPr lvl="2"/>
            <a:r>
              <a:rPr lang="en-US" dirty="0"/>
              <a:t>pound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D3169E-7035-5C44-916C-B3106BB99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18"/>
          <a:stretch/>
        </p:blipFill>
        <p:spPr>
          <a:xfrm>
            <a:off x="6973176" y="1401334"/>
            <a:ext cx="4380624" cy="5298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8E05DC-9D48-AE48-A075-12316B920B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206"/>
          <a:stretch/>
        </p:blipFill>
        <p:spPr>
          <a:xfrm>
            <a:off x="1307667" y="5139965"/>
            <a:ext cx="4776065" cy="13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1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1AAA7-97AA-8A4E-AFDC-30D0DFDC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9843E6-7D1C-1B49-B1BD-730BB6365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main contributions</a:t>
            </a:r>
          </a:p>
          <a:p>
            <a:pPr lvl="1"/>
            <a:r>
              <a:rPr lang="en-US" dirty="0"/>
              <a:t>Proposed a system for computing a stable, task-specific grasp on an object by encoding and detecting part affordances, class and orientation of an object and formulating these quantities as grasp constraints</a:t>
            </a:r>
          </a:p>
          <a:p>
            <a:pPr lvl="1"/>
            <a:r>
              <a:rPr lang="en-US" dirty="0"/>
              <a:t>Evaluated the affordance detection, object classification and orientation estimation performance on full and partial point clouds </a:t>
            </a:r>
          </a:p>
          <a:p>
            <a:pPr lvl="1"/>
            <a:r>
              <a:rPr lang="en-US" dirty="0"/>
              <a:t>Showed examples for grasps in simulation using a standard optimization-based planner</a:t>
            </a:r>
          </a:p>
          <a:p>
            <a:pPr lvl="1"/>
            <a:r>
              <a:rPr lang="en-US" dirty="0"/>
              <a:t>Used a fingertip grasp planner as a proof of concept</a:t>
            </a:r>
          </a:p>
        </p:txBody>
      </p:sp>
    </p:spTree>
    <p:extLst>
      <p:ext uri="{BB962C8B-B14F-4D97-AF65-F5344CB8AC3E}">
        <p14:creationId xmlns:p14="http://schemas.microsoft.com/office/powerpoint/2010/main" val="3826843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D578D-B7E9-3B43-96DC-D04AC8D00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D5560C-DF52-4147-A5D8-F01339A1F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928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F1 scores for the cut task are low for full and partial point clouds since shape of handle and blade are very similar</a:t>
            </a:r>
          </a:p>
          <a:p>
            <a:pPr lvl="1"/>
            <a:r>
              <a:rPr lang="en-US" dirty="0"/>
              <a:t>Possibly implement use of RGB-D dataset in detecting object affordances as described in this paper to help decide the affordance part better</a:t>
            </a:r>
          </a:p>
          <a:p>
            <a:r>
              <a:rPr lang="en-US" dirty="0"/>
              <a:t>This approach to the task-specific grasping problem doesn’t consider how the task is to be performed downstream </a:t>
            </a:r>
          </a:p>
          <a:p>
            <a:pPr lvl="1"/>
            <a:r>
              <a:rPr lang="en-US" dirty="0"/>
              <a:t>Could try to train the algorithm alongside manipulation policy to ensure success in performing the task post-grasp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059A60-65FA-CB48-93AB-0F62E1AC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671" y="365125"/>
            <a:ext cx="3418129" cy="2574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501C7D-A4A8-FC4B-9483-ADC4C245A7A5}"/>
              </a:ext>
            </a:extLst>
          </p:cNvPr>
          <p:cNvSpPr txBox="1"/>
          <p:nvPr/>
        </p:nvSpPr>
        <p:spPr>
          <a:xfrm>
            <a:off x="7935671" y="2939143"/>
            <a:ext cx="416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A. Myers, C. L. </a:t>
            </a:r>
            <a:r>
              <a:rPr lang="en-US" sz="1200" dirty="0" err="1"/>
              <a:t>Teo</a:t>
            </a:r>
            <a:r>
              <a:rPr lang="en-US" sz="1200" dirty="0"/>
              <a:t>, C. </a:t>
            </a:r>
            <a:r>
              <a:rPr lang="en-US" sz="1200" dirty="0" err="1"/>
              <a:t>Fermuller</a:t>
            </a:r>
            <a:r>
              <a:rPr lang="en-US" sz="1200" dirty="0"/>
              <a:t>, and Y. </a:t>
            </a:r>
            <a:r>
              <a:rPr lang="en-US" sz="1200" dirty="0" err="1"/>
              <a:t>Aloimonos</a:t>
            </a:r>
            <a:r>
              <a:rPr lang="en-US" sz="1200" dirty="0"/>
              <a:t>, “Affordance ¨ detection of tool parts from geometric features,” in 2015 IEEE International Conference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D65D60-2D7C-004B-A08C-81D59F872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672" y="3585474"/>
            <a:ext cx="4165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46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50415-BC8A-454D-BE6F-A37554C5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30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Thank You.</a:t>
            </a:r>
            <a:br>
              <a:rPr lang="en-US" sz="4800" dirty="0"/>
            </a:br>
            <a:r>
              <a:rPr lang="en-US" sz="48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3295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684AAE1-C6C3-6244-B6A8-E670F17512BC}"/>
              </a:ext>
            </a:extLst>
          </p:cNvPr>
          <p:cNvSpPr/>
          <p:nvPr/>
        </p:nvSpPr>
        <p:spPr>
          <a:xfrm>
            <a:off x="381896" y="4145501"/>
            <a:ext cx="3597220" cy="2314971"/>
          </a:xfrm>
          <a:prstGeom prst="round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DE05AC-CF00-F14C-AC80-8E04AF25D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8E9B0F-3CA1-0646-8FB3-0C2F0413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00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Problem: Task-Specific Grasping</a:t>
            </a:r>
          </a:p>
          <a:p>
            <a:pPr lvl="1"/>
            <a:r>
              <a:rPr lang="en-US" dirty="0"/>
              <a:t>Input: object (in form of point cloud) and task</a:t>
            </a:r>
          </a:p>
          <a:p>
            <a:pPr lvl="1"/>
            <a:r>
              <a:rPr lang="en-US" dirty="0"/>
              <a:t>Output: stable grasp that fulfills the task</a:t>
            </a:r>
          </a:p>
          <a:p>
            <a:pPr lvl="2"/>
            <a:r>
              <a:rPr lang="en-US" dirty="0"/>
              <a:t>Grasps are modeled as tuple g = (phi, T) where phi is hand configuration and T is the pose of the hand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9FABBE-2878-DD49-B605-B1523031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1584" y="4229129"/>
            <a:ext cx="2858520" cy="2168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E750CED-8341-B644-AD71-67EDFC228E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96" t="9748" r="7296" b="22358"/>
          <a:stretch/>
        </p:blipFill>
        <p:spPr>
          <a:xfrm>
            <a:off x="1605034" y="5214423"/>
            <a:ext cx="1978902" cy="93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AEA087-6D5C-DC43-A58D-905ED5D829E9}"/>
              </a:ext>
            </a:extLst>
          </p:cNvPr>
          <p:cNvSpPr txBox="1"/>
          <p:nvPr/>
        </p:nvSpPr>
        <p:spPr>
          <a:xfrm>
            <a:off x="1530491" y="4422429"/>
            <a:ext cx="2072495" cy="40011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Unscrew a screw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F60FF8-A40E-C548-8436-CA0B0075A4B8}"/>
              </a:ext>
            </a:extLst>
          </p:cNvPr>
          <p:cNvSpPr txBox="1"/>
          <p:nvPr/>
        </p:nvSpPr>
        <p:spPr>
          <a:xfrm>
            <a:off x="788730" y="4456031"/>
            <a:ext cx="58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4A7C08-69E2-E243-A227-F18A8E148359}"/>
              </a:ext>
            </a:extLst>
          </p:cNvPr>
          <p:cNvSpPr txBox="1"/>
          <p:nvPr/>
        </p:nvSpPr>
        <p:spPr>
          <a:xfrm>
            <a:off x="576146" y="5461895"/>
            <a:ext cx="104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3C1894-B9C5-3F44-A64B-91A78D814DB8}"/>
              </a:ext>
            </a:extLst>
          </p:cNvPr>
          <p:cNvSpPr txBox="1"/>
          <p:nvPr/>
        </p:nvSpPr>
        <p:spPr>
          <a:xfrm>
            <a:off x="1573609" y="3433275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Input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69358F-A5DC-AB4E-8078-893FBCBFB3AB}"/>
              </a:ext>
            </a:extLst>
          </p:cNvPr>
          <p:cNvSpPr txBox="1"/>
          <p:nvPr/>
        </p:nvSpPr>
        <p:spPr>
          <a:xfrm>
            <a:off x="9522575" y="3433275"/>
            <a:ext cx="167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Output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2D7A13-2AF4-B240-A516-181187E25029}"/>
              </a:ext>
            </a:extLst>
          </p:cNvPr>
          <p:cNvSpPr txBox="1"/>
          <p:nvPr/>
        </p:nvSpPr>
        <p:spPr>
          <a:xfrm>
            <a:off x="4988975" y="4518156"/>
            <a:ext cx="2952750" cy="1569660"/>
          </a:xfrm>
          <a:prstGeom prst="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r>
              <a:rPr lang="en-US" sz="2400" dirty="0"/>
              <a:t>Task-Oriented Grasping Algorithm</a:t>
            </a:r>
          </a:p>
          <a:p>
            <a:pPr algn="ctr"/>
            <a:r>
              <a:rPr lang="en-US" sz="2400" dirty="0"/>
              <a:t> 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FD2802D4-7D45-A744-A6A3-04E0C7B509EE}"/>
              </a:ext>
            </a:extLst>
          </p:cNvPr>
          <p:cNvSpPr/>
          <p:nvPr/>
        </p:nvSpPr>
        <p:spPr>
          <a:xfrm>
            <a:off x="4235333" y="5054234"/>
            <a:ext cx="666750" cy="616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BA64DB19-FCE2-E747-9430-44A85525EF00}"/>
              </a:ext>
            </a:extLst>
          </p:cNvPr>
          <p:cNvSpPr/>
          <p:nvPr/>
        </p:nvSpPr>
        <p:spPr>
          <a:xfrm>
            <a:off x="8111050" y="5062824"/>
            <a:ext cx="666750" cy="616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83BC02-FF88-214C-9239-E1AD39AA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(Why is this important to us?)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71E99-71B8-C04B-9307-0476DF082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--&gt; For a given task, cannot simply grasp in any manner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Goal: </a:t>
            </a:r>
          </a:p>
          <a:p>
            <a:pPr marL="0" indent="0">
              <a:buNone/>
            </a:pPr>
            <a:r>
              <a:rPr lang="en-US" dirty="0"/>
              <a:t>Figure out how to indicate to a robot </a:t>
            </a:r>
            <a:r>
              <a:rPr lang="en-US" i="1" dirty="0"/>
              <a:t>what</a:t>
            </a:r>
            <a:r>
              <a:rPr lang="en-US" dirty="0"/>
              <a:t> and </a:t>
            </a:r>
            <a:r>
              <a:rPr lang="en-US" i="1" dirty="0"/>
              <a:t>how</a:t>
            </a:r>
            <a:r>
              <a:rPr lang="en-US" dirty="0"/>
              <a:t> to grasp an object so that a task can be successfully executed post-grasp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DD19EE-2AFB-0845-9431-817FFD101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22"/>
          <a:stretch/>
        </p:blipFill>
        <p:spPr>
          <a:xfrm>
            <a:off x="838200" y="4189414"/>
            <a:ext cx="2382932" cy="1689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B17FA9-8A7A-9E4B-AA39-2DAB43BE90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245"/>
          <a:stretch/>
        </p:blipFill>
        <p:spPr>
          <a:xfrm>
            <a:off x="3693294" y="4189415"/>
            <a:ext cx="2306370" cy="16890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964E9A-198B-A545-BBA5-F00FF62C350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245"/>
          <a:stretch/>
        </p:blipFill>
        <p:spPr>
          <a:xfrm>
            <a:off x="6471827" y="4189414"/>
            <a:ext cx="2391267" cy="1689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5A9F10-09F1-A045-ABFE-761D45217A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644"/>
          <a:stretch/>
        </p:blipFill>
        <p:spPr>
          <a:xfrm>
            <a:off x="9287043" y="4189414"/>
            <a:ext cx="2436730" cy="1689099"/>
          </a:xfrm>
          <a:prstGeom prst="rect">
            <a:avLst/>
          </a:prstGeom>
        </p:spPr>
      </p:pic>
      <p:sp>
        <p:nvSpPr>
          <p:cNvPr id="9" name="Multiply 8">
            <a:extLst>
              <a:ext uri="{FF2B5EF4-FFF2-40B4-BE49-F238E27FC236}">
                <a16:creationId xmlns:a16="http://schemas.microsoft.com/office/drawing/2014/main" xmlns="" id="{FEB52982-68D8-4D4C-B46D-4C265082C70E}"/>
              </a:ext>
            </a:extLst>
          </p:cNvPr>
          <p:cNvSpPr/>
          <p:nvPr/>
        </p:nvSpPr>
        <p:spPr>
          <a:xfrm>
            <a:off x="1572466" y="5891213"/>
            <a:ext cx="914400" cy="9667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xmlns="" id="{690BAEAD-7C8A-3943-91CE-6AC37E6465C3}"/>
              </a:ext>
            </a:extLst>
          </p:cNvPr>
          <p:cNvSpPr/>
          <p:nvPr/>
        </p:nvSpPr>
        <p:spPr>
          <a:xfrm>
            <a:off x="7210260" y="5910263"/>
            <a:ext cx="914400" cy="9667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xmlns="" id="{347C81DC-FD55-4F4F-8938-BABAC4C3F6AA}"/>
              </a:ext>
            </a:extLst>
          </p:cNvPr>
          <p:cNvSpPr/>
          <p:nvPr/>
        </p:nvSpPr>
        <p:spPr>
          <a:xfrm>
            <a:off x="4389279" y="5910263"/>
            <a:ext cx="914400" cy="9667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2611846A-EC20-9B4B-B882-2453B2E9CDC2}"/>
              </a:ext>
            </a:extLst>
          </p:cNvPr>
          <p:cNvSpPr/>
          <p:nvPr/>
        </p:nvSpPr>
        <p:spPr>
          <a:xfrm rot="18217280">
            <a:off x="10109934" y="6076156"/>
            <a:ext cx="790949" cy="471487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5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1A740-60E9-E14B-9037-F14EEA8F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Previous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82AB7F-435A-0A47-A6B6-12599F35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9551"/>
            <a:ext cx="5774121" cy="2238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Semantic Grasping</a:t>
            </a:r>
          </a:p>
          <a:p>
            <a:pPr marL="0" indent="0">
              <a:buNone/>
            </a:pPr>
            <a:r>
              <a:rPr lang="en-US" sz="2400" dirty="0"/>
              <a:t>Uses a semantic affordance map to relate local geometry to a set of predefined semantic grasps that are appropriate for different tasks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92EA09-513C-0445-8913-3ACCC7D18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95337" y="3897506"/>
            <a:ext cx="861538" cy="2738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19B514-9359-3C46-A422-B815F18E0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78306" y="3897506"/>
            <a:ext cx="1000444" cy="2732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73771C-CDFE-FB42-AE57-C1DFED6D8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775" y="3859355"/>
            <a:ext cx="950338" cy="2814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006245-B49C-624F-A906-F7E31C1D4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650" y="3819127"/>
            <a:ext cx="1200787" cy="2894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26FFD9C-D134-CE47-BC17-D6CD664C41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3156" y="1423371"/>
            <a:ext cx="4741479" cy="1280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2A2376-5222-244E-8C1B-83374A9373FE}"/>
              </a:ext>
            </a:extLst>
          </p:cNvPr>
          <p:cNvSpPr txBox="1"/>
          <p:nvPr/>
        </p:nvSpPr>
        <p:spPr>
          <a:xfrm>
            <a:off x="195562" y="3897506"/>
            <a:ext cx="50712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Example:</a:t>
            </a:r>
          </a:p>
          <a:p>
            <a:r>
              <a:rPr lang="en-US" sz="2400" b="1" dirty="0"/>
              <a:t>Object: </a:t>
            </a:r>
            <a:r>
              <a:rPr lang="en-US" sz="2400" dirty="0"/>
              <a:t>Hairbrush</a:t>
            </a:r>
          </a:p>
          <a:p>
            <a:r>
              <a:rPr lang="en-US" sz="2400" b="1" dirty="0"/>
              <a:t>Manipulation Task: </a:t>
            </a:r>
            <a:r>
              <a:rPr lang="en-US" sz="2400" dirty="0"/>
              <a:t>Brush hair</a:t>
            </a:r>
          </a:p>
          <a:p>
            <a:r>
              <a:rPr lang="en-US" sz="2400" b="1" dirty="0"/>
              <a:t>Semantic Constraints: </a:t>
            </a:r>
            <a:r>
              <a:rPr lang="en-US" sz="2400" dirty="0"/>
              <a:t>grasp the handle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2CD8720-50ED-5946-A4B5-FE4A5C8A312E}"/>
              </a:ext>
            </a:extLst>
          </p:cNvPr>
          <p:cNvCxnSpPr>
            <a:cxnSpLocks/>
          </p:cNvCxnSpPr>
          <p:nvPr/>
        </p:nvCxnSpPr>
        <p:spPr>
          <a:xfrm>
            <a:off x="5458570" y="5924550"/>
            <a:ext cx="6776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2A686C6-986D-5B4E-9E9D-083525B73FBE}"/>
              </a:ext>
            </a:extLst>
          </p:cNvPr>
          <p:cNvCxnSpPr>
            <a:cxnSpLocks/>
          </p:cNvCxnSpPr>
          <p:nvPr/>
        </p:nvCxnSpPr>
        <p:spPr>
          <a:xfrm>
            <a:off x="10425947" y="5905500"/>
            <a:ext cx="6776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0C0CA67C-A928-3445-B6EF-DC6B49EE4D75}"/>
              </a:ext>
            </a:extLst>
          </p:cNvPr>
          <p:cNvCxnSpPr>
            <a:cxnSpLocks/>
          </p:cNvCxnSpPr>
          <p:nvPr/>
        </p:nvCxnSpPr>
        <p:spPr>
          <a:xfrm>
            <a:off x="7147822" y="6019800"/>
            <a:ext cx="6776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4003B2BF-E6FD-D74A-B757-A0BC3B07CB98}"/>
              </a:ext>
            </a:extLst>
          </p:cNvPr>
          <p:cNvCxnSpPr>
            <a:cxnSpLocks/>
          </p:cNvCxnSpPr>
          <p:nvPr/>
        </p:nvCxnSpPr>
        <p:spPr>
          <a:xfrm>
            <a:off x="8956509" y="6019800"/>
            <a:ext cx="67765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3739958-D8F5-C645-9C6A-671FBE57A59D}"/>
              </a:ext>
            </a:extLst>
          </p:cNvPr>
          <p:cNvSpPr txBox="1"/>
          <p:nvPr/>
        </p:nvSpPr>
        <p:spPr>
          <a:xfrm>
            <a:off x="6946478" y="2721708"/>
            <a:ext cx="451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Figure: Example of a semantic affordance map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C45F36-7C5D-9C4B-82C2-CC9F4B0E5C4A}"/>
              </a:ext>
            </a:extLst>
          </p:cNvPr>
          <p:cNvSpPr txBox="1"/>
          <p:nvPr/>
        </p:nvSpPr>
        <p:spPr>
          <a:xfrm>
            <a:off x="27740" y="5924550"/>
            <a:ext cx="5773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H. Dang and P. K. Allen, “Semantic grasping: Planning robotic grasps functionally suitable for an object manipulation task,” in 2012 IEEE/RSJ International Conference on Intelligent Robots and Systems (IROS). IEEE, 2012, pp. 1311–1317.</a:t>
            </a:r>
          </a:p>
        </p:txBody>
      </p:sp>
    </p:spTree>
    <p:extLst>
      <p:ext uri="{BB962C8B-B14F-4D97-AF65-F5344CB8AC3E}">
        <p14:creationId xmlns:p14="http://schemas.microsoft.com/office/powerpoint/2010/main" val="319305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B8B777-D8DB-F543-ACFB-167D3AE7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downsides to semantic grasping?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01D8BB-62B4-6D45-AF8B-6B9DB9A23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semantic affordance map on each object class is built using a representative object of that class, which limits the capability of their method to deal with objects with large shape variance inside the class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1338A9-BFEB-3645-AB19-7FEB4E69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0" y="3766582"/>
            <a:ext cx="2603500" cy="307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64A0A8-B067-4242-9CBD-EB4E2CB85466}"/>
              </a:ext>
            </a:extLst>
          </p:cNvPr>
          <p:cNvSpPr txBox="1"/>
          <p:nvPr/>
        </p:nvSpPr>
        <p:spPr>
          <a:xfrm>
            <a:off x="4565650" y="3139202"/>
            <a:ext cx="237917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No handle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CB06659-4E64-8F4D-8590-20C9F312FF53}"/>
              </a:ext>
            </a:extLst>
          </p:cNvPr>
          <p:cNvSpPr txBox="1"/>
          <p:nvPr/>
        </p:nvSpPr>
        <p:spPr>
          <a:xfrm>
            <a:off x="7759700" y="4762500"/>
            <a:ext cx="255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to perform grasp?</a:t>
            </a:r>
          </a:p>
        </p:txBody>
      </p:sp>
    </p:spTree>
    <p:extLst>
      <p:ext uri="{BB962C8B-B14F-4D97-AF65-F5344CB8AC3E}">
        <p14:creationId xmlns:p14="http://schemas.microsoft.com/office/powerpoint/2010/main" val="416495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D312F6-6E0F-ED4A-A76F-08082C29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389944-9701-8048-9917-9AEFAF9F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Part-based Grasping</a:t>
            </a:r>
          </a:p>
          <a:p>
            <a:pPr marL="0" indent="0">
              <a:buNone/>
            </a:pPr>
            <a:r>
              <a:rPr lang="en-US" sz="2400" dirty="0"/>
              <a:t>Objects are segmented into parts labeled with semantic information (affordances) which are used for generating and </a:t>
            </a:r>
            <a:r>
              <a:rPr lang="en-US" sz="2400" dirty="0" err="1"/>
              <a:t>transfering</a:t>
            </a:r>
            <a:r>
              <a:rPr lang="en-US" sz="2400" dirty="0"/>
              <a:t> robotic grasps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7151D8-ED1A-8B40-A6F2-1F1F04255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97" y="3328194"/>
            <a:ext cx="10752405" cy="1948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D63AAF-B170-2349-BA0E-927D023CE6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79"/>
          <a:stretch/>
        </p:blipFill>
        <p:spPr>
          <a:xfrm flipH="1">
            <a:off x="3789902" y="5305178"/>
            <a:ext cx="1000444" cy="1514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F7087D-43C7-C043-AFD3-D3D979A949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1" t="58849" r="23529"/>
          <a:stretch/>
        </p:blipFill>
        <p:spPr>
          <a:xfrm flipH="1">
            <a:off x="9037915" y="5488341"/>
            <a:ext cx="494420" cy="1124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5856A7-2D6A-B247-8F0C-2ED5A0AC9B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2" b="46940"/>
          <a:stretch/>
        </p:blipFill>
        <p:spPr>
          <a:xfrm>
            <a:off x="2624023" y="5277034"/>
            <a:ext cx="1200787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8A1C60-F797-9C41-9B17-854A0D583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40" t="55619" r="28503"/>
          <a:stretch/>
        </p:blipFill>
        <p:spPr>
          <a:xfrm>
            <a:off x="9486421" y="5488341"/>
            <a:ext cx="658715" cy="1284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DAF787-FE44-B64B-980B-CA14E15D23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5" b="47064"/>
          <a:stretch/>
        </p:blipFill>
        <p:spPr>
          <a:xfrm flipH="1">
            <a:off x="4790346" y="5295244"/>
            <a:ext cx="858313" cy="1449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DC8DDBE-2DCB-134D-80ED-1F0526E37F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6" t="47371"/>
          <a:stretch/>
        </p:blipFill>
        <p:spPr>
          <a:xfrm flipH="1">
            <a:off x="10029966" y="5437577"/>
            <a:ext cx="827541" cy="1441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D1A343-F2E0-574C-A93D-8EB2C81EFC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753"/>
          <a:stretch/>
        </p:blipFill>
        <p:spPr>
          <a:xfrm>
            <a:off x="10687891" y="5451791"/>
            <a:ext cx="950338" cy="1357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241DE4-A602-0B46-B633-D81EFD4E07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401" b="49165"/>
          <a:stretch/>
        </p:blipFill>
        <p:spPr>
          <a:xfrm>
            <a:off x="1829847" y="5274654"/>
            <a:ext cx="1011175" cy="14307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5164F92-82FE-FF4C-835B-E7765F9C1B86}"/>
              </a:ext>
            </a:extLst>
          </p:cNvPr>
          <p:cNvSpPr txBox="1"/>
          <p:nvPr/>
        </p:nvSpPr>
        <p:spPr>
          <a:xfrm>
            <a:off x="7662572" y="5387485"/>
            <a:ext cx="1215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Handles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8944CCF-D5FB-E746-AF2C-D80AC5FD288E}"/>
              </a:ext>
            </a:extLst>
          </p:cNvPr>
          <p:cNvSpPr txBox="1"/>
          <p:nvPr/>
        </p:nvSpPr>
        <p:spPr>
          <a:xfrm>
            <a:off x="553771" y="5355108"/>
            <a:ext cx="1178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Paddles</a:t>
            </a:r>
          </a:p>
        </p:txBody>
      </p:sp>
    </p:spTree>
    <p:extLst>
      <p:ext uri="{BB962C8B-B14F-4D97-AF65-F5344CB8AC3E}">
        <p14:creationId xmlns:p14="http://schemas.microsoft.com/office/powerpoint/2010/main" val="2187788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D63B93-4AAC-FE45-91DB-379527E3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downsides to part-based grasping?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01BC47-B477-D540-8254-1DC686EB4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Segmentation fails for some objects due to a big variance in shape. Limited object variance by requiring every object to have n parts.</a:t>
            </a:r>
          </a:p>
          <a:p>
            <a:r>
              <a:rPr lang="en-US" dirty="0" err="1"/>
              <a:t>ie</a:t>
            </a:r>
            <a:r>
              <a:rPr lang="en-US" dirty="0"/>
              <a:t>. Hairbrush must always consist of a paddle and a handle.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30B7FE-08D2-8B4B-9EFE-74BE242D0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0" y="3766582"/>
            <a:ext cx="2603500" cy="307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0E826C-D78A-FD4D-A626-D73616B2416F}"/>
              </a:ext>
            </a:extLst>
          </p:cNvPr>
          <p:cNvSpPr txBox="1"/>
          <p:nvPr/>
        </p:nvSpPr>
        <p:spPr>
          <a:xfrm>
            <a:off x="3020350" y="3304917"/>
            <a:ext cx="615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Cannot be segmented into paddle and handle.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D850D26-F5A3-2944-869F-899F30673438}"/>
              </a:ext>
            </a:extLst>
          </p:cNvPr>
          <p:cNvSpPr/>
          <p:nvPr/>
        </p:nvSpPr>
        <p:spPr>
          <a:xfrm>
            <a:off x="7449159" y="4787106"/>
            <a:ext cx="4171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affordance part and the graspable part are the same part!</a:t>
            </a:r>
          </a:p>
        </p:txBody>
      </p:sp>
    </p:spTree>
    <p:extLst>
      <p:ext uri="{BB962C8B-B14F-4D97-AF65-F5344CB8AC3E}">
        <p14:creationId xmlns:p14="http://schemas.microsoft.com/office/powerpoint/2010/main" val="377192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DB7B46-F8C9-5642-9783-3B96268A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79FF28-2D51-4B49-95D3-BC269915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4672013"/>
          </a:xfrm>
        </p:spPr>
        <p:txBody>
          <a:bodyPr>
            <a:normAutofit/>
          </a:bodyPr>
          <a:lstStyle/>
          <a:p>
            <a:r>
              <a:rPr lang="en-US" dirty="0"/>
              <a:t>Main idea: model relations between object, task and a grasp, using object affordances</a:t>
            </a:r>
          </a:p>
          <a:p>
            <a:pPr lvl="1"/>
            <a:r>
              <a:rPr lang="en-US" dirty="0"/>
              <a:t>Use convolutional neural networks (CNNs) for object affordance detection for task-specific grasping on full and partial point clouds</a:t>
            </a:r>
          </a:p>
          <a:p>
            <a:pPr lvl="1"/>
            <a:r>
              <a:rPr lang="en-US" dirty="0"/>
              <a:t>Encode object affordances, object class, and object orientation to formulate grasp constraints</a:t>
            </a:r>
          </a:p>
        </p:txBody>
      </p:sp>
    </p:spTree>
    <p:extLst>
      <p:ext uri="{BB962C8B-B14F-4D97-AF65-F5344CB8AC3E}">
        <p14:creationId xmlns:p14="http://schemas.microsoft.com/office/powerpoint/2010/main" val="705590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4018</TotalTime>
  <Words>2151</Words>
  <Application>Microsoft Office PowerPoint</Application>
  <PresentationFormat>Widescreen</PresentationFormat>
  <Paragraphs>262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Avenir Roman</vt:lpstr>
      <vt:lpstr>Calibri</vt:lpstr>
      <vt:lpstr>Calibri Light</vt:lpstr>
      <vt:lpstr>Cambria Math</vt:lpstr>
      <vt:lpstr>Wingdings</vt:lpstr>
      <vt:lpstr>Office Theme</vt:lpstr>
      <vt:lpstr>Affordance Detection for Task-Specific Grasping Using Deep Learning</vt:lpstr>
      <vt:lpstr>What are object affordances?</vt:lpstr>
      <vt:lpstr>Overview</vt:lpstr>
      <vt:lpstr>Purpose (Why is this important to us?)</vt:lpstr>
      <vt:lpstr>Previous Approaches</vt:lpstr>
      <vt:lpstr>Possible downsides to semantic grasping?</vt:lpstr>
      <vt:lpstr>Previous Approaches</vt:lpstr>
      <vt:lpstr>Possible downsides to part-based grasping?</vt:lpstr>
      <vt:lpstr>Current Approach </vt:lpstr>
      <vt:lpstr>System Overview (Process Pipeline)</vt:lpstr>
      <vt:lpstr>Input</vt:lpstr>
      <vt:lpstr>Stage 1: Affordance Detection</vt:lpstr>
      <vt:lpstr>Stage 1: From Affordances to Contact Locations</vt:lpstr>
      <vt:lpstr>Implementation Details: Affordance Detection</vt:lpstr>
      <vt:lpstr>Stage 1: Object Classification and Orientation Estimation </vt:lpstr>
      <vt:lpstr>Stage 1: From Orientation to Approach Direction</vt:lpstr>
      <vt:lpstr>Implementation Details: Object Classification and Orientation Estimation</vt:lpstr>
      <vt:lpstr>Stage 2: Grasp Planning</vt:lpstr>
      <vt:lpstr>Experimental Evaluation</vt:lpstr>
      <vt:lpstr>Experimental Evaluation</vt:lpstr>
      <vt:lpstr>Experimental Evaluation: Grasp Planning</vt:lpstr>
      <vt:lpstr>Conclusion </vt:lpstr>
      <vt:lpstr>Thoughts?</vt:lpstr>
      <vt:lpstr>Thank You. Any 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Affordance Detection for Task-Specific Grasping Using Deep Learning</dc:title>
  <dc:creator>Irene Chen</dc:creator>
  <cp:lastModifiedBy>Peter Allen</cp:lastModifiedBy>
  <cp:revision>64</cp:revision>
  <dcterms:created xsi:type="dcterms:W3CDTF">2019-04-06T18:23:09Z</dcterms:created>
  <dcterms:modified xsi:type="dcterms:W3CDTF">2019-04-09T14:53:07Z</dcterms:modified>
</cp:coreProperties>
</file>