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Maven Pro" panose="020B0604020202020204" charset="0"/>
      <p:regular r:id="rId34"/>
      <p:bold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1" d="100"/>
          <a:sy n="171" d="100"/>
        </p:scale>
        <p:origin x="130" y="2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802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52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627d8c2c2_3_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627d8c2c2_3_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7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627d8c2c2_3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627d8c2c2_3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29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627d8c2c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627d8c2c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19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627d8c2c2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5627d8c2c2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667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627d8c2c2_2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627d8c2c2_2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47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627d8c2c2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627d8c2c2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955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627d8c2c2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627d8c2c2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405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627d8c2c2_3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627d8c2c2_3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877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627d8c2c2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627d8c2c2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05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5627d8c2c2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5627d8c2c2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76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59e632fe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59e632fe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026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627d8c2c2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627d8c2c2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571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627d8c2c2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627d8c2c2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21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27d8c2c2_3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27d8c2c2_3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9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627d8c2c2_3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627d8c2c2_3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93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627d8c2c2_3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5627d8c2c2_3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347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627d8c2c2_3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627d8c2c2_3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935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627d8c2c2_3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627d8c2c2_3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487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627d8c2c2_3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627d8c2c2_3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500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627d8c2c2_3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627d8c2c2_3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2329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627d8c2c2_3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627d8c2c2_3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8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61641fe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61641fe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922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5627d8c2c2_3_7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5627d8c2c2_3_7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361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627d8c2c2_3_7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627d8c2c2_3_7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06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61641ff34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61641ff34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6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61641ff3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61641ff3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0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61641ff34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61641ff34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425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61641ff34_0_1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61641ff34_0_1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37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627d8c2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627d8c2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53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627d8c2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627d8c2c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79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mWWU-T6W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nec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yberglovesystem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if8BOBHg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eniiz.com/wp-content/uploads/sites/12/2012/01/26-TUM-Tools-openEAR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1ID-gvUnW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searchgate.ne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.fraunhofer.de/en/ff/sse/ils/tech/shore-facedetection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plab.ucsd.edu/~marni/Projects/CERT.ht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searchgate.net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cial_Action_Coding_Syste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esearchgate.n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services/cognitive-services/fac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k2_rlWvH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1858703" y="12894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Survey of Autonomous Human Affect Detection Methods for Social Robots Engaged in Natural HRI (2015)</a:t>
            </a:r>
            <a:endParaRPr sz="240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1858700" y="28035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 McColl</a:t>
            </a:r>
            <a:r>
              <a:rPr lang="en" baseline="30000"/>
              <a:t>[1]</a:t>
            </a:r>
            <a:r>
              <a:rPr lang="en"/>
              <a:t>, Alexander Hong</a:t>
            </a:r>
            <a:r>
              <a:rPr lang="en" baseline="30000"/>
              <a:t>[1][2]</a:t>
            </a:r>
            <a:r>
              <a:rPr lang="en"/>
              <a:t>, Naoaki Hatakeyama</a:t>
            </a:r>
            <a:r>
              <a:rPr lang="en" baseline="30000"/>
              <a:t>[1]</a:t>
            </a:r>
            <a:r>
              <a:rPr lang="en"/>
              <a:t>, Goldie Nejat</a:t>
            </a:r>
            <a:r>
              <a:rPr lang="en" baseline="30000"/>
              <a:t>[1]</a:t>
            </a:r>
            <a:r>
              <a:rPr lang="en"/>
              <a:t>, Beno Benhabib</a:t>
            </a:r>
            <a:r>
              <a:rPr lang="en" baseline="30000"/>
              <a:t>[2]</a:t>
            </a:r>
            <a:endParaRPr baseline="30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aseline="30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aseline="30000"/>
              <a:t>[1] Autonomous Systems and Biomechatronics Laboratory, University of Toronto</a:t>
            </a:r>
            <a:endParaRPr sz="1400" baseline="30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aseline="30000"/>
              <a:t>[2] Computer Integrated Manufacturing Laboratory, University of Toronto</a:t>
            </a:r>
            <a:endParaRPr sz="1400" baseline="30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79" name="Google Shape;279;p13"/>
          <p:cNvSpPr txBox="1"/>
          <p:nvPr/>
        </p:nvSpPr>
        <p:spPr>
          <a:xfrm>
            <a:off x="76200" y="44583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Vivek Kumar</a:t>
            </a:r>
            <a:endParaRPr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SEAS ‘20</a:t>
            </a:r>
            <a:endParaRPr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4/9/2019</a:t>
            </a:r>
            <a:endParaRPr sz="11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AIBO</a:t>
            </a:r>
            <a:endParaRPr/>
          </a:p>
        </p:txBody>
      </p:sp>
      <p:sp>
        <p:nvSpPr>
          <p:cNvPr id="370" name="Google Shape;370;p22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make AIBO respond to human affect with sound, light, or motions in a dog-like manner.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Probabilistic FACS lookup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camera stream, obtain feature points and AUs, map to facial expression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categorical [joy, sadness, surprise, anger, fear, disgust, neutral]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Alongside Q-learning, AIBO adapts its behavior to the human’s affective state over time. This is characterized by appropriate affect recognition.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AIBO</a:t>
            </a:r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body" idx="1"/>
          </p:nvPr>
        </p:nvSpPr>
        <p:spPr>
          <a:xfrm>
            <a:off x="1448550" y="1997475"/>
            <a:ext cx="6741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AIBO appeared to achieve a friendly personality when treated with positive affects (joy).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Demo: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https://www.youtube.com/watch?v=z9mWWU-T6WU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Language Affect Recognition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Nadine</a:t>
            </a:r>
            <a:endParaRPr/>
          </a:p>
        </p:txBody>
      </p:sp>
      <p:sp>
        <p:nvSpPr>
          <p:cNvPr id="387" name="Google Shape;387;p25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Nadine implements a gesture classification system (GUHRI) and the appropriate response.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Large Margin Nearest Neighbors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Action gesture from Kinect sensor and CyberGlove (skeleton joint locations)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confidence, praise (affects), or responsive output gesture: wave, shake hand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25 participants of varying body type (race, gender, etc), who performed one of the designated output gestures.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388" name="Google Shape;388;p25"/>
          <p:cNvSpPr txBox="1"/>
          <p:nvPr/>
        </p:nvSpPr>
        <p:spPr>
          <a:xfrm>
            <a:off x="-23950" y="47556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https://en.wikipedia.org/wiki/Kinect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http://www.cyberglovesystems.com/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GUHVI System Architecture</a:t>
            </a:r>
            <a:endParaRPr/>
          </a:p>
        </p:txBody>
      </p:sp>
      <p:pic>
        <p:nvPicPr>
          <p:cNvPr id="394" name="Google Shape;39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750275"/>
            <a:ext cx="809625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Nadine: Results</a:t>
            </a:r>
            <a:endParaRPr/>
          </a:p>
        </p:txBody>
      </p:sp>
      <p:sp>
        <p:nvSpPr>
          <p:cNvPr id="400" name="Google Shape;400;p27"/>
          <p:cNvSpPr txBox="1">
            <a:spLocks noGrp="1"/>
          </p:cNvSpPr>
          <p:nvPr>
            <p:ph type="body" idx="1"/>
          </p:nvPr>
        </p:nvSpPr>
        <p:spPr>
          <a:xfrm>
            <a:off x="1848000" y="1997300"/>
            <a:ext cx="54480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Gesture recognition rate of 90-97%, followed by appropriate response.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Demo: 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https://www.youtube.com/watch?v=usif8BOBHgA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Affect Recognition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 Extraction from Human Voice: OpenEar (OE) Baseline</a:t>
            </a:r>
            <a:endParaRPr/>
          </a:p>
        </p:txBody>
      </p:sp>
      <p:sp>
        <p:nvSpPr>
          <p:cNvPr id="411" name="Google Shape;411;p29"/>
          <p:cNvSpPr txBox="1">
            <a:spLocks noGrp="1"/>
          </p:cNvSpPr>
          <p:nvPr>
            <p:ph type="body" idx="1"/>
          </p:nvPr>
        </p:nvSpPr>
        <p:spPr>
          <a:xfrm>
            <a:off x="1303800" y="1685250"/>
            <a:ext cx="7030500" cy="29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Frequency: the lowest frequency of a periodic waveform. For any given waveform, we find period T such that  		   is minimized: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Energy: area squared magnitude of waveform-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Mel-frequency Cepstral Coefficient (MFCC): power spectrum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Phase distortion</a:t>
            </a:r>
            <a:r>
              <a:rPr lang="en"/>
              <a:t>: a change in the shape of waveform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Jitter/Shimmer</a:t>
            </a:r>
            <a:r>
              <a:rPr lang="en"/>
              <a:t>: variations in signal frequency/amplitude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12" name="Google Shape;412;p29"/>
          <p:cNvSpPr txBox="1"/>
          <p:nvPr/>
        </p:nvSpPr>
        <p:spPr>
          <a:xfrm>
            <a:off x="-23950" y="47556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http://geniiz.com/wp-content/uploads/sites/12/2012/01/26-TUM-Tools-openEAR.pdf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13" name="Google Shape;4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2450" y="1980338"/>
            <a:ext cx="999000" cy="26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1626" y="2245225"/>
            <a:ext cx="648850" cy="4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4275" y="2762549"/>
            <a:ext cx="949050" cy="4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Nao</a:t>
            </a:r>
            <a:endParaRPr/>
          </a:p>
        </p:txBody>
      </p:sp>
      <p:sp>
        <p:nvSpPr>
          <p:cNvPr id="421" name="Google Shape;421;p30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adults speak with Nao about a variety of topics, and Nao attempts to classify positive or negative valence from the user’s voice.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Support Vector Machine (SVM)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fundamental frequency, energy, MFCCs, </a:t>
            </a:r>
            <a:r>
              <a:rPr lang="en">
                <a:solidFill>
                  <a:srgbClr val="FF0000"/>
                </a:solidFill>
              </a:rPr>
              <a:t>phase distortion, jitter, shimmer</a:t>
            </a:r>
            <a:r>
              <a:rPr lang="en"/>
              <a:t>, etc.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positive or negative valence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22 adults speak with NAO wearing a microphone, with pre-coded, highly aroused voice signals.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Nao</a:t>
            </a:r>
            <a:endParaRPr/>
          </a:p>
        </p:txBody>
      </p:sp>
      <p:sp>
        <p:nvSpPr>
          <p:cNvPr id="427" name="Google Shape;427;p31"/>
          <p:cNvSpPr txBox="1">
            <a:spLocks noGrp="1"/>
          </p:cNvSpPr>
          <p:nvPr>
            <p:ph type="body" idx="1"/>
          </p:nvPr>
        </p:nvSpPr>
        <p:spPr>
          <a:xfrm>
            <a:off x="2630400" y="4126350"/>
            <a:ext cx="38832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Demo: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https://www.youtube.com/watch?v=p1ID-gvUnWs</a:t>
            </a:r>
            <a:endParaRPr/>
          </a:p>
        </p:txBody>
      </p:sp>
      <p:pic>
        <p:nvPicPr>
          <p:cNvPr id="428" name="Google Shape;4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1925" y="1381000"/>
            <a:ext cx="3102325" cy="23896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1"/>
          <p:cNvSpPr txBox="1"/>
          <p:nvPr/>
        </p:nvSpPr>
        <p:spPr>
          <a:xfrm>
            <a:off x="5063825" y="1381000"/>
            <a:ext cx="2955600" cy="16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RD: relaxation coefficient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P-unvoiced: unvoiced consonants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HNR: harmonicity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FPD: functions of phase distortion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Natural HRI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Detect common human communication cues/modalities for more natural social interaction.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Affect: a complex combination of emotions, moods, interpersonal stances, attitudes, and personality traits that influence behavior.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robot capable of interpreting affect will be better at sustaining more effective and engaging interactions with users.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Affective Physiological Signal Recognition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Physiological Signals</a:t>
            </a:r>
            <a:endParaRPr/>
          </a:p>
        </p:txBody>
      </p:sp>
      <p:grpSp>
        <p:nvGrpSpPr>
          <p:cNvPr id="440" name="Google Shape;440;p33"/>
          <p:cNvGrpSpPr/>
          <p:nvPr/>
        </p:nvGrpSpPr>
        <p:grpSpPr>
          <a:xfrm>
            <a:off x="3067113" y="1770955"/>
            <a:ext cx="2784058" cy="2784058"/>
            <a:chOff x="2902488" y="902232"/>
            <a:chExt cx="3339000" cy="3339000"/>
          </a:xfrm>
        </p:grpSpPr>
        <p:sp>
          <p:nvSpPr>
            <p:cNvPr id="441" name="Google Shape;441;p33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33"/>
          <p:cNvGrpSpPr/>
          <p:nvPr/>
        </p:nvGrpSpPr>
        <p:grpSpPr>
          <a:xfrm>
            <a:off x="3702093" y="2405936"/>
            <a:ext cx="1514097" cy="1514097"/>
            <a:chOff x="3664038" y="1663782"/>
            <a:chExt cx="1815900" cy="1815900"/>
          </a:xfrm>
        </p:grpSpPr>
        <p:sp>
          <p:nvSpPr>
            <p:cNvPr id="444" name="Google Shape;444;p33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Affect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6" name="Google Shape;446;p33"/>
          <p:cNvGrpSpPr/>
          <p:nvPr/>
        </p:nvGrpSpPr>
        <p:grpSpPr>
          <a:xfrm>
            <a:off x="4017297" y="1390407"/>
            <a:ext cx="890999" cy="890999"/>
            <a:chOff x="2859873" y="853971"/>
            <a:chExt cx="1068600" cy="1068600"/>
          </a:xfrm>
        </p:grpSpPr>
        <p:sp>
          <p:nvSpPr>
            <p:cNvPr id="447" name="Google Shape;447;p33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Heart Rate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9" name="Google Shape;449;p33"/>
          <p:cNvGrpSpPr/>
          <p:nvPr/>
        </p:nvGrpSpPr>
        <p:grpSpPr>
          <a:xfrm>
            <a:off x="2807139" y="3425566"/>
            <a:ext cx="890999" cy="890999"/>
            <a:chOff x="2859873" y="853971"/>
            <a:chExt cx="1068600" cy="1068600"/>
          </a:xfrm>
        </p:grpSpPr>
        <p:sp>
          <p:nvSpPr>
            <p:cNvPr id="450" name="Google Shape;450;p33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Skin Cond.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2" name="Google Shape;452;p33"/>
          <p:cNvGrpSpPr/>
          <p:nvPr/>
        </p:nvGrpSpPr>
        <p:grpSpPr>
          <a:xfrm>
            <a:off x="5216279" y="3419196"/>
            <a:ext cx="890999" cy="890999"/>
            <a:chOff x="5214448" y="3234278"/>
            <a:chExt cx="1068600" cy="1068600"/>
          </a:xfrm>
        </p:grpSpPr>
        <p:sp>
          <p:nvSpPr>
            <p:cNvPr id="453" name="Google Shape;453;p33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 txBox="1"/>
            <p:nvPr/>
          </p:nvSpPr>
          <p:spPr>
            <a:xfrm>
              <a:off x="5367375" y="3402503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Muscle Tension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Robotic Arm</a:t>
            </a:r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an affect detection system for a robotic arm when the human and arm are engaged in a collaborative task.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Hidden Markov Model (HMM)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heart rate (EKG), skin conductance, muscle tension (forehead, MyoScan)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arousal (low, medium, high); valence (low, medium, high)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36 participants with tasks: pick-and-place; reach-and-grab; varying speed and obstacles.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Robotic Arm</a:t>
            </a:r>
            <a:endParaRPr/>
          </a:p>
        </p:txBody>
      </p:sp>
      <p:pic>
        <p:nvPicPr>
          <p:cNvPr id="466" name="Google Shape;466;p3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100" y="1814950"/>
            <a:ext cx="3684300" cy="227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7900" y="2006701"/>
            <a:ext cx="4105101" cy="18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Basketball</a:t>
            </a:r>
            <a:endParaRPr/>
          </a:p>
        </p:txBody>
      </p:sp>
      <p:sp>
        <p:nvSpPr>
          <p:cNvPr id="473" name="Google Shape;473;p36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attach a basketball net to a robotic arm, and move it based on the player’s anxiety level.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Support Vector Machine (SVM)</a:t>
            </a:r>
            <a:endParaRPr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Input: heart rate (EKG), skin conductance, muscle tension (neck, MyoScan), skin temperature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anxiety classification (low, medium, high)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a basketball game with the robot. The robot varies the difficulty based on the anxiety level of the players.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Basketball</a:t>
            </a:r>
            <a:endParaRPr/>
          </a:p>
        </p:txBody>
      </p:sp>
      <p:sp>
        <p:nvSpPr>
          <p:cNvPr id="479" name="Google Shape;479;p37"/>
          <p:cNvSpPr txBox="1">
            <a:spLocks noGrp="1"/>
          </p:cNvSpPr>
          <p:nvPr>
            <p:ph type="body" idx="1"/>
          </p:nvPr>
        </p:nvSpPr>
        <p:spPr>
          <a:xfrm>
            <a:off x="1303800" y="2382291"/>
            <a:ext cx="3268200" cy="7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79% of participants reported proper anxiety change.</a:t>
            </a:r>
            <a:endParaRPr/>
          </a:p>
        </p:txBody>
      </p:sp>
      <p:pic>
        <p:nvPicPr>
          <p:cNvPr id="480" name="Google Shape;4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425" y="1597875"/>
            <a:ext cx="2876100" cy="27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7"/>
          <p:cNvSpPr txBox="1"/>
          <p:nvPr/>
        </p:nvSpPr>
        <p:spPr>
          <a:xfrm>
            <a:off x="-23950" y="48318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https://researchgate.net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 Affect Recognition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Maggie</a:t>
            </a:r>
            <a:endParaRPr/>
          </a:p>
        </p:txBody>
      </p:sp>
      <p:sp>
        <p:nvSpPr>
          <p:cNvPr id="492" name="Google Shape;492;p39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a general purpose interactable robot.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Decision Tree/Decision Rule, Bayes’s Theorem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voice features (see voice section), CERT/SHORE face detection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categorical [happy, neutral, sad, surprise]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40 students pose with voice and facial affective state.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493" name="Google Shape;493;p39"/>
          <p:cNvSpPr txBox="1"/>
          <p:nvPr/>
        </p:nvSpPr>
        <p:spPr>
          <a:xfrm>
            <a:off x="-23950" y="47556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https://www.iis.fraunhofer.de/en/ff/sse/ils/tech/shore-facedetection.html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http://mplab.ucsd.edu/~marni/Projects/CERT.htm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Maggie</a:t>
            </a:r>
            <a:endParaRPr/>
          </a:p>
        </p:txBody>
      </p:sp>
      <p:sp>
        <p:nvSpPr>
          <p:cNvPr id="499" name="Google Shape;499;p40"/>
          <p:cNvSpPr/>
          <p:nvPr/>
        </p:nvSpPr>
        <p:spPr>
          <a:xfrm>
            <a:off x="3508591" y="1697450"/>
            <a:ext cx="1072500" cy="3198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DT | CERT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4593776" y="1697450"/>
            <a:ext cx="1072500" cy="3198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 | SHORE</a:t>
            </a:r>
            <a:endParaRPr sz="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960425" y="1697450"/>
            <a:ext cx="2535600" cy="319800"/>
          </a:xfrm>
          <a:prstGeom prst="rect">
            <a:avLst/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" name="Google Shape;502;p40"/>
          <p:cNvGrpSpPr/>
          <p:nvPr/>
        </p:nvGrpSpPr>
        <p:grpSpPr>
          <a:xfrm>
            <a:off x="961435" y="2758672"/>
            <a:ext cx="4704962" cy="718289"/>
            <a:chOff x="943723" y="3783775"/>
            <a:chExt cx="4417805" cy="674450"/>
          </a:xfrm>
        </p:grpSpPr>
        <p:sp>
          <p:nvSpPr>
            <p:cNvPr id="503" name="Google Shape;503;p40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76%</a:t>
              </a: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63%</a:t>
              </a: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1210848" y="3783832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2</a:t>
              </a:r>
              <a:endPara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Facial Classification</a:t>
              </a:r>
              <a:endParaRPr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10" name="Google Shape;510;p40"/>
          <p:cNvGrpSpPr/>
          <p:nvPr/>
        </p:nvGrpSpPr>
        <p:grpSpPr>
          <a:xfrm>
            <a:off x="961435" y="3488490"/>
            <a:ext cx="4705115" cy="718289"/>
            <a:chOff x="943723" y="4469050"/>
            <a:chExt cx="4417948" cy="674450"/>
          </a:xfrm>
        </p:grpSpPr>
        <p:sp>
          <p:nvSpPr>
            <p:cNvPr id="511" name="Google Shape;511;p4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335471" y="4469050"/>
              <a:ext cx="20262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77-83%</a:t>
              </a: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1210848" y="446910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Overall Classification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7" name="Google Shape;517;p40"/>
          <p:cNvGrpSpPr/>
          <p:nvPr/>
        </p:nvGrpSpPr>
        <p:grpSpPr>
          <a:xfrm>
            <a:off x="961435" y="2028855"/>
            <a:ext cx="4704962" cy="718289"/>
            <a:chOff x="943723" y="3098500"/>
            <a:chExt cx="4417805" cy="674450"/>
          </a:xfrm>
        </p:grpSpPr>
        <p:sp>
          <p:nvSpPr>
            <p:cNvPr id="518" name="Google Shape;518;p40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56%</a:t>
              </a: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57%</a:t>
              </a:r>
              <a:endParaRPr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1210848" y="3098557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1</a:t>
              </a:r>
              <a:endParaRPr sz="16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Voice Classification</a:t>
              </a:r>
              <a:endParaRPr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525" name="Google Shape;52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550" y="1140675"/>
            <a:ext cx="2430619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40"/>
          <p:cNvSpPr txBox="1"/>
          <p:nvPr/>
        </p:nvSpPr>
        <p:spPr>
          <a:xfrm>
            <a:off x="-23950" y="48318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https://researchgate.net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1108257" y="2259160"/>
            <a:ext cx="3534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5"/>
          <p:cNvGrpSpPr/>
          <p:nvPr/>
        </p:nvGrpSpPr>
        <p:grpSpPr>
          <a:xfrm>
            <a:off x="-34785" y="1955935"/>
            <a:ext cx="1310400" cy="1226375"/>
            <a:chOff x="519878" y="1948510"/>
            <a:chExt cx="1310400" cy="1226375"/>
          </a:xfrm>
        </p:grpSpPr>
        <p:sp>
          <p:nvSpPr>
            <p:cNvPr id="293" name="Google Shape;293;p15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519878" y="27284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Affect Categorization Models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6" name="Google Shape;296;p15"/>
          <p:cNvGrpSpPr/>
          <p:nvPr/>
        </p:nvGrpSpPr>
        <p:grpSpPr>
          <a:xfrm>
            <a:off x="1294278" y="1955935"/>
            <a:ext cx="1310400" cy="1073975"/>
            <a:chOff x="1848940" y="1948510"/>
            <a:chExt cx="1310400" cy="1073975"/>
          </a:xfrm>
        </p:grpSpPr>
        <p:sp>
          <p:nvSpPr>
            <p:cNvPr id="297" name="Google Shape;297;p15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1848940" y="25760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Facial Expression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0" name="Google Shape;300;p15"/>
          <p:cNvSpPr/>
          <p:nvPr/>
        </p:nvSpPr>
        <p:spPr>
          <a:xfrm>
            <a:off x="2479857" y="2259160"/>
            <a:ext cx="3534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15"/>
          <p:cNvGrpSpPr/>
          <p:nvPr/>
        </p:nvGrpSpPr>
        <p:grpSpPr>
          <a:xfrm>
            <a:off x="2665878" y="1955935"/>
            <a:ext cx="1310400" cy="1073975"/>
            <a:chOff x="1848940" y="1948510"/>
            <a:chExt cx="1310400" cy="1073975"/>
          </a:xfrm>
        </p:grpSpPr>
        <p:sp>
          <p:nvSpPr>
            <p:cNvPr id="302" name="Google Shape;302;p15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 txBox="1"/>
            <p:nvPr/>
          </p:nvSpPr>
          <p:spPr>
            <a:xfrm>
              <a:off x="1848940" y="25760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Body Language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15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05" name="Google Shape;305;p15"/>
          <p:cNvSpPr/>
          <p:nvPr/>
        </p:nvSpPr>
        <p:spPr>
          <a:xfrm>
            <a:off x="3851457" y="2259160"/>
            <a:ext cx="3534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>
            <a:off x="4037478" y="1955935"/>
            <a:ext cx="1310400" cy="1073975"/>
            <a:chOff x="1848940" y="1948510"/>
            <a:chExt cx="1310400" cy="1073975"/>
          </a:xfrm>
        </p:grpSpPr>
        <p:sp>
          <p:nvSpPr>
            <p:cNvPr id="307" name="Google Shape;307;p15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 txBox="1"/>
            <p:nvPr/>
          </p:nvSpPr>
          <p:spPr>
            <a:xfrm>
              <a:off x="1848940" y="25760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Voice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15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0" name="Google Shape;310;p15"/>
          <p:cNvSpPr/>
          <p:nvPr/>
        </p:nvSpPr>
        <p:spPr>
          <a:xfrm>
            <a:off x="5223057" y="2259160"/>
            <a:ext cx="3534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15"/>
          <p:cNvGrpSpPr/>
          <p:nvPr/>
        </p:nvGrpSpPr>
        <p:grpSpPr>
          <a:xfrm>
            <a:off x="5409078" y="1955935"/>
            <a:ext cx="1310400" cy="1150175"/>
            <a:chOff x="1848940" y="1948510"/>
            <a:chExt cx="1310400" cy="1150175"/>
          </a:xfrm>
        </p:grpSpPr>
        <p:sp>
          <p:nvSpPr>
            <p:cNvPr id="312" name="Google Shape;312;p15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 txBox="1"/>
            <p:nvPr/>
          </p:nvSpPr>
          <p:spPr>
            <a:xfrm>
              <a:off x="1848940" y="26522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Physiological Signals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15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5" name="Google Shape;315;p15"/>
          <p:cNvSpPr/>
          <p:nvPr/>
        </p:nvSpPr>
        <p:spPr>
          <a:xfrm>
            <a:off x="6518457" y="2259160"/>
            <a:ext cx="3534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5"/>
          <p:cNvGrpSpPr/>
          <p:nvPr/>
        </p:nvGrpSpPr>
        <p:grpSpPr>
          <a:xfrm>
            <a:off x="6628278" y="1955935"/>
            <a:ext cx="1310400" cy="1073975"/>
            <a:chOff x="1848940" y="1948510"/>
            <a:chExt cx="1310400" cy="1073975"/>
          </a:xfrm>
        </p:grpSpPr>
        <p:sp>
          <p:nvSpPr>
            <p:cNvPr id="317" name="Google Shape;317;p15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1848940" y="25760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Combination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5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5"/>
          <p:cNvSpPr/>
          <p:nvPr/>
        </p:nvSpPr>
        <p:spPr>
          <a:xfrm>
            <a:off x="7813857" y="2259160"/>
            <a:ext cx="353400" cy="36900"/>
          </a:xfrm>
          <a:prstGeom prst="roundRect">
            <a:avLst>
              <a:gd name="adj" fmla="val 50000"/>
            </a:avLst>
          </a:prstGeom>
          <a:solidFill>
            <a:srgbClr val="A72A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15"/>
          <p:cNvGrpSpPr/>
          <p:nvPr/>
        </p:nvGrpSpPr>
        <p:grpSpPr>
          <a:xfrm>
            <a:off x="7999878" y="1955935"/>
            <a:ext cx="1310400" cy="1073975"/>
            <a:chOff x="1848940" y="1948510"/>
            <a:chExt cx="1310400" cy="1073975"/>
          </a:xfrm>
        </p:grpSpPr>
        <p:sp>
          <p:nvSpPr>
            <p:cNvPr id="322" name="Google Shape;322;p15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A72A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1848940" y="2576085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Future Work</a:t>
              </a:r>
              <a:endParaRPr sz="10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15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800" b="1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5" name="Google Shape;325;p15"/>
          <p:cNvSpPr txBox="1"/>
          <p:nvPr/>
        </p:nvSpPr>
        <p:spPr>
          <a:xfrm>
            <a:off x="1830975" y="3519250"/>
            <a:ext cx="57234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HRI Scenarios: Collaborative HRI, Assistive HRI, Mimicry HRI, General HRI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537" name="Google Shape;537;p4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affect categorization models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Improve sensors (most frequent- Kinect, webcams, etc)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transfer learning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Develop systems that are robust to age and cultural backgrounds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 Resources	</a:t>
            </a:r>
            <a:endParaRPr/>
          </a:p>
        </p:txBody>
      </p:sp>
      <p:sp>
        <p:nvSpPr>
          <p:cNvPr id="543" name="Google Shape;543;p43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Cohn-Kanade database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CMU database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JAFFE database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DaFEx database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EmoVoice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EmoDB database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Affect Categorization Models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Categorical Models</a:t>
            </a:r>
            <a:endParaRPr/>
          </a:p>
        </p:txBody>
      </p:sp>
      <p:sp>
        <p:nvSpPr>
          <p:cNvPr id="336" name="Google Shape;336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Classifies affect into discrete states.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Darwin (1872), </a:t>
            </a:r>
            <a:r>
              <a:rPr lang="en">
                <a:solidFill>
                  <a:srgbClr val="FF0000"/>
                </a:solidFill>
              </a:rPr>
              <a:t>Tomkins (1962)</a:t>
            </a:r>
            <a:r>
              <a:rPr lang="en"/>
              <a:t>: [joy/</a:t>
            </a:r>
            <a:r>
              <a:rPr lang="en">
                <a:solidFill>
                  <a:srgbClr val="FF0000"/>
                </a:solidFill>
              </a:rPr>
              <a:t>happiness</a:t>
            </a:r>
            <a:r>
              <a:rPr lang="en"/>
              <a:t>, surprise, anger, fear, disgust sadness/</a:t>
            </a:r>
            <a:r>
              <a:rPr lang="en">
                <a:solidFill>
                  <a:srgbClr val="FF0000"/>
                </a:solidFill>
              </a:rPr>
              <a:t>anguish</a:t>
            </a:r>
            <a:r>
              <a:rPr lang="en"/>
              <a:t>, </a:t>
            </a:r>
            <a:r>
              <a:rPr lang="en">
                <a:solidFill>
                  <a:srgbClr val="FF0000"/>
                </a:solidFill>
              </a:rPr>
              <a:t>dis-smell</a:t>
            </a:r>
            <a:r>
              <a:rPr lang="en"/>
              <a:t>, </a:t>
            </a:r>
            <a:r>
              <a:rPr lang="en">
                <a:solidFill>
                  <a:srgbClr val="FF0000"/>
                </a:solidFill>
              </a:rPr>
              <a:t>shame</a:t>
            </a:r>
            <a:r>
              <a:rPr lang="en"/>
              <a:t>], neutral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Ekman: Facial Action Coding System (FACS), codifies facial expression with action units (AU)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Clearly distinguish affect, but may have trouble with inclusion and combination.</a:t>
            </a:r>
            <a:endParaRPr/>
          </a:p>
        </p:txBody>
      </p:sp>
      <p:sp>
        <p:nvSpPr>
          <p:cNvPr id="337" name="Google Shape;337;p17"/>
          <p:cNvSpPr txBox="1"/>
          <p:nvPr/>
        </p:nvSpPr>
        <p:spPr>
          <a:xfrm>
            <a:off x="-23950" y="48318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https://en.wikipedia.org/wiki/Facial_Action_Coding_System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Dimensional Models</a:t>
            </a:r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body" idx="1"/>
          </p:nvPr>
        </p:nvSpPr>
        <p:spPr>
          <a:xfrm>
            <a:off x="1303800" y="14566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Classifies affect into dimensional space.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Wundt (1897), Schlosberg (1954): [pleasure/displeasure, arousal/calm, relaxation/tension]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Valence</a:t>
            </a:r>
            <a:r>
              <a:rPr lang="en"/>
              <a:t>: positive or negative affectivity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/>
              <a:t>Arousal: </a:t>
            </a:r>
            <a:r>
              <a:rPr lang="en"/>
              <a:t>calming or exciting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Russell: two-dimensional circumplex model with valence and arousal dimensions.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4" name="Google Shape;3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750" y="1181925"/>
            <a:ext cx="3944210" cy="32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8"/>
          <p:cNvSpPr txBox="1"/>
          <p:nvPr/>
        </p:nvSpPr>
        <p:spPr>
          <a:xfrm>
            <a:off x="-23950" y="48318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https://researchgate.net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Facial Affect Recognition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iCat</a:t>
            </a:r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body" idx="1"/>
          </p:nvPr>
        </p:nvSpPr>
        <p:spPr>
          <a:xfrm>
            <a:off x="1303800" y="16031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Summary: </a:t>
            </a:r>
            <a:r>
              <a:rPr lang="en"/>
              <a:t>iCat plays chess and provides real-time affective (empathetic) feedback to the opponent (change in facial expression, comment, bad move on purpose).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Affect Classifier: </a:t>
            </a:r>
            <a:r>
              <a:rPr lang="en"/>
              <a:t>Support Vector Machine (SVM)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smile probability (faceAPI), eye gaze (faceAPI), </a:t>
            </a:r>
            <a:r>
              <a:rPr lang="en">
                <a:solidFill>
                  <a:srgbClr val="666666"/>
                </a:solidFill>
              </a:rPr>
              <a:t>game state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Output: positive, neutral, negative valence, </a:t>
            </a:r>
            <a:r>
              <a:rPr lang="en">
                <a:solidFill>
                  <a:srgbClr val="666666"/>
                </a:solidFill>
              </a:rPr>
              <a:t>action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Experiment: </a:t>
            </a:r>
            <a:r>
              <a:rPr lang="en"/>
              <a:t>three groups of 40 chess players- no empathetic response, random empathetic response, adaptive empathetic response. Results tallied from interviews of chess players afterwords.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357" name="Google Shape;357;p20"/>
          <p:cNvSpPr txBox="1"/>
          <p:nvPr/>
        </p:nvSpPr>
        <p:spPr>
          <a:xfrm>
            <a:off x="-23950" y="4831850"/>
            <a:ext cx="3773400" cy="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https://azure.microsoft.com/en-us/services/cognitive-services/face/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iCat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body" idx="1"/>
          </p:nvPr>
        </p:nvSpPr>
        <p:spPr>
          <a:xfrm>
            <a:off x="2699250" y="4205475"/>
            <a:ext cx="3745500" cy="3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Demo: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https://www.youtube.com/watch?v=Qk2_rlWvHts</a:t>
            </a:r>
            <a:r>
              <a:rPr lang="en"/>
              <a:t> </a:t>
            </a:r>
            <a:endParaRPr/>
          </a:p>
        </p:txBody>
      </p:sp>
      <p:pic>
        <p:nvPicPr>
          <p:cNvPr id="364" name="Google Shape;364;p2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949" y="1289250"/>
            <a:ext cx="4710201" cy="291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Microsoft Office PowerPoint</Application>
  <PresentationFormat>On-screen Show (16:9)</PresentationFormat>
  <Paragraphs>156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Maven Pro</vt:lpstr>
      <vt:lpstr>Nunito</vt:lpstr>
      <vt:lpstr>Roboto</vt:lpstr>
      <vt:lpstr>Momentum</vt:lpstr>
      <vt:lpstr>A Survey of Autonomous Human Affect Detection Methods for Social Robots Engaged in Natural HRI (2015)</vt:lpstr>
      <vt:lpstr>Natural HRI</vt:lpstr>
      <vt:lpstr>Timeline</vt:lpstr>
      <vt:lpstr>Affect Categorization Models</vt:lpstr>
      <vt:lpstr>Categorical Models</vt:lpstr>
      <vt:lpstr>Dimensional Models</vt:lpstr>
      <vt:lpstr>Facial Affect Recognition</vt:lpstr>
      <vt:lpstr>Experiment: iCat</vt:lpstr>
      <vt:lpstr>Results: iCat</vt:lpstr>
      <vt:lpstr>Experiment: AIBO</vt:lpstr>
      <vt:lpstr>Results: AIBO</vt:lpstr>
      <vt:lpstr>Body Language Affect Recognition</vt:lpstr>
      <vt:lpstr>Experiment: Nadine</vt:lpstr>
      <vt:lpstr>GUHVI System Architecture</vt:lpstr>
      <vt:lpstr>Nadine: Results</vt:lpstr>
      <vt:lpstr>Voice Affect Recognition</vt:lpstr>
      <vt:lpstr>Feature Extraction from Human Voice: OpenEar (OE) Baseline</vt:lpstr>
      <vt:lpstr>Experiment: Nao</vt:lpstr>
      <vt:lpstr>Results: Nao</vt:lpstr>
      <vt:lpstr>Affective Physiological Signal Recognition</vt:lpstr>
      <vt:lpstr>Physiological Signals</vt:lpstr>
      <vt:lpstr>Experiment: Robotic Arm</vt:lpstr>
      <vt:lpstr>Results: Robotic Arm</vt:lpstr>
      <vt:lpstr>Experiment: Basketball</vt:lpstr>
      <vt:lpstr>Results: Basketball</vt:lpstr>
      <vt:lpstr>Multimodal Affect Recognition</vt:lpstr>
      <vt:lpstr>Experiment: Maggie</vt:lpstr>
      <vt:lpstr>Results: Maggie</vt:lpstr>
      <vt:lpstr>Conclusion</vt:lpstr>
      <vt:lpstr>Future Work</vt:lpstr>
      <vt:lpstr>Popular 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of Autonomous Human Affect Detection Methods for Social Robots Engaged in Natural HRI (2015)</dc:title>
  <dc:creator>Peter Allen</dc:creator>
  <cp:lastModifiedBy>Peter Allen</cp:lastModifiedBy>
  <cp:revision>1</cp:revision>
  <dcterms:modified xsi:type="dcterms:W3CDTF">2019-04-09T14:42:28Z</dcterms:modified>
</cp:coreProperties>
</file>