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6" r:id="rId8"/>
    <p:sldId id="265" r:id="rId9"/>
    <p:sldId id="262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6" r:id="rId21"/>
    <p:sldId id="278" r:id="rId22"/>
    <p:sldId id="261" r:id="rId23"/>
    <p:sldId id="26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9"/>
    <p:restoredTop sz="94677"/>
  </p:normalViewPr>
  <p:slideViewPr>
    <p:cSldViewPr snapToGrid="0" snapToObjects="1">
      <p:cViewPr>
        <p:scale>
          <a:sx n="77" d="100"/>
          <a:sy n="77" d="100"/>
        </p:scale>
        <p:origin x="216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F4836-E3C3-8246-ADFD-3F0C2EA877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70BCEA-EC13-564A-8549-C0E7C11B28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C6E14-224C-C342-B2A5-004E9FAEA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2E0D-D00C-2E4A-872D-234C40A97B1D}" type="datetimeFigureOut">
              <a:rPr lang="en-US" smtClean="0"/>
              <a:t>2/18/19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F2059E-B85B-6A4B-81D5-9CDEA47C5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A5119-5A74-EF4B-B028-98116D97E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B0FC8-71C2-3B4A-A25F-F42CCEC95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343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53FDE-367F-F94D-B77E-2BEBF4B60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FC770A-F2F9-F549-A4B8-0980E723A6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69CC3-E1E8-E744-B6BB-18DCE1C1C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2E0D-D00C-2E4A-872D-234C40A97B1D}" type="datetimeFigureOut">
              <a:rPr lang="en-US" smtClean="0"/>
              <a:t>2/18/19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6B121C-F1B0-5348-9C42-BAD2A0CCE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B09E5-0533-3841-BF47-17FD579F4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B0FC8-71C2-3B4A-A25F-F42CCEC95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445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3086E7-4A95-2347-B1E5-E109B2637A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488CAB-5305-8648-873E-0BB2BEBEA1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CA65C9-64C0-344A-93E5-0E43209F6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2E0D-D00C-2E4A-872D-234C40A97B1D}" type="datetimeFigureOut">
              <a:rPr lang="en-US" smtClean="0"/>
              <a:t>2/18/19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DFC674-F81D-D34D-B7EF-1581923D8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B4C11-655D-F94E-8CB0-9E8E27379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B0FC8-71C2-3B4A-A25F-F42CCEC95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89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3AFC2-4D8D-7343-8793-A16125D60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AE1FB-DAC9-3F4C-ADE3-C82D9027A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0A9B5C-559C-7548-8BB3-D26655F72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2E0D-D00C-2E4A-872D-234C40A97B1D}" type="datetimeFigureOut">
              <a:rPr lang="en-US" smtClean="0"/>
              <a:t>2/18/19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24B65-33FD-834B-B52E-9AD6A3682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65738-6FD2-FE43-BF62-65C82BB10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B0FC8-71C2-3B4A-A25F-F42CCEC95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717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0BDF9-7EF5-2C44-844C-4CBE147F5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421EE7-F797-C14C-8C40-F92F1BD997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F7B59-9664-C644-AED6-84800AFA7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2E0D-D00C-2E4A-872D-234C40A97B1D}" type="datetimeFigureOut">
              <a:rPr lang="en-US" smtClean="0"/>
              <a:t>2/18/19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03D92-0247-2540-A882-2A41E3C4E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DC1C91-89A6-654B-92F8-F25004963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B0FC8-71C2-3B4A-A25F-F42CCEC95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796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5A0D4-C313-9A46-8EE8-DB594D674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FD49E-06F2-9846-99C4-70B81C4B4F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229943-AA3E-164F-A5F3-9733CE80E6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F0D5A4-25EC-8340-9F97-8DB673DC6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2E0D-D00C-2E4A-872D-234C40A97B1D}" type="datetimeFigureOut">
              <a:rPr lang="en-US" smtClean="0"/>
              <a:t>2/18/19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6E3B58-9E48-9A43-BBF0-4B2D4F2D2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FC79C9-58C7-584A-B01D-CAA82628E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B0FC8-71C2-3B4A-A25F-F42CCEC95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2890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DA65E-816E-A940-91DE-D22F32532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F2A26-5DD2-8C40-9400-E9030FA17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CAFFB4-62F6-E943-808B-8780F18235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7857C7-E572-F145-B2D9-5FF6E0F5D9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C5DB28-DB33-ED47-927C-00FC46BC69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D4C06E-1072-BE44-8BEA-7A01F2275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2E0D-D00C-2E4A-872D-234C40A97B1D}" type="datetimeFigureOut">
              <a:rPr lang="en-US" smtClean="0"/>
              <a:t>2/18/19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0C3F1E-FB4D-314F-A9EF-6A065D01F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ED84A8-9564-F44C-8ABF-272DDD99B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B0FC8-71C2-3B4A-A25F-F42CCEC95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767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875B6-36BA-6D44-B7FD-780F66860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6D0FA2-2ADE-B54D-B122-2FB01A862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2E0D-D00C-2E4A-872D-234C40A97B1D}" type="datetimeFigureOut">
              <a:rPr lang="en-US" smtClean="0"/>
              <a:t>2/18/19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621632-0D65-5943-A917-79F5D93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80EC36-4EF5-B848-8840-B4F627EB2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B0FC8-71C2-3B4A-A25F-F42CCEC95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048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7A94DC-505F-994A-8E3D-BBC9D8561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2E0D-D00C-2E4A-872D-234C40A97B1D}" type="datetimeFigureOut">
              <a:rPr lang="en-US" smtClean="0"/>
              <a:t>2/18/19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DB3548-23FB-3848-A331-49F25CE15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5ADBFA-DC4D-894D-9B38-F813E5F89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B0FC8-71C2-3B4A-A25F-F42CCEC95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90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F424C-11C2-D743-9458-5FD95E4B1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E71AB-E2F4-FE47-88F3-E51A9228B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5144C3-2AFD-474A-8B1F-252D7DEFCF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C511E7-B696-9349-A357-CF1B32AB0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2E0D-D00C-2E4A-872D-234C40A97B1D}" type="datetimeFigureOut">
              <a:rPr lang="en-US" smtClean="0"/>
              <a:t>2/18/19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E3A9AF-2AAB-0C4C-87FE-A05149E75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4E5025-81A9-4A43-B3D2-27B0CB70E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B0FC8-71C2-3B4A-A25F-F42CCEC95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1664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85EEE-0F90-7742-BBAF-A7A8AC4FD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4BF0FF-C868-6847-BA7C-3A80D4B241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B8FF59-67A7-8D48-813B-0DF3C6C9E7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56FEBE-487C-1843-A76B-D5303ED23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2E0D-D00C-2E4A-872D-234C40A97B1D}" type="datetimeFigureOut">
              <a:rPr lang="en-US" smtClean="0"/>
              <a:t>2/18/19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679C95-1D4F-9140-8733-7FDD0EF64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EB82D6-FB91-A54E-8507-007C55C2E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B0FC8-71C2-3B4A-A25F-F42CCEC95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17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5C9868-2642-9947-96D0-617FC7B76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6C28A-C351-AD43-AFFB-3BB4AE561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5BE51-CA90-E64A-BEEA-FCAA44DC2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E2E0D-D00C-2E4A-872D-234C40A97B1D}" type="datetimeFigureOut">
              <a:rPr lang="en-US" smtClean="0"/>
              <a:t>2/18/19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42EA7-2BF2-7D40-B847-8C59705E2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17905-AA80-D74E-86B8-2CFCD90C32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B0FC8-71C2-3B4A-A25F-F42CCEC95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527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B969E-1E7D-4840-8A8A-0FE3432F7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57049"/>
            <a:ext cx="9553303" cy="2387600"/>
          </a:xfrm>
        </p:spPr>
        <p:txBody>
          <a:bodyPr>
            <a:noAutofit/>
          </a:bodyPr>
          <a:lstStyle/>
          <a:p>
            <a:r>
              <a:rPr lang="en-US" sz="5800" dirty="0">
                <a:cs typeface="Times New Roman" panose="02020603050405020304" pitchFamily="18" charset="0"/>
              </a:rPr>
              <a:t>Unsupervised Perceptual Rewards For Imitation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AC7AB8-7C71-7B44-B1AF-B4C9347B55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Pierre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Sermanet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Kelvin Xu &amp; Sergey Levine 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Presented by: Mehmet Emre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Sonmez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002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D806D-4740-CD47-A66E-C46BB84E6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Extract Image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8F89E-00DE-D443-AE2E-C74905BC3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Neural net named “Inception” used in ImageNet classification competition</a:t>
            </a:r>
          </a:p>
          <a:p>
            <a:r>
              <a:rPr lang="en-US" dirty="0"/>
              <a:t>Each layer in a CNN extracts features that are at a different level of abstraction (e.g. edges, shapes, object classes)</a:t>
            </a:r>
          </a:p>
          <a:p>
            <a:r>
              <a:rPr lang="en-US" dirty="0"/>
              <a:t>Method uses all activation layers after the first 5 conv layers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D1F3E8-2C4E-6747-89F0-F27FD46BE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355" y="4179517"/>
            <a:ext cx="8413798" cy="237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34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1D3B0-8DE7-D949-9077-93F2FA63B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08443"/>
            <a:ext cx="10515601" cy="4896860"/>
          </a:xfrm>
        </p:spPr>
        <p:txBody>
          <a:bodyPr/>
          <a:lstStyle/>
          <a:p>
            <a:r>
              <a:rPr lang="en-US" dirty="0"/>
              <a:t>We have for each feature </a:t>
            </a:r>
            <a:r>
              <a:rPr lang="en-US" dirty="0" err="1"/>
              <a:t>s</a:t>
            </a:r>
            <a:r>
              <a:rPr lang="en-US" baseline="-25000" dirty="0" err="1"/>
              <a:t>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a sequence of activations over time </a:t>
            </a:r>
            <a:r>
              <a:rPr lang="el-GR" dirty="0"/>
              <a:t>τ = {</a:t>
            </a:r>
            <a:r>
              <a:rPr lang="en-US" dirty="0"/>
              <a:t>s1 , . . . , </a:t>
            </a:r>
            <a:r>
              <a:rPr lang="en-US" dirty="0" err="1"/>
              <a:t>sT</a:t>
            </a:r>
            <a:r>
              <a:rPr lang="en-US" dirty="0"/>
              <a:t> } </a:t>
            </a:r>
          </a:p>
          <a:p>
            <a:r>
              <a:rPr lang="en-US" dirty="0"/>
              <a:t>We want to approximate a distribution:</a:t>
            </a:r>
          </a:p>
          <a:p>
            <a:pPr marL="457200" lvl="1" indent="0">
              <a:buNone/>
            </a:pPr>
            <a:r>
              <a:rPr lang="en-US" dirty="0"/>
              <a:t>                                                   where R(</a:t>
            </a:r>
            <a:r>
              <a:rPr lang="en-US" dirty="0" err="1"/>
              <a:t>s</a:t>
            </a:r>
            <a:r>
              <a:rPr lang="en-US" baseline="-25000" dirty="0" err="1"/>
              <a:t>t</a:t>
            </a:r>
            <a:r>
              <a:rPr lang="en-US" dirty="0"/>
              <a:t>) is the unknown reward function</a:t>
            </a:r>
          </a:p>
          <a:p>
            <a:pPr marL="457200" lvl="1" indent="0">
              <a:buNone/>
            </a:pPr>
            <a:r>
              <a:rPr lang="en-US" dirty="0"/>
              <a:t>				     not possible when we don’t know system dynamics</a:t>
            </a:r>
          </a:p>
          <a:p>
            <a:r>
              <a:rPr lang="en-US" dirty="0"/>
              <a:t>How to overcome?</a:t>
            </a:r>
          </a:p>
          <a:p>
            <a:pPr lvl="1"/>
            <a:r>
              <a:rPr lang="en-US" dirty="0"/>
              <a:t>Assume all sequences are feasible</a:t>
            </a:r>
          </a:p>
          <a:p>
            <a:pPr lvl="1"/>
            <a:r>
              <a:rPr lang="en-US" dirty="0"/>
              <a:t>Assume activation at time t</a:t>
            </a:r>
            <a:r>
              <a:rPr lang="en-US" baseline="-25000" dirty="0"/>
              <a:t>i+1</a:t>
            </a:r>
            <a:r>
              <a:rPr lang="en-US" dirty="0"/>
              <a:t> is independent of activation at time </a:t>
            </a:r>
            <a:r>
              <a:rPr lang="en-US" dirty="0" err="1"/>
              <a:t>t</a:t>
            </a:r>
            <a:r>
              <a:rPr lang="en-US" baseline="-25000" dirty="0" err="1"/>
              <a:t>i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  <a:sym typeface="Wingdings" pitchFamily="2" charset="2"/>
              </a:rPr>
              <a:t></a:t>
            </a:r>
          </a:p>
          <a:p>
            <a:pPr lvl="1"/>
            <a:r>
              <a:rPr lang="en-US" dirty="0">
                <a:sym typeface="Wingdings" pitchFamily="2" charset="2"/>
              </a:rPr>
              <a:t>Simple learning rule: </a:t>
            </a:r>
          </a:p>
          <a:p>
            <a:pPr lvl="2"/>
            <a:r>
              <a:rPr lang="en-US" dirty="0">
                <a:sym typeface="Wingdings" pitchFamily="2" charset="2"/>
              </a:rPr>
              <a:t>fit mean and variance of each feature as a Gaussian </a:t>
            </a:r>
          </a:p>
          <a:p>
            <a:pPr lvl="2"/>
            <a:r>
              <a:rPr lang="en-US" dirty="0">
                <a:sym typeface="Wingdings" pitchFamily="2" charset="2"/>
              </a:rPr>
              <a:t>Use log of the resulting Gaussian as reward 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894976-79EB-9C4A-BD83-20A77D108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8" y="2934006"/>
            <a:ext cx="3949700" cy="96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5C5429-E6AD-5B4E-A650-2AD516AA0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Model a Probability Distribution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7D7829-5BE7-C34B-9836-8C536D604D1F}"/>
              </a:ext>
            </a:extLst>
          </p:cNvPr>
          <p:cNvSpPr txBox="1"/>
          <p:nvPr/>
        </p:nvSpPr>
        <p:spPr>
          <a:xfrm>
            <a:off x="10319657" y="4532812"/>
            <a:ext cx="1397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Can use Naïve Bayes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5E778B-3590-A34B-ACDF-88CE142D0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9414" y="5179143"/>
            <a:ext cx="4450130" cy="8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985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AD7EE-BCEC-E240-9116-7F5FC0BCA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Divide Videos into Segments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99F12-7E6D-6F48-99E2-B40103F2E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825625"/>
            <a:ext cx="3890554" cy="4351338"/>
          </a:xfrm>
        </p:spPr>
        <p:txBody>
          <a:bodyPr/>
          <a:lstStyle/>
          <a:p>
            <a:r>
              <a:rPr lang="en-US" dirty="0"/>
              <a:t>Manually supply number of segments</a:t>
            </a:r>
          </a:p>
          <a:p>
            <a:r>
              <a:rPr lang="en-US" dirty="0"/>
              <a:t>Find optimal division by minimizing the </a:t>
            </a:r>
            <a:r>
              <a:rPr lang="en-US" dirty="0" err="1"/>
              <a:t>std</a:t>
            </a:r>
            <a:r>
              <a:rPr lang="en-US" dirty="0"/>
              <a:t> of features between each frame in a segment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B285D2-1D73-4D4A-B12E-9ACA3E059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8425" y="1825625"/>
            <a:ext cx="7454900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852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6FBE8-313F-FE48-9932-BFAD58217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Select Most Important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8229C-C9E7-724A-9D57-8A885C97A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Why? </a:t>
            </a:r>
          </a:p>
          <a:p>
            <a:pPr lvl="1"/>
            <a:r>
              <a:rPr lang="en-US" dirty="0"/>
              <a:t>Some features like lighting or background are irrelevant</a:t>
            </a:r>
          </a:p>
          <a:p>
            <a:pPr marL="0" indent="0">
              <a:buNone/>
            </a:pPr>
            <a:r>
              <a:rPr lang="en-US" dirty="0"/>
              <a:t>How?</a:t>
            </a:r>
          </a:p>
          <a:p>
            <a:pPr lvl="1"/>
            <a:r>
              <a:rPr lang="en-US" dirty="0"/>
              <a:t>Normalize each feature by feature averages</a:t>
            </a:r>
          </a:p>
          <a:p>
            <a:pPr lvl="1"/>
            <a:r>
              <a:rPr lang="en-US" dirty="0"/>
              <a:t>Using examples where sub-goal is accomplished vs not accomplished, compute simple heuristic that measures change in the activation</a:t>
            </a:r>
          </a:p>
          <a:p>
            <a:pPr lvl="1"/>
            <a:r>
              <a:rPr lang="en-US" dirty="0"/>
              <a:t>If change is large, it means feature was important to the accomplishment of the goal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211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F36A3-1B91-AA4B-AAD9-276B6A2A2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Learn Reward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44BFD-0D7C-E04D-A90C-EC9FA80B0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“M” most important features to define </a:t>
            </a:r>
            <a:r>
              <a:rPr lang="en-US" dirty="0" err="1"/>
              <a:t>R</a:t>
            </a:r>
            <a:r>
              <a:rPr lang="en-US" baseline="-25000" dirty="0" err="1"/>
              <a:t>g</a:t>
            </a:r>
            <a:r>
              <a:rPr lang="en-US" dirty="0"/>
              <a:t> for each sub goal g: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Combine rewards for each sub-goal into one function:</a:t>
            </a:r>
          </a:p>
          <a:p>
            <a:pPr lvl="1"/>
            <a:r>
              <a:rPr lang="en-US" dirty="0"/>
              <a:t>Later goals are more important (weighted more heavily)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9EA6A4-2F3E-EC41-877A-D21CB6810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09058"/>
            <a:ext cx="3933420" cy="14138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F25906-2152-8246-A0A5-7CBDB760D58C}"/>
              </a:ext>
            </a:extLst>
          </p:cNvPr>
          <p:cNvSpPr txBox="1"/>
          <p:nvPr/>
        </p:nvSpPr>
        <p:spPr>
          <a:xfrm>
            <a:off x="5029200" y="2677886"/>
            <a:ext cx="51075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the log-probability of an independent Gaussian distribution over the relevant features</a:t>
            </a:r>
          </a:p>
          <a:p>
            <a:endParaRPr lang="en-US" dirty="0"/>
          </a:p>
          <a:p>
            <a:r>
              <a:rPr lang="en-US" dirty="0"/>
              <a:t>n is the number of intermediate goals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392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4C267-EF74-C64C-9221-8F1DA5840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Train Learning Agent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0B864-A5D3-AD43-857B-7F900E3F6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method called Policy Improvement with Path Integrals (</a:t>
            </a:r>
            <a:r>
              <a:rPr lang="en-US" b="1" dirty="0"/>
              <a:t>PI</a:t>
            </a:r>
            <a:r>
              <a:rPr lang="en-US" b="1" baseline="30000" dirty="0"/>
              <a:t>2</a:t>
            </a:r>
            <a:r>
              <a:rPr lang="en-US" dirty="0"/>
              <a:t>) is used to train the agent efficiently using the generated reward function</a:t>
            </a:r>
          </a:p>
          <a:p>
            <a:r>
              <a:rPr lang="en-US" b="1" dirty="0"/>
              <a:t>PI</a:t>
            </a:r>
            <a:r>
              <a:rPr lang="en-US" b="1" baseline="30000" dirty="0"/>
              <a:t>2</a:t>
            </a:r>
            <a:r>
              <a:rPr lang="en-US" dirty="0"/>
              <a:t> is a stochastic exploration method that scales well to high dimensions</a:t>
            </a:r>
          </a:p>
          <a:p>
            <a:pPr lvl="1"/>
            <a:r>
              <a:rPr lang="en-US" dirty="0"/>
              <a:t>It only takes 1 parameter: exploration noise</a:t>
            </a:r>
          </a:p>
          <a:p>
            <a:pPr lvl="1"/>
            <a:r>
              <a:rPr lang="en-US" dirty="0"/>
              <a:t>It is an episodic policy improvement algorithm that iteratively improves policy based on rewards</a:t>
            </a:r>
          </a:p>
        </p:txBody>
      </p:sp>
    </p:spTree>
    <p:extLst>
      <p:ext uri="{BB962C8B-B14F-4D97-AF65-F5344CB8AC3E}">
        <p14:creationId xmlns:p14="http://schemas.microsoft.com/office/powerpoint/2010/main" val="3137000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F7BA7-987A-7141-A1A9-402F61DC2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42" y="190293"/>
            <a:ext cx="10515600" cy="1325563"/>
          </a:xfrm>
        </p:spPr>
        <p:txBody>
          <a:bodyPr/>
          <a:lstStyle/>
          <a:p>
            <a:r>
              <a:rPr lang="en-US" dirty="0"/>
              <a:t>Qualitative Findings </a:t>
            </a:r>
          </a:p>
        </p:txBody>
      </p:sp>
      <p:pic>
        <p:nvPicPr>
          <p:cNvPr id="3073" name="Picture 1" descr="page7image3809376">
            <a:extLst>
              <a:ext uri="{FF2B5EF4-FFF2-40B4-BE49-F238E27FC236}">
                <a16:creationId xmlns:a16="http://schemas.microsoft.com/office/drawing/2014/main" id="{6E0B1F24-4F7C-2D40-BEC9-5C6F10B28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08" y="1559707"/>
            <a:ext cx="11866536" cy="11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age7image3806912">
            <a:extLst>
              <a:ext uri="{FF2B5EF4-FFF2-40B4-BE49-F238E27FC236}">
                <a16:creationId xmlns:a16="http://schemas.microsoft.com/office/drawing/2014/main" id="{84BF9040-0DDB-6848-858D-6D524D2F7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08" y="3483395"/>
            <a:ext cx="11866536" cy="11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page7image3808480">
            <a:extLst>
              <a:ext uri="{FF2B5EF4-FFF2-40B4-BE49-F238E27FC236}">
                <a16:creationId xmlns:a16="http://schemas.microsoft.com/office/drawing/2014/main" id="{DD1B304A-915D-014E-B899-ADFE97C50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68" y="5407083"/>
            <a:ext cx="11898064" cy="116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76C568-EB24-2648-94AA-07CB41885F55}"/>
              </a:ext>
            </a:extLst>
          </p:cNvPr>
          <p:cNvSpPr txBox="1"/>
          <p:nvPr/>
        </p:nvSpPr>
        <p:spPr>
          <a:xfrm>
            <a:off x="5251269" y="1149531"/>
            <a:ext cx="211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1) Regular Execution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A9F90D-F3EE-AE4B-B644-2F8444C34197}"/>
              </a:ext>
            </a:extLst>
          </p:cNvPr>
          <p:cNvSpPr txBox="1"/>
          <p:nvPr/>
        </p:nvSpPr>
        <p:spPr>
          <a:xfrm>
            <a:off x="5251269" y="3133340"/>
            <a:ext cx="211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2) Partial Execution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B5C494-B196-894F-A44A-373229136F90}"/>
              </a:ext>
            </a:extLst>
          </p:cNvPr>
          <p:cNvSpPr txBox="1"/>
          <p:nvPr/>
        </p:nvSpPr>
        <p:spPr>
          <a:xfrm>
            <a:off x="5251269" y="4993900"/>
            <a:ext cx="2782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3) Task already completed</a:t>
            </a:r>
          </a:p>
        </p:txBody>
      </p:sp>
    </p:spTree>
    <p:extLst>
      <p:ext uri="{BB962C8B-B14F-4D97-AF65-F5344CB8AC3E}">
        <p14:creationId xmlns:p14="http://schemas.microsoft.com/office/powerpoint/2010/main" val="2270010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26B7D-01D1-314C-9A43-E1842B409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Qualitative Findings </a:t>
            </a:r>
          </a:p>
        </p:txBody>
      </p:sp>
      <p:pic>
        <p:nvPicPr>
          <p:cNvPr id="2050" name="Picture 2" descr="page9image3846784">
            <a:extLst>
              <a:ext uri="{FF2B5EF4-FFF2-40B4-BE49-F238E27FC236}">
                <a16:creationId xmlns:a16="http://schemas.microsoft.com/office/drawing/2014/main" id="{0621ADFE-6839-6848-8B3C-D13B24F3A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99" y="1917218"/>
            <a:ext cx="11975002" cy="117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page9image3872992">
            <a:extLst>
              <a:ext uri="{FF2B5EF4-FFF2-40B4-BE49-F238E27FC236}">
                <a16:creationId xmlns:a16="http://schemas.microsoft.com/office/drawing/2014/main" id="{25467F8F-B8EA-3245-A854-7A89B227C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42" y="3672181"/>
            <a:ext cx="11916149" cy="120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age9image3846560">
            <a:extLst>
              <a:ext uri="{FF2B5EF4-FFF2-40B4-BE49-F238E27FC236}">
                <a16:creationId xmlns:a16="http://schemas.microsoft.com/office/drawing/2014/main" id="{7674535E-C851-0245-A3D3-E042D6AE5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42" y="5536277"/>
            <a:ext cx="11900609" cy="116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FCC978-03CF-F747-8521-11A40E02B796}"/>
              </a:ext>
            </a:extLst>
          </p:cNvPr>
          <p:cNvSpPr txBox="1"/>
          <p:nvPr/>
        </p:nvSpPr>
        <p:spPr>
          <a:xfrm>
            <a:off x="5037909" y="1456293"/>
            <a:ext cx="211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1) Human Execution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E60903-13F5-9B4B-AE49-135A4EB4BC4D}"/>
              </a:ext>
            </a:extLst>
          </p:cNvPr>
          <p:cNvSpPr txBox="1"/>
          <p:nvPr/>
        </p:nvSpPr>
        <p:spPr>
          <a:xfrm>
            <a:off x="5037655" y="3295981"/>
            <a:ext cx="211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2) Robot Execution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70C4E8-138A-7348-87F2-4EE234E70820}"/>
              </a:ext>
            </a:extLst>
          </p:cNvPr>
          <p:cNvSpPr txBox="1"/>
          <p:nvPr/>
        </p:nvSpPr>
        <p:spPr>
          <a:xfrm>
            <a:off x="5037654" y="5089647"/>
            <a:ext cx="3507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3) Robot Execution (different door)</a:t>
            </a:r>
          </a:p>
        </p:txBody>
      </p:sp>
    </p:spTree>
    <p:extLst>
      <p:ext uri="{BB962C8B-B14F-4D97-AF65-F5344CB8AC3E}">
        <p14:creationId xmlns:p14="http://schemas.microsoft.com/office/powerpoint/2010/main" val="3395421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45AD1-D557-1E48-B4F4-B8782D14C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1325563"/>
          </a:xfrm>
        </p:spPr>
        <p:txBody>
          <a:bodyPr/>
          <a:lstStyle/>
          <a:p>
            <a:r>
              <a:rPr lang="en-US" dirty="0"/>
              <a:t>Quantitative Results: Step Discovery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2AD60-AEF0-1143-A879-CE25490C3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7808"/>
            <a:ext cx="10515600" cy="535019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Ground truth examples provided by subjective division of the task into 2 or 3 steps by humans</a:t>
            </a:r>
          </a:p>
          <a:p>
            <a:r>
              <a:rPr lang="en-US" dirty="0"/>
              <a:t>Jaccard similarity (intersection / union) is used as evaluation measure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2 step tasks are easier to discover (Why? 1 strong visual change in each example task, some subtasks are subtle)</a:t>
            </a:r>
          </a:p>
          <a:p>
            <a:r>
              <a:rPr lang="en-US" dirty="0"/>
              <a:t>Random baseline would perform worse is step times were less uniform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15A4D8-2BEA-1D49-95D2-1E0E74F4E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350" y="2833371"/>
            <a:ext cx="81153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58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BFFD19-A6CF-024D-835F-509CDF02A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395" y="2555356"/>
            <a:ext cx="8897209" cy="24489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1DC465-C0E7-B047-BDE3-57F5A8303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Quantitative Results: Reward Accuracy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A6B04-6071-AF49-8443-1D9097A92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Compared to baseline of random 1 or 0 rewards at each time step, much more accurate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Meaningful? No set threshold for “good” accuracy but tests showed door opening could be learned to succeed 100%</a:t>
            </a:r>
          </a:p>
        </p:txBody>
      </p:sp>
    </p:spTree>
    <p:extLst>
      <p:ext uri="{BB962C8B-B14F-4D97-AF65-F5344CB8AC3E}">
        <p14:creationId xmlns:p14="http://schemas.microsoft.com/office/powerpoint/2010/main" val="1475633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0CD8D-AD49-304B-933E-640D5A966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Robot Learning 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93CDB-FB76-5B45-B8EC-F4C9E44D7A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4840" y="1420676"/>
            <a:ext cx="547116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Learning from Demonstration </a:t>
            </a:r>
            <a:r>
              <a:rPr lang="en-US" dirty="0"/>
              <a:t>(</a:t>
            </a:r>
            <a:r>
              <a:rPr lang="en-US" dirty="0" err="1"/>
              <a:t>LfD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Video demonstration</a:t>
            </a:r>
          </a:p>
          <a:p>
            <a:pPr lvl="1"/>
            <a:r>
              <a:rPr lang="en-US" dirty="0"/>
              <a:t>Kinesthetic Teaching</a:t>
            </a:r>
          </a:p>
          <a:p>
            <a:pPr marL="0" indent="0">
              <a:buNone/>
            </a:pPr>
            <a:r>
              <a:rPr lang="en-US" dirty="0"/>
              <a:t>Shortcomings:</a:t>
            </a:r>
          </a:p>
          <a:p>
            <a:pPr lvl="1"/>
            <a:r>
              <a:rPr lang="en-US" dirty="0"/>
              <a:t>Difficult to demonstrate</a:t>
            </a:r>
          </a:p>
          <a:p>
            <a:pPr lvl="1"/>
            <a:r>
              <a:rPr lang="en-US" dirty="0"/>
              <a:t>Joint mapping (human demonstrator vs robot design)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2EF671-D282-A14E-9C9E-A4C9FEBCB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0" y="1420676"/>
            <a:ext cx="5323114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Reinforcement Learning</a:t>
            </a:r>
            <a:r>
              <a:rPr lang="en-US" dirty="0">
                <a:sym typeface="Wingdings" pitchFamily="2" charset="2"/>
              </a:rPr>
              <a:t> (RL)</a:t>
            </a:r>
          </a:p>
          <a:p>
            <a:pPr lvl="1"/>
            <a:r>
              <a:rPr lang="en-US" dirty="0">
                <a:sym typeface="Wingdings" pitchFamily="2" charset="2"/>
              </a:rPr>
              <a:t>Trial and error</a:t>
            </a:r>
          </a:p>
          <a:p>
            <a:pPr lvl="1"/>
            <a:r>
              <a:rPr lang="en-US" dirty="0">
                <a:sym typeface="Wingdings" pitchFamily="2" charset="2"/>
              </a:rPr>
              <a:t>Reward function gives feedback to robot about exploration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Shortcomings:</a:t>
            </a:r>
          </a:p>
          <a:p>
            <a:pPr lvl="1"/>
            <a:r>
              <a:rPr lang="en-US" dirty="0">
                <a:sym typeface="Wingdings" pitchFamily="2" charset="2"/>
              </a:rPr>
              <a:t>Reward function design</a:t>
            </a:r>
          </a:p>
          <a:p>
            <a:pPr lvl="1"/>
            <a:r>
              <a:rPr lang="en-US" dirty="0">
                <a:sym typeface="Wingdings" pitchFamily="2" charset="2"/>
              </a:rPr>
              <a:t>Exploration space</a:t>
            </a:r>
          </a:p>
        </p:txBody>
      </p:sp>
      <p:pic>
        <p:nvPicPr>
          <p:cNvPr id="5" name="Google Shape;290;p43">
            <a:extLst>
              <a:ext uri="{FF2B5EF4-FFF2-40B4-BE49-F238E27FC236}">
                <a16:creationId xmlns:a16="http://schemas.microsoft.com/office/drawing/2014/main" id="{0CEC2ADC-920C-BE46-8308-B64D4688099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79389" y="4398516"/>
            <a:ext cx="7421812" cy="24290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5402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93F66-DBBD-1040-8AD1-FE3A91455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World Door Opening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13E7B-4BAD-034F-92A9-A4E36D279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26382" cy="4841182"/>
          </a:xfrm>
        </p:spPr>
        <p:txBody>
          <a:bodyPr>
            <a:normAutofit/>
          </a:bodyPr>
          <a:lstStyle/>
          <a:p>
            <a:r>
              <a:rPr lang="en-US" dirty="0"/>
              <a:t>7 </a:t>
            </a:r>
            <a:r>
              <a:rPr lang="en-US" dirty="0" err="1"/>
              <a:t>DoF</a:t>
            </a:r>
            <a:r>
              <a:rPr lang="en-US" dirty="0"/>
              <a:t> robotic arm with 2 finger gripper</a:t>
            </a:r>
          </a:p>
          <a:p>
            <a:r>
              <a:rPr lang="en-US" dirty="0"/>
              <a:t>Adapted an imperfect kinesthetic demo succeeding about 10% of the time</a:t>
            </a:r>
          </a:p>
          <a:p>
            <a:r>
              <a:rPr lang="en-US" dirty="0"/>
              <a:t>Training data for reward function had videos of opening other doors and humans performing the task (</a:t>
            </a:r>
            <a:r>
              <a:rPr lang="en-US" dirty="0">
                <a:solidFill>
                  <a:srgbClr val="C00000"/>
                </a:solidFill>
              </a:rPr>
              <a:t>normally training data is set of robot poses</a:t>
            </a:r>
            <a:r>
              <a:rPr lang="en-US" dirty="0"/>
              <a:t>)</a:t>
            </a:r>
          </a:p>
          <a:p>
            <a:r>
              <a:rPr lang="en-US" dirty="0"/>
              <a:t>Camera placed above shoulder of robot is used in training</a:t>
            </a:r>
          </a:p>
          <a:p>
            <a:r>
              <a:rPr lang="en-US" dirty="0"/>
              <a:t>Compared to training using sensor in door</a:t>
            </a:r>
          </a:p>
        </p:txBody>
      </p:sp>
      <p:pic>
        <p:nvPicPr>
          <p:cNvPr id="4097" name="Picture 1" descr="page8image3812736">
            <a:extLst>
              <a:ext uri="{FF2B5EF4-FFF2-40B4-BE49-F238E27FC236}">
                <a16:creationId xmlns:a16="http://schemas.microsoft.com/office/drawing/2014/main" id="{DDA8C292-9BE8-F243-9F80-75EE4D677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582" y="1825625"/>
            <a:ext cx="4482830" cy="429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274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page9image3868512">
            <a:extLst>
              <a:ext uri="{FF2B5EF4-FFF2-40B4-BE49-F238E27FC236}">
                <a16:creationId xmlns:a16="http://schemas.microsoft.com/office/drawing/2014/main" id="{6C57A08C-BE2D-E148-9DEB-BB7FBF723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03" y="731506"/>
            <a:ext cx="11834593" cy="612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19DE75-5168-AF43-91BE-B24BCE923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98870"/>
            <a:ext cx="10515600" cy="1325563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7626677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59C63-A687-574D-9EDF-9A05CEADE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B47A-FD47-784F-AD71-32591FA73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pre-trained CNN’s, </a:t>
            </a:r>
            <a:r>
              <a:rPr lang="en-US" b="1" dirty="0"/>
              <a:t>vision-based rewards</a:t>
            </a:r>
            <a:r>
              <a:rPr lang="en-US" dirty="0"/>
              <a:t> can be learned from </a:t>
            </a:r>
            <a:r>
              <a:rPr lang="en-US" b="1" dirty="0"/>
              <a:t>few real world demonstrations 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Major improvement over manual reward design!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Don’t need sensors for reward, less hardware!</a:t>
            </a:r>
            <a:endParaRPr lang="en-US" dirty="0"/>
          </a:p>
          <a:p>
            <a:r>
              <a:rPr lang="en-US" dirty="0"/>
              <a:t>Equal performance can be obtained from </a:t>
            </a:r>
            <a:r>
              <a:rPr lang="en-US" b="1" dirty="0"/>
              <a:t>robot or human demonstration</a:t>
            </a:r>
            <a:r>
              <a:rPr lang="en-US" dirty="0"/>
              <a:t>, which makes generation of training data much easier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Trainer does not need access to robot!</a:t>
            </a:r>
            <a:endParaRPr lang="en-US" dirty="0"/>
          </a:p>
          <a:p>
            <a:r>
              <a:rPr lang="en-US" b="1" dirty="0"/>
              <a:t>Rewards generalize well </a:t>
            </a:r>
            <a:r>
              <a:rPr lang="en-US" dirty="0"/>
              <a:t>to new scenes </a:t>
            </a:r>
            <a:r>
              <a:rPr lang="en-US" b="1" dirty="0"/>
              <a:t>without retraining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Factors like lighting &amp; colors don’t affect learning!</a:t>
            </a:r>
          </a:p>
          <a:p>
            <a:endParaRPr lang="en-US" b="1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3348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E9133-3DA6-EC48-B59B-D9DCE4F36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452" y="279481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127683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F5002-4B61-8A4B-A6AF-B356D3206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71F0D-9C03-C742-9CFF-2C3A8AF02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Problems:</a:t>
            </a:r>
          </a:p>
          <a:p>
            <a:pPr lvl="1"/>
            <a:r>
              <a:rPr lang="en-US" dirty="0"/>
              <a:t>Reward function design is difficult &amp; sub-optimal</a:t>
            </a:r>
          </a:p>
          <a:p>
            <a:pPr lvl="1"/>
            <a:r>
              <a:rPr lang="en-US" dirty="0"/>
              <a:t>Exploration space is too large</a:t>
            </a:r>
          </a:p>
          <a:p>
            <a:pPr marL="0" indent="0">
              <a:buNone/>
            </a:pPr>
            <a:r>
              <a:rPr lang="en-US" dirty="0"/>
              <a:t>Questions:</a:t>
            </a:r>
          </a:p>
          <a:p>
            <a:pPr lvl="1"/>
            <a:r>
              <a:rPr lang="en-US" dirty="0"/>
              <a:t>How do we generalize reward functions?</a:t>
            </a:r>
          </a:p>
          <a:p>
            <a:pPr lvl="1"/>
            <a:r>
              <a:rPr lang="en-US" dirty="0"/>
              <a:t>How do we learn from few demonstrations?</a:t>
            </a:r>
          </a:p>
          <a:p>
            <a:pPr marL="0" indent="0">
              <a:buNone/>
            </a:pPr>
            <a:r>
              <a:rPr lang="en-US" dirty="0"/>
              <a:t>Goal:</a:t>
            </a:r>
          </a:p>
          <a:p>
            <a:pPr lvl="1"/>
            <a:r>
              <a:rPr lang="en-US" dirty="0"/>
              <a:t>Develop a scalable and efficient imitation learning method</a:t>
            </a:r>
          </a:p>
          <a:p>
            <a:pPr marL="0" indent="0">
              <a:buNone/>
            </a:pPr>
            <a:r>
              <a:rPr lang="en-US" dirty="0"/>
              <a:t>Approach:</a:t>
            </a:r>
          </a:p>
          <a:p>
            <a:pPr lvl="1"/>
            <a:r>
              <a:rPr lang="en-US" dirty="0"/>
              <a:t>Use deep learning to </a:t>
            </a:r>
            <a:r>
              <a:rPr lang="en-US" b="1" dirty="0"/>
              <a:t>visually infer</a:t>
            </a:r>
            <a:r>
              <a:rPr lang="en-US" dirty="0"/>
              <a:t> rewards from sample demonstrations</a:t>
            </a:r>
          </a:p>
          <a:p>
            <a:pPr lvl="1"/>
            <a:r>
              <a:rPr lang="en-US" dirty="0"/>
              <a:t>Divide tasks into subtasks to learn quicker</a:t>
            </a:r>
          </a:p>
        </p:txBody>
      </p:sp>
    </p:spTree>
    <p:extLst>
      <p:ext uri="{BB962C8B-B14F-4D97-AF65-F5344CB8AC3E}">
        <p14:creationId xmlns:p14="http://schemas.microsoft.com/office/powerpoint/2010/main" val="711947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14B9F-A369-C246-A3BC-220968F06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Inspiration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D5B7F-E6DD-104D-9C83-920ADFC53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When learning a task through social imitation, humans: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Make use of extensive </a:t>
            </a:r>
            <a:r>
              <a:rPr lang="en-US" b="1" dirty="0"/>
              <a:t>prior knowledge</a:t>
            </a:r>
          </a:p>
          <a:p>
            <a:pPr lvl="1"/>
            <a:r>
              <a:rPr lang="en-US" b="1" dirty="0" err="1"/>
              <a:t>E.g</a:t>
            </a:r>
            <a:r>
              <a:rPr lang="en-US" dirty="0"/>
              <a:t>: opening a jar vs opening a water bottle. If I know how to do one, I can probably figure out the the other</a:t>
            </a:r>
          </a:p>
          <a:p>
            <a:pPr lvl="1"/>
            <a:r>
              <a:rPr lang="en-US" b="1" dirty="0"/>
              <a:t>Technical application</a:t>
            </a:r>
            <a:r>
              <a:rPr lang="en-US" dirty="0"/>
              <a:t>: use pre-trained CNN to extract visual knowledge about a scene / state</a:t>
            </a:r>
          </a:p>
          <a:p>
            <a:pPr marL="457200" lvl="1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Observe first, then do </a:t>
            </a:r>
            <a:r>
              <a:rPr lang="en-US" b="1" dirty="0"/>
              <a:t>trial and error</a:t>
            </a:r>
          </a:p>
          <a:p>
            <a:pPr lvl="1"/>
            <a:r>
              <a:rPr lang="en-US" dirty="0"/>
              <a:t>Trial and error allow us to fine tune behavior, same for machines</a:t>
            </a:r>
          </a:p>
        </p:txBody>
      </p:sp>
    </p:spTree>
    <p:extLst>
      <p:ext uri="{BB962C8B-B14F-4D97-AF65-F5344CB8AC3E}">
        <p14:creationId xmlns:p14="http://schemas.microsoft.com/office/powerpoint/2010/main" val="2450485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6B3D-4278-B24A-AAB8-0F36DF6FA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Neural Net (CNN) Background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0E7B57-D4DE-1C49-8F71-7109E2585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13" y="2269761"/>
            <a:ext cx="11762374" cy="332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761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EBBA-D810-0E4A-A2A0-5A3F41178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wrong with Rewards?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FC1EE-79DB-C64E-B145-E72FA85D7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5913"/>
            <a:ext cx="6895011" cy="4823369"/>
          </a:xfrm>
        </p:spPr>
        <p:txBody>
          <a:bodyPr>
            <a:normAutofit/>
          </a:bodyPr>
          <a:lstStyle/>
          <a:p>
            <a:r>
              <a:rPr lang="en-US" dirty="0"/>
              <a:t>Manual design is difficult and imperfect!</a:t>
            </a:r>
          </a:p>
          <a:p>
            <a:r>
              <a:rPr lang="en-US" dirty="0"/>
              <a:t>How would you design a reward for pouring into a glass?</a:t>
            </a:r>
          </a:p>
          <a:p>
            <a:pPr lvl="1"/>
            <a:r>
              <a:rPr lang="en-US" dirty="0"/>
              <a:t>Weight of liquid in glass?</a:t>
            </a:r>
          </a:p>
          <a:p>
            <a:pPr lvl="1"/>
            <a:r>
              <a:rPr lang="en-US" dirty="0"/>
              <a:t>Angle of pour?</a:t>
            </a:r>
          </a:p>
          <a:p>
            <a:r>
              <a:rPr lang="en-US" dirty="0"/>
              <a:t>For opening a door?</a:t>
            </a:r>
          </a:p>
          <a:p>
            <a:pPr lvl="1"/>
            <a:r>
              <a:rPr lang="en-US" dirty="0"/>
              <a:t>Rotation of handle?</a:t>
            </a:r>
          </a:p>
          <a:p>
            <a:pPr lvl="1"/>
            <a:r>
              <a:rPr lang="en-US" dirty="0"/>
              <a:t>Angle of opening?</a:t>
            </a:r>
          </a:p>
          <a:p>
            <a:r>
              <a:rPr lang="en-US" dirty="0"/>
              <a:t>Need special hardware?</a:t>
            </a:r>
          </a:p>
          <a:p>
            <a:pPr lvl="1"/>
            <a:r>
              <a:rPr lang="en-US" dirty="0"/>
              <a:t>Pancake with sensors?</a:t>
            </a:r>
          </a:p>
          <a:p>
            <a:pPr lvl="1"/>
            <a:r>
              <a:rPr lang="en-US" dirty="0"/>
              <a:t>Door handle with sensor?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C7D1DD-01EA-5446-9ED7-D4D25ED40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1340" y="217914"/>
            <a:ext cx="3250671" cy="43633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AAF18E-04CD-A943-A3DB-7F831C11E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1341" y="4581230"/>
            <a:ext cx="3250671" cy="215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658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FE8DF-8B5F-444D-8310-F51FABFBB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DED7A-BEAD-8A48-9D6E-4E74F1DDB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Image based rewards:</a:t>
            </a:r>
          </a:p>
          <a:p>
            <a:pPr lvl="1"/>
            <a:r>
              <a:rPr lang="en-US" dirty="0"/>
              <a:t>Specify target image and measure distance from target image</a:t>
            </a:r>
          </a:p>
          <a:p>
            <a:pPr lvl="1"/>
            <a:r>
              <a:rPr lang="en-US" dirty="0"/>
              <a:t>Problems?</a:t>
            </a:r>
          </a:p>
          <a:p>
            <a:pPr lvl="2"/>
            <a:r>
              <a:rPr lang="en-US" dirty="0"/>
              <a:t>Does not generalize (semantically similar but visually different examples)</a:t>
            </a:r>
          </a:p>
          <a:p>
            <a:pPr lvl="2"/>
            <a:r>
              <a:rPr lang="en-US" dirty="0"/>
              <a:t>Target image does not tell learner what aspect of the image is important</a:t>
            </a:r>
          </a:p>
          <a:p>
            <a:r>
              <a:rPr lang="en-US" dirty="0"/>
              <a:t>Inverse reinforcement learning (IRL):</a:t>
            </a:r>
          </a:p>
          <a:p>
            <a:pPr lvl="1"/>
            <a:r>
              <a:rPr lang="en-US" dirty="0"/>
              <a:t>Analyzing a set of demonstrations to come up with a reward function that would lead to to shown behavior</a:t>
            </a:r>
          </a:p>
          <a:p>
            <a:pPr lvl="1"/>
            <a:r>
              <a:rPr lang="en-US" dirty="0"/>
              <a:t>Problems?</a:t>
            </a:r>
          </a:p>
          <a:p>
            <a:pPr lvl="2"/>
            <a:r>
              <a:rPr lang="en-US" dirty="0"/>
              <a:t>Can’t scale to high dimensions</a:t>
            </a:r>
          </a:p>
        </p:txBody>
      </p:sp>
    </p:spTree>
    <p:extLst>
      <p:ext uri="{BB962C8B-B14F-4D97-AF65-F5344CB8AC3E}">
        <p14:creationId xmlns:p14="http://schemas.microsoft.com/office/powerpoint/2010/main" val="1270280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C944B4-D2B8-0841-8767-93A146642A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953" y="0"/>
            <a:ext cx="8498946" cy="6858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10AB50-1705-8A45-8BDC-2A1390897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2177" y="822053"/>
            <a:ext cx="2794000" cy="54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303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75C74-3A35-494D-BF7A-4A8BD6B73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 all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BD653-901B-9D4A-91C2-152515E00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5178"/>
            <a:ext cx="10515600" cy="483643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Training videos are transformed into a sequence of image features over time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probability distribution of features is calculated from these sequences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Videos are divided into segments that represent sub-tasks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For each segment, most important visual features are selected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reward for each segment is learned from the probabilities of features. These are combined to make a smooth reward function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function is used to train the learning agent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627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</TotalTime>
  <Words>1033</Words>
  <Application>Microsoft Macintosh PowerPoint</Application>
  <PresentationFormat>Widescreen</PresentationFormat>
  <Paragraphs>149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Wingdings</vt:lpstr>
      <vt:lpstr>Office Theme</vt:lpstr>
      <vt:lpstr>Unsupervised Perceptual Rewards For Imitation Learning</vt:lpstr>
      <vt:lpstr>Robot Learning Recap</vt:lpstr>
      <vt:lpstr>Motivation</vt:lpstr>
      <vt:lpstr>Human Inspiration</vt:lpstr>
      <vt:lpstr>Convolutional Neural Net (CNN) Background</vt:lpstr>
      <vt:lpstr>What’s wrong with Rewards?</vt:lpstr>
      <vt:lpstr>Previous Works</vt:lpstr>
      <vt:lpstr>PowerPoint Presentation</vt:lpstr>
      <vt:lpstr>How it all works</vt:lpstr>
      <vt:lpstr>1. Extract Image Features</vt:lpstr>
      <vt:lpstr>2. Model a Probability Distribution</vt:lpstr>
      <vt:lpstr>3. Divide Videos into Segments</vt:lpstr>
      <vt:lpstr>4. Select Most Important Features</vt:lpstr>
      <vt:lpstr>5. Learn Reward Function</vt:lpstr>
      <vt:lpstr>6. Train Learning Agent</vt:lpstr>
      <vt:lpstr>Qualitative Findings </vt:lpstr>
      <vt:lpstr>Qualitative Findings </vt:lpstr>
      <vt:lpstr>Quantitative Results: Step Discovery</vt:lpstr>
      <vt:lpstr>Quantitative Results: Reward Accuracy</vt:lpstr>
      <vt:lpstr>Real World Door Opening</vt:lpstr>
      <vt:lpstr>Results</vt:lpstr>
      <vt:lpstr>Summary</vt:lpstr>
      <vt:lpstr>Questions?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Unsupervised Perceptual Rewards For Imitation Learning</dc:title>
  <dc:creator>Mehmet Emre Sonmez</dc:creator>
  <cp:lastModifiedBy>Mehmet Emre Sonmez</cp:lastModifiedBy>
  <cp:revision>52</cp:revision>
  <dcterms:created xsi:type="dcterms:W3CDTF">2019-02-18T22:46:20Z</dcterms:created>
  <dcterms:modified xsi:type="dcterms:W3CDTF">2019-02-19T04:19:21Z</dcterms:modified>
</cp:coreProperties>
</file>