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60" r:id="rId5"/>
    <p:sldId id="257"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9" r:id="rId21"/>
    <p:sldId id="278" r:id="rId22"/>
    <p:sldId id="280" r:id="rId23"/>
    <p:sldId id="281"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C393753E-3DE3-448D-8872-71B130CF58E1}"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F2D283-8F8D-4920-A0BD-B124F78C724A}" type="slidenum">
              <a:rPr lang="en-IN" smtClean="0"/>
              <a:t>‹#›</a:t>
            </a:fld>
            <a:endParaRPr lang="en-IN"/>
          </a:p>
        </p:txBody>
      </p:sp>
    </p:spTree>
    <p:extLst>
      <p:ext uri="{BB962C8B-B14F-4D97-AF65-F5344CB8AC3E}">
        <p14:creationId xmlns:p14="http://schemas.microsoft.com/office/powerpoint/2010/main" val="402806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393753E-3DE3-448D-8872-71B130CF58E1}"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F2D283-8F8D-4920-A0BD-B124F78C724A}" type="slidenum">
              <a:rPr lang="en-IN" smtClean="0"/>
              <a:t>‹#›</a:t>
            </a:fld>
            <a:endParaRPr lang="en-IN"/>
          </a:p>
        </p:txBody>
      </p:sp>
    </p:spTree>
    <p:extLst>
      <p:ext uri="{BB962C8B-B14F-4D97-AF65-F5344CB8AC3E}">
        <p14:creationId xmlns:p14="http://schemas.microsoft.com/office/powerpoint/2010/main" val="332165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393753E-3DE3-448D-8872-71B130CF58E1}"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F2D283-8F8D-4920-A0BD-B124F78C724A}" type="slidenum">
              <a:rPr lang="en-IN" smtClean="0"/>
              <a:t>‹#›</a:t>
            </a:fld>
            <a:endParaRPr lang="en-IN"/>
          </a:p>
        </p:txBody>
      </p:sp>
    </p:spTree>
    <p:extLst>
      <p:ext uri="{BB962C8B-B14F-4D97-AF65-F5344CB8AC3E}">
        <p14:creationId xmlns:p14="http://schemas.microsoft.com/office/powerpoint/2010/main" val="280866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C393753E-3DE3-448D-8872-71B130CF58E1}"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F2D283-8F8D-4920-A0BD-B124F78C724A}" type="slidenum">
              <a:rPr lang="en-IN" smtClean="0"/>
              <a:t>‹#›</a:t>
            </a:fld>
            <a:endParaRPr lang="en-IN"/>
          </a:p>
        </p:txBody>
      </p:sp>
    </p:spTree>
    <p:extLst>
      <p:ext uri="{BB962C8B-B14F-4D97-AF65-F5344CB8AC3E}">
        <p14:creationId xmlns:p14="http://schemas.microsoft.com/office/powerpoint/2010/main" val="200047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753E-3DE3-448D-8872-71B130CF58E1}" type="datetimeFigureOut">
              <a:rPr lang="en-IN" smtClean="0"/>
              <a:t>25-03-2019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F2D283-8F8D-4920-A0BD-B124F78C724A}" type="slidenum">
              <a:rPr lang="en-IN" smtClean="0"/>
              <a:t>‹#›</a:t>
            </a:fld>
            <a:endParaRPr lang="en-IN"/>
          </a:p>
        </p:txBody>
      </p:sp>
    </p:spTree>
    <p:extLst>
      <p:ext uri="{BB962C8B-B14F-4D97-AF65-F5344CB8AC3E}">
        <p14:creationId xmlns:p14="http://schemas.microsoft.com/office/powerpoint/2010/main" val="238106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C393753E-3DE3-448D-8872-71B130CF58E1}" type="datetimeFigureOut">
              <a:rPr lang="en-IN" smtClean="0"/>
              <a:t>25-03-2019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F2D283-8F8D-4920-A0BD-B124F78C724A}" type="slidenum">
              <a:rPr lang="en-IN" smtClean="0"/>
              <a:t>‹#›</a:t>
            </a:fld>
            <a:endParaRPr lang="en-IN"/>
          </a:p>
        </p:txBody>
      </p:sp>
    </p:spTree>
    <p:extLst>
      <p:ext uri="{BB962C8B-B14F-4D97-AF65-F5344CB8AC3E}">
        <p14:creationId xmlns:p14="http://schemas.microsoft.com/office/powerpoint/2010/main" val="184663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C393753E-3DE3-448D-8872-71B130CF58E1}" type="datetimeFigureOut">
              <a:rPr lang="en-IN" smtClean="0"/>
              <a:t>25-03-2019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AF2D283-8F8D-4920-A0BD-B124F78C724A}" type="slidenum">
              <a:rPr lang="en-IN" smtClean="0"/>
              <a:t>‹#›</a:t>
            </a:fld>
            <a:endParaRPr lang="en-IN"/>
          </a:p>
        </p:txBody>
      </p:sp>
    </p:spTree>
    <p:extLst>
      <p:ext uri="{BB962C8B-B14F-4D97-AF65-F5344CB8AC3E}">
        <p14:creationId xmlns:p14="http://schemas.microsoft.com/office/powerpoint/2010/main" val="242452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C393753E-3DE3-448D-8872-71B130CF58E1}" type="datetimeFigureOut">
              <a:rPr lang="en-IN" smtClean="0"/>
              <a:t>25-03-2019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AF2D283-8F8D-4920-A0BD-B124F78C724A}" type="slidenum">
              <a:rPr lang="en-IN" smtClean="0"/>
              <a:t>‹#›</a:t>
            </a:fld>
            <a:endParaRPr lang="en-IN"/>
          </a:p>
        </p:txBody>
      </p:sp>
    </p:spTree>
    <p:extLst>
      <p:ext uri="{BB962C8B-B14F-4D97-AF65-F5344CB8AC3E}">
        <p14:creationId xmlns:p14="http://schemas.microsoft.com/office/powerpoint/2010/main" val="2940432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93753E-3DE3-448D-8872-71B130CF58E1}" type="datetimeFigureOut">
              <a:rPr lang="en-IN" smtClean="0"/>
              <a:t>25-03-2019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AF2D283-8F8D-4920-A0BD-B124F78C724A}" type="slidenum">
              <a:rPr lang="en-IN" smtClean="0"/>
              <a:t>‹#›</a:t>
            </a:fld>
            <a:endParaRPr lang="en-IN"/>
          </a:p>
        </p:txBody>
      </p:sp>
    </p:spTree>
    <p:extLst>
      <p:ext uri="{BB962C8B-B14F-4D97-AF65-F5344CB8AC3E}">
        <p14:creationId xmlns:p14="http://schemas.microsoft.com/office/powerpoint/2010/main" val="4579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3753E-3DE3-448D-8872-71B130CF58E1}" type="datetimeFigureOut">
              <a:rPr lang="en-IN" smtClean="0"/>
              <a:t>25-03-2019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F2D283-8F8D-4920-A0BD-B124F78C724A}" type="slidenum">
              <a:rPr lang="en-IN" smtClean="0"/>
              <a:t>‹#›</a:t>
            </a:fld>
            <a:endParaRPr lang="en-IN"/>
          </a:p>
        </p:txBody>
      </p:sp>
    </p:spTree>
    <p:extLst>
      <p:ext uri="{BB962C8B-B14F-4D97-AF65-F5344CB8AC3E}">
        <p14:creationId xmlns:p14="http://schemas.microsoft.com/office/powerpoint/2010/main" val="255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93753E-3DE3-448D-8872-71B130CF58E1}" type="datetimeFigureOut">
              <a:rPr lang="en-IN" smtClean="0"/>
              <a:t>25-03-2019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F2D283-8F8D-4920-A0BD-B124F78C724A}" type="slidenum">
              <a:rPr lang="en-IN" smtClean="0"/>
              <a:t>‹#›</a:t>
            </a:fld>
            <a:endParaRPr lang="en-IN"/>
          </a:p>
        </p:txBody>
      </p:sp>
    </p:spTree>
    <p:extLst>
      <p:ext uri="{BB962C8B-B14F-4D97-AF65-F5344CB8AC3E}">
        <p14:creationId xmlns:p14="http://schemas.microsoft.com/office/powerpoint/2010/main" val="356472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93753E-3DE3-448D-8872-71B130CF58E1}" type="datetimeFigureOut">
              <a:rPr lang="en-IN" smtClean="0"/>
              <a:t>25-03-2019</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2D283-8F8D-4920-A0BD-B124F78C724A}" type="slidenum">
              <a:rPr lang="en-IN" smtClean="0"/>
              <a:t>‹#›</a:t>
            </a:fld>
            <a:endParaRPr lang="en-IN"/>
          </a:p>
        </p:txBody>
      </p:sp>
    </p:spTree>
    <p:extLst>
      <p:ext uri="{BB962C8B-B14F-4D97-AF65-F5344CB8AC3E}">
        <p14:creationId xmlns:p14="http://schemas.microsoft.com/office/powerpoint/2010/main" val="3830354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cs.columbia.edu/~allen/S19/NEWER_SLIDES/transformable_video.mp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z_NJxbkQnB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dirty="0"/>
              <a:t>Transformable Semantic Map Based Navigation using</a:t>
            </a:r>
            <a:br>
              <a:rPr lang="en-IN" dirty="0"/>
            </a:br>
            <a:r>
              <a:rPr lang="en-IN" dirty="0"/>
              <a:t>Autonomous Deep Learning Object Segmentation</a:t>
            </a:r>
          </a:p>
        </p:txBody>
      </p:sp>
      <p:sp>
        <p:nvSpPr>
          <p:cNvPr id="3" name="Subtitle 2"/>
          <p:cNvSpPr>
            <a:spLocks noGrp="1"/>
          </p:cNvSpPr>
          <p:nvPr>
            <p:ph type="subTitle" idx="1"/>
          </p:nvPr>
        </p:nvSpPr>
        <p:spPr>
          <a:xfrm>
            <a:off x="1524000" y="3964503"/>
            <a:ext cx="9144000" cy="1655762"/>
          </a:xfrm>
        </p:spPr>
        <p:txBody>
          <a:bodyPr>
            <a:normAutofit lnSpcReduction="10000"/>
          </a:bodyPr>
          <a:lstStyle/>
          <a:p>
            <a:r>
              <a:rPr lang="fi-FI" dirty="0"/>
              <a:t>Yuki </a:t>
            </a:r>
            <a:r>
              <a:rPr lang="fi-FI" dirty="0" smtClean="0"/>
              <a:t>Furuta, </a:t>
            </a:r>
            <a:r>
              <a:rPr lang="fi-FI" dirty="0"/>
              <a:t>Kentaro </a:t>
            </a:r>
            <a:r>
              <a:rPr lang="fi-FI" dirty="0" smtClean="0"/>
              <a:t>Wada, </a:t>
            </a:r>
            <a:r>
              <a:rPr lang="fi-FI" dirty="0"/>
              <a:t>Masaki </a:t>
            </a:r>
            <a:r>
              <a:rPr lang="fi-FI" dirty="0" smtClean="0"/>
              <a:t>Murooka,</a:t>
            </a:r>
            <a:endParaRPr lang="fi-FI" dirty="0"/>
          </a:p>
          <a:p>
            <a:r>
              <a:rPr lang="en-IN" dirty="0"/>
              <a:t>Shunichi </a:t>
            </a:r>
            <a:r>
              <a:rPr lang="en-IN" dirty="0" err="1" smtClean="0"/>
              <a:t>Nozawa</a:t>
            </a:r>
            <a:r>
              <a:rPr lang="en-IN" dirty="0" smtClean="0"/>
              <a:t>, </a:t>
            </a:r>
            <a:r>
              <a:rPr lang="en-IN" dirty="0" err="1"/>
              <a:t>Yohei</a:t>
            </a:r>
            <a:r>
              <a:rPr lang="en-IN" dirty="0"/>
              <a:t> </a:t>
            </a:r>
            <a:r>
              <a:rPr lang="en-IN" dirty="0" err="1" smtClean="0"/>
              <a:t>Kakiuchi</a:t>
            </a:r>
            <a:r>
              <a:rPr lang="en-IN" dirty="0" smtClean="0"/>
              <a:t>, </a:t>
            </a:r>
            <a:r>
              <a:rPr lang="en-IN" dirty="0"/>
              <a:t>Kei </a:t>
            </a:r>
            <a:r>
              <a:rPr lang="en-IN" dirty="0" smtClean="0"/>
              <a:t>Okada </a:t>
            </a:r>
            <a:r>
              <a:rPr lang="en-IN" dirty="0"/>
              <a:t>and Masayuki </a:t>
            </a:r>
            <a:r>
              <a:rPr lang="en-IN" dirty="0" err="1" smtClean="0"/>
              <a:t>Inaba</a:t>
            </a:r>
            <a:endParaRPr lang="en-IN" dirty="0" smtClean="0"/>
          </a:p>
          <a:p>
            <a:endParaRPr lang="en-IN" dirty="0"/>
          </a:p>
          <a:p>
            <a:r>
              <a:rPr lang="en-IN" dirty="0" smtClean="0"/>
              <a:t>Presented By: Vaibhav </a:t>
            </a:r>
            <a:r>
              <a:rPr lang="en-IN" dirty="0" err="1" smtClean="0"/>
              <a:t>Darbari</a:t>
            </a:r>
            <a:endParaRPr lang="en-IN" dirty="0" smtClean="0"/>
          </a:p>
          <a:p>
            <a:endParaRPr lang="en-IN" dirty="0"/>
          </a:p>
        </p:txBody>
      </p:sp>
    </p:spTree>
    <p:extLst>
      <p:ext uri="{BB962C8B-B14F-4D97-AF65-F5344CB8AC3E}">
        <p14:creationId xmlns:p14="http://schemas.microsoft.com/office/powerpoint/2010/main" val="861270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2) 2D Object Segmentation With Deep Learning Enabled Architecture</a:t>
            </a:r>
            <a:endParaRPr lang="en-IN" dirty="0"/>
          </a:p>
        </p:txBody>
      </p:sp>
      <p:pic>
        <p:nvPicPr>
          <p:cNvPr id="4" name="Content Placeholder 3"/>
          <p:cNvPicPr>
            <a:picLocks noGrp="1" noChangeAspect="1"/>
          </p:cNvPicPr>
          <p:nvPr>
            <p:ph idx="1"/>
          </p:nvPr>
        </p:nvPicPr>
        <p:blipFill>
          <a:blip r:embed="rId2"/>
          <a:stretch>
            <a:fillRect/>
          </a:stretch>
        </p:blipFill>
        <p:spPr>
          <a:xfrm>
            <a:off x="745438" y="1924479"/>
            <a:ext cx="5890225" cy="4351338"/>
          </a:xfrm>
          <a:prstGeom prst="rect">
            <a:avLst/>
          </a:prstGeom>
        </p:spPr>
      </p:pic>
      <p:sp>
        <p:nvSpPr>
          <p:cNvPr id="5" name="TextBox 4"/>
          <p:cNvSpPr txBox="1"/>
          <p:nvPr/>
        </p:nvSpPr>
        <p:spPr>
          <a:xfrm>
            <a:off x="6936260" y="2224216"/>
            <a:ext cx="5033318" cy="3416320"/>
          </a:xfrm>
          <a:prstGeom prst="rect">
            <a:avLst/>
          </a:prstGeom>
          <a:noFill/>
        </p:spPr>
        <p:txBody>
          <a:bodyPr wrap="square" rtlCol="0">
            <a:spAutoFit/>
          </a:bodyPr>
          <a:lstStyle/>
          <a:p>
            <a:r>
              <a:rPr lang="en-IN" dirty="0" smtClean="0"/>
              <a:t>Use Fully Convolutional Networks for </a:t>
            </a:r>
            <a:r>
              <a:rPr lang="en-IN" b="1" dirty="0" smtClean="0"/>
              <a:t>5</a:t>
            </a:r>
            <a:r>
              <a:rPr lang="en-IN" dirty="0" smtClean="0"/>
              <a:t> object classes segmentation problem. </a:t>
            </a:r>
            <a:endParaRPr lang="en-IN" dirty="0"/>
          </a:p>
          <a:p>
            <a:endParaRPr lang="en-IN" dirty="0" smtClean="0"/>
          </a:p>
          <a:p>
            <a:r>
              <a:rPr lang="en-IN" dirty="0" smtClean="0"/>
              <a:t>Even though there are only 5 object classes the setup is not easy. The dataset used is not labelled by a human but by the robot itself!</a:t>
            </a:r>
          </a:p>
          <a:p>
            <a:endParaRPr lang="en-IN" dirty="0"/>
          </a:p>
          <a:p>
            <a:r>
              <a:rPr lang="en-IN" dirty="0" smtClean="0"/>
              <a:t>Therefore the dataset includes images whose label values are incorrect. The causes of failure may include </a:t>
            </a:r>
            <a:r>
              <a:rPr lang="en-IN" b="1" dirty="0" err="1" smtClean="0"/>
              <a:t>mis</a:t>
            </a:r>
            <a:r>
              <a:rPr lang="en-IN" b="1" dirty="0" smtClean="0"/>
              <a:t>-localization in SLAM</a:t>
            </a:r>
            <a:r>
              <a:rPr lang="en-IN" dirty="0" smtClean="0"/>
              <a:t>, </a:t>
            </a:r>
            <a:r>
              <a:rPr lang="en-IN" b="1" dirty="0" smtClean="0"/>
              <a:t>undetectable camera movement</a:t>
            </a:r>
            <a:r>
              <a:rPr lang="en-IN" dirty="0" smtClean="0"/>
              <a:t>, </a:t>
            </a:r>
            <a:r>
              <a:rPr lang="en-IN" b="1" dirty="0" smtClean="0"/>
              <a:t>difference</a:t>
            </a:r>
            <a:r>
              <a:rPr lang="en-IN" dirty="0" smtClean="0"/>
              <a:t> between </a:t>
            </a:r>
            <a:r>
              <a:rPr lang="en-IN" b="1" dirty="0" smtClean="0"/>
              <a:t>annotated</a:t>
            </a:r>
            <a:r>
              <a:rPr lang="en-IN" dirty="0" smtClean="0"/>
              <a:t> and </a:t>
            </a:r>
            <a:r>
              <a:rPr lang="en-IN" b="1" dirty="0" smtClean="0"/>
              <a:t>real</a:t>
            </a:r>
            <a:r>
              <a:rPr lang="en-IN" dirty="0" smtClean="0"/>
              <a:t> world.</a:t>
            </a:r>
            <a:endParaRPr lang="en-IN" dirty="0"/>
          </a:p>
        </p:txBody>
      </p:sp>
    </p:spTree>
    <p:extLst>
      <p:ext uri="{BB962C8B-B14F-4D97-AF65-F5344CB8AC3E}">
        <p14:creationId xmlns:p14="http://schemas.microsoft.com/office/powerpoint/2010/main" val="3718733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87978" y="326338"/>
            <a:ext cx="4903573" cy="5646093"/>
          </a:xfrm>
        </p:spPr>
        <p:txBody>
          <a:bodyPr>
            <a:noAutofit/>
          </a:bodyPr>
          <a:lstStyle/>
          <a:p>
            <a:r>
              <a:rPr lang="en-IN" sz="2400" dirty="0" smtClean="0"/>
              <a:t>In order to deal with uncertainties in the dataset unreasonable training signals need to be considered at learning phase to tackle mislabelled data.</a:t>
            </a:r>
          </a:p>
          <a:p>
            <a:r>
              <a:rPr lang="en-IN" sz="2400" dirty="0" smtClean="0"/>
              <a:t>Gradient clipping strategy is used to solve the problem to suppress exploding gradient. In this study L2 norm threshold was set to 5 for gradient clipping</a:t>
            </a:r>
          </a:p>
          <a:p>
            <a:r>
              <a:rPr lang="en-IN" sz="2400" dirty="0" smtClean="0"/>
              <a:t>Dataset split into 8:2 (training/validation) with 418 sets of RGB-label images</a:t>
            </a:r>
          </a:p>
          <a:p>
            <a:r>
              <a:rPr lang="en-IN" sz="2400" dirty="0" smtClean="0"/>
              <a:t>Adam solver used to minimize loss function with hyper-parameters </a:t>
            </a:r>
            <a:r>
              <a:rPr lang="el-GR" sz="2400" dirty="0" smtClean="0"/>
              <a:t>α</a:t>
            </a:r>
            <a:r>
              <a:rPr lang="en-IN" sz="2400" dirty="0" smtClean="0"/>
              <a:t>= 1e-5</a:t>
            </a:r>
            <a:r>
              <a:rPr lang="en-IN" sz="2400" dirty="0"/>
              <a:t> </a:t>
            </a:r>
            <a:r>
              <a:rPr lang="en-IN" sz="2400" dirty="0" smtClean="0"/>
              <a:t>&amp; </a:t>
            </a:r>
            <a:r>
              <a:rPr lang="el-GR" sz="2400" dirty="0" smtClean="0"/>
              <a:t>β</a:t>
            </a:r>
            <a:r>
              <a:rPr lang="en-IN" sz="2400" dirty="0" smtClean="0"/>
              <a:t> = 0.9</a:t>
            </a:r>
            <a:endParaRPr lang="en-IN" sz="2400" dirty="0"/>
          </a:p>
        </p:txBody>
      </p:sp>
      <p:pic>
        <p:nvPicPr>
          <p:cNvPr id="4" name="Picture 3"/>
          <p:cNvPicPr>
            <a:picLocks noChangeAspect="1"/>
          </p:cNvPicPr>
          <p:nvPr/>
        </p:nvPicPr>
        <p:blipFill>
          <a:blip r:embed="rId2"/>
          <a:stretch>
            <a:fillRect/>
          </a:stretch>
        </p:blipFill>
        <p:spPr>
          <a:xfrm>
            <a:off x="209294" y="0"/>
            <a:ext cx="6090131" cy="6557319"/>
          </a:xfrm>
          <a:prstGeom prst="rect">
            <a:avLst/>
          </a:prstGeom>
        </p:spPr>
      </p:pic>
    </p:spTree>
    <p:extLst>
      <p:ext uri="{BB962C8B-B14F-4D97-AF65-F5344CB8AC3E}">
        <p14:creationId xmlns:p14="http://schemas.microsoft.com/office/powerpoint/2010/main" val="2241625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937" y="0"/>
            <a:ext cx="5592027" cy="6858000"/>
          </a:xfrm>
          <a:prstGeom prst="rect">
            <a:avLst/>
          </a:prstGeom>
        </p:spPr>
      </p:pic>
    </p:spTree>
    <p:extLst>
      <p:ext uri="{BB962C8B-B14F-4D97-AF65-F5344CB8AC3E}">
        <p14:creationId xmlns:p14="http://schemas.microsoft.com/office/powerpoint/2010/main" val="3971273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3) 3D object Segmentation System for Object Based Navigation</a:t>
            </a:r>
            <a:endParaRPr lang="en-IN" dirty="0"/>
          </a:p>
        </p:txBody>
      </p:sp>
      <p:sp>
        <p:nvSpPr>
          <p:cNvPr id="3" name="Content Placeholder 2"/>
          <p:cNvSpPr>
            <a:spLocks noGrp="1"/>
          </p:cNvSpPr>
          <p:nvPr>
            <p:ph idx="1"/>
          </p:nvPr>
        </p:nvSpPr>
        <p:spPr>
          <a:xfrm>
            <a:off x="838200" y="5428357"/>
            <a:ext cx="10515600" cy="1160120"/>
          </a:xfrm>
        </p:spPr>
        <p:txBody>
          <a:bodyPr>
            <a:normAutofit lnSpcReduction="10000"/>
          </a:bodyPr>
          <a:lstStyle/>
          <a:p>
            <a:pPr marL="0" indent="0">
              <a:buNone/>
            </a:pPr>
            <a:r>
              <a:rPr lang="en-IN" dirty="0" smtClean="0"/>
              <a:t>Object is segmented for object based navigation task by detecting and localizing target object and then fitting a box to estimate object </a:t>
            </a:r>
            <a:r>
              <a:rPr lang="en-IN" dirty="0" err="1" smtClean="0"/>
              <a:t>center</a:t>
            </a:r>
            <a:r>
              <a:rPr lang="en-IN" dirty="0" smtClean="0"/>
              <a:t> and size for localization. </a:t>
            </a:r>
            <a:endParaRPr lang="en-IN" dirty="0"/>
          </a:p>
        </p:txBody>
      </p:sp>
      <p:pic>
        <p:nvPicPr>
          <p:cNvPr id="4" name="Picture 3"/>
          <p:cNvPicPr>
            <a:picLocks noChangeAspect="1"/>
          </p:cNvPicPr>
          <p:nvPr/>
        </p:nvPicPr>
        <p:blipFill>
          <a:blip r:embed="rId2"/>
          <a:stretch>
            <a:fillRect/>
          </a:stretch>
        </p:blipFill>
        <p:spPr>
          <a:xfrm>
            <a:off x="0" y="1690688"/>
            <a:ext cx="11878962" cy="3737669"/>
          </a:xfrm>
          <a:prstGeom prst="rect">
            <a:avLst/>
          </a:prstGeom>
        </p:spPr>
      </p:pic>
    </p:spTree>
    <p:extLst>
      <p:ext uri="{BB962C8B-B14F-4D97-AF65-F5344CB8AC3E}">
        <p14:creationId xmlns:p14="http://schemas.microsoft.com/office/powerpoint/2010/main" val="3468167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4) Experiments</a:t>
            </a:r>
            <a:endParaRPr lang="en-IN" dirty="0"/>
          </a:p>
        </p:txBody>
      </p:sp>
      <p:sp>
        <p:nvSpPr>
          <p:cNvPr id="3" name="Content Placeholder 2"/>
          <p:cNvSpPr>
            <a:spLocks noGrp="1"/>
          </p:cNvSpPr>
          <p:nvPr>
            <p:ph idx="1"/>
          </p:nvPr>
        </p:nvSpPr>
        <p:spPr/>
        <p:txBody>
          <a:bodyPr/>
          <a:lstStyle/>
          <a:p>
            <a:r>
              <a:rPr lang="en-IN" dirty="0" smtClean="0"/>
              <a:t>Three experiments were carried out to gauge the efficacy of the proposed system</a:t>
            </a:r>
          </a:p>
          <a:p>
            <a:pPr marL="0" indent="0">
              <a:buNone/>
            </a:pPr>
            <a:endParaRPr lang="en-IN" dirty="0" smtClean="0"/>
          </a:p>
          <a:p>
            <a:pPr marL="914400" lvl="1" indent="-457200">
              <a:buFont typeface="+mj-lt"/>
              <a:buAutoNum type="alphaLcPeriod"/>
            </a:pPr>
            <a:r>
              <a:rPr lang="en-IN" dirty="0" smtClean="0"/>
              <a:t>A PR2 robot performs autonomous image dataset generation from annotated world by letting robot move about</a:t>
            </a:r>
          </a:p>
          <a:p>
            <a:pPr marL="914400" lvl="1" indent="-457200">
              <a:buFont typeface="+mj-lt"/>
              <a:buAutoNum type="alphaLcPeriod"/>
            </a:pPr>
            <a:r>
              <a:rPr lang="en-IN" dirty="0" smtClean="0"/>
              <a:t>A PR2 robot performs a daily assistive task (getting a can from fridge) with rearranged environment</a:t>
            </a:r>
          </a:p>
          <a:p>
            <a:pPr marL="914400" lvl="1" indent="-457200">
              <a:buFont typeface="+mj-lt"/>
              <a:buAutoNum type="alphaLcPeriod"/>
            </a:pPr>
            <a:r>
              <a:rPr lang="en-IN" dirty="0" smtClean="0"/>
              <a:t>A HRP2 performs the same task with same framework to show the independence from robot type</a:t>
            </a:r>
          </a:p>
          <a:p>
            <a:pPr marL="914400" lvl="1" indent="-457200">
              <a:buFont typeface="+mj-lt"/>
              <a:buAutoNum type="alphaLcPeriod"/>
            </a:pPr>
            <a:endParaRPr lang="en-IN" dirty="0"/>
          </a:p>
        </p:txBody>
      </p:sp>
    </p:spTree>
    <p:extLst>
      <p:ext uri="{BB962C8B-B14F-4D97-AF65-F5344CB8AC3E}">
        <p14:creationId xmlns:p14="http://schemas.microsoft.com/office/powerpoint/2010/main" val="2049224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 Acquisition Phase</a:t>
            </a:r>
            <a:endParaRPr lang="en-IN" dirty="0"/>
          </a:p>
        </p:txBody>
      </p:sp>
      <p:sp>
        <p:nvSpPr>
          <p:cNvPr id="3" name="Content Placeholder 2"/>
          <p:cNvSpPr>
            <a:spLocks noGrp="1"/>
          </p:cNvSpPr>
          <p:nvPr>
            <p:ph idx="1"/>
          </p:nvPr>
        </p:nvSpPr>
        <p:spPr/>
        <p:txBody>
          <a:bodyPr>
            <a:normAutofit lnSpcReduction="10000"/>
          </a:bodyPr>
          <a:lstStyle/>
          <a:p>
            <a:r>
              <a:rPr lang="en-IN" dirty="0" smtClean="0"/>
              <a:t>Used Willow garage’s PR2 with head mounted Microsoft Kinect RGB-D sensor. The task is to move around a room with a base and look around with a constantly moving head.</a:t>
            </a:r>
          </a:p>
          <a:p>
            <a:r>
              <a:rPr lang="en-IN" dirty="0" smtClean="0"/>
              <a:t>Transformations from robot to object bounding boxes updated at 60Hz.</a:t>
            </a:r>
          </a:p>
          <a:p>
            <a:r>
              <a:rPr lang="en-IN" dirty="0" smtClean="0"/>
              <a:t>Images captured when camera moving faster than 0.01 m/s are filtered as are images closer than 0.03m from previous camera position</a:t>
            </a:r>
          </a:p>
          <a:p>
            <a:r>
              <a:rPr lang="en-IN" dirty="0" smtClean="0"/>
              <a:t>After 250 minutes, 450,973 </a:t>
            </a:r>
            <a:r>
              <a:rPr lang="en-IN" dirty="0" err="1" smtClean="0"/>
              <a:t>color</a:t>
            </a:r>
            <a:r>
              <a:rPr lang="en-IN" dirty="0" smtClean="0"/>
              <a:t> images and 445,611 depth images captured. Among these, 417 filtered data were generated as annotated images</a:t>
            </a:r>
            <a:endParaRPr lang="en-IN" dirty="0"/>
          </a:p>
        </p:txBody>
      </p:sp>
    </p:spTree>
    <p:extLst>
      <p:ext uri="{BB962C8B-B14F-4D97-AF65-F5344CB8AC3E}">
        <p14:creationId xmlns:p14="http://schemas.microsoft.com/office/powerpoint/2010/main" val="3093531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883297" y="1027906"/>
            <a:ext cx="10425406" cy="5479314"/>
          </a:xfrm>
          <a:prstGeom prst="rect">
            <a:avLst/>
          </a:prstGeom>
        </p:spPr>
      </p:pic>
    </p:spTree>
    <p:extLst>
      <p:ext uri="{BB962C8B-B14F-4D97-AF65-F5344CB8AC3E}">
        <p14:creationId xmlns:p14="http://schemas.microsoft.com/office/powerpoint/2010/main" val="2997528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325"/>
            <a:ext cx="10515600" cy="1325563"/>
          </a:xfrm>
        </p:spPr>
        <p:txBody>
          <a:bodyPr/>
          <a:lstStyle/>
          <a:p>
            <a:r>
              <a:rPr lang="en-IN" dirty="0" smtClean="0"/>
              <a:t>b) Task Execution Phase</a:t>
            </a:r>
            <a:endParaRPr lang="en-IN" dirty="0"/>
          </a:p>
        </p:txBody>
      </p:sp>
      <p:sp>
        <p:nvSpPr>
          <p:cNvPr id="3" name="Content Placeholder 2"/>
          <p:cNvSpPr>
            <a:spLocks noGrp="1"/>
          </p:cNvSpPr>
          <p:nvPr>
            <p:ph idx="1"/>
          </p:nvPr>
        </p:nvSpPr>
        <p:spPr>
          <a:xfrm>
            <a:off x="838200" y="1108933"/>
            <a:ext cx="10515600" cy="4351338"/>
          </a:xfrm>
        </p:spPr>
        <p:txBody>
          <a:bodyPr>
            <a:normAutofit/>
          </a:bodyPr>
          <a:lstStyle/>
          <a:p>
            <a:r>
              <a:rPr lang="en-IN" sz="2400" dirty="0" smtClean="0"/>
              <a:t>In this experiment, PR2 fetches a can from refrigerator before and after the room is rearranged. The setup consists of a table, a refrigerator, and a coffee can inside the refrigerator.</a:t>
            </a:r>
          </a:p>
          <a:p>
            <a:endParaRPr lang="en-IN" sz="2400" dirty="0"/>
          </a:p>
        </p:txBody>
      </p:sp>
      <p:pic>
        <p:nvPicPr>
          <p:cNvPr id="4" name="Picture 3"/>
          <p:cNvPicPr>
            <a:picLocks noChangeAspect="1"/>
          </p:cNvPicPr>
          <p:nvPr/>
        </p:nvPicPr>
        <p:blipFill>
          <a:blip r:embed="rId2"/>
          <a:stretch>
            <a:fillRect/>
          </a:stretch>
        </p:blipFill>
        <p:spPr>
          <a:xfrm>
            <a:off x="337750" y="2156588"/>
            <a:ext cx="10618573" cy="4701412"/>
          </a:xfrm>
          <a:prstGeom prst="rect">
            <a:avLst/>
          </a:prstGeom>
        </p:spPr>
      </p:pic>
    </p:spTree>
    <p:extLst>
      <p:ext uri="{BB962C8B-B14F-4D97-AF65-F5344CB8AC3E}">
        <p14:creationId xmlns:p14="http://schemas.microsoft.com/office/powerpoint/2010/main" val="2061009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Action transition graph generated by task compiler</a:t>
            </a:r>
            <a:endParaRPr lang="en-IN" dirty="0"/>
          </a:p>
        </p:txBody>
      </p:sp>
      <p:sp>
        <p:nvSpPr>
          <p:cNvPr id="3" name="Content Placeholder 2"/>
          <p:cNvSpPr>
            <a:spLocks noGrp="1"/>
          </p:cNvSpPr>
          <p:nvPr>
            <p:ph idx="1"/>
          </p:nvPr>
        </p:nvSpPr>
        <p:spPr/>
        <p:txBody>
          <a:bodyPr/>
          <a:lstStyle/>
          <a:p>
            <a:endParaRPr lang="en-IN"/>
          </a:p>
        </p:txBody>
      </p:sp>
      <p:pic>
        <p:nvPicPr>
          <p:cNvPr id="5" name="Picture 4"/>
          <p:cNvPicPr>
            <a:picLocks noChangeAspect="1"/>
          </p:cNvPicPr>
          <p:nvPr/>
        </p:nvPicPr>
        <p:blipFill>
          <a:blip r:embed="rId2"/>
          <a:stretch>
            <a:fillRect/>
          </a:stretch>
        </p:blipFill>
        <p:spPr>
          <a:xfrm>
            <a:off x="0" y="1690688"/>
            <a:ext cx="12192000" cy="3875655"/>
          </a:xfrm>
          <a:prstGeom prst="rect">
            <a:avLst/>
          </a:prstGeom>
        </p:spPr>
      </p:pic>
    </p:spTree>
    <p:extLst>
      <p:ext uri="{BB962C8B-B14F-4D97-AF65-F5344CB8AC3E}">
        <p14:creationId xmlns:p14="http://schemas.microsoft.com/office/powerpoint/2010/main" val="238530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 HRP2 performs the same task with same framework</a:t>
            </a:r>
            <a:endParaRPr lang="en-IN" dirty="0"/>
          </a:p>
        </p:txBody>
      </p:sp>
      <p:sp>
        <p:nvSpPr>
          <p:cNvPr id="3" name="Content Placeholder 2"/>
          <p:cNvSpPr>
            <a:spLocks noGrp="1"/>
          </p:cNvSpPr>
          <p:nvPr>
            <p:ph idx="1"/>
          </p:nvPr>
        </p:nvSpPr>
        <p:spPr/>
        <p:txBody>
          <a:bodyPr/>
          <a:lstStyle/>
          <a:p>
            <a:endParaRPr lang="en-IN"/>
          </a:p>
        </p:txBody>
      </p:sp>
      <p:pic>
        <p:nvPicPr>
          <p:cNvPr id="4" name="Picture 3"/>
          <p:cNvPicPr>
            <a:picLocks noChangeAspect="1"/>
          </p:cNvPicPr>
          <p:nvPr/>
        </p:nvPicPr>
        <p:blipFill>
          <a:blip r:embed="rId2"/>
          <a:stretch>
            <a:fillRect/>
          </a:stretch>
        </p:blipFill>
        <p:spPr>
          <a:xfrm>
            <a:off x="642937" y="1690688"/>
            <a:ext cx="10906125" cy="5019675"/>
          </a:xfrm>
          <a:prstGeom prst="rect">
            <a:avLst/>
          </a:prstGeom>
        </p:spPr>
      </p:pic>
    </p:spTree>
    <p:extLst>
      <p:ext uri="{BB962C8B-B14F-4D97-AF65-F5344CB8AC3E}">
        <p14:creationId xmlns:p14="http://schemas.microsoft.com/office/powerpoint/2010/main" val="2570300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Simultaneous Localisation &amp; Mapping (SLAM)</a:t>
            </a:r>
            <a:endParaRPr lang="en-IN" dirty="0"/>
          </a:p>
        </p:txBody>
      </p:sp>
      <p:sp>
        <p:nvSpPr>
          <p:cNvPr id="3" name="Content Placeholder 2"/>
          <p:cNvSpPr>
            <a:spLocks noGrp="1"/>
          </p:cNvSpPr>
          <p:nvPr>
            <p:ph idx="1"/>
          </p:nvPr>
        </p:nvSpPr>
        <p:spPr>
          <a:xfrm>
            <a:off x="838200" y="1603203"/>
            <a:ext cx="10515600" cy="4351338"/>
          </a:xfrm>
        </p:spPr>
        <p:txBody>
          <a:bodyPr/>
          <a:lstStyle/>
          <a:p>
            <a:r>
              <a:rPr lang="en-IN" dirty="0" smtClean="0"/>
              <a:t>Robot builds a map of its environment and simultaneously localizes itself with respect to the computed map.</a:t>
            </a:r>
          </a:p>
          <a:p>
            <a:r>
              <a:rPr lang="en-IN" dirty="0" smtClean="0"/>
              <a:t>The problem statement:</a:t>
            </a:r>
          </a:p>
          <a:p>
            <a:pPr lvl="1"/>
            <a:r>
              <a:rPr lang="en-IN" dirty="0" smtClean="0"/>
              <a:t>Given:</a:t>
            </a:r>
          </a:p>
          <a:p>
            <a:pPr lvl="2">
              <a:buFont typeface="Wingdings" panose="05000000000000000000" pitchFamily="2" charset="2"/>
              <a:buChar char="q"/>
            </a:pPr>
            <a:r>
              <a:rPr lang="en-IN" dirty="0" smtClean="0"/>
              <a:t>The robot’s controls U</a:t>
            </a:r>
            <a:r>
              <a:rPr lang="en-IN" sz="1200" dirty="0" smtClean="0"/>
              <a:t>0:k</a:t>
            </a:r>
            <a:r>
              <a:rPr lang="en-IN" dirty="0" smtClean="0"/>
              <a:t> = {u</a:t>
            </a:r>
            <a:r>
              <a:rPr lang="en-IN" sz="1200" dirty="0" smtClean="0"/>
              <a:t>1</a:t>
            </a:r>
            <a:r>
              <a:rPr lang="en-IN" dirty="0" smtClean="0"/>
              <a:t>,u</a:t>
            </a:r>
            <a:r>
              <a:rPr lang="en-IN" sz="1200" dirty="0" smtClean="0"/>
              <a:t>2</a:t>
            </a:r>
            <a:r>
              <a:rPr lang="en-IN" dirty="0" smtClean="0"/>
              <a:t>,u</a:t>
            </a:r>
            <a:r>
              <a:rPr lang="en-IN" sz="1200" dirty="0"/>
              <a:t>3</a:t>
            </a:r>
            <a:r>
              <a:rPr lang="en-IN" dirty="0" smtClean="0"/>
              <a:t>,u</a:t>
            </a:r>
            <a:r>
              <a:rPr lang="en-IN" sz="1200" dirty="0"/>
              <a:t>4</a:t>
            </a:r>
            <a:r>
              <a:rPr lang="en-IN" dirty="0" smtClean="0"/>
              <a:t>,..u</a:t>
            </a:r>
            <a:r>
              <a:rPr lang="en-IN" sz="1200" dirty="0"/>
              <a:t>k</a:t>
            </a:r>
            <a:r>
              <a:rPr lang="en-IN" dirty="0" smtClean="0"/>
              <a:t>}</a:t>
            </a:r>
          </a:p>
          <a:p>
            <a:pPr lvl="2">
              <a:buFont typeface="Wingdings" panose="05000000000000000000" pitchFamily="2" charset="2"/>
              <a:buChar char="q"/>
            </a:pPr>
            <a:r>
              <a:rPr lang="en-IN" dirty="0" smtClean="0"/>
              <a:t>Relative observations</a:t>
            </a:r>
          </a:p>
          <a:p>
            <a:pPr marL="914400" lvl="2" indent="0">
              <a:buNone/>
            </a:pPr>
            <a:endParaRPr lang="en-IN" dirty="0" smtClean="0"/>
          </a:p>
          <a:p>
            <a:pPr lvl="1"/>
            <a:r>
              <a:rPr lang="en-IN" dirty="0" smtClean="0"/>
              <a:t>To Compute:</a:t>
            </a:r>
          </a:p>
          <a:p>
            <a:pPr lvl="2">
              <a:buFont typeface="Wingdings" panose="05000000000000000000" pitchFamily="2" charset="2"/>
              <a:buChar char="q"/>
            </a:pPr>
            <a:r>
              <a:rPr lang="en-IN" dirty="0" smtClean="0"/>
              <a:t>Map of features m = {m</a:t>
            </a:r>
            <a:r>
              <a:rPr lang="en-IN" sz="1200" dirty="0"/>
              <a:t>1</a:t>
            </a:r>
            <a:r>
              <a:rPr lang="en-IN" dirty="0" smtClean="0"/>
              <a:t>,m</a:t>
            </a:r>
            <a:r>
              <a:rPr lang="en-IN" sz="1200" dirty="0"/>
              <a:t>2</a:t>
            </a:r>
            <a:r>
              <a:rPr lang="en-IN" dirty="0" smtClean="0"/>
              <a:t>,m</a:t>
            </a:r>
            <a:r>
              <a:rPr lang="en-IN" sz="1200" dirty="0"/>
              <a:t>3</a:t>
            </a:r>
            <a:r>
              <a:rPr lang="en-IN" dirty="0" smtClean="0"/>
              <a:t>….</a:t>
            </a:r>
            <a:r>
              <a:rPr lang="en-IN" dirty="0" err="1" smtClean="0"/>
              <a:t>m</a:t>
            </a:r>
            <a:r>
              <a:rPr lang="en-IN" sz="1200" dirty="0" err="1"/>
              <a:t>n</a:t>
            </a:r>
            <a:r>
              <a:rPr lang="en-IN" dirty="0" smtClean="0"/>
              <a:t>}</a:t>
            </a:r>
          </a:p>
          <a:p>
            <a:pPr lvl="2">
              <a:buFont typeface="Wingdings" panose="05000000000000000000" pitchFamily="2" charset="2"/>
              <a:buChar char="q"/>
            </a:pPr>
            <a:r>
              <a:rPr lang="en-IN" dirty="0" smtClean="0"/>
              <a:t>Path of robot X </a:t>
            </a:r>
            <a:r>
              <a:rPr lang="en-IN" sz="1200" dirty="0"/>
              <a:t>0:k</a:t>
            </a:r>
            <a:r>
              <a:rPr lang="en-IN" dirty="0" smtClean="0"/>
              <a:t> = {x</a:t>
            </a:r>
            <a:r>
              <a:rPr lang="en-IN" sz="1200" dirty="0"/>
              <a:t>0</a:t>
            </a:r>
            <a:r>
              <a:rPr lang="en-IN" dirty="0" smtClean="0"/>
              <a:t>,x</a:t>
            </a:r>
            <a:r>
              <a:rPr lang="en-IN" sz="1200" dirty="0"/>
              <a:t>1</a:t>
            </a:r>
            <a:r>
              <a:rPr lang="en-IN" dirty="0" smtClean="0"/>
              <a:t>,x</a:t>
            </a:r>
            <a:r>
              <a:rPr lang="en-IN" sz="1200" dirty="0"/>
              <a:t>2</a:t>
            </a:r>
            <a:r>
              <a:rPr lang="en-IN" dirty="0" smtClean="0"/>
              <a:t>….</a:t>
            </a:r>
            <a:r>
              <a:rPr lang="en-IN" dirty="0" err="1" smtClean="0"/>
              <a:t>x</a:t>
            </a:r>
            <a:r>
              <a:rPr lang="en-IN" sz="1200" dirty="0" err="1"/>
              <a:t>k</a:t>
            </a:r>
            <a:r>
              <a:rPr lang="en-IN" dirty="0" smtClean="0"/>
              <a:t>}</a:t>
            </a:r>
          </a:p>
        </p:txBody>
      </p:sp>
      <p:pic>
        <p:nvPicPr>
          <p:cNvPr id="4" name="Picture 3"/>
          <p:cNvPicPr>
            <a:picLocks noChangeAspect="1"/>
          </p:cNvPicPr>
          <p:nvPr/>
        </p:nvPicPr>
        <p:blipFill>
          <a:blip r:embed="rId2"/>
          <a:stretch>
            <a:fillRect/>
          </a:stretch>
        </p:blipFill>
        <p:spPr>
          <a:xfrm>
            <a:off x="6354976" y="2471350"/>
            <a:ext cx="5281053" cy="3136299"/>
          </a:xfrm>
          <a:prstGeom prst="rect">
            <a:avLst/>
          </a:prstGeom>
        </p:spPr>
      </p:pic>
      <p:sp>
        <p:nvSpPr>
          <p:cNvPr id="5" name="TextBox 4"/>
          <p:cNvSpPr txBox="1"/>
          <p:nvPr/>
        </p:nvSpPr>
        <p:spPr>
          <a:xfrm>
            <a:off x="838200" y="5954541"/>
            <a:ext cx="9557951" cy="646331"/>
          </a:xfrm>
          <a:prstGeom prst="rect">
            <a:avLst/>
          </a:prstGeom>
          <a:noFill/>
        </p:spPr>
        <p:txBody>
          <a:bodyPr wrap="square" rtlCol="0">
            <a:spAutoFit/>
          </a:bodyPr>
          <a:lstStyle/>
          <a:p>
            <a:r>
              <a:rPr lang="en-IN" dirty="0" smtClean="0"/>
              <a:t>Full SLAM: P(x</a:t>
            </a:r>
            <a:r>
              <a:rPr lang="en-IN" sz="1200" dirty="0"/>
              <a:t>1:t</a:t>
            </a:r>
            <a:r>
              <a:rPr lang="en-IN" dirty="0" smtClean="0"/>
              <a:t>,m|z </a:t>
            </a:r>
            <a:r>
              <a:rPr lang="en-IN" sz="1200" dirty="0"/>
              <a:t>1:t</a:t>
            </a:r>
            <a:r>
              <a:rPr lang="en-IN" dirty="0" smtClean="0"/>
              <a:t>, u</a:t>
            </a:r>
            <a:r>
              <a:rPr lang="en-IN" sz="1200" dirty="0"/>
              <a:t>1:t</a:t>
            </a:r>
            <a:r>
              <a:rPr lang="en-IN" dirty="0" smtClean="0"/>
              <a:t>), entire path and map</a:t>
            </a:r>
          </a:p>
          <a:p>
            <a:r>
              <a:rPr lang="en-IN" dirty="0" smtClean="0"/>
              <a:t>Online SLAM: P(x</a:t>
            </a:r>
            <a:r>
              <a:rPr lang="en-IN" sz="1200" dirty="0"/>
              <a:t>t</a:t>
            </a:r>
            <a:r>
              <a:rPr lang="en-IN" dirty="0" smtClean="0"/>
              <a:t>,m|z</a:t>
            </a:r>
            <a:r>
              <a:rPr lang="en-IN" sz="1200" dirty="0"/>
              <a:t>1:t</a:t>
            </a:r>
            <a:r>
              <a:rPr lang="en-IN" dirty="0" smtClean="0"/>
              <a:t>,u</a:t>
            </a:r>
            <a:r>
              <a:rPr lang="en-IN" sz="1200" dirty="0"/>
              <a:t>1:t</a:t>
            </a:r>
            <a:r>
              <a:rPr lang="en-IN" dirty="0" smtClean="0"/>
              <a:t>), most recent pose and map </a:t>
            </a:r>
            <a:endParaRPr lang="en-IN" dirty="0"/>
          </a:p>
        </p:txBody>
      </p:sp>
    </p:spTree>
    <p:extLst>
      <p:ext uri="{BB962C8B-B14F-4D97-AF65-F5344CB8AC3E}">
        <p14:creationId xmlns:p14="http://schemas.microsoft.com/office/powerpoint/2010/main" val="463813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Complete Pipeline at a glance</a:t>
            </a:r>
            <a:endParaRPr lang="en-IN" dirty="0"/>
          </a:p>
        </p:txBody>
      </p:sp>
      <p:sp>
        <p:nvSpPr>
          <p:cNvPr id="3" name="Content Placeholder 2"/>
          <p:cNvSpPr>
            <a:spLocks noGrp="1"/>
          </p:cNvSpPr>
          <p:nvPr>
            <p:ph idx="1"/>
          </p:nvPr>
        </p:nvSpPr>
        <p:spPr/>
        <p:txBody>
          <a:bodyPr/>
          <a:lstStyle/>
          <a:p>
            <a:endParaRPr lang="en-IN"/>
          </a:p>
        </p:txBody>
      </p:sp>
      <p:pic>
        <p:nvPicPr>
          <p:cNvPr id="5" name="Picture 4"/>
          <p:cNvPicPr>
            <a:picLocks noChangeAspect="1"/>
          </p:cNvPicPr>
          <p:nvPr/>
        </p:nvPicPr>
        <p:blipFill>
          <a:blip r:embed="rId2"/>
          <a:stretch>
            <a:fillRect/>
          </a:stretch>
        </p:blipFill>
        <p:spPr>
          <a:xfrm>
            <a:off x="1753371" y="1432740"/>
            <a:ext cx="8255601" cy="5328615"/>
          </a:xfrm>
          <a:prstGeom prst="rect">
            <a:avLst/>
          </a:prstGeom>
        </p:spPr>
      </p:pic>
    </p:spTree>
    <p:extLst>
      <p:ext uri="{BB962C8B-B14F-4D97-AF65-F5344CB8AC3E}">
        <p14:creationId xmlns:p14="http://schemas.microsoft.com/office/powerpoint/2010/main" val="1896411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Summary</a:t>
            </a:r>
            <a:endParaRPr lang="en-IN" dirty="0"/>
          </a:p>
        </p:txBody>
      </p:sp>
      <p:sp>
        <p:nvSpPr>
          <p:cNvPr id="3" name="Content Placeholder 2"/>
          <p:cNvSpPr>
            <a:spLocks noGrp="1"/>
          </p:cNvSpPr>
          <p:nvPr>
            <p:ph idx="1"/>
          </p:nvPr>
        </p:nvSpPr>
        <p:spPr/>
        <p:txBody>
          <a:bodyPr/>
          <a:lstStyle/>
          <a:p>
            <a:r>
              <a:rPr lang="en-IN" dirty="0" smtClean="0"/>
              <a:t>This paper presents a novel framework to generate semantic map for navigation in dynamic environment by self-supervised dataset generation from annotated world and segmenting &amp; labelling objects with deep learning. </a:t>
            </a:r>
          </a:p>
          <a:p>
            <a:r>
              <a:rPr lang="en-IN" dirty="0" smtClean="0"/>
              <a:t>The approach was tested in dynamic home environment on multiple robot platforms to confirm the feasibility of the proposed technique.</a:t>
            </a:r>
          </a:p>
          <a:p>
            <a:pPr marL="0" indent="0">
              <a:buNone/>
            </a:pPr>
            <a:endParaRPr lang="en-IN" dirty="0"/>
          </a:p>
          <a:p>
            <a:pPr marL="0" indent="0">
              <a:buNone/>
            </a:pPr>
            <a:r>
              <a:rPr lang="en-IN" smtClean="0"/>
              <a:t>Demo: </a:t>
            </a:r>
            <a:r>
              <a:rPr lang="en-IN" smtClean="0">
                <a:hlinkClick r:id="rId2"/>
              </a:rPr>
              <a:t>http</a:t>
            </a:r>
            <a:r>
              <a:rPr lang="en-IN" dirty="0" smtClean="0">
                <a:hlinkClick r:id="rId2"/>
              </a:rPr>
              <a:t>://www.cs.columbia.edu</a:t>
            </a:r>
            <a:r>
              <a:rPr lang="en-IN" smtClean="0">
                <a:hlinkClick r:id="rId2"/>
              </a:rPr>
              <a:t>/~allen/S19/NEWER_SLIDES/transformable_video.mp4</a:t>
            </a:r>
            <a:r>
              <a:rPr lang="en-IN" smtClean="0"/>
              <a:t> </a:t>
            </a:r>
            <a:endParaRPr lang="en-IN" dirty="0" smtClean="0"/>
          </a:p>
          <a:p>
            <a:endParaRPr lang="en-IN" dirty="0"/>
          </a:p>
        </p:txBody>
      </p:sp>
    </p:spTree>
    <p:extLst>
      <p:ext uri="{BB962C8B-B14F-4D97-AF65-F5344CB8AC3E}">
        <p14:creationId xmlns:p14="http://schemas.microsoft.com/office/powerpoint/2010/main" val="124936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Potential Improvements</a:t>
            </a:r>
            <a:endParaRPr lang="en-IN" dirty="0"/>
          </a:p>
        </p:txBody>
      </p:sp>
      <p:sp>
        <p:nvSpPr>
          <p:cNvPr id="3" name="Content Placeholder 2"/>
          <p:cNvSpPr>
            <a:spLocks noGrp="1"/>
          </p:cNvSpPr>
          <p:nvPr>
            <p:ph idx="1"/>
          </p:nvPr>
        </p:nvSpPr>
        <p:spPr/>
        <p:txBody>
          <a:bodyPr/>
          <a:lstStyle/>
          <a:p>
            <a:pPr marL="0" indent="0">
              <a:buNone/>
            </a:pPr>
            <a:r>
              <a:rPr lang="en-IN" dirty="0" smtClean="0"/>
              <a:t>Problems: The current system is restricted to 5 object classes thus restraining the general applicability of the system.</a:t>
            </a:r>
            <a:r>
              <a:rPr lang="en-IN" dirty="0"/>
              <a:t> </a:t>
            </a:r>
            <a:r>
              <a:rPr lang="en-IN" dirty="0" smtClean="0"/>
              <a:t>Moreover, the semantic mapping does not provide  any feedback to the SLAM pipeline to correct drifts.</a:t>
            </a:r>
          </a:p>
          <a:p>
            <a:r>
              <a:rPr lang="en-IN" dirty="0" smtClean="0"/>
              <a:t> One way to improve the current pipeline is to incorporate an end to end pipeline which simultaneously caters to SLAM and semantic segmentation while also tackling scale drifts as done in CNN-SLAM proposed by Tateno et al. [6].</a:t>
            </a:r>
            <a:endParaRPr lang="en-IN" dirty="0"/>
          </a:p>
          <a:p>
            <a:pPr marL="0" indent="0">
              <a:buNone/>
            </a:pPr>
            <a:r>
              <a:rPr lang="en-IN" dirty="0" smtClean="0"/>
              <a:t>CNN-SLAM demo: </a:t>
            </a:r>
            <a:r>
              <a:rPr lang="en-IN" dirty="0" smtClean="0">
                <a:hlinkClick r:id="rId2"/>
              </a:rPr>
              <a:t>https://www.youtube.com/watch?v=z_NJxbkQnBU</a:t>
            </a:r>
            <a:endParaRPr lang="en-IN" dirty="0"/>
          </a:p>
        </p:txBody>
      </p:sp>
    </p:spTree>
    <p:extLst>
      <p:ext uri="{BB962C8B-B14F-4D97-AF65-F5344CB8AC3E}">
        <p14:creationId xmlns:p14="http://schemas.microsoft.com/office/powerpoint/2010/main" val="1532922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lgn="ctr">
              <a:buNone/>
            </a:pPr>
            <a:r>
              <a:rPr lang="en-IN" sz="6600" dirty="0" smtClean="0"/>
              <a:t>Questions?</a:t>
            </a:r>
            <a:endParaRPr lang="en-IN" sz="6600" dirty="0"/>
          </a:p>
        </p:txBody>
      </p:sp>
    </p:spTree>
    <p:extLst>
      <p:ext uri="{BB962C8B-B14F-4D97-AF65-F5344CB8AC3E}">
        <p14:creationId xmlns:p14="http://schemas.microsoft.com/office/powerpoint/2010/main" val="154923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IN" dirty="0"/>
              <a:t>D. Fox, W. </a:t>
            </a:r>
            <a:r>
              <a:rPr lang="en-IN" dirty="0" err="1"/>
              <a:t>Burgard</a:t>
            </a:r>
            <a:r>
              <a:rPr lang="en-IN" dirty="0"/>
              <a:t>, and S. </a:t>
            </a:r>
            <a:r>
              <a:rPr lang="en-IN" dirty="0" err="1"/>
              <a:t>Thrun</a:t>
            </a:r>
            <a:r>
              <a:rPr lang="en-IN" dirty="0"/>
              <a:t>. Markov localization for </a:t>
            </a:r>
            <a:r>
              <a:rPr lang="en-IN" dirty="0" err="1" smtClean="0"/>
              <a:t>mobilerobots</a:t>
            </a:r>
            <a:r>
              <a:rPr lang="en-IN" dirty="0" smtClean="0"/>
              <a:t> </a:t>
            </a:r>
            <a:r>
              <a:rPr lang="en-IN" dirty="0"/>
              <a:t>in dynamic environments. Vol. 11, pp. 391–427, 1999</a:t>
            </a:r>
            <a:r>
              <a:rPr lang="en-IN" dirty="0" smtClean="0"/>
              <a:t>.</a:t>
            </a:r>
          </a:p>
          <a:p>
            <a:pPr marL="514350" indent="-514350">
              <a:buFont typeface="+mj-lt"/>
              <a:buAutoNum type="arabicPeriod"/>
            </a:pPr>
            <a:r>
              <a:rPr lang="en-IN" dirty="0"/>
              <a:t>B. </a:t>
            </a:r>
            <a:r>
              <a:rPr lang="en-IN" dirty="0" err="1"/>
              <a:t>Kuipers</a:t>
            </a:r>
            <a:r>
              <a:rPr lang="en-IN" dirty="0"/>
              <a:t> and Y. Byun. A robot exploration and mapping </a:t>
            </a:r>
            <a:r>
              <a:rPr lang="en-IN" dirty="0" smtClean="0"/>
              <a:t>strategy based </a:t>
            </a:r>
            <a:r>
              <a:rPr lang="en-IN" dirty="0"/>
              <a:t>on a semantic hierarchy of spatial representations. </a:t>
            </a:r>
            <a:r>
              <a:rPr lang="en-IN" i="1" dirty="0"/>
              <a:t>Robotics </a:t>
            </a:r>
            <a:r>
              <a:rPr lang="en-IN" i="1" dirty="0" smtClean="0"/>
              <a:t>and autonomous </a:t>
            </a:r>
            <a:r>
              <a:rPr lang="en-IN" i="1" dirty="0"/>
              <a:t>systems</a:t>
            </a:r>
            <a:r>
              <a:rPr lang="en-IN" dirty="0"/>
              <a:t>, Vol. 8, No. 1, pp. 47–63, 1991</a:t>
            </a:r>
            <a:r>
              <a:rPr lang="en-IN" dirty="0" smtClean="0"/>
              <a:t>.</a:t>
            </a:r>
          </a:p>
          <a:p>
            <a:pPr marL="514350" indent="-514350">
              <a:buFont typeface="+mj-lt"/>
              <a:buAutoNum type="arabicPeriod"/>
            </a:pPr>
            <a:r>
              <a:rPr lang="en-IN" dirty="0"/>
              <a:t>K. Okada, M. Kojima, Y. Sagawa, T. </a:t>
            </a:r>
            <a:r>
              <a:rPr lang="en-IN" dirty="0" err="1"/>
              <a:t>Ichino</a:t>
            </a:r>
            <a:r>
              <a:rPr lang="en-IN" dirty="0"/>
              <a:t>, K. Sato, and M. </a:t>
            </a:r>
            <a:r>
              <a:rPr lang="en-IN" dirty="0" err="1" smtClean="0"/>
              <a:t>Inaba.Vision</a:t>
            </a:r>
            <a:r>
              <a:rPr lang="en-IN" dirty="0" smtClean="0"/>
              <a:t> </a:t>
            </a:r>
            <a:r>
              <a:rPr lang="en-IN" dirty="0"/>
              <a:t>based </a:t>
            </a:r>
            <a:r>
              <a:rPr lang="en-IN" dirty="0" err="1"/>
              <a:t>behavior</a:t>
            </a:r>
            <a:r>
              <a:rPr lang="en-IN" dirty="0"/>
              <a:t> verification system of humanoid robot for </a:t>
            </a:r>
            <a:r>
              <a:rPr lang="en-IN" dirty="0" smtClean="0"/>
              <a:t>daily environment </a:t>
            </a:r>
            <a:r>
              <a:rPr lang="en-IN" dirty="0"/>
              <a:t>tasks. In </a:t>
            </a:r>
            <a:r>
              <a:rPr lang="en-IN" i="1" dirty="0"/>
              <a:t>2006 6th IEEE-RAS International </a:t>
            </a:r>
            <a:r>
              <a:rPr lang="en-IN" i="1" dirty="0" smtClean="0"/>
              <a:t>Conference on </a:t>
            </a:r>
            <a:r>
              <a:rPr lang="en-IN" i="1" dirty="0"/>
              <a:t>Humanoid Robots</a:t>
            </a:r>
            <a:r>
              <a:rPr lang="en-IN" dirty="0"/>
              <a:t>, pp. 7–12. IEEE, 2006</a:t>
            </a:r>
            <a:r>
              <a:rPr lang="en-IN" dirty="0" smtClean="0"/>
              <a:t>.</a:t>
            </a:r>
          </a:p>
          <a:p>
            <a:pPr marL="514350" indent="-514350">
              <a:buFont typeface="+mj-lt"/>
              <a:buAutoNum type="arabicPeriod"/>
            </a:pPr>
            <a:r>
              <a:rPr lang="en-IN" dirty="0"/>
              <a:t>R. </a:t>
            </a:r>
            <a:r>
              <a:rPr lang="en-IN" dirty="0" err="1"/>
              <a:t>Achanta</a:t>
            </a:r>
            <a:r>
              <a:rPr lang="en-IN" dirty="0"/>
              <a:t>, A. </a:t>
            </a:r>
            <a:r>
              <a:rPr lang="en-IN" dirty="0" err="1"/>
              <a:t>Shaji</a:t>
            </a:r>
            <a:r>
              <a:rPr lang="en-IN" dirty="0"/>
              <a:t>, K. Smith, A. </a:t>
            </a:r>
            <a:r>
              <a:rPr lang="en-IN" dirty="0" err="1"/>
              <a:t>Lucchi</a:t>
            </a:r>
            <a:r>
              <a:rPr lang="en-IN" dirty="0"/>
              <a:t>, P. </a:t>
            </a:r>
            <a:r>
              <a:rPr lang="en-IN" dirty="0" err="1"/>
              <a:t>Fua</a:t>
            </a:r>
            <a:r>
              <a:rPr lang="en-IN" dirty="0"/>
              <a:t>, and S. </a:t>
            </a:r>
            <a:r>
              <a:rPr lang="en-IN" dirty="0" err="1" smtClean="0"/>
              <a:t>S¨usstrunk</a:t>
            </a:r>
            <a:r>
              <a:rPr lang="en-IN" dirty="0" smtClean="0"/>
              <a:t>. </a:t>
            </a:r>
            <a:r>
              <a:rPr lang="en-IN" dirty="0" err="1" smtClean="0"/>
              <a:t>Slic</a:t>
            </a:r>
            <a:r>
              <a:rPr lang="en-IN" dirty="0" smtClean="0"/>
              <a:t> </a:t>
            </a:r>
            <a:r>
              <a:rPr lang="en-IN" dirty="0" err="1"/>
              <a:t>superpixels</a:t>
            </a:r>
            <a:r>
              <a:rPr lang="en-IN" dirty="0"/>
              <a:t> compared to state-of-the-art </a:t>
            </a:r>
            <a:r>
              <a:rPr lang="en-IN" dirty="0" err="1"/>
              <a:t>superpixel</a:t>
            </a:r>
            <a:r>
              <a:rPr lang="en-IN" dirty="0"/>
              <a:t> methods. </a:t>
            </a:r>
            <a:r>
              <a:rPr lang="en-IN" i="1" dirty="0" smtClean="0"/>
              <a:t>IEEE transactions </a:t>
            </a:r>
            <a:r>
              <a:rPr lang="en-IN" i="1" dirty="0"/>
              <a:t>on pattern analysis and machine intelligence</a:t>
            </a:r>
            <a:r>
              <a:rPr lang="en-IN" dirty="0"/>
              <a:t>, Vol. </a:t>
            </a:r>
            <a:r>
              <a:rPr lang="en-IN" dirty="0" smtClean="0"/>
              <a:t>34, No</a:t>
            </a:r>
            <a:r>
              <a:rPr lang="en-IN" dirty="0"/>
              <a:t>. 11, pp. 2274–2282, 2012</a:t>
            </a:r>
            <a:r>
              <a:rPr lang="en-IN" dirty="0" smtClean="0"/>
              <a:t>.</a:t>
            </a:r>
          </a:p>
          <a:p>
            <a:pPr marL="514350" indent="-514350">
              <a:buFont typeface="+mj-lt"/>
              <a:buAutoNum type="arabicPeriod"/>
            </a:pPr>
            <a:r>
              <a:rPr lang="en-IN" dirty="0"/>
              <a:t>J. Long, E. </a:t>
            </a:r>
            <a:r>
              <a:rPr lang="en-IN" dirty="0" err="1"/>
              <a:t>Shelhamer</a:t>
            </a:r>
            <a:r>
              <a:rPr lang="en-IN" dirty="0"/>
              <a:t>, and T. Darrell. Fully convolutional </a:t>
            </a:r>
            <a:r>
              <a:rPr lang="en-IN" dirty="0" smtClean="0"/>
              <a:t>networks for </a:t>
            </a:r>
            <a:r>
              <a:rPr lang="en-IN" dirty="0"/>
              <a:t>semantic segmentation. In </a:t>
            </a:r>
            <a:r>
              <a:rPr lang="en-IN" i="1" dirty="0"/>
              <a:t>Proceedings of the IEEE </a:t>
            </a:r>
            <a:r>
              <a:rPr lang="en-IN" i="1" dirty="0" smtClean="0"/>
              <a:t>Conference on </a:t>
            </a:r>
            <a:r>
              <a:rPr lang="en-IN" i="1" dirty="0"/>
              <a:t>Computer Vision and Pattern Recognition</a:t>
            </a:r>
            <a:r>
              <a:rPr lang="en-IN" dirty="0"/>
              <a:t>, pp. 3431–3440, 2015</a:t>
            </a:r>
            <a:r>
              <a:rPr lang="en-IN" dirty="0" smtClean="0"/>
              <a:t>.</a:t>
            </a:r>
          </a:p>
          <a:p>
            <a:pPr marL="514350" indent="-514350">
              <a:buFont typeface="+mj-lt"/>
              <a:buAutoNum type="arabicPeriod"/>
            </a:pPr>
            <a:r>
              <a:rPr lang="en-IN" dirty="0"/>
              <a:t>K. Tateno, F. </a:t>
            </a:r>
            <a:r>
              <a:rPr lang="en-IN" dirty="0" err="1"/>
              <a:t>Tombari</a:t>
            </a:r>
            <a:r>
              <a:rPr lang="en-IN" dirty="0"/>
              <a:t>, I. </a:t>
            </a:r>
            <a:r>
              <a:rPr lang="en-IN" dirty="0" err="1"/>
              <a:t>Laina</a:t>
            </a:r>
            <a:r>
              <a:rPr lang="en-IN" dirty="0"/>
              <a:t> and N. </a:t>
            </a:r>
            <a:r>
              <a:rPr lang="en-IN" dirty="0" err="1"/>
              <a:t>Navab</a:t>
            </a:r>
            <a:r>
              <a:rPr lang="en-IN" dirty="0"/>
              <a:t>, "CNN-SLAM: Real-Time Dense Monocular SLAM with Learned Depth Prediction," </a:t>
            </a:r>
            <a:r>
              <a:rPr lang="en-IN" i="1" dirty="0"/>
              <a:t>2017 IEEE Conference on Computer Vision and Pattern Recognition (CVPR)</a:t>
            </a:r>
            <a:r>
              <a:rPr lang="en-IN" dirty="0"/>
              <a:t>, Honolulu, HI, 2017, pp. 6565-6574.</a:t>
            </a:r>
            <a:r>
              <a:rPr lang="en-IN" dirty="0" smtClean="0"/>
              <a:t/>
            </a:r>
            <a:br>
              <a:rPr lang="en-IN" dirty="0" smtClean="0"/>
            </a:br>
            <a:r>
              <a:rPr lang="en-IN" dirty="0" err="1"/>
              <a:t>doi</a:t>
            </a:r>
            <a:r>
              <a:rPr lang="en-IN" dirty="0"/>
              <a:t>: 10.1109/CVPR.2017.695</a:t>
            </a:r>
          </a:p>
        </p:txBody>
      </p:sp>
    </p:spTree>
    <p:extLst>
      <p:ext uri="{BB962C8B-B14F-4D97-AF65-F5344CB8AC3E}">
        <p14:creationId xmlns:p14="http://schemas.microsoft.com/office/powerpoint/2010/main" val="3396544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IN" dirty="0" smtClean="0"/>
              <a:t>So…. What’s the problem?</a:t>
            </a:r>
            <a:endParaRPr lang="en-IN" dirty="0"/>
          </a:p>
        </p:txBody>
      </p:sp>
      <p:sp>
        <p:nvSpPr>
          <p:cNvPr id="3" name="Content Placeholder 2"/>
          <p:cNvSpPr>
            <a:spLocks noGrp="1"/>
          </p:cNvSpPr>
          <p:nvPr>
            <p:ph idx="1"/>
          </p:nvPr>
        </p:nvSpPr>
        <p:spPr>
          <a:xfrm>
            <a:off x="895865" y="1216025"/>
            <a:ext cx="10515600" cy="4351338"/>
          </a:xfrm>
        </p:spPr>
        <p:txBody>
          <a:bodyPr/>
          <a:lstStyle/>
          <a:p>
            <a:r>
              <a:rPr lang="en-IN" sz="2400" dirty="0" smtClean="0"/>
              <a:t>Geometric maps alone are insufficient to tackle changes in environment!</a:t>
            </a:r>
          </a:p>
          <a:p>
            <a:r>
              <a:rPr lang="en-IN" sz="2400" dirty="0" smtClean="0"/>
              <a:t>Moreover, the maps generated may be specific to a robot as it depends on the kind of sensors on the robot.</a:t>
            </a:r>
          </a:p>
          <a:p>
            <a:endParaRPr lang="en-IN" dirty="0"/>
          </a:p>
          <a:p>
            <a:endParaRPr lang="en-IN" dirty="0"/>
          </a:p>
        </p:txBody>
      </p:sp>
      <p:pic>
        <p:nvPicPr>
          <p:cNvPr id="4" name="Picture 3"/>
          <p:cNvPicPr>
            <a:picLocks noChangeAspect="1"/>
          </p:cNvPicPr>
          <p:nvPr/>
        </p:nvPicPr>
        <p:blipFill>
          <a:blip r:embed="rId2"/>
          <a:stretch>
            <a:fillRect/>
          </a:stretch>
        </p:blipFill>
        <p:spPr>
          <a:xfrm>
            <a:off x="2034746" y="2363379"/>
            <a:ext cx="8122508" cy="4257954"/>
          </a:xfrm>
          <a:prstGeom prst="rect">
            <a:avLst/>
          </a:prstGeom>
        </p:spPr>
      </p:pic>
    </p:spTree>
    <p:extLst>
      <p:ext uri="{BB962C8B-B14F-4D97-AF65-F5344CB8AC3E}">
        <p14:creationId xmlns:p14="http://schemas.microsoft.com/office/powerpoint/2010/main" val="3846682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Related Work</a:t>
            </a:r>
            <a:endParaRPr lang="en-IN"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IN" sz="2400" dirty="0" smtClean="0"/>
              <a:t>Localization :- Fox et al. [1] </a:t>
            </a:r>
            <a:r>
              <a:rPr lang="nl-NL" sz="2400" dirty="0" smtClean="0"/>
              <a:t>performed high precision self localization but did not consider spatial relationship between objects.</a:t>
            </a:r>
          </a:p>
          <a:p>
            <a:pPr marL="514350" indent="-514350">
              <a:buFont typeface="+mj-lt"/>
              <a:buAutoNum type="arabicPeriod"/>
            </a:pPr>
            <a:r>
              <a:rPr lang="en-IN" sz="2400" dirty="0" smtClean="0"/>
              <a:t>Semantics :- </a:t>
            </a:r>
            <a:r>
              <a:rPr lang="en-IN" sz="2400" dirty="0" err="1" smtClean="0"/>
              <a:t>Kuipers</a:t>
            </a:r>
            <a:r>
              <a:rPr lang="en-IN" sz="2400" dirty="0" smtClean="0"/>
              <a:t> et al. [2] represented environment as a topological map derived from theory on mapping and symbolization by human. Okada et al. [3] showed that symbolic representation of map has high intuitiveness for performing various tasks with a ‘spot’, which is a meaningful location for manipulation. The shortcoming of these approaches is that the annotations and symbol extraction are manual or hard coded.</a:t>
            </a:r>
          </a:p>
          <a:p>
            <a:pPr marL="514350" indent="-514350">
              <a:buFont typeface="+mj-lt"/>
              <a:buAutoNum type="arabicPeriod"/>
            </a:pPr>
            <a:r>
              <a:rPr lang="en-IN" sz="2400" dirty="0" smtClean="0"/>
              <a:t>Segmentation:- Conventionally used segmentation models like SLIC </a:t>
            </a:r>
            <a:r>
              <a:rPr lang="en-IN" sz="2400" dirty="0" err="1" smtClean="0"/>
              <a:t>superpixels</a:t>
            </a:r>
            <a:r>
              <a:rPr lang="en-IN" sz="2400" dirty="0" smtClean="0"/>
              <a:t>[4], SIFT matching &amp; clustering and  state of the art deep learning segmentation models based on fully convolutional networks (FCN) [5] </a:t>
            </a:r>
            <a:endParaRPr lang="nl-NL" sz="2400" dirty="0" smtClean="0"/>
          </a:p>
        </p:txBody>
      </p:sp>
    </p:spTree>
    <p:extLst>
      <p:ext uri="{BB962C8B-B14F-4D97-AF65-F5344CB8AC3E}">
        <p14:creationId xmlns:p14="http://schemas.microsoft.com/office/powerpoint/2010/main" val="4252480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593" y="581710"/>
            <a:ext cx="11345563" cy="5473099"/>
          </a:xfrm>
        </p:spPr>
        <p:txBody>
          <a:bodyPr>
            <a:normAutofit/>
          </a:bodyPr>
          <a:lstStyle/>
          <a:p>
            <a:r>
              <a:rPr lang="en-IN" dirty="0" smtClean="0"/>
              <a:t>Challenges:</a:t>
            </a:r>
          </a:p>
          <a:p>
            <a:pPr lvl="1">
              <a:buFont typeface="Wingdings" panose="05000000000000000000" pitchFamily="2" charset="2"/>
              <a:buChar char="v"/>
            </a:pPr>
            <a:r>
              <a:rPr lang="en-IN" dirty="0" smtClean="0"/>
              <a:t>Geometry free representation for navigation</a:t>
            </a:r>
          </a:p>
          <a:p>
            <a:pPr lvl="1">
              <a:buFont typeface="Wingdings" panose="05000000000000000000" pitchFamily="2" charset="2"/>
              <a:buChar char="v"/>
            </a:pPr>
            <a:r>
              <a:rPr lang="en-IN" dirty="0" smtClean="0"/>
              <a:t>Deal with dynamic changes in environment</a:t>
            </a:r>
          </a:p>
          <a:p>
            <a:pPr marL="457200" lvl="1" indent="0">
              <a:buNone/>
            </a:pPr>
            <a:endParaRPr lang="en-IN" dirty="0" smtClean="0"/>
          </a:p>
          <a:p>
            <a:r>
              <a:rPr lang="en-IN" dirty="0" smtClean="0"/>
              <a:t>Solution:</a:t>
            </a:r>
          </a:p>
          <a:p>
            <a:pPr lvl="1">
              <a:buFont typeface="Wingdings" panose="05000000000000000000" pitchFamily="2" charset="2"/>
              <a:buChar char="v"/>
            </a:pPr>
            <a:r>
              <a:rPr lang="en-IN" dirty="0" smtClean="0"/>
              <a:t>Generating deep learning enabled semantic map from annotated world</a:t>
            </a:r>
          </a:p>
          <a:p>
            <a:pPr lvl="1">
              <a:buFont typeface="Wingdings" panose="05000000000000000000" pitchFamily="2" charset="2"/>
              <a:buChar char="v"/>
            </a:pPr>
            <a:r>
              <a:rPr lang="en-IN" dirty="0" smtClean="0"/>
              <a:t>Object based navigation using learned semantic map representation</a:t>
            </a:r>
          </a:p>
          <a:p>
            <a:pPr lvl="1">
              <a:buFont typeface="Wingdings" panose="05000000000000000000" pitchFamily="2" charset="2"/>
              <a:buChar char="v"/>
            </a:pPr>
            <a:r>
              <a:rPr lang="en-IN" dirty="0" smtClean="0"/>
              <a:t>Semantic maps are invariant to robot platform</a:t>
            </a:r>
            <a:endParaRPr lang="en-IN" dirty="0" smtClean="0"/>
          </a:p>
          <a:p>
            <a:pPr marL="457200" lvl="1" indent="0">
              <a:buNone/>
            </a:pPr>
            <a:endParaRPr lang="en-IN" dirty="0" smtClean="0"/>
          </a:p>
          <a:p>
            <a:r>
              <a:rPr lang="en-IN" dirty="0" smtClean="0"/>
              <a:t>Novelty</a:t>
            </a:r>
          </a:p>
          <a:p>
            <a:pPr lvl="1">
              <a:buFont typeface="Wingdings" panose="05000000000000000000" pitchFamily="2" charset="2"/>
              <a:buChar char="v"/>
            </a:pPr>
            <a:r>
              <a:rPr lang="en-IN" dirty="0" smtClean="0"/>
              <a:t>Robots autonomously generate dataset for self supervised learning</a:t>
            </a:r>
          </a:p>
          <a:p>
            <a:pPr lvl="1">
              <a:buFont typeface="Wingdings" panose="05000000000000000000" pitchFamily="2" charset="2"/>
              <a:buChar char="v"/>
            </a:pPr>
            <a:r>
              <a:rPr lang="en-IN" dirty="0" smtClean="0"/>
              <a:t>Transfer existing geometric map to semantic map which is invariant to changes in object location</a:t>
            </a:r>
          </a:p>
          <a:p>
            <a:pPr marL="457200" lvl="1" indent="0">
              <a:buNone/>
            </a:pPr>
            <a:endParaRPr lang="en-IN" dirty="0" smtClean="0"/>
          </a:p>
          <a:p>
            <a:pPr lvl="1"/>
            <a:endParaRPr lang="en-IN" dirty="0" smtClean="0"/>
          </a:p>
        </p:txBody>
      </p:sp>
    </p:spTree>
    <p:extLst>
      <p:ext uri="{BB962C8B-B14F-4D97-AF65-F5344CB8AC3E}">
        <p14:creationId xmlns:p14="http://schemas.microsoft.com/office/powerpoint/2010/main" val="38956829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How it all works?</a:t>
            </a:r>
            <a:endParaRPr lang="en-IN" dirty="0"/>
          </a:p>
        </p:txBody>
      </p:sp>
      <p:sp>
        <p:nvSpPr>
          <p:cNvPr id="3" name="Content Placeholder 2"/>
          <p:cNvSpPr>
            <a:spLocks noGrp="1"/>
          </p:cNvSpPr>
          <p:nvPr>
            <p:ph idx="1"/>
          </p:nvPr>
        </p:nvSpPr>
        <p:spPr/>
        <p:txBody>
          <a:bodyPr/>
          <a:lstStyle/>
          <a:p>
            <a:pPr marL="514350" indent="-514350">
              <a:buFont typeface="+mj-lt"/>
              <a:buAutoNum type="arabicPeriod"/>
            </a:pPr>
            <a:r>
              <a:rPr lang="en-IN" dirty="0" smtClean="0"/>
              <a:t>A self supervised annotated image dataset is autonomously generated by the robot from annotated world</a:t>
            </a:r>
          </a:p>
          <a:p>
            <a:pPr marL="514350" indent="-514350">
              <a:buFont typeface="+mj-lt"/>
              <a:buAutoNum type="arabicPeriod"/>
            </a:pPr>
            <a:r>
              <a:rPr lang="en-IN" dirty="0" smtClean="0"/>
              <a:t>The robot then performs a 2D image segmentation with deep learning enabled architecture.</a:t>
            </a:r>
          </a:p>
          <a:p>
            <a:pPr marL="514350" indent="-514350">
              <a:buFont typeface="+mj-lt"/>
              <a:buAutoNum type="arabicPeriod"/>
            </a:pPr>
            <a:r>
              <a:rPr lang="en-IN" dirty="0" smtClean="0"/>
              <a:t>This is followed by 3D Object segmentation for object based Navigation.</a:t>
            </a:r>
          </a:p>
          <a:p>
            <a:pPr marL="514350" indent="-514350">
              <a:buFont typeface="+mj-lt"/>
              <a:buAutoNum type="arabicPeriod"/>
            </a:pPr>
            <a:r>
              <a:rPr lang="en-IN" dirty="0" smtClean="0"/>
              <a:t>Finally, the new representation is employed by a “task compiler” to perform a daily assistive task in the modified environment.</a:t>
            </a:r>
          </a:p>
          <a:p>
            <a:pPr marL="514350" indent="-514350">
              <a:buFont typeface="+mj-lt"/>
              <a:buAutoNum type="arabicPeriod"/>
            </a:pPr>
            <a:endParaRPr lang="en-IN" dirty="0"/>
          </a:p>
        </p:txBody>
      </p:sp>
    </p:spTree>
    <p:extLst>
      <p:ext uri="{BB962C8B-B14F-4D97-AF65-F5344CB8AC3E}">
        <p14:creationId xmlns:p14="http://schemas.microsoft.com/office/powerpoint/2010/main" val="929404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1) Generating Dataset from Annotated World</a:t>
            </a:r>
            <a:endParaRPr lang="en-IN" dirty="0"/>
          </a:p>
        </p:txBody>
      </p:sp>
      <p:sp>
        <p:nvSpPr>
          <p:cNvPr id="3" name="Content Placeholder 2"/>
          <p:cNvSpPr>
            <a:spLocks noGrp="1"/>
          </p:cNvSpPr>
          <p:nvPr>
            <p:ph idx="1"/>
          </p:nvPr>
        </p:nvSpPr>
        <p:spPr/>
        <p:txBody>
          <a:bodyPr>
            <a:normAutofit fontScale="92500"/>
          </a:bodyPr>
          <a:lstStyle/>
          <a:p>
            <a:r>
              <a:rPr lang="en-IN" dirty="0" smtClean="0"/>
              <a:t>Why?</a:t>
            </a:r>
          </a:p>
          <a:p>
            <a:pPr lvl="1">
              <a:buFont typeface="Wingdings" panose="05000000000000000000" pitchFamily="2" charset="2"/>
              <a:buChar char="§"/>
            </a:pPr>
            <a:r>
              <a:rPr lang="en-IN" dirty="0" smtClean="0"/>
              <a:t>Commonly used image processing datasets  like ImageNet do not accurately depict what the robot sees as:-</a:t>
            </a:r>
          </a:p>
          <a:p>
            <a:pPr lvl="2">
              <a:buFont typeface="Courier New" panose="02070309020205020404" pitchFamily="49" charset="0"/>
              <a:buChar char="o"/>
            </a:pPr>
            <a:r>
              <a:rPr lang="en-IN" dirty="0" smtClean="0"/>
              <a:t>Robot needs to recognize objects distinctive in each environment</a:t>
            </a:r>
          </a:p>
          <a:p>
            <a:pPr lvl="2">
              <a:buFont typeface="Courier New" panose="02070309020205020404" pitchFamily="49" charset="0"/>
              <a:buChar char="o"/>
            </a:pPr>
            <a:r>
              <a:rPr lang="en-IN" dirty="0" smtClean="0"/>
              <a:t>Image obtained from robot sensor is not segmented at all and may be noisy.</a:t>
            </a:r>
            <a:endParaRPr lang="en-IN" dirty="0" smtClean="0"/>
          </a:p>
          <a:p>
            <a:r>
              <a:rPr lang="en-IN" dirty="0" smtClean="0"/>
              <a:t>Solution: </a:t>
            </a:r>
            <a:r>
              <a:rPr lang="en-IN" i="1" dirty="0"/>
              <a:t>Autonomous annotated image generation from </a:t>
            </a:r>
            <a:r>
              <a:rPr lang="en-IN" i="1" dirty="0" smtClean="0"/>
              <a:t>annotated world</a:t>
            </a:r>
            <a:r>
              <a:rPr lang="en-IN" dirty="0" smtClean="0"/>
              <a:t>!</a:t>
            </a:r>
            <a:endParaRPr lang="en-IN" i="1" dirty="0"/>
          </a:p>
          <a:p>
            <a:pPr lvl="1">
              <a:buFont typeface="Wingdings" panose="05000000000000000000" pitchFamily="2" charset="2"/>
              <a:buChar char="§"/>
            </a:pPr>
            <a:r>
              <a:rPr lang="en-IN" i="1" dirty="0" smtClean="0"/>
              <a:t>Robots have a RGB-D sensor such as Microsoft Kinect</a:t>
            </a:r>
          </a:p>
          <a:p>
            <a:pPr lvl="1">
              <a:buFont typeface="Wingdings" panose="05000000000000000000" pitchFamily="2" charset="2"/>
              <a:buChar char="§"/>
            </a:pPr>
            <a:r>
              <a:rPr lang="en-IN" i="1" dirty="0" smtClean="0"/>
              <a:t>In this phase, It is assumed that robot knows its pose in world coordinate system</a:t>
            </a:r>
          </a:p>
          <a:p>
            <a:pPr lvl="1">
              <a:buFont typeface="Wingdings" panose="05000000000000000000" pitchFamily="2" charset="2"/>
              <a:buChar char="§"/>
            </a:pPr>
            <a:r>
              <a:rPr lang="en-IN" i="1" dirty="0" smtClean="0"/>
              <a:t>In the annotated world, locations, bounding boxes &amp; labels of all objects are known.</a:t>
            </a:r>
          </a:p>
          <a:p>
            <a:pPr marL="457200" lvl="1" indent="0">
              <a:buNone/>
            </a:pPr>
            <a:endParaRPr lang="en-IN" dirty="0"/>
          </a:p>
          <a:p>
            <a:pPr marL="457200" lvl="1" indent="0">
              <a:buNone/>
            </a:pPr>
            <a:r>
              <a:rPr lang="en-IN" i="1" dirty="0" smtClean="0"/>
              <a:t>The goal is to generate annotated object image from sensor data.</a:t>
            </a:r>
          </a:p>
        </p:txBody>
      </p:sp>
    </p:spTree>
    <p:extLst>
      <p:ext uri="{BB962C8B-B14F-4D97-AF65-F5344CB8AC3E}">
        <p14:creationId xmlns:p14="http://schemas.microsoft.com/office/powerpoint/2010/main" val="2817686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217420"/>
            <a:ext cx="10515600" cy="4351338"/>
          </a:xfrm>
        </p:spPr>
        <p:txBody>
          <a:bodyPr/>
          <a:lstStyle/>
          <a:p>
            <a:r>
              <a:rPr lang="en-IN" dirty="0" smtClean="0"/>
              <a:t>First, bounding boxes are calculated as shown in (a) then only the point clouds inner to the bounding boxes are selected which are then projected into the perspective of RGB camera as shown in (b)</a:t>
            </a:r>
          </a:p>
          <a:p>
            <a:r>
              <a:rPr lang="en-IN" dirty="0" smtClean="0"/>
              <a:t>Finally annotated images are generated by applying labelled mask images to </a:t>
            </a:r>
            <a:r>
              <a:rPr lang="en-IN" dirty="0" err="1" smtClean="0"/>
              <a:t>color</a:t>
            </a:r>
            <a:r>
              <a:rPr lang="en-IN" dirty="0" smtClean="0"/>
              <a:t> images</a:t>
            </a:r>
            <a:endParaRPr lang="en-IN" dirty="0"/>
          </a:p>
        </p:txBody>
      </p:sp>
      <p:pic>
        <p:nvPicPr>
          <p:cNvPr id="5" name="Picture 4"/>
          <p:cNvPicPr>
            <a:picLocks noChangeAspect="1"/>
          </p:cNvPicPr>
          <p:nvPr/>
        </p:nvPicPr>
        <p:blipFill>
          <a:blip r:embed="rId2"/>
          <a:stretch>
            <a:fillRect/>
          </a:stretch>
        </p:blipFill>
        <p:spPr>
          <a:xfrm>
            <a:off x="0" y="189706"/>
            <a:ext cx="12192000" cy="4027714"/>
          </a:xfrm>
          <a:prstGeom prst="rect">
            <a:avLst/>
          </a:prstGeom>
        </p:spPr>
      </p:pic>
    </p:spTree>
    <p:extLst>
      <p:ext uri="{BB962C8B-B14F-4D97-AF65-F5344CB8AC3E}">
        <p14:creationId xmlns:p14="http://schemas.microsoft.com/office/powerpoint/2010/main" val="1072577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Some issues</a:t>
            </a:r>
            <a:endParaRPr lang="en-IN" dirty="0"/>
          </a:p>
        </p:txBody>
      </p:sp>
      <p:sp>
        <p:nvSpPr>
          <p:cNvPr id="3" name="Content Placeholder 2"/>
          <p:cNvSpPr>
            <a:spLocks noGrp="1"/>
          </p:cNvSpPr>
          <p:nvPr>
            <p:ph idx="1"/>
          </p:nvPr>
        </p:nvSpPr>
        <p:spPr/>
        <p:txBody>
          <a:bodyPr/>
          <a:lstStyle/>
          <a:p>
            <a:r>
              <a:rPr lang="en-IN" dirty="0" smtClean="0"/>
              <a:t>Candidate annotated images still contain noise derived from various sources like: sensor noise, motion blur noise etc.</a:t>
            </a:r>
          </a:p>
          <a:p>
            <a:pPr lvl="1">
              <a:buFont typeface="Wingdings" panose="05000000000000000000" pitchFamily="2" charset="2"/>
              <a:buChar char="q"/>
            </a:pPr>
            <a:r>
              <a:rPr lang="en-IN" dirty="0"/>
              <a:t> T</a:t>
            </a:r>
            <a:r>
              <a:rPr lang="en-IN" dirty="0" smtClean="0"/>
              <a:t>o address these types of noise, remove images captured when camera is moving fast. Threshold used was 0.01 m/s for both translational and rotational velocity.</a:t>
            </a:r>
          </a:p>
          <a:p>
            <a:r>
              <a:rPr lang="en-IN" dirty="0" smtClean="0"/>
              <a:t>Many duplicate images are also present which increase computation load. </a:t>
            </a:r>
          </a:p>
          <a:p>
            <a:pPr lvl="1">
              <a:buFont typeface="Wingdings" panose="05000000000000000000" pitchFamily="2" charset="2"/>
              <a:buChar char="q"/>
            </a:pPr>
            <a:r>
              <a:rPr lang="en-IN" dirty="0" smtClean="0"/>
              <a:t>To resolve this issue, only the first image at each pose is kept and the rest are discarded.</a:t>
            </a:r>
            <a:endParaRPr lang="en-IN" dirty="0"/>
          </a:p>
        </p:txBody>
      </p:sp>
    </p:spTree>
    <p:extLst>
      <p:ext uri="{BB962C8B-B14F-4D97-AF65-F5344CB8AC3E}">
        <p14:creationId xmlns:p14="http://schemas.microsoft.com/office/powerpoint/2010/main" val="2905681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1499</Words>
  <Application>Microsoft Office PowerPoint</Application>
  <PresentationFormat>Widescreen</PresentationFormat>
  <Paragraphs>104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Courier New</vt:lpstr>
      <vt:lpstr>Wingdings</vt:lpstr>
      <vt:lpstr>Office Theme</vt:lpstr>
      <vt:lpstr>Transformable Semantic Map Based Navigation using Autonomous Deep Learning Object Segmentation</vt:lpstr>
      <vt:lpstr>Simultaneous Localisation &amp; Mapping (SLAM)</vt:lpstr>
      <vt:lpstr>So…. What’s the problem?</vt:lpstr>
      <vt:lpstr>Related Work</vt:lpstr>
      <vt:lpstr>PowerPoint Presentation</vt:lpstr>
      <vt:lpstr>How it all works?</vt:lpstr>
      <vt:lpstr>1) Generating Dataset from Annotated World</vt:lpstr>
      <vt:lpstr>PowerPoint Presentation</vt:lpstr>
      <vt:lpstr>Some issues</vt:lpstr>
      <vt:lpstr>2) 2D Object Segmentation With Deep Learning Enabled Architecture</vt:lpstr>
      <vt:lpstr>PowerPoint Presentation</vt:lpstr>
      <vt:lpstr>PowerPoint Presentation</vt:lpstr>
      <vt:lpstr>3) 3D object Segmentation System for Object Based Navigation</vt:lpstr>
      <vt:lpstr>4) Experiments</vt:lpstr>
      <vt:lpstr>a) Acquisition Phase</vt:lpstr>
      <vt:lpstr>PowerPoint Presentation</vt:lpstr>
      <vt:lpstr>b) Task Execution Phase</vt:lpstr>
      <vt:lpstr>Action transition graph generated by task compiler</vt:lpstr>
      <vt:lpstr>c) HRP2 performs the same task with same framework</vt:lpstr>
      <vt:lpstr>Complete Pipeline at a glance</vt:lpstr>
      <vt:lpstr>Summary</vt:lpstr>
      <vt:lpstr>Potential Improvements</vt:lpstr>
      <vt:lpstr>PowerPoint Presentation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Transformable Semantic Map Based Navigation using Autonomous Deep Learning Object Segmentation</dc:title>
  <dc:creator>vaibhav</dc:creator>
  <cp:lastModifiedBy>vaibhav</cp:lastModifiedBy>
  <cp:revision>63</cp:revision>
  <dcterms:created xsi:type="dcterms:W3CDTF">2019-03-25T09:53:27Z</dcterms:created>
  <dcterms:modified xsi:type="dcterms:W3CDTF">2019-03-26T18:06:01Z</dcterms:modified>
</cp:coreProperties>
</file>