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4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43"/>
  </p:normalViewPr>
  <p:slideViewPr>
    <p:cSldViewPr snapToGrid="0" snapToObjects="1">
      <p:cViewPr varScale="1">
        <p:scale>
          <a:sx n="60" d="100"/>
          <a:sy n="60" d="100"/>
        </p:scale>
        <p:origin x="53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34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84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48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8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46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30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689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015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96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3/26/2019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5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3/26/2019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76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4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cGuoyNY54k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A593A6-75F2-B14A-9D53-3F5650B453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 err="1"/>
              <a:t>SemanticFusion</a:t>
            </a:r>
            <a:r>
              <a:rPr lang="en-US" sz="6600" dirty="0"/>
              <a:t> </a:t>
            </a:r>
            <a:br>
              <a:rPr lang="en-US" sz="6600" dirty="0"/>
            </a:br>
            <a:r>
              <a:rPr lang="en-US" sz="6600" dirty="0"/>
              <a:t>and</a:t>
            </a:r>
            <a:br>
              <a:rPr lang="en-US" sz="6600" dirty="0"/>
            </a:br>
            <a:r>
              <a:rPr lang="en-US" sz="6600" dirty="0" err="1"/>
              <a:t>ElasticFusion</a:t>
            </a:r>
            <a:r>
              <a:rPr lang="en-US" sz="6600" dirty="0"/>
              <a:t> </a:t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AB825F4-456B-914A-A3B0-AB3A4AE11A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Dyson Robotics Lab, Imperial College London</a:t>
            </a:r>
          </a:p>
          <a:p>
            <a:r>
              <a:rPr lang="en-IN" dirty="0"/>
              <a:t>Presented by Varun </a:t>
            </a:r>
            <a:r>
              <a:rPr lang="en-IN" dirty="0" err="1"/>
              <a:t>Chanddra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307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89562F-0183-2044-A4D0-B77F705C2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SLAM -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7E3896-A6A8-5247-8D4D-7D54197DC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Geometric pose: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Photometric pose: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Joint optimization:</a:t>
            </a:r>
          </a:p>
          <a:p>
            <a:endParaRPr lang="en-US" dirty="0"/>
          </a:p>
          <a:p>
            <a:endParaRPr lang="en-US" dirty="0"/>
          </a:p>
          <a:p>
            <a:pPr marL="274320" lvl="1" indent="0">
              <a:buNone/>
            </a:pPr>
            <a:r>
              <a:rPr lang="en-US" dirty="0" err="1"/>
              <a:t>w</a:t>
            </a:r>
            <a:r>
              <a:rPr lang="en-US" baseline="-25000" dirty="0" err="1"/>
              <a:t>rgb</a:t>
            </a:r>
            <a:r>
              <a:rPr lang="en-US" dirty="0"/>
              <a:t> = 0.1</a:t>
            </a:r>
            <a:endParaRPr lang="en-US" baseline="-25000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95F8241-91A9-614A-B89D-08E4519C3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969" y="3724176"/>
            <a:ext cx="5143500" cy="698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5DDAA7-30B9-C24C-B995-9ACBF4402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207" y="2501995"/>
            <a:ext cx="3810000" cy="673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9EC730C-AE12-5A47-A609-204F59915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207" y="4971757"/>
            <a:ext cx="2703786" cy="5011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55DD7B-F2DA-A445-AF59-FE1C87324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9628" y="0"/>
            <a:ext cx="1902372" cy="17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99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EB2C7C-DB7D-AC4D-B382-44DFDFDC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47301F-095F-4345-82BB-43F29BC40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Space is discretized as a graph.</a:t>
            </a:r>
          </a:p>
          <a:p>
            <a:endParaRPr lang="en-US" dirty="0"/>
          </a:p>
          <a:p>
            <a:r>
              <a:rPr lang="en-US" dirty="0"/>
              <a:t>Edges between nodes which influence.</a:t>
            </a:r>
          </a:p>
          <a:p>
            <a:endParaRPr lang="en-US" dirty="0"/>
          </a:p>
          <a:p>
            <a:r>
              <a:rPr lang="en-US" dirty="0"/>
              <a:t>Constraints applied on nodes.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xmlns="" id="{65FF3302-4568-AC4A-9D92-BDC074DB4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848" y="3556437"/>
            <a:ext cx="5359400" cy="2273300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xmlns="" id="{BDFAC773-AD5F-6C4A-9300-7C5A0E1A6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555" y="2093976"/>
            <a:ext cx="4608693" cy="2031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8914879-4E95-F241-A3F6-0F333231B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717" y="0"/>
            <a:ext cx="2725820" cy="17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4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B9D429-4C2D-0A45-AB31-02108223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 Graph in </a:t>
            </a:r>
            <a:r>
              <a:rPr lang="en-US" dirty="0" err="1"/>
              <a:t>ElasticFusion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6B3897-A23D-F242-9634-45139A731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Surfels</a:t>
            </a:r>
            <a:r>
              <a:rPr lang="en-US" dirty="0"/>
              <a:t> are the nodes. A </a:t>
            </a:r>
            <a:r>
              <a:rPr lang="en-US" dirty="0" err="1"/>
              <a:t>surfel</a:t>
            </a:r>
            <a:r>
              <a:rPr lang="en-US" dirty="0"/>
              <a:t> has 4 </a:t>
            </a:r>
            <a:r>
              <a:rPr lang="en-US" dirty="0" err="1"/>
              <a:t>surfels</a:t>
            </a:r>
            <a:r>
              <a:rPr lang="en-US" dirty="0"/>
              <a:t> which influence it.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influencers are the </a:t>
            </a:r>
            <a:r>
              <a:rPr lang="en-US" dirty="0" err="1"/>
              <a:t>surfels</a:t>
            </a:r>
            <a:r>
              <a:rPr lang="en-US" dirty="0"/>
              <a:t> closest to it temporally.</a:t>
            </a:r>
          </a:p>
          <a:p>
            <a:endParaRPr lang="en-US" dirty="0"/>
          </a:p>
          <a:p>
            <a:r>
              <a:rPr lang="en-US" dirty="0"/>
              <a:t>Each </a:t>
            </a:r>
            <a:r>
              <a:rPr lang="en-US" dirty="0" err="1"/>
              <a:t>surfel’s</a:t>
            </a:r>
            <a:r>
              <a:rPr lang="en-US" dirty="0"/>
              <a:t> position is deformed by:</a:t>
            </a:r>
          </a:p>
          <a:p>
            <a:endParaRPr lang="en-US" dirty="0"/>
          </a:p>
          <a:p>
            <a:r>
              <a:rPr lang="en-US" dirty="0" err="1"/>
              <a:t>Normals</a:t>
            </a:r>
            <a:r>
              <a:rPr lang="en-US" dirty="0"/>
              <a:t> are updated as follows</a:t>
            </a:r>
          </a:p>
          <a:p>
            <a:endParaRPr lang="en-US" dirty="0"/>
          </a:p>
          <a:p>
            <a:r>
              <a:rPr lang="en-US" dirty="0"/>
              <a:t>Each neighbor is assigned a weight </a:t>
            </a:r>
          </a:p>
          <a:p>
            <a:pPr marL="0" indent="0">
              <a:buNone/>
            </a:pPr>
            <a:r>
              <a:rPr lang="en-US" dirty="0"/>
              <a:t>based on Euclidean distance.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E337EC-7724-A047-AA4D-2A2E08599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717" y="0"/>
            <a:ext cx="2725820" cy="1701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5B59AC-B3C0-B04D-B0FC-A1ABBFBE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338" y="3717954"/>
            <a:ext cx="5105400" cy="622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F3B3B5-6502-A045-94A9-9F8C143E4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48" y="4633927"/>
            <a:ext cx="3517900" cy="622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006BE67-45E2-0D4E-81DC-3C236186D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338" y="5504663"/>
            <a:ext cx="35560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3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1F8236-33E0-D74D-BC50-D932084ED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Deformation Graph</a:t>
            </a:r>
            <a:br>
              <a:rPr lang="en-US" dirty="0"/>
            </a:br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BFD2E1-2238-6A48-8FDE-3C9767EA6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set of surface correspondences, parameters of deformation graph are optimized by the following equations.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Maximizing rigidity :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Smooth deformation across graph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Minimizers error on constraints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Pin inactive areas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8E6398-BCD0-1C4A-ADCB-55947018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717" y="0"/>
            <a:ext cx="2725820" cy="1701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4FFA1E-BE83-0647-B893-53B283E10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261" y="2980997"/>
            <a:ext cx="2455917" cy="637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6B1C63-E2D1-F94F-A5AA-DA43DF589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261" y="3646023"/>
            <a:ext cx="5168900" cy="647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B23B21-3749-6F4F-A546-DCBF1200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261" y="4321155"/>
            <a:ext cx="2717800" cy="62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1D5599-6D31-1340-823D-E043BD10D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407" y="4986327"/>
            <a:ext cx="2743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838A48-8D65-B943-94E3-2C9316AAE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 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EBF461-E7E8-AA4D-AD53-392686444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loop closure ensures locally consistent maps.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Find match between active and inactive </a:t>
            </a:r>
            <a:r>
              <a:rPr lang="en-US" dirty="0" err="1"/>
              <a:t>surfels</a:t>
            </a:r>
            <a:r>
              <a:rPr lang="en-US" dirty="0"/>
              <a:t> using tracking techniques.</a:t>
            </a:r>
          </a:p>
          <a:p>
            <a:pPr lvl="1"/>
            <a:r>
              <a:rPr lang="en-US" dirty="0"/>
              <a:t>Deformation is carried out, if the match is good enough. </a:t>
            </a:r>
          </a:p>
          <a:p>
            <a:pPr lvl="1"/>
            <a:r>
              <a:rPr lang="en-US" dirty="0"/>
              <a:t>Constraints are generated.</a:t>
            </a:r>
          </a:p>
          <a:p>
            <a:pPr lvl="1"/>
            <a:endParaRPr lang="en-US" dirty="0"/>
          </a:p>
          <a:p>
            <a:r>
              <a:rPr lang="en-US" dirty="0"/>
              <a:t>Global loop closure.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Randomized fern encoding approach for appearance based place recognition.</a:t>
            </a:r>
          </a:p>
          <a:p>
            <a:pPr lvl="1"/>
            <a:r>
              <a:rPr lang="en-US" dirty="0"/>
              <a:t>Encoding contains RGB, depth, pose, initialization time.</a:t>
            </a:r>
          </a:p>
          <a:p>
            <a:pPr lvl="1"/>
            <a:r>
              <a:rPr lang="en-US" dirty="0"/>
              <a:t>If a match is found, registration is performed using tracking and constraints are generated to deform the map.</a:t>
            </a:r>
          </a:p>
          <a:p>
            <a:pPr lvl="1"/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BADE5C26-D0AF-134A-AE43-714A4E910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765" y="0"/>
            <a:ext cx="1996966" cy="17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51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821B1F-1F05-3447-AE5A-C61F6F1B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loop closure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6CAFE3F-6502-8942-BCD1-D12989AB2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410" y="2093976"/>
            <a:ext cx="5862108" cy="4051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1527C6-E651-A246-93D6-719A97CBA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78" y="2093976"/>
            <a:ext cx="5737727" cy="405130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C25D1CF4-E7A2-3445-A3CC-70CC0E3DB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9765" y="0"/>
            <a:ext cx="1996966" cy="17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15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66ABB3-EBB8-6E49-9D91-1F38E5333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F1A9EA-51C7-2446-A79D-44DD48DDF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Modified network to accept Depth data as well in the 4</a:t>
            </a:r>
            <a:r>
              <a:rPr lang="en-US" baseline="30000" dirty="0"/>
              <a:t>th</a:t>
            </a:r>
            <a:r>
              <a:rPr lang="en-US" dirty="0"/>
              <a:t> channel.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Depth filters in the network were initialized to average of RGB filters.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Lacks of training datasets with depth modality.</a:t>
            </a:r>
          </a:p>
          <a:p>
            <a:pPr lvl="1"/>
            <a:r>
              <a:rPr lang="en-US" dirty="0"/>
              <a:t>Converted 0-255 to 0 – 8m by multiplying it with 32.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6EADBF22-3713-5645-BF4D-CDFA68EB9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829" y="4356100"/>
            <a:ext cx="8470900" cy="2501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0DE60FB-7689-204E-8955-035D17DAA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703" y="35831"/>
            <a:ext cx="2206297" cy="193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60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693D9F-ED5E-A04D-9E2A-4D592B379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Label 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5FCED2-577B-0647-98CB-B0E6E9F13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surfel</a:t>
            </a:r>
            <a:r>
              <a:rPr lang="en-US" dirty="0"/>
              <a:t> stores a discrete probability distribution over the class labels.</a:t>
            </a:r>
          </a:p>
          <a:p>
            <a:pPr lvl="1"/>
            <a:r>
              <a:rPr lang="en-US" dirty="0"/>
              <a:t>Initialized uniformly.</a:t>
            </a:r>
          </a:p>
          <a:p>
            <a:pPr lvl="1"/>
            <a:r>
              <a:rPr lang="en-US" dirty="0"/>
              <a:t>P( </a:t>
            </a:r>
            <a:r>
              <a:rPr lang="en-US" dirty="0" err="1"/>
              <a:t>O</a:t>
            </a:r>
            <a:r>
              <a:rPr lang="en-US" baseline="-25000" dirty="0" err="1"/>
              <a:t>u</a:t>
            </a:r>
            <a:r>
              <a:rPr lang="en-US" dirty="0"/>
              <a:t> = l</a:t>
            </a:r>
            <a:r>
              <a:rPr lang="en-US" baseline="-25000" dirty="0"/>
              <a:t>i</a:t>
            </a:r>
            <a:r>
              <a:rPr lang="en-US" dirty="0"/>
              <a:t> | </a:t>
            </a:r>
            <a:r>
              <a:rPr lang="en-US" dirty="0" err="1"/>
              <a:t>I</a:t>
            </a:r>
            <a:r>
              <a:rPr lang="en-US" baseline="-25000" dirty="0" err="1"/>
              <a:t>k</a:t>
            </a:r>
            <a:r>
              <a:rPr lang="en-US" baseline="-25000" dirty="0"/>
              <a:t> </a:t>
            </a:r>
            <a:r>
              <a:rPr lang="en-US" dirty="0"/>
              <a:t>) , probability distribution for ‘u’ pixel in ‘k’ image.</a:t>
            </a:r>
          </a:p>
          <a:p>
            <a:pPr lvl="1"/>
            <a:endParaRPr lang="en-US" dirty="0"/>
          </a:p>
          <a:p>
            <a:r>
              <a:rPr lang="en-US" dirty="0"/>
              <a:t>Using the pose, we update the probability distribution of a </a:t>
            </a:r>
            <a:r>
              <a:rPr lang="en-US" dirty="0" err="1"/>
              <a:t>surfel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For every </a:t>
            </a:r>
            <a:r>
              <a:rPr lang="en-US" dirty="0" err="1"/>
              <a:t>surfel</a:t>
            </a:r>
            <a:r>
              <a:rPr lang="en-US" dirty="0"/>
              <a:t> at a given 3D location, pixel co-ordinates are calculated using the pose matrix.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SLAM correspondences allow the fusing of label hypothesis from multiple images in a Bayesian way.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33F4F7-E7E2-0849-8E38-8FBE9E349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984" y="4528426"/>
            <a:ext cx="4457700" cy="59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334E55-B995-A141-B494-84A7C36FC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950" y="0"/>
            <a:ext cx="2559050" cy="21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87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0D87D4-707D-0C46-9645-8E1E12C0B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CC844D-5198-3B41-8247-C671BC459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map geometry to regularize predications using fully connected CRF with Gaussian edge potentials to </a:t>
            </a:r>
            <a:r>
              <a:rPr lang="en-US" dirty="0" err="1"/>
              <a:t>surfels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CRF predicts a label by taking into account the context ( Neighbors ).</a:t>
            </a:r>
          </a:p>
          <a:p>
            <a:pPr lvl="1"/>
            <a:r>
              <a:rPr lang="en-US" dirty="0"/>
              <a:t>CRF is used to incrementally update the probability distributions.</a:t>
            </a:r>
          </a:p>
          <a:p>
            <a:endParaRPr lang="en-US" dirty="0"/>
          </a:p>
          <a:p>
            <a:r>
              <a:rPr lang="en-US" dirty="0"/>
              <a:t>Minimize the Gibbs energy of a labelling x in a fully connected graph for each </a:t>
            </a:r>
            <a:r>
              <a:rPr lang="en-US" dirty="0" err="1"/>
              <a:t>surfel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Each </a:t>
            </a:r>
            <a:r>
              <a:rPr lang="en-US" dirty="0" err="1"/>
              <a:t>surfel</a:t>
            </a:r>
            <a:r>
              <a:rPr lang="en-US" dirty="0"/>
              <a:t> is a node.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70F25E-A151-794C-9830-A7F862D76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784" y="5193661"/>
            <a:ext cx="3352800" cy="69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5C5BB4-5AC1-FC48-8DB0-1D0D13908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520" y="5295261"/>
            <a:ext cx="3162300" cy="49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5768B15-7DD0-F14F-93B6-9CABAAA36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950" y="0"/>
            <a:ext cx="2559050" cy="21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92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C11752-6A74-1144-804A-B425B28D6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69581C-28CE-E248-A538-449B32D09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Training</a:t>
            </a:r>
          </a:p>
          <a:p>
            <a:pPr lvl="1"/>
            <a:r>
              <a:rPr lang="en-US" dirty="0"/>
              <a:t>SGD with a learning rate of 0.01, momentum 0.9 and weight decay 5 x 10</a:t>
            </a:r>
            <a:r>
              <a:rPr lang="en-US" baseline="30000" dirty="0"/>
              <a:t>-4</a:t>
            </a:r>
            <a:endParaRPr lang="en-US" dirty="0"/>
          </a:p>
          <a:p>
            <a:pPr lvl="1"/>
            <a:r>
              <a:rPr lang="en-US" dirty="0"/>
              <a:t>After 10k iterations learning rate was 0.001, mini batch size of 64.</a:t>
            </a:r>
          </a:p>
          <a:p>
            <a:pPr lvl="1"/>
            <a:r>
              <a:rPr lang="en-US" dirty="0"/>
              <a:t>Trained in total for 20k iterations.</a:t>
            </a:r>
          </a:p>
          <a:p>
            <a:r>
              <a:rPr lang="en-US" dirty="0"/>
              <a:t>Reconstruction dataset</a:t>
            </a:r>
          </a:p>
          <a:p>
            <a:pPr lvl="1"/>
            <a:r>
              <a:rPr lang="en-US" dirty="0"/>
              <a:t>NYUv2 doesn’t have a dataset representative of a scanning motion.</a:t>
            </a:r>
          </a:p>
          <a:p>
            <a:pPr lvl="1"/>
            <a:r>
              <a:rPr lang="en-US" dirty="0"/>
              <a:t>Created a new RGBD dataset with loopy motion, both locally and globally.</a:t>
            </a:r>
          </a:p>
          <a:p>
            <a:pPr lvl="1"/>
            <a:r>
              <a:rPr lang="en-US" dirty="0"/>
              <a:t>Annotate the model using a 3D tool, </a:t>
            </a:r>
            <a:r>
              <a:rPr lang="en-US" dirty="0" err="1"/>
              <a:t>surfels</a:t>
            </a:r>
            <a:r>
              <a:rPr lang="en-US" dirty="0"/>
              <a:t> were annotated and labels for 2D frames were generated by projection. </a:t>
            </a:r>
          </a:p>
          <a:p>
            <a:r>
              <a:rPr lang="en-US" dirty="0"/>
              <a:t>CNN and CRF update frequency</a:t>
            </a:r>
          </a:p>
          <a:p>
            <a:pPr lvl="1"/>
            <a:r>
              <a:rPr lang="en-US" dirty="0"/>
              <a:t>Prediction was done was on every 10</a:t>
            </a:r>
            <a:r>
              <a:rPr lang="en-US" baseline="30000" dirty="0"/>
              <a:t>th</a:t>
            </a:r>
            <a:r>
              <a:rPr lang="en-US" dirty="0"/>
              <a:t> frame. </a:t>
            </a:r>
            <a:r>
              <a:rPr lang="en-US" dirty="0" err="1"/>
              <a:t>Acc</a:t>
            </a:r>
            <a:r>
              <a:rPr lang="en-US" dirty="0"/>
              <a:t> : 49 – 51 %, Freq : 25 Hz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536BA3-E634-A748-9C0D-E3D3DE321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138" y="0"/>
            <a:ext cx="1764862" cy="178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290C3-A7B2-9446-AB6F-5B16FC4D0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15423B-70F4-C949-B156-9488DD211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SemanticFusion</a:t>
            </a:r>
            <a:r>
              <a:rPr lang="en-US" dirty="0"/>
              <a:t>: 2016</a:t>
            </a:r>
          </a:p>
          <a:p>
            <a:pPr lvl="1"/>
            <a:r>
              <a:rPr lang="en-IN" dirty="0"/>
              <a:t>John </a:t>
            </a:r>
            <a:r>
              <a:rPr lang="en-IN" dirty="0" err="1"/>
              <a:t>McCormac</a:t>
            </a:r>
            <a:r>
              <a:rPr lang="en-IN" dirty="0"/>
              <a:t>, Ankur </a:t>
            </a:r>
            <a:r>
              <a:rPr lang="en-IN" dirty="0" err="1"/>
              <a:t>Handa</a:t>
            </a:r>
            <a:r>
              <a:rPr lang="en-IN" dirty="0"/>
              <a:t>, Andrew Davison, and Stefan </a:t>
            </a:r>
            <a:r>
              <a:rPr lang="en-IN" dirty="0" err="1"/>
              <a:t>Leutenegger</a:t>
            </a:r>
            <a:r>
              <a:rPr lang="en-IN" dirty="0"/>
              <a:t>.</a:t>
            </a:r>
          </a:p>
          <a:p>
            <a:pPr lvl="1"/>
            <a:r>
              <a:rPr lang="en-IN" dirty="0"/>
              <a:t> Dyson Robotics Lab, Imperial College London</a:t>
            </a:r>
          </a:p>
          <a:p>
            <a:endParaRPr lang="en-US" dirty="0"/>
          </a:p>
          <a:p>
            <a:r>
              <a:rPr lang="en-US" dirty="0" err="1"/>
              <a:t>ElasticFusion</a:t>
            </a:r>
            <a:r>
              <a:rPr lang="en-US" dirty="0"/>
              <a:t>: 2015</a:t>
            </a:r>
          </a:p>
          <a:p>
            <a:pPr lvl="1"/>
            <a:r>
              <a:rPr lang="en-IN" dirty="0"/>
              <a:t>Thomas Whelan, Stefan </a:t>
            </a:r>
            <a:r>
              <a:rPr lang="en-IN" dirty="0" err="1"/>
              <a:t>Leutenegger</a:t>
            </a:r>
            <a:r>
              <a:rPr lang="en-IN" dirty="0"/>
              <a:t>, Renato F. Salas-Moreno , Ben </a:t>
            </a:r>
            <a:r>
              <a:rPr lang="en-IN" dirty="0" err="1"/>
              <a:t>Glocker</a:t>
            </a:r>
            <a:r>
              <a:rPr lang="en-IN" dirty="0"/>
              <a:t> and Andrew J. Davison.</a:t>
            </a:r>
          </a:p>
          <a:p>
            <a:pPr lvl="1"/>
            <a:r>
              <a:rPr lang="en-IN" dirty="0"/>
              <a:t>Dyson Robotics Laboratory and Department of Computing at Imperial College London.</a:t>
            </a:r>
          </a:p>
        </p:txBody>
      </p:sp>
    </p:spTree>
    <p:extLst>
      <p:ext uri="{BB962C8B-B14F-4D97-AF65-F5344CB8AC3E}">
        <p14:creationId xmlns:p14="http://schemas.microsoft.com/office/powerpoint/2010/main" val="3338834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D049D4-6E62-D14D-A0C7-5C70A791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167B80-4AD3-2C47-8C4B-0D8BEE5C2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Semantically fusing predictions from different views was better than single frame predictions.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A35840-653E-C245-A246-CF5392826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67" y="2956035"/>
            <a:ext cx="4813300" cy="351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3B096E-1363-3743-BE35-B3313E734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167" y="2886185"/>
            <a:ext cx="48641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585C1E-BB85-D642-904D-E7AF0C45D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6211" y="0"/>
            <a:ext cx="2045788" cy="20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C7DD80-9BC9-2E41-878E-A83380E0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8D7B09-89A3-7D4C-84DA-A73ED5581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503" y="2196662"/>
            <a:ext cx="10549090" cy="401495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1AF142-3540-D348-9691-6A933FFE6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6211" y="0"/>
            <a:ext cx="2045788" cy="20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71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164350-B859-C044-B0CD-68E175CD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39D4554-50C2-7F4C-AED6-E8914B95A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9337" y="1944414"/>
            <a:ext cx="12281337" cy="409377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48D917-1D75-574B-A290-25C1F67C5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607" y="0"/>
            <a:ext cx="1923392" cy="196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27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795DD5-0825-2247-89C2-51AA638B4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CD2CC-991F-634C-889F-AFF1A4660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Using a SLAM system to provide pixel-wise correspondences between frames allows the fusion of per-frame 2D segmentations into a coherent 3D semantic map. </a:t>
            </a:r>
          </a:p>
          <a:p>
            <a:endParaRPr lang="en-IN" dirty="0"/>
          </a:p>
          <a:p>
            <a:r>
              <a:rPr lang="en-IN" dirty="0"/>
              <a:t>Incorporation of such a map led to a significant improvement in the corresponding 2D segmentation accuracy.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Viewpoint variation in the frames provide better results.</a:t>
            </a:r>
          </a:p>
          <a:p>
            <a:pPr lvl="1"/>
            <a:r>
              <a:rPr lang="en-IN" dirty="0"/>
              <a:t>Our own reconstruction-focused dataset shows a much larger improvement in labelling accuracy via fusion than the NYU dataset with less varied trajectories.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6B0992-5202-1B4C-ADD4-93DE2D608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544" y="0"/>
            <a:ext cx="1986455" cy="20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37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F901FB-B040-8143-8F89-6DD250403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B9C0D8-A12D-7344-9C8C-58C5E538D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r>
              <a:rPr lang="en-US" sz="9600" u="sng" dirty="0">
                <a:hlinkClick r:id="rId2"/>
              </a:rPr>
              <a:t>Video</a:t>
            </a:r>
            <a:endParaRPr lang="en-US" sz="9600" u="sng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3DC2BEE8-1CA1-C74D-A1B1-BA2439E81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9421" y="-1"/>
            <a:ext cx="2112579" cy="215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535E9E-808D-B741-B03E-B3AC33AEA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ElasticFusion</a:t>
            </a:r>
            <a:r>
              <a:rPr lang="en-US" dirty="0"/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D933B0-4A98-A745-A133-E6211C711E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Real-time dense visual SLAM (Simultaneous Localization and Mapping).</a:t>
            </a:r>
          </a:p>
          <a:p>
            <a:r>
              <a:rPr lang="en-US" dirty="0" err="1"/>
              <a:t>Surfel</a:t>
            </a:r>
            <a:r>
              <a:rPr lang="en-US" dirty="0"/>
              <a:t>-based maps of room-size environments.</a:t>
            </a:r>
          </a:p>
          <a:p>
            <a:r>
              <a:rPr lang="en-US" dirty="0"/>
              <a:t>Without a pose graph, focuses on optimizing the map.</a:t>
            </a:r>
          </a:p>
          <a:p>
            <a:r>
              <a:rPr lang="en-US" dirty="0"/>
              <a:t>Uses RGB-D camera.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0AF6DD5-4C5D-0641-8B1B-320FE9A4A2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SemanticFusion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2F5C79D-3D44-0244-B62E-F81657E390E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Provides a dense semantic 3D map.</a:t>
            </a:r>
          </a:p>
          <a:p>
            <a:r>
              <a:rPr lang="en-US" dirty="0"/>
              <a:t>Uses CNN to label the 2D frames.</a:t>
            </a:r>
          </a:p>
          <a:p>
            <a:r>
              <a:rPr lang="en-US" dirty="0"/>
              <a:t>Uses SLAM to get correspondences from 2D frames to a 3D map.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56FE3-82B0-F44D-B059-E67C60888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these ?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xmlns="" id="{7B00EDAA-C6FA-D340-836B-A928D19B4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048" y="0"/>
            <a:ext cx="2144111" cy="21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60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251A17E-45AE-6C45-8475-E0F90E6B7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ElasticFusion</a:t>
            </a:r>
            <a:r>
              <a:rPr lang="en-US" dirty="0"/>
              <a:t>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4C255FA-4A3F-FF40-B1D1-75ADF5A80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SemanticFusion</a:t>
            </a:r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9CF66C67-589A-F340-9B62-4A6DB18B70F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11678" y="2743200"/>
            <a:ext cx="4659781" cy="3292475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CC0786C4-C54B-224C-988B-399CDEE1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these ?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D98235B1-5F88-7F46-BA29-70B12CC0F9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00092" y="2743200"/>
            <a:ext cx="4494329" cy="3292475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BFE0A9D-2BA0-AE43-B81B-243F2087E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678" y="5899396"/>
            <a:ext cx="4716570" cy="292955"/>
          </a:xfrm>
          <a:prstGeom prst="rect">
            <a:avLst/>
          </a:prstGeom>
        </p:spPr>
      </p:pic>
      <p:pic>
        <p:nvPicPr>
          <p:cNvPr id="17" name="Content Placeholder 8">
            <a:extLst>
              <a:ext uri="{FF2B5EF4-FFF2-40B4-BE49-F238E27FC236}">
                <a16:creationId xmlns:a16="http://schemas.microsoft.com/office/drawing/2014/main" xmlns="" id="{4A2C366D-D45A-F84D-A246-014F0E77D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7048" y="0"/>
            <a:ext cx="2144111" cy="21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41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1BE8C4-73E6-C94E-91F6-02E84936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7281FB-8D20-A04C-AC8B-2325F9644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Sharing the same semantic and geometric understanding.</a:t>
            </a:r>
          </a:p>
          <a:p>
            <a:pPr marL="0" indent="0">
              <a:buNone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Interaction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Example: Understands your commands.</a:t>
            </a:r>
          </a:p>
          <a:p>
            <a:pPr marL="548640" lvl="2" indent="0">
              <a:buNone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Query information.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Example: How many chairs do we have in the room?</a:t>
            </a:r>
          </a:p>
          <a:p>
            <a:pPr marL="548640" lvl="2" indent="0">
              <a:buNone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Commands.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Example: Fetch me the mug on the nearest table.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xmlns="" id="{0A14111A-6D97-1C42-978B-CB10ADA91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010" y="48010"/>
            <a:ext cx="1991496" cy="207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30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95634A-8F1F-BB4B-A44C-782023730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</a:t>
            </a:r>
            <a:r>
              <a:rPr lang="en-US" dirty="0" err="1"/>
              <a:t>Surfels</a:t>
            </a:r>
            <a:r>
              <a:rPr lang="en-US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00268C-AD7F-0B4E-B07F-06D99242B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/>
              <a:t>Surfel</a:t>
            </a:r>
            <a:r>
              <a:rPr lang="en-IN" dirty="0"/>
              <a:t> : Surface :: Pixel : Picture</a:t>
            </a:r>
          </a:p>
          <a:p>
            <a:r>
              <a:rPr lang="en-IN" dirty="0"/>
              <a:t>Primitives without explicit connectivity</a:t>
            </a:r>
          </a:p>
          <a:p>
            <a:r>
              <a:rPr lang="en-IN" dirty="0" err="1"/>
              <a:t>Surfel</a:t>
            </a:r>
            <a:r>
              <a:rPr lang="en-IN" dirty="0"/>
              <a:t> attributes: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N" dirty="0"/>
              <a:t>Depth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N" dirty="0"/>
              <a:t>Texture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N" dirty="0"/>
              <a:t>Normal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N" dirty="0"/>
              <a:t>Others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3ABA00-E8CB-1342-8211-1E0A6ED0B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333" y="2093976"/>
            <a:ext cx="2825822" cy="1930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5AFFA2-C5C7-604C-AD9E-C95F11D9A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155" y="2093976"/>
            <a:ext cx="2800066" cy="1937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0D971F-53E3-094B-B997-8B29C7E8F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333" y="4024595"/>
            <a:ext cx="2825822" cy="19659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F45C61-B02D-2F49-992A-EF07B1FC0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1155" y="4014534"/>
            <a:ext cx="2865029" cy="1976006"/>
          </a:xfrm>
          <a:prstGeom prst="rect">
            <a:avLst/>
          </a:prstGeom>
        </p:spPr>
      </p:pic>
      <p:pic>
        <p:nvPicPr>
          <p:cNvPr id="8" name="Content Placeholder 13">
            <a:extLst>
              <a:ext uri="{FF2B5EF4-FFF2-40B4-BE49-F238E27FC236}">
                <a16:creationId xmlns:a16="http://schemas.microsoft.com/office/drawing/2014/main" xmlns="" id="{A1B85C8B-E312-E54A-8EFF-E95963E86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2992" y="0"/>
            <a:ext cx="1971003" cy="20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4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C3A6A1-3393-E24B-BC42-EC847C44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SemanticFusion</a:t>
            </a:r>
            <a:r>
              <a:rPr lang="en-US" dirty="0"/>
              <a:t> -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3B9A1B-4FEB-4043-B792-C82B7D51C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Real-time SLAM:</a:t>
            </a:r>
          </a:p>
          <a:p>
            <a:pPr lvl="2"/>
            <a:r>
              <a:rPr lang="en-US" dirty="0"/>
              <a:t>Provide 2D to 3D correspondence.</a:t>
            </a:r>
          </a:p>
          <a:p>
            <a:pPr lvl="2"/>
            <a:r>
              <a:rPr lang="en-US" dirty="0"/>
              <a:t>Provide a map.</a:t>
            </a:r>
          </a:p>
          <a:p>
            <a:pPr marL="548640" lvl="2" indent="0">
              <a:buNone/>
            </a:pPr>
            <a:endParaRPr lang="en-US" dirty="0"/>
          </a:p>
          <a:p>
            <a:pPr lvl="1"/>
            <a:r>
              <a:rPr lang="en-US" dirty="0"/>
              <a:t>CNN:</a:t>
            </a:r>
          </a:p>
          <a:p>
            <a:pPr lvl="2"/>
            <a:r>
              <a:rPr lang="en-US" dirty="0"/>
              <a:t>Gives pixelwise class probabilities for RGB-D images.</a:t>
            </a:r>
          </a:p>
          <a:p>
            <a:pPr lvl="2"/>
            <a:r>
              <a:rPr lang="en-IN" dirty="0"/>
              <a:t>Deconvolutional Semantic Segmentation network architecture proposed by Noh et. al. [17]. </a:t>
            </a:r>
          </a:p>
          <a:p>
            <a:pPr marL="548640" lvl="2" indent="0">
              <a:buNone/>
            </a:pPr>
            <a:endParaRPr lang="en-US" dirty="0"/>
          </a:p>
          <a:p>
            <a:pPr lvl="1"/>
            <a:r>
              <a:rPr lang="en-US" dirty="0"/>
              <a:t>Bayesian update scheme:</a:t>
            </a:r>
          </a:p>
          <a:p>
            <a:pPr lvl="2"/>
            <a:r>
              <a:rPr lang="en-US" dirty="0"/>
              <a:t>Tracks the class probability distribution of each </a:t>
            </a:r>
            <a:r>
              <a:rPr lang="en-US" dirty="0" err="1"/>
              <a:t>surfel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Uses SLAM correspondence to update probabilities based on CNN predictions.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2F7983-7B0F-A247-9F9A-1A6EA7849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486" y="-1"/>
            <a:ext cx="1901514" cy="17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71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9D85A-158A-504F-8295-DCE345D3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SLAM -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B27448-8FAE-BD42-A668-659D271F8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yield new camera pose T</a:t>
            </a:r>
            <a:r>
              <a:rPr lang="en-US" baseline="-25000" dirty="0"/>
              <a:t>WC</a:t>
            </a:r>
            <a:r>
              <a:rPr lang="en-US" dirty="0"/>
              <a:t> , tracking is done by combining</a:t>
            </a:r>
          </a:p>
          <a:p>
            <a:pPr lvl="1"/>
            <a:r>
              <a:rPr lang="en-US" dirty="0"/>
              <a:t>ICP – Geometric method.</a:t>
            </a:r>
          </a:p>
          <a:p>
            <a:pPr lvl="1"/>
            <a:r>
              <a:rPr lang="en-US" dirty="0"/>
              <a:t>RGB Alignment – Photometric method.</a:t>
            </a:r>
          </a:p>
          <a:p>
            <a:pPr marL="274320" lvl="1" indent="0">
              <a:buNone/>
            </a:pPr>
            <a:endParaRPr lang="en-US" dirty="0"/>
          </a:p>
          <a:p>
            <a:r>
              <a:rPr lang="en-US" dirty="0"/>
              <a:t>New </a:t>
            </a:r>
            <a:r>
              <a:rPr lang="en-US" dirty="0" err="1"/>
              <a:t>surfels</a:t>
            </a:r>
            <a:r>
              <a:rPr lang="en-US" dirty="0"/>
              <a:t> are added to the map using the pose.</a:t>
            </a:r>
          </a:p>
          <a:p>
            <a:endParaRPr lang="en-US" dirty="0"/>
          </a:p>
          <a:p>
            <a:r>
              <a:rPr lang="en-US" dirty="0"/>
              <a:t>Existing </a:t>
            </a:r>
            <a:r>
              <a:rPr lang="en-US" dirty="0" err="1"/>
              <a:t>surfels</a:t>
            </a:r>
            <a:r>
              <a:rPr lang="en-US" dirty="0"/>
              <a:t> are refined.</a:t>
            </a:r>
          </a:p>
          <a:p>
            <a:endParaRPr lang="en-US" dirty="0"/>
          </a:p>
          <a:p>
            <a:r>
              <a:rPr lang="en-US" dirty="0"/>
              <a:t>Map is optimized when a loop closure is detected.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5ED275-D7D5-A64D-90AB-C7646ADB4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9628" y="0"/>
            <a:ext cx="1902372" cy="17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93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5FA93-474E-AE41-88B5-7FA18C085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SLAM -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3FB197-C288-9448-87BB-03E85A5B1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Surfel</a:t>
            </a:r>
            <a:r>
              <a:rPr lang="en-US" dirty="0"/>
              <a:t> consists of : Position, normal, color, radius, last updated time.</a:t>
            </a:r>
          </a:p>
          <a:p>
            <a:endParaRPr lang="en-US" dirty="0"/>
          </a:p>
          <a:p>
            <a:r>
              <a:rPr lang="en-US" dirty="0"/>
              <a:t>Threshold time ‘t’ : </a:t>
            </a:r>
            <a:r>
              <a:rPr lang="en-US" dirty="0" err="1"/>
              <a:t>Surfels</a:t>
            </a:r>
            <a:r>
              <a:rPr lang="en-US" dirty="0"/>
              <a:t> last updated before t are considered inactive and wont be used for pose estimation and depth map fusion.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02C427-5882-984C-B2F3-6D43E4085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89" y="3807153"/>
            <a:ext cx="10179559" cy="3050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F56E8C-D957-DF42-9B47-96CE87C94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628" y="0"/>
            <a:ext cx="1902372" cy="17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425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{BDB0B028-CBBE-5343-942F-415E5872B743}tf10001070</Template>
  <TotalTime>483</TotalTime>
  <Words>950</Words>
  <Application>Microsoft Office PowerPoint</Application>
  <PresentationFormat>Widescreen</PresentationFormat>
  <Paragraphs>172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Bookman Old Style</vt:lpstr>
      <vt:lpstr>Calibri</vt:lpstr>
      <vt:lpstr>Century Gothic</vt:lpstr>
      <vt:lpstr>Courier New</vt:lpstr>
      <vt:lpstr>Rockwell Extra Bold</vt:lpstr>
      <vt:lpstr>Wingdings</vt:lpstr>
      <vt:lpstr>Wood Type</vt:lpstr>
      <vt:lpstr>SemanticFusion  and ElasticFusion  </vt:lpstr>
      <vt:lpstr>Authors</vt:lpstr>
      <vt:lpstr>What are these ?</vt:lpstr>
      <vt:lpstr>What are these ?</vt:lpstr>
      <vt:lpstr>Why ?</vt:lpstr>
      <vt:lpstr>What are Surfels ?</vt:lpstr>
      <vt:lpstr>SemanticFusion - Components</vt:lpstr>
      <vt:lpstr>SLAM - Tracking</vt:lpstr>
      <vt:lpstr>SLAM - Tracking</vt:lpstr>
      <vt:lpstr>SLAM - Tracking</vt:lpstr>
      <vt:lpstr>Deformation Graph</vt:lpstr>
      <vt:lpstr>Deformation Graph in ElasticFusion</vt:lpstr>
      <vt:lpstr>Deformation Graph Optimization</vt:lpstr>
      <vt:lpstr>Loop Closures</vt:lpstr>
      <vt:lpstr>Global loop closure</vt:lpstr>
      <vt:lpstr>CNN Architecture</vt:lpstr>
      <vt:lpstr>Semantic Label Fusion</vt:lpstr>
      <vt:lpstr>Map Regularization</vt:lpstr>
      <vt:lpstr>Experiments</vt:lpstr>
      <vt:lpstr>Accuracy</vt:lpstr>
      <vt:lpstr>Performance</vt:lpstr>
      <vt:lpstr>Performance</vt:lpstr>
      <vt:lpstr>Conclusions</vt:lpstr>
      <vt:lpstr>Thank you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ElasticFusion  and SemanticFusion</dc:title>
  <dc:creator>Varun Chanddra</dc:creator>
  <cp:lastModifiedBy>Peter Allen</cp:lastModifiedBy>
  <cp:revision>31</cp:revision>
  <dcterms:created xsi:type="dcterms:W3CDTF">2019-03-25T22:45:06Z</dcterms:created>
  <dcterms:modified xsi:type="dcterms:W3CDTF">2019-03-26T14:51:32Z</dcterms:modified>
</cp:coreProperties>
</file>