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roxima Nov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bold.fntdata"/><Relationship Id="rId30" Type="http://schemas.openxmlformats.org/officeDocument/2006/relationships/font" Target="fonts/ProximaNova-regular.fntdata"/><Relationship Id="rId11" Type="http://schemas.openxmlformats.org/officeDocument/2006/relationships/slide" Target="slides/slide6.xml"/><Relationship Id="rId33" Type="http://schemas.openxmlformats.org/officeDocument/2006/relationships/font" Target="fonts/ProximaNova-boldItalic.fntdata"/><Relationship Id="rId10" Type="http://schemas.openxmlformats.org/officeDocument/2006/relationships/slide" Target="slides/slide5.xml"/><Relationship Id="rId32" Type="http://schemas.openxmlformats.org/officeDocument/2006/relationships/font" Target="fonts/ProximaNova-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077c91496_0_9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077c91496_0_9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077c91496_0_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077c91496_0_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077c91496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077c91496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077c91496_0_1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077c91496_0_1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077c91496_0_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077c91496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077c91496_0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077c91496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077c91496_0_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077c91496_0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077c91496_0_1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077c91496_0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077c91496_0_10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077c91496_0_1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077c91496_0_9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077c91496_0_9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077c91496_0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077c91496_0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077c91496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077c91496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077c91496_0_10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077c91496_0_1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077c91496_0_10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077c91496_0_1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077c91496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077c91496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077c91496_0_10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077c91496_0_10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5077c91496_0_1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077c91496_0_1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077c9149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077c9149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077c91496_0_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077c91496_0_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077c91496_0_9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077c91496_0_9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077c91496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077c91496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077c91496_0_9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077c91496_0_9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077c91496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077c91496_0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drive.google.com/file/d/1V2ORj0gK1lmrxP_OOSeeQIdsCDWyIr4T/view"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drive.google.com/file/d/14RT0EEiYk_7CpaNFGtsGt6CJlyDMXK0W/view" TargetMode="Externa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416300"/>
            <a:ext cx="8123100" cy="242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 Dreaming for </a:t>
            </a:r>
            <a:endParaRPr/>
          </a:p>
          <a:p>
            <a:pPr indent="0" lvl="0" marL="0" rtl="0" algn="l">
              <a:spcBef>
                <a:spcPts val="0"/>
              </a:spcBef>
              <a:spcAft>
                <a:spcPts val="0"/>
              </a:spcAft>
              <a:buNone/>
            </a:pPr>
            <a:r>
              <a:rPr lang="en"/>
              <a:t>Object Detection</a:t>
            </a:r>
            <a:endParaRPr sz="2600"/>
          </a:p>
        </p:txBody>
      </p:sp>
      <p:sp>
        <p:nvSpPr>
          <p:cNvPr id="60" name="Google Shape;60;p13"/>
          <p:cNvSpPr txBox="1"/>
          <p:nvPr>
            <p:ph idx="1" type="subTitle"/>
          </p:nvPr>
        </p:nvSpPr>
        <p:spPr>
          <a:xfrm>
            <a:off x="510450" y="3182332"/>
            <a:ext cx="8123100" cy="9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Paper by </a:t>
            </a:r>
            <a:r>
              <a:rPr lang="en" sz="2000"/>
              <a:t>Maximilian Sieb, Katerina Fragkiadaki</a:t>
            </a:r>
            <a:endParaRPr sz="2000"/>
          </a:p>
          <a:p>
            <a:pPr indent="0" lvl="0" marL="0" rtl="0" algn="l">
              <a:spcBef>
                <a:spcPts val="0"/>
              </a:spcBef>
              <a:spcAft>
                <a:spcPts val="0"/>
              </a:spcAft>
              <a:buNone/>
            </a:pPr>
            <a:r>
              <a:rPr lang="en" sz="2000"/>
              <a:t>Pre</a:t>
            </a:r>
            <a:r>
              <a:rPr lang="en" sz="2000"/>
              <a:t>sented by Cindy Le</a:t>
            </a:r>
            <a:endParaRPr sz="2000"/>
          </a:p>
        </p:txBody>
      </p:sp>
      <p:sp>
        <p:nvSpPr>
          <p:cNvPr id="61" name="Google Shape;61;p13"/>
          <p:cNvSpPr txBox="1"/>
          <p:nvPr>
            <p:ph idx="4294967295" type="body"/>
          </p:nvPr>
        </p:nvSpPr>
        <p:spPr>
          <a:xfrm>
            <a:off x="510450" y="4701750"/>
            <a:ext cx="5941800" cy="29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00">
                <a:solidFill>
                  <a:srgbClr val="B7B7B7"/>
                </a:solidFill>
                <a:latin typeface="Arial"/>
                <a:ea typeface="Arial"/>
                <a:cs typeface="Arial"/>
                <a:sym typeface="Arial"/>
              </a:rPr>
              <a:t>Original paper can be found at https://www.cs.cmu.edu/~katef/papers/datadreamHumanoids2018.pdf</a:t>
            </a:r>
            <a:endParaRPr sz="1400">
              <a:solidFill>
                <a:srgbClr val="B7B7B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Policy Learning from Demonstration</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Given the reward function (shown in a previous slide), we learn a policy for imitating the demonstrated manipulation using </a:t>
            </a:r>
            <a:r>
              <a:rPr lang="en">
                <a:solidFill>
                  <a:schemeClr val="accent5"/>
                </a:solidFill>
              </a:rPr>
              <a:t>PILQR</a:t>
            </a:r>
            <a:r>
              <a:rPr lang="en">
                <a:solidFill>
                  <a:srgbClr val="434343"/>
                </a:solidFill>
              </a:rPr>
              <a:t>.			</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The input to the policy consists of the joint angles, end- effector position, the object location and appearance features.</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Learn a separate time-dependent policy for each set of objects and initial object locations. </a:t>
            </a:r>
            <a:endParaRPr>
              <a:solidFill>
                <a:srgbClr val="434343"/>
              </a:solidFill>
            </a:endParaRPr>
          </a:p>
          <a:p>
            <a:pPr indent="0" lvl="0" marL="0" rtl="0" algn="l">
              <a:spcBef>
                <a:spcPts val="1600"/>
              </a:spcBef>
              <a:spcAft>
                <a:spcPts val="0"/>
              </a:spcAft>
              <a:buNone/>
            </a:pPr>
            <a:r>
              <a:t/>
            </a:r>
            <a:endParaRPr>
              <a:solidFill>
                <a:srgbClr val="434343"/>
              </a:solidFill>
            </a:endParaRPr>
          </a:p>
          <a:p>
            <a:pPr indent="0" lvl="0" marL="0" rtl="0" algn="l">
              <a:spcBef>
                <a:spcPts val="1600"/>
              </a:spcBef>
              <a:spcAft>
                <a:spcPts val="1600"/>
              </a:spcAft>
              <a:buNone/>
            </a:pPr>
            <a:r>
              <a:rPr lang="en" sz="1400">
                <a:solidFill>
                  <a:srgbClr val="434343"/>
                </a:solidFill>
              </a:rPr>
              <a:t>For more detail about PILQR, please refer to: </a:t>
            </a:r>
            <a:br>
              <a:rPr lang="en" sz="1400">
                <a:solidFill>
                  <a:srgbClr val="434343"/>
                </a:solidFill>
              </a:rPr>
            </a:br>
            <a:r>
              <a:rPr lang="en" sz="1400">
                <a:solidFill>
                  <a:srgbClr val="434343"/>
                </a:solidFill>
              </a:rPr>
              <a:t>Y. Chebotar, K. Hausman, M. Zhang, G. Sukhatme, S. Schaal, and S. Levine. Combining Model-Based and Model-Free Updates for Trajectory-Centric Reinforcement Learning. 2017.</a:t>
            </a:r>
            <a:endParaRPr sz="14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Experiments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to be answered by experiments</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434343"/>
                </a:solidFill>
              </a:rPr>
              <a:t>How much does the proposed object-centric RGB encoding benefit </a:t>
            </a:r>
            <a:r>
              <a:rPr lang="en">
                <a:solidFill>
                  <a:schemeClr val="accent5"/>
                </a:solidFill>
              </a:rPr>
              <a:t>reward shaping</a:t>
            </a:r>
            <a:r>
              <a:rPr lang="en">
                <a:solidFill>
                  <a:srgbClr val="000000"/>
                </a:solidFill>
              </a:rPr>
              <a:t> </a:t>
            </a:r>
            <a:r>
              <a:rPr lang="en">
                <a:solidFill>
                  <a:srgbClr val="434343"/>
                </a:solidFill>
              </a:rPr>
              <a:t>over frame-centric feature encodings of previous works?</a:t>
            </a:r>
            <a:endParaRPr>
              <a:solidFill>
                <a:srgbClr val="434343"/>
              </a:solidFill>
            </a:endParaRPr>
          </a:p>
          <a:p>
            <a:pPr indent="-342900" lvl="0" marL="457200" rtl="0" algn="l">
              <a:spcBef>
                <a:spcPts val="0"/>
              </a:spcBef>
              <a:spcAft>
                <a:spcPts val="0"/>
              </a:spcAft>
              <a:buClr>
                <a:srgbClr val="000000"/>
              </a:buClr>
              <a:buSzPts val="1800"/>
              <a:buChar char="●"/>
            </a:pPr>
            <a:r>
              <a:rPr lang="en">
                <a:solidFill>
                  <a:srgbClr val="434343"/>
                </a:solidFill>
              </a:rPr>
              <a:t>How well do </a:t>
            </a:r>
            <a:r>
              <a:rPr lang="en">
                <a:solidFill>
                  <a:schemeClr val="accent5"/>
                </a:solidFill>
              </a:rPr>
              <a:t>appearance and location features</a:t>
            </a:r>
            <a:r>
              <a:rPr lang="en">
                <a:solidFill>
                  <a:srgbClr val="434343"/>
                </a:solidFill>
              </a:rPr>
              <a:t> contribute to reward shaping?	</a:t>
            </a:r>
            <a:endParaRPr>
              <a:solidFill>
                <a:srgbClr val="434343"/>
              </a:solidFill>
            </a:endParaRPr>
          </a:p>
          <a:p>
            <a:pPr indent="-342900" lvl="0" marL="457200" rtl="0" algn="l">
              <a:spcBef>
                <a:spcPts val="0"/>
              </a:spcBef>
              <a:spcAft>
                <a:spcPts val="0"/>
              </a:spcAft>
              <a:buClr>
                <a:srgbClr val="000000"/>
              </a:buClr>
              <a:buSzPts val="1800"/>
              <a:buChar char="●"/>
            </a:pPr>
            <a:r>
              <a:rPr lang="en">
                <a:solidFill>
                  <a:srgbClr val="434343"/>
                </a:solidFill>
              </a:rPr>
              <a:t>How much does the proposed object-centric RGB encoding benefit </a:t>
            </a:r>
            <a:r>
              <a:rPr lang="en">
                <a:solidFill>
                  <a:schemeClr val="accent5"/>
                </a:solidFill>
              </a:rPr>
              <a:t>policy learning</a:t>
            </a:r>
            <a:r>
              <a:rPr lang="en">
                <a:solidFill>
                  <a:srgbClr val="434343"/>
                </a:solidFill>
              </a:rPr>
              <a:t> for sample efficient visual imitation over previous alternatives? </a:t>
            </a:r>
            <a:endParaRPr>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ask 1</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5"/>
                </a:solidFill>
              </a:rPr>
              <a:t>R</a:t>
            </a:r>
            <a:r>
              <a:rPr lang="en">
                <a:solidFill>
                  <a:schemeClr val="accent5"/>
                </a:solidFill>
              </a:rPr>
              <a:t>otate</a:t>
            </a:r>
            <a:r>
              <a:rPr lang="en">
                <a:solidFill>
                  <a:srgbClr val="434343"/>
                </a:solidFill>
              </a:rPr>
              <a:t> a cylindrically shaped object around one of its principal axis. </a:t>
            </a:r>
            <a:endParaRPr>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
            </a:r>
            <a:r>
              <a:rPr lang="en"/>
              <a:t>esult 1 - reward shaping</a:t>
            </a:r>
            <a:endParaRPr/>
          </a:p>
        </p:txBody>
      </p:sp>
      <p:sp>
        <p:nvSpPr>
          <p:cNvPr id="141" name="Google Shape;141;p26"/>
          <p:cNvSpPr txBox="1"/>
          <p:nvPr/>
        </p:nvSpPr>
        <p:spPr>
          <a:xfrm>
            <a:off x="311700" y="3842500"/>
            <a:ext cx="8520600" cy="10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Fig. 3: Reward comparison of object-centric and frame-centric time-contrasted visual features.</a:t>
            </a:r>
            <a:r>
              <a:rPr lang="en">
                <a:solidFill>
                  <a:srgbClr val="434343"/>
                </a:solidFill>
                <a:latin typeface="Proxima Nova"/>
                <a:ea typeface="Proxima Nova"/>
                <a:cs typeface="Proxima Nova"/>
                <a:sym typeface="Proxima Nova"/>
              </a:rPr>
              <a:t> In the proposed object-centric feature representation, while the robot’s correct execution is attributed with a high reward, wrong execution is penalized heavily. Frame-centric features cannot discriminate between correct and wrong execution. Note that the robot’s hand has not been seen at all during training time. </a:t>
            </a:r>
            <a:endParaRPr>
              <a:solidFill>
                <a:srgbClr val="434343"/>
              </a:solidFill>
              <a:latin typeface="Proxima Nova"/>
              <a:ea typeface="Proxima Nova"/>
              <a:cs typeface="Proxima Nova"/>
              <a:sym typeface="Proxima Nova"/>
            </a:endParaRPr>
          </a:p>
        </p:txBody>
      </p:sp>
      <p:pic>
        <p:nvPicPr>
          <p:cNvPr id="142" name="Google Shape;142;p26"/>
          <p:cNvPicPr preferRelativeResize="0"/>
          <p:nvPr/>
        </p:nvPicPr>
        <p:blipFill rotWithShape="1">
          <a:blip r:embed="rId3">
            <a:alphaModFix/>
          </a:blip>
          <a:srcRect b="4534" l="0" r="0" t="0"/>
          <a:stretch/>
        </p:blipFill>
        <p:spPr>
          <a:xfrm>
            <a:off x="393238" y="1125137"/>
            <a:ext cx="8357524" cy="2717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ask 2</a:t>
            </a:r>
            <a:endParaRPr/>
          </a:p>
        </p:txBody>
      </p:sp>
      <p:pic>
        <p:nvPicPr>
          <p:cNvPr id="148" name="Google Shape;148;p27"/>
          <p:cNvPicPr preferRelativeResize="0"/>
          <p:nvPr/>
        </p:nvPicPr>
        <p:blipFill>
          <a:blip r:embed="rId3">
            <a:alphaModFix/>
          </a:blip>
          <a:stretch>
            <a:fillRect/>
          </a:stretch>
        </p:blipFill>
        <p:spPr>
          <a:xfrm>
            <a:off x="5984600" y="1146175"/>
            <a:ext cx="2286000" cy="3429000"/>
          </a:xfrm>
          <a:prstGeom prst="rect">
            <a:avLst/>
          </a:prstGeom>
          <a:noFill/>
          <a:ln>
            <a:noFill/>
          </a:ln>
        </p:spPr>
      </p:pic>
      <p:sp>
        <p:nvSpPr>
          <p:cNvPr id="149" name="Google Shape;149;p27"/>
          <p:cNvSpPr txBox="1"/>
          <p:nvPr>
            <p:ph idx="1" type="body"/>
          </p:nvPr>
        </p:nvSpPr>
        <p:spPr>
          <a:xfrm>
            <a:off x="311700" y="1152475"/>
            <a:ext cx="5222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434343"/>
                </a:solidFill>
              </a:rPr>
              <a:t>Ring-on-Tower: The robot needs to learn how to </a:t>
            </a:r>
            <a:r>
              <a:rPr lang="en">
                <a:solidFill>
                  <a:schemeClr val="accent5"/>
                </a:solidFill>
              </a:rPr>
              <a:t>put a ring on top of a cylindrical tower</a:t>
            </a:r>
            <a:r>
              <a:rPr lang="en">
                <a:solidFill>
                  <a:srgbClr val="434343"/>
                </a:solidFill>
              </a:rPr>
              <a:t> given a human demonstration.	</a:t>
            </a:r>
            <a:endParaRPr>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 2 - reward shaping</a:t>
            </a:r>
            <a:endParaRPr/>
          </a:p>
        </p:txBody>
      </p:sp>
      <p:sp>
        <p:nvSpPr>
          <p:cNvPr id="155" name="Google Shape;155;p28"/>
          <p:cNvSpPr txBox="1"/>
          <p:nvPr/>
        </p:nvSpPr>
        <p:spPr>
          <a:xfrm>
            <a:off x="311700" y="3842500"/>
            <a:ext cx="8520600" cy="10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Fig. 4: Reward comparison of spatial arrangement features. </a:t>
            </a:r>
            <a:r>
              <a:rPr lang="en">
                <a:solidFill>
                  <a:srgbClr val="434343"/>
                </a:solidFill>
                <a:latin typeface="Proxima Nova"/>
                <a:ea typeface="Proxima Nova"/>
                <a:cs typeface="Proxima Nova"/>
                <a:sym typeface="Proxima Nova"/>
              </a:rPr>
              <a:t>The reward decreases once the ring is not stacked on top of the tower. The reward also generalizes well to a ring of different color and smaller size. </a:t>
            </a:r>
            <a:endParaRPr>
              <a:solidFill>
                <a:srgbClr val="434343"/>
              </a:solidFill>
              <a:latin typeface="Proxima Nova"/>
              <a:ea typeface="Proxima Nova"/>
              <a:cs typeface="Proxima Nova"/>
              <a:sym typeface="Proxima Nova"/>
            </a:endParaRPr>
          </a:p>
        </p:txBody>
      </p:sp>
      <p:pic>
        <p:nvPicPr>
          <p:cNvPr id="156" name="Google Shape;156;p28"/>
          <p:cNvPicPr preferRelativeResize="0"/>
          <p:nvPr/>
        </p:nvPicPr>
        <p:blipFill>
          <a:blip r:embed="rId3">
            <a:alphaModFix/>
          </a:blip>
          <a:stretch>
            <a:fillRect/>
          </a:stretch>
        </p:blipFill>
        <p:spPr>
          <a:xfrm>
            <a:off x="472375" y="1135162"/>
            <a:ext cx="8199251" cy="253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R</a:t>
            </a:r>
            <a:r>
              <a:rPr lang="en"/>
              <a:t>esult 2 - policy learning</a:t>
            </a:r>
            <a:endParaRPr/>
          </a:p>
        </p:txBody>
      </p:sp>
      <p:sp>
        <p:nvSpPr>
          <p:cNvPr id="162" name="Google Shape;162;p29"/>
          <p:cNvSpPr txBox="1"/>
          <p:nvPr>
            <p:ph idx="1" type="body"/>
          </p:nvPr>
        </p:nvSpPr>
        <p:spPr>
          <a:xfrm>
            <a:off x="311700" y="3739650"/>
            <a:ext cx="8520600" cy="12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434343"/>
                </a:solidFill>
              </a:rPr>
              <a:t>Fig. 6: Learning progress of real world ring-on-tower task. </a:t>
            </a:r>
            <a:r>
              <a:rPr lang="en" sz="1400">
                <a:solidFill>
                  <a:srgbClr val="434343"/>
                </a:solidFill>
              </a:rPr>
              <a:t>We see that the robot quickly learns to imitate the demonstrated behaviour. Note that the reward does not converge to zero since the robot does not start in the exact same initial position as the learner and is therefore not able to perfectly match the entire object trajectory for all time steps. </a:t>
            </a:r>
            <a:endParaRPr sz="1400">
              <a:solidFill>
                <a:srgbClr val="434343"/>
              </a:solidFill>
            </a:endParaRPr>
          </a:p>
        </p:txBody>
      </p:sp>
      <p:pic>
        <p:nvPicPr>
          <p:cNvPr id="163" name="Google Shape;163;p29"/>
          <p:cNvPicPr preferRelativeResize="0"/>
          <p:nvPr/>
        </p:nvPicPr>
        <p:blipFill rotWithShape="1">
          <a:blip r:embed="rId3">
            <a:alphaModFix/>
          </a:blip>
          <a:srcRect b="5633" l="0" r="0" t="0"/>
          <a:stretch/>
        </p:blipFill>
        <p:spPr>
          <a:xfrm>
            <a:off x="1964650" y="1236777"/>
            <a:ext cx="4895951" cy="2498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3</a:t>
            </a:r>
            <a:endParaRPr/>
          </a:p>
        </p:txBody>
      </p:sp>
      <p:sp>
        <p:nvSpPr>
          <p:cNvPr id="169" name="Google Shape;169;p30"/>
          <p:cNvSpPr txBox="1"/>
          <p:nvPr>
            <p:ph idx="1" type="body"/>
          </p:nvPr>
        </p:nvSpPr>
        <p:spPr>
          <a:xfrm>
            <a:off x="311700" y="1152475"/>
            <a:ext cx="8520600" cy="96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434343"/>
                </a:solidFill>
              </a:rPr>
              <a:t>Block-on-Block: The robot needs to learn how to </a:t>
            </a:r>
            <a:r>
              <a:rPr lang="en">
                <a:solidFill>
                  <a:schemeClr val="accent5"/>
                </a:solidFill>
              </a:rPr>
              <a:t>stack a cube onto another cube </a:t>
            </a:r>
            <a:r>
              <a:rPr lang="en">
                <a:solidFill>
                  <a:srgbClr val="434343"/>
                </a:solidFill>
              </a:rPr>
              <a:t>given a video of a VR demonstration of the robot agent.</a:t>
            </a:r>
            <a:endParaRPr>
              <a:solidFill>
                <a:srgbClr val="434343"/>
              </a:solidFill>
            </a:endParaRPr>
          </a:p>
        </p:txBody>
      </p:sp>
      <p:pic>
        <p:nvPicPr>
          <p:cNvPr id="170" name="Google Shape;170;p30" title="sim_block_on_block (1).mp4">
            <a:hlinkClick r:id="rId3"/>
          </p:cNvPr>
          <p:cNvPicPr preferRelativeResize="0"/>
          <p:nvPr/>
        </p:nvPicPr>
        <p:blipFill>
          <a:blip r:embed="rId4">
            <a:alphaModFix/>
          </a:blip>
          <a:stretch>
            <a:fillRect/>
          </a:stretch>
        </p:blipFill>
        <p:spPr>
          <a:xfrm>
            <a:off x="2600200" y="2033725"/>
            <a:ext cx="3622967" cy="2717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 3 - policy learning</a:t>
            </a:r>
            <a:endParaRPr/>
          </a:p>
        </p:txBody>
      </p:sp>
      <p:pic>
        <p:nvPicPr>
          <p:cNvPr id="176" name="Google Shape;176;p31"/>
          <p:cNvPicPr preferRelativeResize="0"/>
          <p:nvPr/>
        </p:nvPicPr>
        <p:blipFill>
          <a:blip r:embed="rId3">
            <a:alphaModFix/>
          </a:blip>
          <a:stretch>
            <a:fillRect/>
          </a:stretch>
        </p:blipFill>
        <p:spPr>
          <a:xfrm>
            <a:off x="1302300" y="1355300"/>
            <a:ext cx="6457950" cy="1695450"/>
          </a:xfrm>
          <a:prstGeom prst="rect">
            <a:avLst/>
          </a:prstGeom>
          <a:noFill/>
          <a:ln>
            <a:noFill/>
          </a:ln>
        </p:spPr>
      </p:pic>
      <p:sp>
        <p:nvSpPr>
          <p:cNvPr id="177" name="Google Shape;177;p31"/>
          <p:cNvSpPr txBox="1"/>
          <p:nvPr>
            <p:ph idx="1" type="body"/>
          </p:nvPr>
        </p:nvSpPr>
        <p:spPr>
          <a:xfrm>
            <a:off x="311700" y="3739650"/>
            <a:ext cx="8520600" cy="12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434343"/>
                </a:solidFill>
              </a:rPr>
              <a:t>Fig. 7: Average success rate of block-on-block task.</a:t>
            </a:r>
            <a:r>
              <a:rPr lang="en" sz="1400">
                <a:solidFill>
                  <a:srgbClr val="434343"/>
                </a:solidFill>
              </a:rPr>
              <a:t> The robot learns to stack the block for both our method and the blob detector baseline. It fails to do so for the TCN baseline. Our method imitates the original trajectory more closely due to to higher precision of the trained object detector. </a:t>
            </a:r>
            <a:endParaRPr sz="14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67" name="Google Shape;67;p14"/>
          <p:cNvSpPr txBox="1"/>
          <p:nvPr>
            <p:ph idx="1" type="body"/>
          </p:nvPr>
        </p:nvSpPr>
        <p:spPr>
          <a:xfrm>
            <a:off x="311700" y="1152475"/>
            <a:ext cx="3954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chemeClr val="accent5"/>
                </a:solidFill>
              </a:rPr>
              <a:t>Imitation learning</a:t>
            </a:r>
            <a:r>
              <a:rPr lang="en">
                <a:solidFill>
                  <a:srgbClr val="434343"/>
                </a:solidFill>
              </a:rPr>
              <a:t> allows robots to acquire manipulation skills from human demonstrations.</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The simplest way is through </a:t>
            </a:r>
            <a:r>
              <a:rPr lang="en">
                <a:solidFill>
                  <a:schemeClr val="accent5"/>
                </a:solidFill>
              </a:rPr>
              <a:t>human demonstration</a:t>
            </a:r>
            <a:r>
              <a:rPr lang="en">
                <a:solidFill>
                  <a:srgbClr val="434343"/>
                </a:solidFill>
              </a:rPr>
              <a:t>.</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The key problem is defining what it means for manipulations to be </a:t>
            </a:r>
            <a:r>
              <a:rPr lang="en">
                <a:solidFill>
                  <a:schemeClr val="accent5"/>
                </a:solidFill>
              </a:rPr>
              <a:t>similar</a:t>
            </a:r>
            <a:r>
              <a:rPr lang="en">
                <a:solidFill>
                  <a:srgbClr val="434343"/>
                </a:solidFill>
              </a:rPr>
              <a:t>. </a:t>
            </a:r>
            <a:endParaRPr>
              <a:solidFill>
                <a:srgbClr val="434343"/>
              </a:solidFill>
            </a:endParaRPr>
          </a:p>
        </p:txBody>
      </p:sp>
      <p:sp>
        <p:nvSpPr>
          <p:cNvPr id="68" name="Google Shape;68;p14"/>
          <p:cNvSpPr txBox="1"/>
          <p:nvPr>
            <p:ph idx="1" type="body"/>
          </p:nvPr>
        </p:nvSpPr>
        <p:spPr>
          <a:xfrm>
            <a:off x="4365375" y="4263100"/>
            <a:ext cx="4478400" cy="38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000">
                <a:solidFill>
                  <a:srgbClr val="000000"/>
                </a:solidFill>
                <a:latin typeface="Arial"/>
                <a:ea typeface="Arial"/>
                <a:cs typeface="Arial"/>
                <a:sym typeface="Arial"/>
              </a:rPr>
              <a:t>Fig. 1</a:t>
            </a:r>
            <a:r>
              <a:rPr lang="en" sz="1000">
                <a:solidFill>
                  <a:srgbClr val="000000"/>
                </a:solidFill>
                <a:latin typeface="Arial"/>
                <a:ea typeface="Arial"/>
                <a:cs typeface="Arial"/>
                <a:sym typeface="Arial"/>
              </a:rPr>
              <a:t>: Learning similarities between human demonstration and robot trials.</a:t>
            </a:r>
            <a:endParaRPr sz="1400"/>
          </a:p>
        </p:txBody>
      </p:sp>
      <p:pic>
        <p:nvPicPr>
          <p:cNvPr id="69" name="Google Shape;69;p14"/>
          <p:cNvPicPr preferRelativeResize="0"/>
          <p:nvPr/>
        </p:nvPicPr>
        <p:blipFill rotWithShape="1">
          <a:blip r:embed="rId3">
            <a:alphaModFix/>
          </a:blip>
          <a:srcRect b="6498" l="3035" r="0" t="0"/>
          <a:stretch/>
        </p:blipFill>
        <p:spPr>
          <a:xfrm>
            <a:off x="4365363" y="1152484"/>
            <a:ext cx="4335674" cy="31194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
            </a:r>
            <a:r>
              <a:rPr lang="en"/>
              <a:t>olicy learning - task 3</a:t>
            </a:r>
            <a:endParaRPr/>
          </a:p>
        </p:txBody>
      </p:sp>
      <p:sp>
        <p:nvSpPr>
          <p:cNvPr id="183" name="Google Shape;183;p32"/>
          <p:cNvSpPr txBox="1"/>
          <p:nvPr>
            <p:ph idx="1" type="body"/>
          </p:nvPr>
        </p:nvSpPr>
        <p:spPr>
          <a:xfrm>
            <a:off x="311700" y="1152475"/>
            <a:ext cx="8520600" cy="98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434343"/>
                </a:solidFill>
              </a:rPr>
              <a:t>Block-in-Bowl: The robot needs to learn how to </a:t>
            </a:r>
            <a:r>
              <a:rPr lang="en">
                <a:solidFill>
                  <a:schemeClr val="accent5"/>
                </a:solidFill>
              </a:rPr>
              <a:t>place a cube inside a bowl</a:t>
            </a:r>
            <a:r>
              <a:rPr lang="en">
                <a:solidFill>
                  <a:srgbClr val="434343"/>
                </a:solidFill>
              </a:rPr>
              <a:t> given a video of a VR demonstration of the robot agent. </a:t>
            </a:r>
            <a:endParaRPr>
              <a:solidFill>
                <a:srgbClr val="434343"/>
              </a:solidFill>
            </a:endParaRPr>
          </a:p>
        </p:txBody>
      </p:sp>
      <p:pic>
        <p:nvPicPr>
          <p:cNvPr id="184" name="Google Shape;184;p32" title="sim_block_in_bowl (1).mp4">
            <a:hlinkClick r:id="rId3"/>
          </p:cNvPr>
          <p:cNvPicPr preferRelativeResize="0"/>
          <p:nvPr/>
        </p:nvPicPr>
        <p:blipFill>
          <a:blip r:embed="rId4">
            <a:alphaModFix/>
          </a:blip>
          <a:stretch>
            <a:fillRect/>
          </a:stretch>
        </p:blipFill>
        <p:spPr>
          <a:xfrm>
            <a:off x="2637663" y="1993750"/>
            <a:ext cx="3596167" cy="2697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P</a:t>
            </a:r>
            <a:r>
              <a:rPr lang="en"/>
              <a:t>olicy learning - results 3</a:t>
            </a:r>
            <a:endParaRPr/>
          </a:p>
        </p:txBody>
      </p:sp>
      <p:pic>
        <p:nvPicPr>
          <p:cNvPr id="190" name="Google Shape;190;p33"/>
          <p:cNvPicPr preferRelativeResize="0"/>
          <p:nvPr/>
        </p:nvPicPr>
        <p:blipFill>
          <a:blip r:embed="rId3">
            <a:alphaModFix/>
          </a:blip>
          <a:stretch>
            <a:fillRect/>
          </a:stretch>
        </p:blipFill>
        <p:spPr>
          <a:xfrm>
            <a:off x="1343025" y="1348525"/>
            <a:ext cx="6457950" cy="1695450"/>
          </a:xfrm>
          <a:prstGeom prst="rect">
            <a:avLst/>
          </a:prstGeom>
          <a:noFill/>
          <a:ln>
            <a:noFill/>
          </a:ln>
        </p:spPr>
      </p:pic>
      <p:sp>
        <p:nvSpPr>
          <p:cNvPr id="191" name="Google Shape;191;p33"/>
          <p:cNvSpPr txBox="1"/>
          <p:nvPr>
            <p:ph idx="1" type="body"/>
          </p:nvPr>
        </p:nvSpPr>
        <p:spPr>
          <a:xfrm>
            <a:off x="311700" y="3739650"/>
            <a:ext cx="8520600" cy="12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434343"/>
                </a:solidFill>
              </a:rPr>
              <a:t>Fig. 8: Average success rate of block-in-bowl task with occluders. </a:t>
            </a:r>
            <a:r>
              <a:rPr lang="en" sz="1400">
                <a:solidFill>
                  <a:srgbClr val="434343"/>
                </a:solidFill>
              </a:rPr>
              <a:t>The robot learns to place the block into the bowl for both our method and the blob detector baseline. It fails to do so for the TCN baseline. Due to the occlusions introduced into the setup, the blob detector shows much more variance because the detections are further off with respect to the ground truth state compared to our trained object detector. </a:t>
            </a:r>
            <a:endParaRPr sz="1400">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02" name="Google Shape;202;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The learned </a:t>
            </a:r>
            <a:r>
              <a:rPr lang="en">
                <a:solidFill>
                  <a:schemeClr val="accent5"/>
                </a:solidFill>
              </a:rPr>
              <a:t>state representation</a:t>
            </a:r>
            <a:r>
              <a:rPr lang="en">
                <a:solidFill>
                  <a:srgbClr val="434343"/>
                </a:solidFill>
              </a:rPr>
              <a:t> encodes how the relevant objects are arranged in the scene, and how the state of the objects changes during the manipulation. </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The features are learned in an </a:t>
            </a:r>
            <a:r>
              <a:rPr lang="en">
                <a:solidFill>
                  <a:schemeClr val="accent5"/>
                </a:solidFill>
              </a:rPr>
              <a:t>efficient</a:t>
            </a:r>
            <a:r>
              <a:rPr lang="en">
                <a:solidFill>
                  <a:srgbClr val="434343"/>
                </a:solidFill>
              </a:rPr>
              <a:t> manner by training state-of-the-art object detector architectures using </a:t>
            </a:r>
            <a:r>
              <a:rPr lang="en">
                <a:solidFill>
                  <a:schemeClr val="accent5"/>
                </a:solidFill>
              </a:rPr>
              <a:t>dreamed data</a:t>
            </a:r>
            <a:r>
              <a:rPr lang="en">
                <a:solidFill>
                  <a:srgbClr val="434343"/>
                </a:solidFill>
              </a:rPr>
              <a:t> by augmenting object RGB-masks obtained automatically through background subtraction. </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Showed t</a:t>
            </a:r>
            <a:r>
              <a:rPr lang="en">
                <a:solidFill>
                  <a:srgbClr val="434343"/>
                </a:solidFill>
              </a:rPr>
              <a:t>he </a:t>
            </a:r>
            <a:r>
              <a:rPr lang="en">
                <a:solidFill>
                  <a:schemeClr val="accent5"/>
                </a:solidFill>
              </a:rPr>
              <a:t>effectiveness</a:t>
            </a:r>
            <a:r>
              <a:rPr lang="en">
                <a:solidFill>
                  <a:srgbClr val="434343"/>
                </a:solidFill>
              </a:rPr>
              <a:t> of t</a:t>
            </a:r>
            <a:r>
              <a:rPr lang="en">
                <a:solidFill>
                  <a:srgbClr val="434343"/>
                </a:solidFill>
              </a:rPr>
              <a:t>he learned state representation by employing it on a </a:t>
            </a:r>
            <a:r>
              <a:rPr lang="en">
                <a:solidFill>
                  <a:schemeClr val="accent5"/>
                </a:solidFill>
              </a:rPr>
              <a:t>trajectory optimization method</a:t>
            </a:r>
            <a:r>
              <a:rPr lang="en">
                <a:solidFill>
                  <a:srgbClr val="434343"/>
                </a:solidFill>
              </a:rPr>
              <a:t> and showed a Baxter robot could learn a task within a few minutes using a single demonstration. </a:t>
            </a:r>
            <a:endParaRPr>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208" name="Google Shape;208;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It c</a:t>
            </a:r>
            <a:r>
              <a:rPr lang="en">
                <a:solidFill>
                  <a:srgbClr val="434343"/>
                </a:solidFill>
              </a:rPr>
              <a:t>annot handle </a:t>
            </a:r>
            <a:r>
              <a:rPr lang="en">
                <a:solidFill>
                  <a:schemeClr val="accent5"/>
                </a:solidFill>
              </a:rPr>
              <a:t>full object occlusions</a:t>
            </a:r>
            <a:r>
              <a:rPr lang="en">
                <a:solidFill>
                  <a:srgbClr val="434343"/>
                </a:solidFill>
              </a:rPr>
              <a:t>. </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Rely on per-frame object detections provided by our iterative data dreaming and tracking-by-detection. </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The </a:t>
            </a:r>
            <a:r>
              <a:rPr lang="en">
                <a:solidFill>
                  <a:schemeClr val="accent5"/>
                </a:solidFill>
              </a:rPr>
              <a:t>within-object appearance</a:t>
            </a:r>
            <a:r>
              <a:rPr lang="en">
                <a:solidFill>
                  <a:srgbClr val="434343"/>
                </a:solidFill>
              </a:rPr>
              <a:t> features are far less discriminative of task completion than the cross-object spatial features. </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Future directions include end-to-end visual object tracking in manipulation environments and multiscale entity graphs.</a:t>
            </a:r>
            <a:endParaRPr>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 Works</a:t>
            </a:r>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Visual imitation learning</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has been considered an integral part in the field of robotics.</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mostly have </a:t>
            </a:r>
            <a:r>
              <a:rPr lang="en">
                <a:solidFill>
                  <a:schemeClr val="accent5"/>
                </a:solidFill>
              </a:rPr>
              <a:t>additional assumptions</a:t>
            </a:r>
            <a:r>
              <a:rPr lang="en">
                <a:solidFill>
                  <a:srgbClr val="434343"/>
                </a:solidFill>
              </a:rPr>
              <a:t>, such as that demonstrations are given in the workspace of the agent and the actions/decisions of the demonstrator can </a:t>
            </a:r>
            <a:r>
              <a:rPr lang="en">
                <a:solidFill>
                  <a:schemeClr val="accent5"/>
                </a:solidFill>
              </a:rPr>
              <a:t>be imitated directly</a:t>
            </a:r>
            <a:r>
              <a:rPr lang="en">
                <a:solidFill>
                  <a:srgbClr val="434343"/>
                </a:solidFill>
              </a:rPr>
              <a:t>.</a:t>
            </a:r>
            <a:endParaRPr>
              <a:solidFill>
                <a:srgbClr val="434343"/>
              </a:solidFill>
            </a:endParaRPr>
          </a:p>
          <a:p>
            <a:pPr indent="-304800" lvl="2" marL="1371600" rtl="0" algn="l">
              <a:spcBef>
                <a:spcPts val="0"/>
              </a:spcBef>
              <a:spcAft>
                <a:spcPts val="0"/>
              </a:spcAft>
              <a:buClr>
                <a:srgbClr val="434343"/>
              </a:buClr>
              <a:buSzPts val="1200"/>
              <a:buChar char="■"/>
            </a:pPr>
            <a:r>
              <a:rPr lang="en" sz="1200">
                <a:solidFill>
                  <a:srgbClr val="434343"/>
                </a:solidFill>
              </a:rPr>
              <a:t>T. Zhang, Z. McCarthy, O. Jow, D. Lee, K. Goldberg, and P. Abbeel. Deep imitation learning for complex manipulation tasks from virtual reality teleoperation. CoRR, abs/1710.04615, 2017. </a:t>
            </a:r>
            <a:endParaRPr sz="1200">
              <a:solidFill>
                <a:srgbClr val="434343"/>
              </a:solidFill>
            </a:endParaRPr>
          </a:p>
          <a:p>
            <a:pPr indent="-304800" lvl="2" marL="1371600" rtl="0" algn="l">
              <a:spcBef>
                <a:spcPts val="0"/>
              </a:spcBef>
              <a:spcAft>
                <a:spcPts val="0"/>
              </a:spcAft>
              <a:buClr>
                <a:srgbClr val="434343"/>
              </a:buClr>
              <a:buSzPts val="1200"/>
              <a:buChar char="■"/>
            </a:pPr>
            <a:r>
              <a:rPr lang="en" sz="1200">
                <a:solidFill>
                  <a:srgbClr val="434343"/>
                </a:solidFill>
              </a:rPr>
              <a:t>A. Y. Ng and S. J. Russell. Algorithms for inverse reinforcement learning. In Proceedings of the Seventeenth International Conference on Machine Learning, ICML ’00, pages 663–670, San Francisco, CA, USA, 2000. Morgan Kaufmann Publishers Inc. </a:t>
            </a:r>
            <a:endParaRPr sz="1200">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Synthetic data augmentation				</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has been very </a:t>
            </a:r>
            <a:r>
              <a:rPr lang="en">
                <a:solidFill>
                  <a:schemeClr val="accent5"/>
                </a:solidFill>
              </a:rPr>
              <a:t>successful</a:t>
            </a:r>
            <a:r>
              <a:rPr lang="en">
                <a:solidFill>
                  <a:srgbClr val="434343"/>
                </a:solidFill>
              </a:rPr>
              <a:t> in multiple machine perception tasks.</a:t>
            </a:r>
            <a:endParaRPr>
              <a:solidFill>
                <a:srgbClr val="434343"/>
              </a:solidFill>
            </a:endParaRPr>
          </a:p>
          <a:p>
            <a:pPr indent="-304800" lvl="2" marL="1371600" rtl="0" algn="l">
              <a:spcBef>
                <a:spcPts val="0"/>
              </a:spcBef>
              <a:spcAft>
                <a:spcPts val="0"/>
              </a:spcAft>
              <a:buClr>
                <a:srgbClr val="434343"/>
              </a:buClr>
              <a:buSzPts val="1200"/>
              <a:buChar char="■"/>
            </a:pPr>
            <a:r>
              <a:rPr lang="en" sz="1200">
                <a:solidFill>
                  <a:srgbClr val="434343"/>
                </a:solidFill>
              </a:rPr>
              <a:t>G. Ghiasi, Y. Yang, D. Ramanan, and C. Fowlkes. Parsing occluded people. In CVPR, 2014. </a:t>
            </a:r>
            <a:endParaRPr sz="120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81" name="Google Shape;81;p16"/>
          <p:cNvSpPr txBox="1"/>
          <p:nvPr>
            <p:ph idx="1" type="body"/>
          </p:nvPr>
        </p:nvSpPr>
        <p:spPr>
          <a:xfrm>
            <a:off x="311700" y="1152475"/>
            <a:ext cx="8520600" cy="229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To learn a policy that </a:t>
            </a:r>
            <a:r>
              <a:rPr lang="en">
                <a:solidFill>
                  <a:schemeClr val="accent5"/>
                </a:solidFill>
              </a:rPr>
              <a:t>imitates a human</a:t>
            </a:r>
            <a:r>
              <a:rPr lang="en">
                <a:solidFill>
                  <a:srgbClr val="434343"/>
                </a:solidFill>
              </a:rPr>
              <a:t> based on a single demonstration of a manipulation task.</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A </a:t>
            </a:r>
            <a:r>
              <a:rPr lang="en">
                <a:solidFill>
                  <a:schemeClr val="accent5"/>
                </a:solidFill>
              </a:rPr>
              <a:t>reinforcement learning problem</a:t>
            </a:r>
            <a:r>
              <a:rPr lang="en">
                <a:solidFill>
                  <a:srgbClr val="434343"/>
                </a:solidFill>
              </a:rPr>
              <a:t> wherein the robot is given a reward based on the </a:t>
            </a:r>
            <a:r>
              <a:rPr lang="en">
                <a:solidFill>
                  <a:schemeClr val="accent5"/>
                </a:solidFill>
              </a:rPr>
              <a:t>similarity</a:t>
            </a:r>
            <a:r>
              <a:rPr lang="en">
                <a:solidFill>
                  <a:srgbClr val="434343"/>
                </a:solidFill>
              </a:rPr>
              <a:t> between the visual observations </a:t>
            </a:r>
            <a:r>
              <a:rPr i="1" lang="en">
                <a:solidFill>
                  <a:srgbClr val="434343"/>
                </a:solidFill>
              </a:rPr>
              <a:t>x</a:t>
            </a:r>
            <a:r>
              <a:rPr lang="en">
                <a:solidFill>
                  <a:srgbClr val="434343"/>
                </a:solidFill>
              </a:rPr>
              <a:t> resulting from its execution of the task, and the visual observations </a:t>
            </a:r>
            <a:r>
              <a:rPr i="1" lang="en">
                <a:solidFill>
                  <a:srgbClr val="434343"/>
                </a:solidFill>
              </a:rPr>
              <a:t>xd</a:t>
            </a:r>
            <a:r>
              <a:rPr lang="en">
                <a:solidFill>
                  <a:srgbClr val="434343"/>
                </a:solidFill>
              </a:rPr>
              <a:t> obtained during the human’s visual demonstration of the task.</a:t>
            </a:r>
            <a:endParaRPr>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T</a:t>
            </a:r>
            <a:r>
              <a:rPr lang="en"/>
              <a:t>he Reward Function for Reinforcement Learning</a:t>
            </a:r>
            <a:endParaRPr/>
          </a:p>
        </p:txBody>
      </p:sp>
      <p:sp>
        <p:nvSpPr>
          <p:cNvPr id="87" name="Google Shape;87;p17"/>
          <p:cNvSpPr txBox="1"/>
          <p:nvPr>
            <p:ph idx="1" type="body"/>
          </p:nvPr>
        </p:nvSpPr>
        <p:spPr>
          <a:xfrm>
            <a:off x="311700" y="2371675"/>
            <a:ext cx="8520600" cy="23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φ: </a:t>
            </a:r>
            <a:r>
              <a:rPr lang="en">
                <a:solidFill>
                  <a:srgbClr val="434343"/>
                </a:solidFill>
              </a:rPr>
              <a:t>a function that </a:t>
            </a:r>
            <a:r>
              <a:rPr lang="en">
                <a:solidFill>
                  <a:srgbClr val="434343"/>
                </a:solidFill>
              </a:rPr>
              <a:t>maps the </a:t>
            </a:r>
            <a:r>
              <a:rPr lang="en">
                <a:solidFill>
                  <a:schemeClr val="accent5"/>
                </a:solidFill>
              </a:rPr>
              <a:t>observation </a:t>
            </a:r>
            <a:r>
              <a:rPr i="1" lang="en">
                <a:solidFill>
                  <a:schemeClr val="accent5"/>
                </a:solidFill>
              </a:rPr>
              <a:t>x</a:t>
            </a:r>
            <a:r>
              <a:rPr lang="en">
                <a:solidFill>
                  <a:srgbClr val="434343"/>
                </a:solidFill>
              </a:rPr>
              <a:t> into a latent embedding space in which high </a:t>
            </a:r>
            <a:r>
              <a:rPr lang="en">
                <a:solidFill>
                  <a:schemeClr val="accent5"/>
                </a:solidFill>
              </a:rPr>
              <a:t>perceptual similarity</a:t>
            </a:r>
            <a:r>
              <a:rPr lang="en">
                <a:solidFill>
                  <a:srgbClr val="434343"/>
                </a:solidFill>
              </a:rPr>
              <a:t> between visual frames is demonstrated as small Euclidean distance between their corresponding feature embeddings; to be learned.</a:t>
            </a:r>
            <a:endParaRPr>
              <a:solidFill>
                <a:srgbClr val="434343"/>
              </a:solidFill>
            </a:endParaRPr>
          </a:p>
          <a:p>
            <a:pPr indent="0" lvl="0" marL="0" rtl="0" algn="l">
              <a:spcBef>
                <a:spcPts val="1600"/>
              </a:spcBef>
              <a:spcAft>
                <a:spcPts val="1600"/>
              </a:spcAft>
              <a:buNone/>
            </a:pPr>
            <a:r>
              <a:rPr lang="en">
                <a:solidFill>
                  <a:srgbClr val="434343"/>
                </a:solidFill>
              </a:rPr>
              <a:t>A smooth version of the L1-Loss, and is less sensitive towards outliers than the L2-Loss.</a:t>
            </a:r>
            <a:endParaRPr>
              <a:solidFill>
                <a:srgbClr val="434343"/>
              </a:solidFill>
            </a:endParaRPr>
          </a:p>
        </p:txBody>
      </p:sp>
      <p:pic>
        <p:nvPicPr>
          <p:cNvPr id="88" name="Google Shape;88;p17"/>
          <p:cNvPicPr preferRelativeResize="0"/>
          <p:nvPr/>
        </p:nvPicPr>
        <p:blipFill>
          <a:blip r:embed="rId3">
            <a:alphaModFix/>
          </a:blip>
          <a:stretch>
            <a:fillRect/>
          </a:stretch>
        </p:blipFill>
        <p:spPr>
          <a:xfrm>
            <a:off x="1966850" y="1238325"/>
            <a:ext cx="4417822" cy="10518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Methodology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Object Detection</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Obtain ground truth masks through </a:t>
            </a:r>
            <a:r>
              <a:rPr lang="en">
                <a:solidFill>
                  <a:schemeClr val="accent5"/>
                </a:solidFill>
              </a:rPr>
              <a:t>background subtraction</a:t>
            </a:r>
            <a:r>
              <a:rPr lang="en">
                <a:solidFill>
                  <a:srgbClr val="434343"/>
                </a:solidFill>
              </a:rPr>
              <a:t>.</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Collect human demonstrations and detect </a:t>
            </a:r>
            <a:r>
              <a:rPr lang="en">
                <a:solidFill>
                  <a:schemeClr val="accent5"/>
                </a:solidFill>
              </a:rPr>
              <a:t>bounding boxes</a:t>
            </a:r>
            <a:r>
              <a:rPr lang="en">
                <a:solidFill>
                  <a:srgbClr val="434343"/>
                </a:solidFill>
              </a:rPr>
              <a:t> of all relevant objects.</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Use fine-tune Mask R-CNN to predict the synthetically generated object labels, namely masks and bounding boxes. </a:t>
            </a:r>
            <a:endParaRPr>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 Detection </a:t>
            </a:r>
            <a:r>
              <a:rPr lang="en"/>
              <a:t>via</a:t>
            </a:r>
            <a:r>
              <a:rPr lang="en"/>
              <a:t> Data Dreaming</a:t>
            </a:r>
            <a:endParaRPr/>
          </a:p>
        </p:txBody>
      </p:sp>
      <p:sp>
        <p:nvSpPr>
          <p:cNvPr id="105" name="Google Shape;105;p20"/>
          <p:cNvSpPr txBox="1"/>
          <p:nvPr>
            <p:ph idx="1" type="body"/>
          </p:nvPr>
        </p:nvSpPr>
        <p:spPr>
          <a:xfrm>
            <a:off x="311700" y="1170125"/>
            <a:ext cx="3255000" cy="355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1600"/>
              </a:spcAft>
              <a:buClr>
                <a:srgbClr val="434343"/>
              </a:buClr>
              <a:buSzPts val="1800"/>
              <a:buChar char="●"/>
            </a:pPr>
            <a:r>
              <a:rPr lang="en">
                <a:solidFill>
                  <a:srgbClr val="434343"/>
                </a:solidFill>
              </a:rPr>
              <a:t>Create a large synthetic dataset by </a:t>
            </a:r>
            <a:r>
              <a:rPr lang="en">
                <a:solidFill>
                  <a:schemeClr val="accent5"/>
                </a:solidFill>
              </a:rPr>
              <a:t>translating</a:t>
            </a:r>
            <a:r>
              <a:rPr lang="en">
                <a:solidFill>
                  <a:srgbClr val="000000"/>
                </a:solidFill>
              </a:rPr>
              <a:t>, </a:t>
            </a:r>
            <a:r>
              <a:rPr lang="en">
                <a:solidFill>
                  <a:schemeClr val="accent5"/>
                </a:solidFill>
              </a:rPr>
              <a:t>scaling</a:t>
            </a:r>
            <a:r>
              <a:rPr lang="en">
                <a:solidFill>
                  <a:srgbClr val="000000"/>
                </a:solidFill>
              </a:rPr>
              <a:t>, </a:t>
            </a:r>
            <a:r>
              <a:rPr lang="en">
                <a:solidFill>
                  <a:schemeClr val="accent5"/>
                </a:solidFill>
              </a:rPr>
              <a:t>rotating</a:t>
            </a:r>
            <a:r>
              <a:rPr lang="en">
                <a:solidFill>
                  <a:srgbClr val="000000"/>
                </a:solidFill>
              </a:rPr>
              <a:t> and </a:t>
            </a:r>
            <a:r>
              <a:rPr lang="en">
                <a:solidFill>
                  <a:schemeClr val="accent5"/>
                </a:solidFill>
              </a:rPr>
              <a:t>changing</a:t>
            </a:r>
            <a:r>
              <a:rPr lang="en">
                <a:solidFill>
                  <a:srgbClr val="434343"/>
                </a:solidFill>
              </a:rPr>
              <a:t> the pixel intensity of RGB masks of the objects in the scene.</a:t>
            </a:r>
            <a:endParaRPr>
              <a:solidFill>
                <a:srgbClr val="434343"/>
              </a:solidFill>
            </a:endParaRPr>
          </a:p>
        </p:txBody>
      </p:sp>
      <p:pic>
        <p:nvPicPr>
          <p:cNvPr id="106" name="Google Shape;106;p20"/>
          <p:cNvPicPr preferRelativeResize="0"/>
          <p:nvPr/>
        </p:nvPicPr>
        <p:blipFill rotWithShape="1">
          <a:blip r:embed="rId3">
            <a:alphaModFix/>
          </a:blip>
          <a:srcRect b="2553" l="0" r="6812" t="0"/>
          <a:stretch/>
        </p:blipFill>
        <p:spPr>
          <a:xfrm>
            <a:off x="3521524" y="1170125"/>
            <a:ext cx="5304126" cy="3551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Object-Centric Appearance Feature Learning</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The 3D position of the object is given by the centroid of the X, Y, Z point cloud.</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An Intel RealSense camera provides the robot with Cartesian X, Y, and Z coordinates for each pixel in the RGB-D image.  </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Learn a feature mapping that pulls </a:t>
            </a:r>
            <a:r>
              <a:rPr lang="en">
                <a:solidFill>
                  <a:schemeClr val="accent5"/>
                </a:solidFill>
              </a:rPr>
              <a:t>temporally close</a:t>
            </a:r>
            <a:r>
              <a:rPr lang="en">
                <a:solidFill>
                  <a:srgbClr val="434343"/>
                </a:solidFill>
              </a:rPr>
              <a:t> RGB frames together in the embedding space, and pushes </a:t>
            </a:r>
            <a:r>
              <a:rPr lang="en">
                <a:solidFill>
                  <a:schemeClr val="accent5"/>
                </a:solidFill>
              </a:rPr>
              <a:t>temporally far</a:t>
            </a:r>
            <a:r>
              <a:rPr lang="en">
                <a:solidFill>
                  <a:srgbClr val="434343"/>
                </a:solidFill>
              </a:rPr>
              <a:t> frames away from each other. </a:t>
            </a:r>
            <a:endParaRPr>
              <a:solidFill>
                <a:srgbClr val="434343"/>
              </a:solidFill>
            </a:endParaRPr>
          </a:p>
          <a:p>
            <a:pPr indent="-317500" lvl="1" marL="914400" rtl="0" algn="l">
              <a:spcBef>
                <a:spcPts val="1600"/>
              </a:spcBef>
              <a:spcAft>
                <a:spcPts val="0"/>
              </a:spcAft>
              <a:buClr>
                <a:srgbClr val="434343"/>
              </a:buClr>
              <a:buSzPts val="1400"/>
              <a:buChar char="○"/>
            </a:pPr>
            <a:r>
              <a:rPr lang="en">
                <a:solidFill>
                  <a:srgbClr val="434343"/>
                </a:solidFill>
              </a:rPr>
              <a:t>Temporally close neighbors in each object tube are closer to each other in the embedding space than any temporally distant pair of boxes within the same object tube.</a:t>
            </a:r>
            <a:endParaRPr>
              <a:solidFill>
                <a:srgbClr val="434343"/>
              </a:solidFill>
            </a:endParaRPr>
          </a:p>
          <a:p>
            <a:pPr indent="-317500" lvl="1" marL="914400" rtl="0" algn="l">
              <a:spcBef>
                <a:spcPts val="0"/>
              </a:spcBef>
              <a:spcAft>
                <a:spcPts val="0"/>
              </a:spcAft>
              <a:buClr>
                <a:srgbClr val="434343"/>
              </a:buClr>
              <a:buSzPts val="1400"/>
              <a:buChar char="○"/>
            </a:pPr>
            <a:r>
              <a:rPr lang="en">
                <a:solidFill>
                  <a:srgbClr val="434343"/>
                </a:solidFill>
              </a:rPr>
              <a:t>Train the network on multiple views of the human demonstration. </a:t>
            </a:r>
            <a:endParaRPr>
              <a:solidFill>
                <a:srgbClr val="434343"/>
              </a:solidFill>
            </a:endParaRPr>
          </a:p>
          <a:p>
            <a:pPr indent="-317500" lvl="1" marL="914400" rtl="0" algn="l">
              <a:spcBef>
                <a:spcPts val="0"/>
              </a:spcBef>
              <a:spcAft>
                <a:spcPts val="1600"/>
              </a:spcAft>
              <a:buClr>
                <a:srgbClr val="434343"/>
              </a:buClr>
              <a:buSzPts val="1400"/>
              <a:buChar char="○"/>
            </a:pPr>
            <a:r>
              <a:rPr lang="en">
                <a:solidFill>
                  <a:srgbClr val="434343"/>
                </a:solidFill>
              </a:rPr>
              <a:t>Feed the depth as a separate input channel into the network.</a:t>
            </a:r>
            <a:endParaRPr>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