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60" r:id="rId3"/>
    <p:sldId id="261" r:id="rId4"/>
    <p:sldId id="259" r:id="rId5"/>
    <p:sldId id="301" r:id="rId6"/>
    <p:sldId id="302" r:id="rId7"/>
    <p:sldId id="279" r:id="rId8"/>
    <p:sldId id="264" r:id="rId9"/>
    <p:sldId id="324" r:id="rId10"/>
    <p:sldId id="274" r:id="rId11"/>
    <p:sldId id="298" r:id="rId12"/>
    <p:sldId id="306" r:id="rId13"/>
    <p:sldId id="304" r:id="rId14"/>
    <p:sldId id="303" r:id="rId15"/>
    <p:sldId id="305" r:id="rId16"/>
    <p:sldId id="268" r:id="rId17"/>
    <p:sldId id="283" r:id="rId18"/>
    <p:sldId id="285" r:id="rId19"/>
    <p:sldId id="289" r:id="rId20"/>
    <p:sldId id="288" r:id="rId21"/>
    <p:sldId id="290" r:id="rId22"/>
    <p:sldId id="291" r:id="rId23"/>
    <p:sldId id="309" r:id="rId24"/>
    <p:sldId id="292" r:id="rId25"/>
    <p:sldId id="316" r:id="rId26"/>
    <p:sldId id="321" r:id="rId27"/>
    <p:sldId id="307" r:id="rId28"/>
    <p:sldId id="308" r:id="rId29"/>
    <p:sldId id="293" r:id="rId30"/>
    <p:sldId id="310" r:id="rId31"/>
    <p:sldId id="315" r:id="rId32"/>
    <p:sldId id="313" r:id="rId33"/>
    <p:sldId id="311" r:id="rId34"/>
    <p:sldId id="312" r:id="rId35"/>
    <p:sldId id="314" r:id="rId36"/>
    <p:sldId id="317" r:id="rId37"/>
    <p:sldId id="318" r:id="rId38"/>
    <p:sldId id="319" r:id="rId39"/>
    <p:sldId id="320" r:id="rId40"/>
    <p:sldId id="323" r:id="rId41"/>
    <p:sldId id="286" r:id="rId42"/>
    <p:sldId id="322" r:id="rId43"/>
    <p:sldId id="287" r:id="rId44"/>
    <p:sldId id="2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ry Zhang" initials="JZ" lastIdx="1" clrIdx="0">
    <p:extLst>
      <p:ext uri="{19B8F6BF-5375-455C-9EA6-DF929625EA0E}">
        <p15:presenceInfo xmlns:p15="http://schemas.microsoft.com/office/powerpoint/2012/main" userId="45719a887b4af6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30" autoAdjust="0"/>
    <p:restoredTop sz="86418" autoAdjust="0"/>
  </p:normalViewPr>
  <p:slideViewPr>
    <p:cSldViewPr snapToGrid="0">
      <p:cViewPr>
        <p:scale>
          <a:sx n="103" d="100"/>
          <a:sy n="103" d="100"/>
        </p:scale>
        <p:origin x="486" y="48"/>
      </p:cViewPr>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8F28A-5764-457C-A1EA-A53672CD6C8E}" type="datetimeFigureOut">
              <a:rPr lang="en-US" smtClean="0"/>
              <a:t>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97BA0-9463-4D8A-BA38-26F43A6CB66A}" type="slidenum">
              <a:rPr lang="en-US" smtClean="0"/>
              <a:t>‹#›</a:t>
            </a:fld>
            <a:endParaRPr lang="en-US"/>
          </a:p>
        </p:txBody>
      </p:sp>
    </p:spTree>
    <p:extLst>
      <p:ext uri="{BB962C8B-B14F-4D97-AF65-F5344CB8AC3E}">
        <p14:creationId xmlns:p14="http://schemas.microsoft.com/office/powerpoint/2010/main" val="2530323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1</a:t>
            </a:fld>
            <a:endParaRPr lang="en-US"/>
          </a:p>
        </p:txBody>
      </p:sp>
    </p:spTree>
    <p:extLst>
      <p:ext uri="{BB962C8B-B14F-4D97-AF65-F5344CB8AC3E}">
        <p14:creationId xmlns:p14="http://schemas.microsoft.com/office/powerpoint/2010/main" val="191829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12</a:t>
            </a:fld>
            <a:endParaRPr lang="en-US"/>
          </a:p>
        </p:txBody>
      </p:sp>
    </p:spTree>
    <p:extLst>
      <p:ext uri="{BB962C8B-B14F-4D97-AF65-F5344CB8AC3E}">
        <p14:creationId xmlns:p14="http://schemas.microsoft.com/office/powerpoint/2010/main" val="3552331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Franklin Gothic Medium Cond" panose="020B0606030402020204" pitchFamily="34" charset="0"/>
              </a:rPr>
              <a:t>It is important that this distribution allows the robot to visit parts of the state space that are relevant for solving the intended tasks</a:t>
            </a:r>
          </a:p>
          <a:p>
            <a:endParaRPr lang="en-US" dirty="0"/>
          </a:p>
          <a:p>
            <a:endParaRPr lang="en-US" dirty="0"/>
          </a:p>
          <a:p>
            <a:r>
              <a:rPr lang="en-US" dirty="0">
                <a:latin typeface="Franklin Gothic Medium Cond" panose="020B0606030402020204" pitchFamily="34" charset="0"/>
              </a:rPr>
              <a:t>To train both our video-prediction and registration models, we ….</a:t>
            </a:r>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13</a:t>
            </a:fld>
            <a:endParaRPr lang="en-US"/>
          </a:p>
        </p:txBody>
      </p:sp>
    </p:spTree>
    <p:extLst>
      <p:ext uri="{BB962C8B-B14F-4D97-AF65-F5344CB8AC3E}">
        <p14:creationId xmlns:p14="http://schemas.microsoft.com/office/powerpoint/2010/main" val="3096146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which is implemented as a recurrent neural network (RNN) </a:t>
            </a:r>
            <a:r>
              <a:rPr lang="en-US" dirty="0" err="1"/>
              <a:t>gθ</a:t>
            </a:r>
            <a:r>
              <a:rPr lang="en-US" dirty="0"/>
              <a:t> parameterized by θ, has a hidden state </a:t>
            </a:r>
            <a:r>
              <a:rPr lang="en-US" dirty="0" err="1"/>
              <a:t>ht</a:t>
            </a:r>
            <a:r>
              <a:rPr lang="en-US" dirty="0"/>
              <a:t> and takes in a previous image and an action at each step of the rollout. Future images ˆIt+1 are generated by warping the previous generated image ˆIt or the previous true image It, when available, according to a 2-dimensional flow field Fˆ t+1←t. A simplified illustration of model’s structure is given in the figure. It is also summarized in the following two equations</a:t>
            </a:r>
          </a:p>
          <a:p>
            <a:endParaRPr lang="en-US" dirty="0"/>
          </a:p>
          <a:p>
            <a:r>
              <a:rPr lang="en-US" dirty="0"/>
              <a:t>In the EQ.  the bilinear sampling operator  interpolates the pixel values bilinearly with respect to a location (x, y) and its four </a:t>
            </a:r>
            <a:r>
              <a:rPr lang="en-US" dirty="0" err="1"/>
              <a:t>neighbouring</a:t>
            </a:r>
            <a:r>
              <a:rPr lang="en-US" dirty="0"/>
              <a:t> pixels in the image</a:t>
            </a:r>
          </a:p>
          <a:p>
            <a:endParaRPr lang="en-US" dirty="0"/>
          </a:p>
          <a:p>
            <a:r>
              <a:rPr lang="en-US" dirty="0"/>
              <a:t>the first time-step the real image is transformed, whereas at later timesteps previously generated images are transformed in order to generate multi-frame predictions. The model is trained with gradient descent on a l2 image reconstruction loss, denoted by L</a:t>
            </a:r>
          </a:p>
        </p:txBody>
      </p:sp>
      <p:sp>
        <p:nvSpPr>
          <p:cNvPr id="4" name="Slide Number Placeholder 3"/>
          <p:cNvSpPr>
            <a:spLocks noGrp="1"/>
          </p:cNvSpPr>
          <p:nvPr>
            <p:ph type="sldNum" sz="quarter" idx="5"/>
          </p:nvPr>
        </p:nvSpPr>
        <p:spPr/>
        <p:txBody>
          <a:bodyPr/>
          <a:lstStyle/>
          <a:p>
            <a:fld id="{39F97BA0-9463-4D8A-BA38-26F43A6CB66A}" type="slidenum">
              <a:rPr lang="en-US" smtClean="0"/>
              <a:t>14</a:t>
            </a:fld>
            <a:endParaRPr lang="en-US"/>
          </a:p>
        </p:txBody>
      </p:sp>
    </p:spTree>
    <p:extLst>
      <p:ext uri="{BB962C8B-B14F-4D97-AF65-F5344CB8AC3E}">
        <p14:creationId xmlns:p14="http://schemas.microsoft.com/office/powerpoint/2010/main" val="2342935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forward pass of the RNN is illustrated</a:t>
            </a:r>
          </a:p>
          <a:p>
            <a:r>
              <a:rPr lang="en-US" dirty="0"/>
              <a:t>We use a series of stacked convolutional LSTMs and standard convolutional layers interleaved with average-pooling and </a:t>
            </a:r>
            <a:r>
              <a:rPr lang="en-US" dirty="0" err="1"/>
              <a:t>upsampling</a:t>
            </a:r>
            <a:r>
              <a:rPr lang="en-US" dirty="0"/>
              <a:t> layers. The result of this computation is the 2 dimensional flow-field Fˆ t+1←t which is used to transform a current image It or ˆIt. M</a:t>
            </a:r>
          </a:p>
          <a:p>
            <a:endParaRPr lang="en-US" dirty="0"/>
          </a:p>
          <a:p>
            <a:endParaRPr lang="en-US" dirty="0"/>
          </a:p>
          <a:p>
            <a:r>
              <a:rPr lang="en-US" dirty="0"/>
              <a:t>Skip connection neural advection model. To enable effective tracking of objects through occlusions, we can add temporal skip connections to the model: we now transform pixels not only from the previously generated image ˆIt, but from all previous images ˆI1, ... ˆIt, including the context image I0, which is a real image. All these transformed images can be combined to a form the predicted image ˆIt+1 by taking a weighted sum over all transformed images, where the weights are given by masks Mt with the same size as the image and a single channel</a:t>
            </a:r>
          </a:p>
        </p:txBody>
      </p:sp>
      <p:sp>
        <p:nvSpPr>
          <p:cNvPr id="4" name="Slide Number Placeholder 3"/>
          <p:cNvSpPr>
            <a:spLocks noGrp="1"/>
          </p:cNvSpPr>
          <p:nvPr>
            <p:ph type="sldNum" sz="quarter" idx="5"/>
          </p:nvPr>
        </p:nvSpPr>
        <p:spPr/>
        <p:txBody>
          <a:bodyPr/>
          <a:lstStyle/>
          <a:p>
            <a:fld id="{39F97BA0-9463-4D8A-BA38-26F43A6CB66A}" type="slidenum">
              <a:rPr lang="en-US" smtClean="0"/>
              <a:t>15</a:t>
            </a:fld>
            <a:endParaRPr lang="en-US"/>
          </a:p>
        </p:txBody>
      </p:sp>
    </p:spTree>
    <p:extLst>
      <p:ext uri="{BB962C8B-B14F-4D97-AF65-F5344CB8AC3E}">
        <p14:creationId xmlns:p14="http://schemas.microsoft.com/office/powerpoint/2010/main" val="294619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17</a:t>
            </a:fld>
            <a:endParaRPr lang="en-US"/>
          </a:p>
        </p:txBody>
      </p:sp>
    </p:spTree>
    <p:extLst>
      <p:ext uri="{BB962C8B-B14F-4D97-AF65-F5344CB8AC3E}">
        <p14:creationId xmlns:p14="http://schemas.microsoft.com/office/powerpoint/2010/main" val="1719879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18</a:t>
            </a:fld>
            <a:endParaRPr lang="en-US"/>
          </a:p>
        </p:txBody>
      </p:sp>
    </p:spTree>
    <p:extLst>
      <p:ext uri="{BB962C8B-B14F-4D97-AF65-F5344CB8AC3E}">
        <p14:creationId xmlns:p14="http://schemas.microsoft.com/office/powerpoint/2010/main" val="325527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convenient way to define a robot task is by choosing one or more designated pixels in the robot’s camera view and choosing a destination where each pixel should be moved. For example, the user might select a pixel on an object and ask the robot to move it 10 cm to the left</a:t>
            </a:r>
          </a:p>
        </p:txBody>
      </p:sp>
      <p:sp>
        <p:nvSpPr>
          <p:cNvPr id="4" name="Slide Number Placeholder 3"/>
          <p:cNvSpPr>
            <a:spLocks noGrp="1"/>
          </p:cNvSpPr>
          <p:nvPr>
            <p:ph type="sldNum" sz="quarter" idx="5"/>
          </p:nvPr>
        </p:nvSpPr>
        <p:spPr/>
        <p:txBody>
          <a:bodyPr/>
          <a:lstStyle/>
          <a:p>
            <a:fld id="{39F97BA0-9463-4D8A-BA38-26F43A6CB66A}" type="slidenum">
              <a:rPr lang="en-US" smtClean="0"/>
              <a:t>19</a:t>
            </a:fld>
            <a:endParaRPr lang="en-US"/>
          </a:p>
        </p:txBody>
      </p:sp>
    </p:spTree>
    <p:extLst>
      <p:ext uri="{BB962C8B-B14F-4D97-AF65-F5344CB8AC3E}">
        <p14:creationId xmlns:p14="http://schemas.microsoft.com/office/powerpoint/2010/main" val="2009299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20</a:t>
            </a:fld>
            <a:endParaRPr lang="en-US"/>
          </a:p>
        </p:txBody>
      </p:sp>
    </p:spTree>
    <p:extLst>
      <p:ext uri="{BB962C8B-B14F-4D97-AF65-F5344CB8AC3E}">
        <p14:creationId xmlns:p14="http://schemas.microsoft.com/office/powerpoint/2010/main" val="273160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21</a:t>
            </a:fld>
            <a:endParaRPr lang="en-US"/>
          </a:p>
        </p:txBody>
      </p:sp>
    </p:spTree>
    <p:extLst>
      <p:ext uri="{BB962C8B-B14F-4D97-AF65-F5344CB8AC3E}">
        <p14:creationId xmlns:p14="http://schemas.microsoft.com/office/powerpoint/2010/main" val="2171006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During Testing, separately register the current image It to the start image I0 and to the goal image Ig by passing it into the registration network R, implemented as a fully-convolutional neural network</a:t>
            </a:r>
          </a:p>
          <a:p>
            <a:endParaRPr lang="en-US" dirty="0"/>
          </a:p>
          <a:p>
            <a:r>
              <a:rPr lang="en-US" dirty="0"/>
              <a:t>For training, two images are sampled at random times steps t and t + h along the trajectory and the images are warped to each other in both directions. </a:t>
            </a:r>
          </a:p>
          <a:p>
            <a:endParaRPr lang="en-US" dirty="0"/>
          </a:p>
          <a:p>
            <a:r>
              <a:rPr lang="en-US" dirty="0"/>
              <a:t>The network, which outputs Fˆ </a:t>
            </a:r>
            <a:r>
              <a:rPr lang="en-US" dirty="0" err="1"/>
              <a:t>t←t+h</a:t>
            </a:r>
            <a:r>
              <a:rPr lang="en-US" dirty="0"/>
              <a:t> and Fˆ </a:t>
            </a:r>
            <a:r>
              <a:rPr lang="en-US" dirty="0" err="1"/>
              <a:t>t+h←t</a:t>
            </a:r>
            <a:r>
              <a:rPr lang="en-US" dirty="0"/>
              <a:t>, is trained to minimize the photometric distance</a:t>
            </a:r>
          </a:p>
          <a:p>
            <a:r>
              <a:rPr lang="en-US" dirty="0"/>
              <a:t>between ˆIt and It and ˆ</a:t>
            </a:r>
            <a:r>
              <a:rPr lang="en-US" dirty="0" err="1"/>
              <a:t>It+h</a:t>
            </a:r>
            <a:r>
              <a:rPr lang="en-US" dirty="0"/>
              <a:t> and </a:t>
            </a:r>
            <a:r>
              <a:rPr lang="en-US" dirty="0" err="1"/>
              <a:t>It+h</a:t>
            </a:r>
            <a:r>
              <a:rPr lang="en-US" dirty="0"/>
              <a:t>, in addition to a smoothness </a:t>
            </a:r>
            <a:r>
              <a:rPr lang="en-US" dirty="0" err="1"/>
              <a:t>regularizer</a:t>
            </a:r>
            <a:r>
              <a:rPr lang="en-US" dirty="0"/>
              <a:t> that penalizes abrupt changes in the outputted flow-field</a:t>
            </a:r>
          </a:p>
          <a:p>
            <a:endParaRPr lang="en-US" dirty="0"/>
          </a:p>
          <a:p>
            <a:r>
              <a:rPr lang="en-US" dirty="0"/>
              <a:t>The network R is implemented as a fully convolutional network taking in two images stacked along the channel dimension</a:t>
            </a:r>
          </a:p>
        </p:txBody>
      </p:sp>
      <p:sp>
        <p:nvSpPr>
          <p:cNvPr id="4" name="Slide Number Placeholder 3"/>
          <p:cNvSpPr>
            <a:spLocks noGrp="1"/>
          </p:cNvSpPr>
          <p:nvPr>
            <p:ph type="sldNum" sz="quarter" idx="5"/>
          </p:nvPr>
        </p:nvSpPr>
        <p:spPr/>
        <p:txBody>
          <a:bodyPr/>
          <a:lstStyle/>
          <a:p>
            <a:fld id="{39F97BA0-9463-4D8A-BA38-26F43A6CB66A}" type="slidenum">
              <a:rPr lang="en-US" smtClean="0"/>
              <a:t>22</a:t>
            </a:fld>
            <a:endParaRPr lang="en-US"/>
          </a:p>
        </p:txBody>
      </p:sp>
    </p:spTree>
    <p:extLst>
      <p:ext uri="{BB962C8B-B14F-4D97-AF65-F5344CB8AC3E}">
        <p14:creationId xmlns:p14="http://schemas.microsoft.com/office/powerpoint/2010/main" val="69497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reinforcement learning (RL) algorithms can learn complex robotic skills from raw sensory inputs, but have yet to achieve the kind of broad generalization and applicability demonstrated by deep learning methods in supervised domains. We present a deep RL method that is practical for real-world robotics tasks, such as robotic manipulation, and generalizes effectively to never-before-seen tasks and objects. In these settings, ground truth reward signals are typically unavailable, and we therefore propose a self-supervised model-based approach, where a predictive model learns to directly predict the future from raw sensory readings, such as camera images. At test time, we explore three distinct goal specification methods: designated pixels, where a user specifies desired object manipulation tasks by selecting particular pixels in an image and corresponding goal positions, goal images, where the desired goal state is specified with an image, and image classifiers, which define spaces of goal states. Our deep predictive models are trained using data collected autonomously and continuously by a robot interacting with hundreds of objects, without human supervision. We demonstrate that visual MPC can generalize to never-before-seen objects—both rigid and deformable—and solve a range of user-defined object manipulation tasks using the same model. </a:t>
            </a:r>
          </a:p>
          <a:p>
            <a:endParaRPr lang="en-US" dirty="0"/>
          </a:p>
          <a:p>
            <a:endParaRPr lang="en-US" dirty="0"/>
          </a:p>
          <a:p>
            <a:r>
              <a:rPr lang="en-US" dirty="0"/>
              <a:t>. Learning a model to predict the future, and then using this model to act, falls under the general umbrella of model-based reinforcement learning</a:t>
            </a:r>
          </a:p>
          <a:p>
            <a:r>
              <a:rPr lang="en-US" dirty="0"/>
              <a:t>However, model-based RL methods that directly operate on raw image frames have not been studied as extensively</a:t>
            </a:r>
          </a:p>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4</a:t>
            </a:fld>
            <a:endParaRPr lang="en-US"/>
          </a:p>
        </p:txBody>
      </p:sp>
    </p:spTree>
    <p:extLst>
      <p:ext uri="{BB962C8B-B14F-4D97-AF65-F5344CB8AC3E}">
        <p14:creationId xmlns:p14="http://schemas.microsoft.com/office/powerpoint/2010/main" val="1520176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23</a:t>
            </a:fld>
            <a:endParaRPr lang="en-US"/>
          </a:p>
        </p:txBody>
      </p:sp>
    </p:spTree>
    <p:extLst>
      <p:ext uri="{BB962C8B-B14F-4D97-AF65-F5344CB8AC3E}">
        <p14:creationId xmlns:p14="http://schemas.microsoft.com/office/powerpoint/2010/main" val="2357735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ranklin Gothic Medium Cond" panose="020B0606030402020204" pitchFamily="34" charset="0"/>
              </a:rPr>
              <a:t>Framework for quickly specifying visual goals. Our goal classifier is meta-trained with positive and negative examples for diverse tasks (left), which allows it to meta-learn that some factors matter for goals (e.g., relative positions of objects), while some do not (e.g. position of the arm).</a:t>
            </a:r>
          </a:p>
          <a:p>
            <a:endParaRPr lang="en-US" dirty="0">
              <a:latin typeface="Franklin Gothic Medium Cond" panose="020B0606030402020204" pitchFamily="34" charset="0"/>
            </a:endParaRPr>
          </a:p>
          <a:p>
            <a:r>
              <a:rPr lang="en-US" dirty="0">
                <a:latin typeface="Franklin Gothic Medium Cond" panose="020B0606030402020204" pitchFamily="34" charset="0"/>
              </a:rPr>
              <a:t> At meta-test time, this classifier can learn goals for new tasks from a few of examples of success (right - the goal is to place the fork to the right of the plate). The cost can be derived from the learned goal classifier for use with visual MPC. </a:t>
            </a:r>
          </a:p>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24</a:t>
            </a:fld>
            <a:endParaRPr lang="en-US"/>
          </a:p>
        </p:txBody>
      </p:sp>
    </p:spTree>
    <p:extLst>
      <p:ext uri="{BB962C8B-B14F-4D97-AF65-F5344CB8AC3E}">
        <p14:creationId xmlns:p14="http://schemas.microsoft.com/office/powerpoint/2010/main" val="2029431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ranklin Gothic Medium Cond" panose="020B0606030402020204" pitchFamily="34" charset="0"/>
              </a:rPr>
              <a:t>Framework for quickly specifying visual goals. Our goal classifier is meta-trained with positive and negative examples for diverse tasks (left), which allows it to meta-learn that some factors matter for goals (e.g., relative positions of objects), while some do not (e.g. position of the arm).</a:t>
            </a:r>
          </a:p>
          <a:p>
            <a:endParaRPr lang="en-US" dirty="0">
              <a:latin typeface="Franklin Gothic Medium Cond" panose="020B0606030402020204" pitchFamily="34" charset="0"/>
            </a:endParaRPr>
          </a:p>
          <a:p>
            <a:r>
              <a:rPr lang="en-US" dirty="0">
                <a:latin typeface="Franklin Gothic Medium Cond" panose="020B0606030402020204" pitchFamily="34" charset="0"/>
              </a:rPr>
              <a:t> At meta-test time, this classifier can learn goals for new tasks from a few of examples of success (right - the goal is to place the fork to the right of the plate). The cost can be derived from the learned goal classifier for use with visual MPC. </a:t>
            </a:r>
          </a:p>
          <a:p>
            <a:endParaRPr lang="en-US" dirty="0"/>
          </a:p>
          <a:p>
            <a:r>
              <a:rPr lang="en-US" dirty="0"/>
              <a:t>I did not show the equations, but if you’re interested, they use an </a:t>
            </a:r>
            <a:r>
              <a:rPr lang="en-US" dirty="0" err="1"/>
              <a:t>adam</a:t>
            </a:r>
            <a:r>
              <a:rPr lang="en-US" dirty="0"/>
              <a:t> objective optimizer to find the parameters for the classifier during training, and are updated via gradient descent for new tasks during test time</a:t>
            </a:r>
          </a:p>
          <a:p>
            <a:endParaRPr lang="en-US" dirty="0"/>
          </a:p>
          <a:p>
            <a:r>
              <a:rPr lang="en-US" dirty="0"/>
              <a:t>our classifier is represented by a convolutional neural network, consisting of three convolutional layers, each followed by layer normalization and a </a:t>
            </a:r>
            <a:r>
              <a:rPr lang="en-US" dirty="0" err="1"/>
              <a:t>ReLU</a:t>
            </a:r>
            <a:r>
              <a:rPr lang="en-US" dirty="0"/>
              <a:t> non-linearity. After the final convolutional layer, a spatial soft-argmax operation extracts spatial feature points, which are then passed through fully-connected layer</a:t>
            </a:r>
          </a:p>
        </p:txBody>
      </p:sp>
      <p:sp>
        <p:nvSpPr>
          <p:cNvPr id="4" name="Slide Number Placeholder 3"/>
          <p:cNvSpPr>
            <a:spLocks noGrp="1"/>
          </p:cNvSpPr>
          <p:nvPr>
            <p:ph type="sldNum" sz="quarter" idx="5"/>
          </p:nvPr>
        </p:nvSpPr>
        <p:spPr/>
        <p:txBody>
          <a:bodyPr/>
          <a:lstStyle/>
          <a:p>
            <a:fld id="{39F97BA0-9463-4D8A-BA38-26F43A6CB66A}" type="slidenum">
              <a:rPr lang="en-US" smtClean="0"/>
              <a:t>25</a:t>
            </a:fld>
            <a:endParaRPr lang="en-US"/>
          </a:p>
        </p:txBody>
      </p:sp>
    </p:spTree>
    <p:extLst>
      <p:ext uri="{BB962C8B-B14F-4D97-AF65-F5344CB8AC3E}">
        <p14:creationId xmlns:p14="http://schemas.microsoft.com/office/powerpoint/2010/main" val="136184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26</a:t>
            </a:fld>
            <a:endParaRPr lang="en-US"/>
          </a:p>
        </p:txBody>
      </p:sp>
    </p:spTree>
    <p:extLst>
      <p:ext uri="{BB962C8B-B14F-4D97-AF65-F5344CB8AC3E}">
        <p14:creationId xmlns:p14="http://schemas.microsoft.com/office/powerpoint/2010/main" val="3035341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27</a:t>
            </a:fld>
            <a:endParaRPr lang="en-US"/>
          </a:p>
        </p:txBody>
      </p:sp>
    </p:spTree>
    <p:extLst>
      <p:ext uri="{BB962C8B-B14F-4D97-AF65-F5344CB8AC3E}">
        <p14:creationId xmlns:p14="http://schemas.microsoft.com/office/powerpoint/2010/main" val="4279201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28</a:t>
            </a:fld>
            <a:endParaRPr lang="en-US"/>
          </a:p>
        </p:txBody>
      </p:sp>
    </p:spTree>
    <p:extLst>
      <p:ext uri="{BB962C8B-B14F-4D97-AF65-F5344CB8AC3E}">
        <p14:creationId xmlns:p14="http://schemas.microsoft.com/office/powerpoint/2010/main" val="758789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29</a:t>
            </a:fld>
            <a:endParaRPr lang="en-US"/>
          </a:p>
        </p:txBody>
      </p:sp>
    </p:spTree>
    <p:extLst>
      <p:ext uri="{BB962C8B-B14F-4D97-AF65-F5344CB8AC3E}">
        <p14:creationId xmlns:p14="http://schemas.microsoft.com/office/powerpoint/2010/main" val="146546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39</a:t>
            </a:fld>
            <a:endParaRPr lang="en-US"/>
          </a:p>
        </p:txBody>
      </p:sp>
    </p:spTree>
    <p:extLst>
      <p:ext uri="{BB962C8B-B14F-4D97-AF65-F5344CB8AC3E}">
        <p14:creationId xmlns:p14="http://schemas.microsoft.com/office/powerpoint/2010/main" val="2007673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Evaluating Registration-Based Cost Functions</a:t>
            </a:r>
          </a:p>
          <a:p>
            <a:endParaRPr lang="en-US" dirty="0"/>
          </a:p>
          <a:p>
            <a:r>
              <a:rPr lang="en-US" dirty="0"/>
              <a:t>Success rate for long-distance pushing experiment with 20 different object/goal configurations and short-distance experiment with 15 object/goal configurations. Success is defined as bringing the object closer than 15 pixels to the goal, which corresponds to around 7.5cm. </a:t>
            </a:r>
          </a:p>
        </p:txBody>
      </p:sp>
      <p:sp>
        <p:nvSpPr>
          <p:cNvPr id="4" name="Slide Number Placeholder 3"/>
          <p:cNvSpPr>
            <a:spLocks noGrp="1"/>
          </p:cNvSpPr>
          <p:nvPr>
            <p:ph type="sldNum" sz="quarter" idx="5"/>
          </p:nvPr>
        </p:nvSpPr>
        <p:spPr/>
        <p:txBody>
          <a:bodyPr/>
          <a:lstStyle/>
          <a:p>
            <a:fld id="{39F97BA0-9463-4D8A-BA38-26F43A6CB66A}" type="slidenum">
              <a:rPr lang="en-US" smtClean="0"/>
              <a:t>40</a:t>
            </a:fld>
            <a:endParaRPr lang="en-US"/>
          </a:p>
        </p:txBody>
      </p:sp>
    </p:spTree>
    <p:extLst>
      <p:ext uri="{BB962C8B-B14F-4D97-AF65-F5344CB8AC3E}">
        <p14:creationId xmlns:p14="http://schemas.microsoft.com/office/powerpoint/2010/main" val="3857516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Quantitative performance of visual planning for object rearrangement tasks across different goal specification methods: our meta-learned classifier, DSAE and pixel error. </a:t>
            </a:r>
          </a:p>
        </p:txBody>
      </p:sp>
      <p:sp>
        <p:nvSpPr>
          <p:cNvPr id="4" name="Slide Number Placeholder 3"/>
          <p:cNvSpPr>
            <a:spLocks noGrp="1"/>
          </p:cNvSpPr>
          <p:nvPr>
            <p:ph type="sldNum" sz="quarter" idx="5"/>
          </p:nvPr>
        </p:nvSpPr>
        <p:spPr/>
        <p:txBody>
          <a:bodyPr/>
          <a:lstStyle/>
          <a:p>
            <a:fld id="{39F97BA0-9463-4D8A-BA38-26F43A6CB66A}" type="slidenum">
              <a:rPr lang="en-US" smtClean="0"/>
              <a:t>41</a:t>
            </a:fld>
            <a:endParaRPr lang="en-US"/>
          </a:p>
        </p:txBody>
      </p:sp>
    </p:spTree>
    <p:extLst>
      <p:ext uri="{BB962C8B-B14F-4D97-AF65-F5344CB8AC3E}">
        <p14:creationId xmlns:p14="http://schemas.microsoft.com/office/powerpoint/2010/main" val="40502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At training time, interaction data is collected autonomously and used to train a video-prediction model. </a:t>
            </a:r>
          </a:p>
          <a:p>
            <a:endParaRPr lang="en-US" dirty="0"/>
          </a:p>
          <a:p>
            <a:r>
              <a:rPr lang="en-US" dirty="0"/>
              <a:t>(bottom) At test time, this model is used for sampling-based planning. In this work we discuss three different choices for the planning objective. </a:t>
            </a:r>
          </a:p>
          <a:p>
            <a:endParaRPr lang="en-US" dirty="0"/>
          </a:p>
          <a:p>
            <a:r>
              <a:rPr lang="en-US" dirty="0"/>
              <a:t>They describe deep NN architectures that are effective for predicting pixel level observations amid occlusions and with novel objects</a:t>
            </a:r>
          </a:p>
          <a:p>
            <a:endParaRPr lang="en-US" dirty="0"/>
          </a:p>
          <a:p>
            <a:endParaRPr lang="en-US" dirty="0"/>
          </a:p>
          <a:p>
            <a:r>
              <a:rPr lang="en-US" dirty="0"/>
              <a:t>. Learning a model to predict the future, and then using this model to act, falls under the general umbrella of model-based reinforcement learning</a:t>
            </a:r>
          </a:p>
          <a:p>
            <a:r>
              <a:rPr lang="en-US" dirty="0"/>
              <a:t>However, model-based RL methods that directly operate on raw image frames have not been studied as extensively</a:t>
            </a:r>
          </a:p>
        </p:txBody>
      </p:sp>
      <p:sp>
        <p:nvSpPr>
          <p:cNvPr id="4" name="Slide Number Placeholder 3"/>
          <p:cNvSpPr>
            <a:spLocks noGrp="1"/>
          </p:cNvSpPr>
          <p:nvPr>
            <p:ph type="sldNum" sz="quarter" idx="5"/>
          </p:nvPr>
        </p:nvSpPr>
        <p:spPr/>
        <p:txBody>
          <a:bodyPr/>
          <a:lstStyle/>
          <a:p>
            <a:fld id="{39F97BA0-9463-4D8A-BA38-26F43A6CB66A}" type="slidenum">
              <a:rPr lang="en-US" smtClean="0"/>
              <a:t>5</a:t>
            </a:fld>
            <a:endParaRPr lang="en-US"/>
          </a:p>
        </p:txBody>
      </p:sp>
    </p:spTree>
    <p:extLst>
      <p:ext uri="{BB962C8B-B14F-4D97-AF65-F5344CB8AC3E}">
        <p14:creationId xmlns:p14="http://schemas.microsoft.com/office/powerpoint/2010/main" val="2267251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for a multi-task experiment of 10 hard object pushing and grasping tasks, along with 6 cloth folding tasks, evaluating using a single model. Values indicate the percentage of trials that ended with the object pixel closer than 15 pixels to the designated goal. Higher is better.</a:t>
            </a:r>
          </a:p>
        </p:txBody>
      </p:sp>
      <p:sp>
        <p:nvSpPr>
          <p:cNvPr id="4" name="Slide Number Placeholder 3"/>
          <p:cNvSpPr>
            <a:spLocks noGrp="1"/>
          </p:cNvSpPr>
          <p:nvPr>
            <p:ph type="sldNum" sz="quarter" idx="5"/>
          </p:nvPr>
        </p:nvSpPr>
        <p:spPr/>
        <p:txBody>
          <a:bodyPr/>
          <a:lstStyle/>
          <a:p>
            <a:fld id="{39F97BA0-9463-4D8A-BA38-26F43A6CB66A}" type="slidenum">
              <a:rPr lang="en-US" smtClean="0"/>
              <a:t>42</a:t>
            </a:fld>
            <a:endParaRPr lang="en-US"/>
          </a:p>
        </p:txBody>
      </p:sp>
    </p:spTree>
    <p:extLst>
      <p:ext uri="{BB962C8B-B14F-4D97-AF65-F5344CB8AC3E}">
        <p14:creationId xmlns:p14="http://schemas.microsoft.com/office/powerpoint/2010/main" val="2864504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44</a:t>
            </a:fld>
            <a:endParaRPr lang="en-US"/>
          </a:p>
        </p:txBody>
      </p:sp>
    </p:spTree>
    <p:extLst>
      <p:ext uri="{BB962C8B-B14F-4D97-AF65-F5344CB8AC3E}">
        <p14:creationId xmlns:p14="http://schemas.microsoft.com/office/powerpoint/2010/main" val="117261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indent="-742950">
              <a:buFont typeface="Arial" panose="020B0604020202020204" pitchFamily="34" charset="0"/>
              <a:buChar char="•"/>
            </a:pPr>
            <a:r>
              <a:rPr lang="en-US" sz="2800" dirty="0">
                <a:latin typeface="Franklin Gothic Medium Cond" panose="020B0606030402020204" pitchFamily="34" charset="0"/>
              </a:rPr>
              <a:t>Designated Pixels</a:t>
            </a:r>
          </a:p>
          <a:p>
            <a:pPr lvl="2"/>
            <a:r>
              <a:rPr lang="en-US" sz="2000" dirty="0">
                <a:latin typeface="Franklin Gothic Medium Cond" panose="020B0606030402020204" pitchFamily="34" charset="0"/>
              </a:rPr>
              <a:t> where a user specifies desired object manipulation tasks by selecting particular pixels in an image and corresponding goal positions</a:t>
            </a:r>
          </a:p>
          <a:p>
            <a:pPr lvl="1"/>
            <a:endParaRPr lang="en-US" sz="2000" dirty="0">
              <a:latin typeface="Franklin Gothic Medium Cond" panose="020B0606030402020204" pitchFamily="34" charset="0"/>
            </a:endParaRPr>
          </a:p>
          <a:p>
            <a:pPr marL="742950" indent="-742950">
              <a:buFont typeface="Arial" panose="020B0604020202020204" pitchFamily="34" charset="0"/>
              <a:buChar char="•"/>
            </a:pPr>
            <a:r>
              <a:rPr lang="en-US" sz="2800" dirty="0">
                <a:latin typeface="Franklin Gothic Medium Cond" panose="020B0606030402020204" pitchFamily="34" charset="0"/>
              </a:rPr>
              <a:t>Goal Images</a:t>
            </a:r>
          </a:p>
          <a:p>
            <a:pPr lvl="1"/>
            <a:r>
              <a:rPr lang="en-US" sz="2000" dirty="0">
                <a:latin typeface="Franklin Gothic Medium Cond" panose="020B0606030402020204" pitchFamily="34" charset="0"/>
              </a:rPr>
              <a:t>	where the desired goal state is specified with an image</a:t>
            </a:r>
          </a:p>
          <a:p>
            <a:pPr lvl="1"/>
            <a:endParaRPr lang="en-US" sz="2000" dirty="0">
              <a:latin typeface="Franklin Gothic Medium Cond" panose="020B0606030402020204" pitchFamily="34" charset="0"/>
            </a:endParaRPr>
          </a:p>
          <a:p>
            <a:pPr marL="742950" indent="-742950">
              <a:buFont typeface="Arial" panose="020B0604020202020204" pitchFamily="34" charset="0"/>
              <a:buChar char="•"/>
            </a:pPr>
            <a:r>
              <a:rPr lang="en-US" sz="2800" dirty="0">
                <a:latin typeface="Franklin Gothic Medium Cond" panose="020B0606030402020204" pitchFamily="34" charset="0"/>
              </a:rPr>
              <a:t>Image Classifiers</a:t>
            </a:r>
          </a:p>
          <a:p>
            <a:pPr lvl="1"/>
            <a:r>
              <a:rPr lang="en-US" sz="2800" dirty="0">
                <a:latin typeface="Franklin Gothic Medium Cond" panose="020B0606030402020204" pitchFamily="34" charset="0"/>
              </a:rPr>
              <a:t>	 </a:t>
            </a:r>
            <a:r>
              <a:rPr lang="en-US" sz="2000" dirty="0">
                <a:latin typeface="Franklin Gothic Medium Cond" panose="020B0606030402020204" pitchFamily="34" charset="0"/>
              </a:rPr>
              <a:t>which define spaces of goal states</a:t>
            </a:r>
            <a:endParaRPr lang="en-US" sz="3200" dirty="0">
              <a:latin typeface="Franklin Gothic Medium Cond" panose="020B0606030402020204" pitchFamily="34" charset="0"/>
            </a:endParaRPr>
          </a:p>
        </p:txBody>
      </p:sp>
      <p:sp>
        <p:nvSpPr>
          <p:cNvPr id="4" name="Slide Number Placeholder 3"/>
          <p:cNvSpPr>
            <a:spLocks noGrp="1"/>
          </p:cNvSpPr>
          <p:nvPr>
            <p:ph type="sldNum" sz="quarter" idx="5"/>
          </p:nvPr>
        </p:nvSpPr>
        <p:spPr/>
        <p:txBody>
          <a:bodyPr/>
          <a:lstStyle/>
          <a:p>
            <a:fld id="{39F97BA0-9463-4D8A-BA38-26F43A6CB66A}" type="slidenum">
              <a:rPr lang="en-US" smtClean="0"/>
              <a:t>6</a:t>
            </a:fld>
            <a:endParaRPr lang="en-US"/>
          </a:p>
        </p:txBody>
      </p:sp>
    </p:spTree>
    <p:extLst>
      <p:ext uri="{BB962C8B-B14F-4D97-AF65-F5344CB8AC3E}">
        <p14:creationId xmlns:p14="http://schemas.microsoft.com/office/powerpoint/2010/main" val="276231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7</a:t>
            </a:fld>
            <a:endParaRPr lang="en-US"/>
          </a:p>
        </p:txBody>
      </p:sp>
    </p:spTree>
    <p:extLst>
      <p:ext uri="{BB962C8B-B14F-4D97-AF65-F5344CB8AC3E}">
        <p14:creationId xmlns:p14="http://schemas.microsoft.com/office/powerpoint/2010/main" val="2473173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8</a:t>
            </a:fld>
            <a:endParaRPr lang="en-US"/>
          </a:p>
        </p:txBody>
      </p:sp>
    </p:spTree>
    <p:extLst>
      <p:ext uri="{BB962C8B-B14F-4D97-AF65-F5344CB8AC3E}">
        <p14:creationId xmlns:p14="http://schemas.microsoft.com/office/powerpoint/2010/main" val="2466878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9</a:t>
            </a:fld>
            <a:endParaRPr lang="en-US"/>
          </a:p>
        </p:txBody>
      </p:sp>
    </p:spTree>
    <p:extLst>
      <p:ext uri="{BB962C8B-B14F-4D97-AF65-F5344CB8AC3E}">
        <p14:creationId xmlns:p14="http://schemas.microsoft.com/office/powerpoint/2010/main" val="699754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10</a:t>
            </a:fld>
            <a:endParaRPr lang="en-US"/>
          </a:p>
        </p:txBody>
      </p:sp>
    </p:spTree>
    <p:extLst>
      <p:ext uri="{BB962C8B-B14F-4D97-AF65-F5344CB8AC3E}">
        <p14:creationId xmlns:p14="http://schemas.microsoft.com/office/powerpoint/2010/main" val="3985129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97BA0-9463-4D8A-BA38-26F43A6CB66A}" type="slidenum">
              <a:rPr lang="en-US" smtClean="0"/>
              <a:t>11</a:t>
            </a:fld>
            <a:endParaRPr lang="en-US"/>
          </a:p>
        </p:txBody>
      </p:sp>
    </p:spTree>
    <p:extLst>
      <p:ext uri="{BB962C8B-B14F-4D97-AF65-F5344CB8AC3E}">
        <p14:creationId xmlns:p14="http://schemas.microsoft.com/office/powerpoint/2010/main" val="657082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FD16-662F-44A6-950B-369CB60437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656E3-140D-4841-AE3E-B363ABCE5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F0ECBE-6C59-4338-90D2-00939AD9A8A3}"/>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5" name="Footer Placeholder 4">
            <a:extLst>
              <a:ext uri="{FF2B5EF4-FFF2-40B4-BE49-F238E27FC236}">
                <a16:creationId xmlns:a16="http://schemas.microsoft.com/office/drawing/2014/main" id="{269B4376-E9ED-41B8-A1DE-501EC40F0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2D454-EB1D-4DAC-AC49-B6E48DEFC0F2}"/>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284536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EB69-3644-41FD-BE62-0CD2B9B558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134EBF-B036-4EDA-A54A-9B2219FAE3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51C44-D582-4735-BF9B-9DD40901FC17}"/>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5" name="Footer Placeholder 4">
            <a:extLst>
              <a:ext uri="{FF2B5EF4-FFF2-40B4-BE49-F238E27FC236}">
                <a16:creationId xmlns:a16="http://schemas.microsoft.com/office/drawing/2014/main" id="{F5EFDAB6-FB02-4AA2-9360-6944CAA97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FC091-F682-49D1-A612-E6812E9EBDD4}"/>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116445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8CCF65-1F48-4BC0-8426-6F0F9A93C6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F16C6F-B8FF-4819-A868-A490550BA3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C49B4-7837-43CA-9AA7-7A8B5F752A8F}"/>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5" name="Footer Placeholder 4">
            <a:extLst>
              <a:ext uri="{FF2B5EF4-FFF2-40B4-BE49-F238E27FC236}">
                <a16:creationId xmlns:a16="http://schemas.microsoft.com/office/drawing/2014/main" id="{6B894A56-D4FA-4A6E-A88F-F44C1672C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B3480-980A-4A36-A180-E311541ACB9B}"/>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2435340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70F0B-EC35-4B6D-8898-F2D3428A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9D16B-3303-4B19-A1BD-E6944E98FE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039B2-0B64-473F-9D8B-64AF3C530628}"/>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5" name="Footer Placeholder 4">
            <a:extLst>
              <a:ext uri="{FF2B5EF4-FFF2-40B4-BE49-F238E27FC236}">
                <a16:creationId xmlns:a16="http://schemas.microsoft.com/office/drawing/2014/main" id="{0CB2B715-C6BD-4283-B477-34C0B07EA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03B72-E426-4843-A6B8-DE086450E9BD}"/>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2157305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A5725-FE6C-4355-B757-417DF1A06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FAF943-E3F6-46A8-AD0C-690166049A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7713E8-A385-4082-AB8A-9B36C89E2C26}"/>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5" name="Footer Placeholder 4">
            <a:extLst>
              <a:ext uri="{FF2B5EF4-FFF2-40B4-BE49-F238E27FC236}">
                <a16:creationId xmlns:a16="http://schemas.microsoft.com/office/drawing/2014/main" id="{203BF638-297B-47FF-BDB6-E000FD24A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5FE7B-A21B-4B68-A67C-BA6C29A359DC}"/>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408541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2986-4563-41FC-8898-686C28D178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B3A7A-AA21-4AB5-89D9-F19F5E3471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CB2559-33F5-4084-B877-96CA6C2EFA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90C67C-7290-4744-9A26-E86191E3B3A3}"/>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6" name="Footer Placeholder 5">
            <a:extLst>
              <a:ext uri="{FF2B5EF4-FFF2-40B4-BE49-F238E27FC236}">
                <a16:creationId xmlns:a16="http://schemas.microsoft.com/office/drawing/2014/main" id="{5B8040BA-2A30-435B-B317-2AA82A089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2CA9B-CC1A-4CEA-B19B-D144F8ADF361}"/>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193426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CF515-8A48-4B82-B04E-8287170754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EF7BD2-6C8C-4324-8FD1-D107B1D1F4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0F78A7-062D-495F-A2C4-7F6E05811C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8816B-90D4-48E1-BE8B-DCE600A93E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49C6D6-BFE2-43B9-9D6D-0FA400FA1B5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8A3CD2-0F4C-4A9F-A8D2-1210454A07EA}"/>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8" name="Footer Placeholder 7">
            <a:extLst>
              <a:ext uri="{FF2B5EF4-FFF2-40B4-BE49-F238E27FC236}">
                <a16:creationId xmlns:a16="http://schemas.microsoft.com/office/drawing/2014/main" id="{C3783F66-E8F3-431E-BB34-E098C6FF8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BF0677-D2F5-4FEF-A373-D5DFA9D18EEA}"/>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71993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02D0-6C05-424F-94C5-9BCF52E962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581647-1BF5-465B-8E70-A5725A7F4CB1}"/>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4" name="Footer Placeholder 3">
            <a:extLst>
              <a:ext uri="{FF2B5EF4-FFF2-40B4-BE49-F238E27FC236}">
                <a16:creationId xmlns:a16="http://schemas.microsoft.com/office/drawing/2014/main" id="{24AF7F84-035B-47FE-B460-2B57CA1D2B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0B9AF7-63C3-4E30-B0EC-C085A8AD6609}"/>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207770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8A3B07-CDEE-4952-982C-DC7A22BD639E}"/>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3" name="Footer Placeholder 2">
            <a:extLst>
              <a:ext uri="{FF2B5EF4-FFF2-40B4-BE49-F238E27FC236}">
                <a16:creationId xmlns:a16="http://schemas.microsoft.com/office/drawing/2014/main" id="{AF4F743A-91B2-4F54-BA15-FE03B16BED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A1350-28A0-4B6A-818D-B5D74B06B0CD}"/>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138977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508D-0309-461F-8615-A779B5969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FF80A7-0EE0-41B1-957B-6BFBE1D470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23A984-CCD5-48F4-A066-D1D24750C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53A957-AD70-40FA-BCD7-015B4BA26184}"/>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6" name="Footer Placeholder 5">
            <a:extLst>
              <a:ext uri="{FF2B5EF4-FFF2-40B4-BE49-F238E27FC236}">
                <a16:creationId xmlns:a16="http://schemas.microsoft.com/office/drawing/2014/main" id="{D120CBDA-4E33-4880-B0A3-5C52EFBDD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13AB3-7729-408E-B328-C27E15CEC4B3}"/>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273157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C9F8D-EFE8-426A-A764-90BC2428E9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9EE7F3-FCE1-4475-8FFD-CE7BB60D6A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98C3B6-F91F-4540-B1B6-9B02AFC8B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DD266F-1CD1-43CD-841F-1A127A713DD8}"/>
              </a:ext>
            </a:extLst>
          </p:cNvPr>
          <p:cNvSpPr>
            <a:spLocks noGrp="1"/>
          </p:cNvSpPr>
          <p:nvPr>
            <p:ph type="dt" sz="half" idx="10"/>
          </p:nvPr>
        </p:nvSpPr>
        <p:spPr/>
        <p:txBody>
          <a:bodyPr/>
          <a:lstStyle/>
          <a:p>
            <a:fld id="{3B50E633-88DA-4BBF-ACCC-20D8C2FFFAFD}" type="datetimeFigureOut">
              <a:rPr lang="en-US" smtClean="0"/>
              <a:t>2/19/2019</a:t>
            </a:fld>
            <a:endParaRPr lang="en-US"/>
          </a:p>
        </p:txBody>
      </p:sp>
      <p:sp>
        <p:nvSpPr>
          <p:cNvPr id="6" name="Footer Placeholder 5">
            <a:extLst>
              <a:ext uri="{FF2B5EF4-FFF2-40B4-BE49-F238E27FC236}">
                <a16:creationId xmlns:a16="http://schemas.microsoft.com/office/drawing/2014/main" id="{AAD4C81C-1DE7-4EA9-9A37-74FC6D12E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C0984F-B443-4735-8E1E-02F3CE0201A0}"/>
              </a:ext>
            </a:extLst>
          </p:cNvPr>
          <p:cNvSpPr>
            <a:spLocks noGrp="1"/>
          </p:cNvSpPr>
          <p:nvPr>
            <p:ph type="sldNum" sz="quarter" idx="12"/>
          </p:nvPr>
        </p:nvSpPr>
        <p:spPr/>
        <p:txBody>
          <a:bodyPr/>
          <a:lstStyle/>
          <a:p>
            <a:fld id="{B52445AD-8DB9-44F6-9AB5-CDB677671016}" type="slidenum">
              <a:rPr lang="en-US" smtClean="0"/>
              <a:t>‹#›</a:t>
            </a:fld>
            <a:endParaRPr lang="en-US"/>
          </a:p>
        </p:txBody>
      </p:sp>
    </p:spTree>
    <p:extLst>
      <p:ext uri="{BB962C8B-B14F-4D97-AF65-F5344CB8AC3E}">
        <p14:creationId xmlns:p14="http://schemas.microsoft.com/office/powerpoint/2010/main" val="2586008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E355DB-D700-4A9D-B1FE-5F20924F2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CB3610-9727-4249-A3D1-25FAEAD9AF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C04FC-592A-4BB5-91F6-5CFF47EF5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0E633-88DA-4BBF-ACCC-20D8C2FFFAFD}" type="datetimeFigureOut">
              <a:rPr lang="en-US" smtClean="0"/>
              <a:t>2/19/2019</a:t>
            </a:fld>
            <a:endParaRPr lang="en-US"/>
          </a:p>
        </p:txBody>
      </p:sp>
      <p:sp>
        <p:nvSpPr>
          <p:cNvPr id="5" name="Footer Placeholder 4">
            <a:extLst>
              <a:ext uri="{FF2B5EF4-FFF2-40B4-BE49-F238E27FC236}">
                <a16:creationId xmlns:a16="http://schemas.microsoft.com/office/drawing/2014/main" id="{A324C506-A513-4207-8270-D0048AE41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DBFBD3-819F-44EF-A522-16BD333D7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445AD-8DB9-44F6-9AB5-CDB677671016}" type="slidenum">
              <a:rPr lang="en-US" smtClean="0"/>
              <a:t>‹#›</a:t>
            </a:fld>
            <a:endParaRPr lang="en-US"/>
          </a:p>
        </p:txBody>
      </p:sp>
    </p:spTree>
    <p:extLst>
      <p:ext uri="{BB962C8B-B14F-4D97-AF65-F5344CB8AC3E}">
        <p14:creationId xmlns:p14="http://schemas.microsoft.com/office/powerpoint/2010/main" val="938855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0.pn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6F354-75CA-485E-B8D9-7BA767CA2E44}"/>
              </a:ext>
            </a:extLst>
          </p:cNvPr>
          <p:cNvPicPr>
            <a:picLocks noChangeAspect="1"/>
          </p:cNvPicPr>
          <p:nvPr/>
        </p:nvPicPr>
        <p:blipFill rotWithShape="1">
          <a:blip r:embed="rId3"/>
          <a:srcRect l="38794" t="5310" r="4905" b="5138"/>
          <a:stretch/>
        </p:blipFill>
        <p:spPr>
          <a:xfrm>
            <a:off x="6972298" y="0"/>
            <a:ext cx="5219702" cy="6858000"/>
          </a:xfrm>
          <a:prstGeom prst="rect">
            <a:avLst/>
          </a:prstGeom>
        </p:spPr>
      </p:pic>
      <p:sp>
        <p:nvSpPr>
          <p:cNvPr id="2" name="Title 1">
            <a:extLst>
              <a:ext uri="{FF2B5EF4-FFF2-40B4-BE49-F238E27FC236}">
                <a16:creationId xmlns:a16="http://schemas.microsoft.com/office/drawing/2014/main" id="{4DA05087-6CA9-480F-A4B2-C558FFB09300}"/>
              </a:ext>
            </a:extLst>
          </p:cNvPr>
          <p:cNvSpPr>
            <a:spLocks noGrp="1"/>
          </p:cNvSpPr>
          <p:nvPr>
            <p:ph type="ctrTitle"/>
          </p:nvPr>
        </p:nvSpPr>
        <p:spPr>
          <a:xfrm>
            <a:off x="546094" y="573426"/>
            <a:ext cx="6381751" cy="2239623"/>
          </a:xfrm>
        </p:spPr>
        <p:txBody>
          <a:bodyPr>
            <a:noAutofit/>
          </a:bodyPr>
          <a:lstStyle/>
          <a:p>
            <a:pPr algn="l"/>
            <a:r>
              <a:rPr lang="en-US" sz="3600" dirty="0">
                <a:solidFill>
                  <a:srgbClr val="C00000"/>
                </a:solidFill>
                <a:latin typeface="Franklin Gothic Demi Cond" panose="020B0706030402020204" pitchFamily="34" charset="0"/>
              </a:rPr>
              <a:t>Visual Foresight:</a:t>
            </a:r>
            <a:br>
              <a:rPr lang="en-US" sz="3600" dirty="0">
                <a:solidFill>
                  <a:srgbClr val="C00000"/>
                </a:solidFill>
                <a:latin typeface="Franklin Gothic Demi Cond" panose="020B0706030402020204" pitchFamily="34" charset="0"/>
              </a:rPr>
            </a:br>
            <a:r>
              <a:rPr lang="en-US" sz="3600" dirty="0">
                <a:solidFill>
                  <a:srgbClr val="C00000"/>
                </a:solidFill>
                <a:latin typeface="Franklin Gothic Demi Cond" panose="020B0706030402020204" pitchFamily="34" charset="0"/>
              </a:rPr>
              <a:t>Model-Based Deep Reinforcement Learning for Vision-Based Robotic Control</a:t>
            </a:r>
          </a:p>
        </p:txBody>
      </p:sp>
      <p:sp>
        <p:nvSpPr>
          <p:cNvPr id="3" name="Subtitle 2">
            <a:extLst>
              <a:ext uri="{FF2B5EF4-FFF2-40B4-BE49-F238E27FC236}">
                <a16:creationId xmlns:a16="http://schemas.microsoft.com/office/drawing/2014/main" id="{7F07EAA8-8578-475A-A457-675B712A2204}"/>
              </a:ext>
            </a:extLst>
          </p:cNvPr>
          <p:cNvSpPr>
            <a:spLocks noGrp="1"/>
          </p:cNvSpPr>
          <p:nvPr>
            <p:ph type="subTitle" idx="1"/>
          </p:nvPr>
        </p:nvSpPr>
        <p:spPr>
          <a:xfrm>
            <a:off x="596893" y="2876550"/>
            <a:ext cx="5156201" cy="3759200"/>
          </a:xfrm>
        </p:spPr>
        <p:txBody>
          <a:bodyPr>
            <a:normAutofit fontScale="92500" lnSpcReduction="10000"/>
          </a:bodyPr>
          <a:lstStyle/>
          <a:p>
            <a:pPr algn="l"/>
            <a:r>
              <a:rPr lang="en-US" sz="1700" dirty="0">
                <a:solidFill>
                  <a:srgbClr val="C00000"/>
                </a:solidFill>
                <a:latin typeface="Franklin Gothic Demi Cond" panose="020B0706030402020204" pitchFamily="34" charset="0"/>
              </a:rPr>
              <a:t>Authors: Frederik Ebert*, Chelsea Finn*, Sudeep </a:t>
            </a:r>
            <a:r>
              <a:rPr lang="en-US" sz="1700" dirty="0" err="1">
                <a:solidFill>
                  <a:srgbClr val="C00000"/>
                </a:solidFill>
                <a:latin typeface="Franklin Gothic Demi Cond" panose="020B0706030402020204" pitchFamily="34" charset="0"/>
              </a:rPr>
              <a:t>Dasari</a:t>
            </a:r>
            <a:r>
              <a:rPr lang="en-US" sz="1700" dirty="0">
                <a:solidFill>
                  <a:srgbClr val="C00000"/>
                </a:solidFill>
                <a:latin typeface="Franklin Gothic Demi Cond" panose="020B0706030402020204" pitchFamily="34" charset="0"/>
              </a:rPr>
              <a:t>, Annie </a:t>
            </a:r>
            <a:r>
              <a:rPr lang="en-US" sz="1700" dirty="0" err="1">
                <a:solidFill>
                  <a:srgbClr val="C00000"/>
                </a:solidFill>
                <a:latin typeface="Franklin Gothic Demi Cond" panose="020B0706030402020204" pitchFamily="34" charset="0"/>
              </a:rPr>
              <a:t>Xie</a:t>
            </a:r>
            <a:r>
              <a:rPr lang="en-US" sz="1700" dirty="0">
                <a:solidFill>
                  <a:srgbClr val="C00000"/>
                </a:solidFill>
                <a:latin typeface="Franklin Gothic Demi Cond" panose="020B0706030402020204" pitchFamily="34" charset="0"/>
              </a:rPr>
              <a:t>, Alex Lee, Sergey Levine  | Published December 2018</a:t>
            </a:r>
            <a:endParaRPr lang="en-US" dirty="0">
              <a:latin typeface="Franklin Gothic Demi Cond" panose="020B0706030402020204" pitchFamily="34" charset="0"/>
            </a:endParaRPr>
          </a:p>
          <a:p>
            <a:pPr algn="l"/>
            <a:endParaRPr lang="en-US" dirty="0">
              <a:latin typeface="Franklin Gothic Demi Cond" panose="020B0706030402020204" pitchFamily="34" charset="0"/>
            </a:endParaRPr>
          </a:p>
          <a:p>
            <a:pPr algn="l"/>
            <a:r>
              <a:rPr lang="en-US" dirty="0">
                <a:latin typeface="Franklin Gothic Demi Cond" panose="020B0706030402020204" pitchFamily="34" charset="0"/>
              </a:rPr>
              <a:t>Presented By:</a:t>
            </a:r>
          </a:p>
          <a:p>
            <a:pPr algn="l"/>
            <a:r>
              <a:rPr lang="en-US" sz="2800" dirty="0">
                <a:latin typeface="Franklin Gothic Demi Cond" panose="020B0706030402020204" pitchFamily="34" charset="0"/>
              </a:rPr>
              <a:t>Jerry Zhang </a:t>
            </a:r>
          </a:p>
          <a:p>
            <a:pPr algn="l"/>
            <a:r>
              <a:rPr lang="en-US" dirty="0">
                <a:latin typeface="Franklin Gothic Demi Cond" panose="020B0706030402020204" pitchFamily="34" charset="0"/>
              </a:rPr>
              <a:t>UNI: jz2977</a:t>
            </a:r>
          </a:p>
          <a:p>
            <a:pPr algn="l"/>
            <a:endParaRPr lang="en-US" dirty="0">
              <a:latin typeface="Franklin Gothic Demi Cond" panose="020B0706030402020204" pitchFamily="34" charset="0"/>
            </a:endParaRPr>
          </a:p>
          <a:p>
            <a:pPr algn="l"/>
            <a:endParaRPr lang="en-US" i="1" dirty="0">
              <a:latin typeface="Franklin Gothic Demi Cond" panose="020B0706030402020204" pitchFamily="34" charset="0"/>
            </a:endParaRPr>
          </a:p>
          <a:p>
            <a:pPr algn="l"/>
            <a:r>
              <a:rPr lang="en-US" sz="1400" dirty="0">
                <a:solidFill>
                  <a:schemeClr val="bg1">
                    <a:lumMod val="50000"/>
                  </a:schemeClr>
                </a:solidFill>
                <a:latin typeface="Franklin Gothic Demi Cond" panose="020B0706030402020204" pitchFamily="34" charset="0"/>
              </a:rPr>
              <a:t>COMS6731: Humanoid Robotics Student Talk</a:t>
            </a:r>
          </a:p>
          <a:p>
            <a:pPr algn="l"/>
            <a:r>
              <a:rPr lang="en-US" sz="1400" dirty="0">
                <a:solidFill>
                  <a:schemeClr val="bg1">
                    <a:lumMod val="50000"/>
                  </a:schemeClr>
                </a:solidFill>
                <a:latin typeface="Franklin Gothic Demi Cond" panose="020B0706030402020204" pitchFamily="34" charset="0"/>
              </a:rPr>
              <a:t>Professor Peter Allen</a:t>
            </a:r>
          </a:p>
          <a:p>
            <a:pPr algn="l"/>
            <a:r>
              <a:rPr lang="en-US" sz="1400" dirty="0">
                <a:solidFill>
                  <a:schemeClr val="bg1">
                    <a:lumMod val="50000"/>
                  </a:schemeClr>
                </a:solidFill>
                <a:latin typeface="Franklin Gothic Demi Cond" panose="020B0706030402020204" pitchFamily="34" charset="0"/>
              </a:rPr>
              <a:t>Paper Link: https://arxiv.org/pdf/1812.00568.pdf</a:t>
            </a:r>
          </a:p>
          <a:p>
            <a:pPr algn="l"/>
            <a:endParaRPr lang="en-US" dirty="0">
              <a:latin typeface="Franklin Gothic Demi Cond" panose="020B0706030402020204" pitchFamily="34" charset="0"/>
            </a:endParaRPr>
          </a:p>
        </p:txBody>
      </p:sp>
      <p:sp>
        <p:nvSpPr>
          <p:cNvPr id="5" name="Rectangle 4">
            <a:extLst>
              <a:ext uri="{FF2B5EF4-FFF2-40B4-BE49-F238E27FC236}">
                <a16:creationId xmlns:a16="http://schemas.microsoft.com/office/drawing/2014/main" id="{16AF558A-5081-4CF9-860E-CDC83E5721DF}"/>
              </a:ext>
            </a:extLst>
          </p:cNvPr>
          <p:cNvSpPr/>
          <p:nvPr/>
        </p:nvSpPr>
        <p:spPr>
          <a:xfrm>
            <a:off x="6667500" y="0"/>
            <a:ext cx="5524500" cy="6858000"/>
          </a:xfrm>
          <a:prstGeom prst="rect">
            <a:avLst/>
          </a:prstGeom>
          <a:solidFill>
            <a:srgbClr val="FFFF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074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robot sawyer arm">
            <a:extLst>
              <a:ext uri="{FF2B5EF4-FFF2-40B4-BE49-F238E27FC236}">
                <a16:creationId xmlns:a16="http://schemas.microsoft.com/office/drawing/2014/main" id="{7CF40597-DC50-429D-B0AE-317685FF75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25" t="39933" r="5858" b="305"/>
          <a:stretch/>
        </p:blipFill>
        <p:spPr bwMode="auto">
          <a:xfrm flipH="1">
            <a:off x="-78349" y="-1"/>
            <a:ext cx="12348695" cy="65803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6207" y="-78009"/>
            <a:ext cx="12348693" cy="6845300"/>
          </a:xfrm>
          <a:prstGeom prst="rect">
            <a:avLst/>
          </a:prstGeom>
          <a:solidFill>
            <a:srgbClr val="FFFFFF">
              <a:alpha val="38824"/>
            </a:srgbClr>
          </a:solidFill>
        </p:spPr>
        <p:txBody>
          <a:bodyPr wrap="square" rtlCol="0">
            <a:spAutoFit/>
          </a:bodyPr>
          <a:lstStyle/>
          <a:p>
            <a:endParaRPr lang="en-US" dirty="0"/>
          </a:p>
        </p:txBody>
      </p:sp>
      <p:sp>
        <p:nvSpPr>
          <p:cNvPr id="3" name="Right Triangle 2"/>
          <p:cNvSpPr/>
          <p:nvPr/>
        </p:nvSpPr>
        <p:spPr>
          <a:xfrm>
            <a:off x="-78347" y="0"/>
            <a:ext cx="12348693" cy="6858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46" name="Picture 2" descr="Wiki icons Support 150-05.png">
            <a:extLst>
              <a:ext uri="{FF2B5EF4-FFF2-40B4-BE49-F238E27FC236}">
                <a16:creationId xmlns:a16="http://schemas.microsoft.com/office/drawing/2014/main" id="{D6C392E0-A142-49A1-B40B-48C67138E8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695" t="37222" r="32245" b="23783"/>
          <a:stretch/>
        </p:blipFill>
        <p:spPr bwMode="auto">
          <a:xfrm>
            <a:off x="1637984" y="3344641"/>
            <a:ext cx="2852964" cy="2674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37983" y="3096971"/>
            <a:ext cx="3080074" cy="3483384"/>
          </a:xfrm>
          <a:prstGeom prst="rect">
            <a:avLst/>
          </a:prstGeom>
          <a:solidFill>
            <a:srgbClr val="FFFFFF">
              <a:alpha val="74118"/>
            </a:srgbClr>
          </a:solidFill>
        </p:spPr>
        <p:txBody>
          <a:bodyPr wrap="square" rtlCol="0">
            <a:spAutoFit/>
          </a:bodyPr>
          <a:lstStyle/>
          <a:p>
            <a:endParaRPr lang="en-US" dirty="0"/>
          </a:p>
        </p:txBody>
      </p:sp>
      <p:sp>
        <p:nvSpPr>
          <p:cNvPr id="4" name="TextBox 3"/>
          <p:cNvSpPr txBox="1"/>
          <p:nvPr/>
        </p:nvSpPr>
        <p:spPr>
          <a:xfrm>
            <a:off x="380392" y="4070248"/>
            <a:ext cx="5906108" cy="1107996"/>
          </a:xfrm>
          <a:prstGeom prst="rect">
            <a:avLst/>
          </a:prstGeom>
          <a:noFill/>
        </p:spPr>
        <p:txBody>
          <a:bodyPr wrap="square" rtlCol="0">
            <a:spAutoFit/>
          </a:bodyPr>
          <a:lstStyle/>
          <a:p>
            <a:pPr algn="ctr"/>
            <a:r>
              <a:rPr lang="en-US" sz="6600" b="1" cap="small" dirty="0">
                <a:solidFill>
                  <a:srgbClr val="C00000"/>
                </a:solidFill>
              </a:rPr>
              <a:t>Visual MPC</a:t>
            </a:r>
            <a:endParaRPr lang="en-US" sz="6600" b="1" dirty="0">
              <a:solidFill>
                <a:srgbClr val="C00000"/>
              </a:solidFill>
            </a:endParaRPr>
          </a:p>
        </p:txBody>
      </p:sp>
    </p:spTree>
    <p:extLst>
      <p:ext uri="{BB962C8B-B14F-4D97-AF65-F5344CB8AC3E}">
        <p14:creationId xmlns:p14="http://schemas.microsoft.com/office/powerpoint/2010/main" val="3283971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Theory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Materials + Methods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Next Steps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2" name="Content Placeholder 1"/>
          <p:cNvSpPr>
            <a:spLocks noGrp="1"/>
          </p:cNvSpPr>
          <p:nvPr>
            <p:ph idx="1"/>
          </p:nvPr>
        </p:nvSpPr>
        <p:spPr>
          <a:xfrm>
            <a:off x="277981" y="1335969"/>
            <a:ext cx="4194007" cy="4614863"/>
          </a:xfrm>
        </p:spPr>
        <p:txBody>
          <a:bodyPr>
            <a:normAutofit/>
          </a:bodyPr>
          <a:lstStyle/>
          <a:p>
            <a:r>
              <a:rPr lang="en-US" sz="2000" dirty="0">
                <a:latin typeface="Franklin Gothic Medium Cond" panose="020B0606030402020204" pitchFamily="34" charset="0"/>
              </a:rPr>
              <a:t>Def:</a:t>
            </a:r>
            <a:r>
              <a:rPr lang="en-US" sz="2000" i="1" dirty="0">
                <a:latin typeface="Franklin Gothic Medium Cond" panose="020B0606030402020204" pitchFamily="34" charset="0"/>
              </a:rPr>
              <a:t> Tracking apparent motion of objects in a video</a:t>
            </a:r>
          </a:p>
          <a:p>
            <a:pPr lvl="1"/>
            <a:r>
              <a:rPr lang="en-US" sz="1800" dirty="0">
                <a:latin typeface="Franklin Gothic Medium Cond" panose="020B0606030402020204" pitchFamily="34" charset="0"/>
              </a:rPr>
              <a:t>Assumptions:</a:t>
            </a:r>
          </a:p>
          <a:p>
            <a:pPr lvl="2"/>
            <a:r>
              <a:rPr lang="en-US" sz="1800" dirty="0">
                <a:latin typeface="Franklin Gothic Medium Cond" panose="020B0606030402020204" pitchFamily="34" charset="0"/>
              </a:rPr>
              <a:t>Pixel intensities do not rapidly change between consecutive frames</a:t>
            </a:r>
          </a:p>
          <a:p>
            <a:pPr lvl="2"/>
            <a:r>
              <a:rPr lang="en-US" sz="1800" dirty="0">
                <a:latin typeface="Franklin Gothic Medium Cond" panose="020B0606030402020204" pitchFamily="34" charset="0"/>
              </a:rPr>
              <a:t>Groups of pixels move together</a:t>
            </a:r>
          </a:p>
          <a:p>
            <a:pPr lvl="1"/>
            <a:endParaRPr lang="en-US" sz="2000" dirty="0">
              <a:latin typeface="Franklin Gothic Medium Cond" panose="020B0606030402020204" pitchFamily="34" charset="0"/>
            </a:endParaRPr>
          </a:p>
          <a:p>
            <a:r>
              <a:rPr lang="en-US" sz="2000" dirty="0">
                <a:latin typeface="Franklin Gothic Medium Cond" panose="020B0606030402020204" pitchFamily="34" charset="0"/>
              </a:rPr>
              <a:t>Optical Flow Field</a:t>
            </a:r>
          </a:p>
          <a:p>
            <a:pPr lvl="1"/>
            <a:r>
              <a:rPr lang="en-US" sz="1600" dirty="0">
                <a:latin typeface="Franklin Gothic Medium Cond" panose="020B0606030402020204" pitchFamily="34" charset="0"/>
              </a:rPr>
              <a:t>Vector field in a plane that can be visualized as a collection of arrows with given magnitude and direction corresponding to tracking objects between video frames</a:t>
            </a:r>
          </a:p>
          <a:p>
            <a:pPr marL="0" indent="0">
              <a:buNone/>
            </a:pPr>
            <a:endParaRPr lang="en-US" sz="2400" dirty="0">
              <a:latin typeface="Franklin Gothic Medium Cond" panose="020B0606030402020204" pitchFamily="34" charset="0"/>
            </a:endParaRPr>
          </a:p>
        </p:txBody>
      </p:sp>
      <p:sp>
        <p:nvSpPr>
          <p:cNvPr id="3" name="TextBox 2"/>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Theory: Optical Flow</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6" name="Picture 5">
            <a:extLst>
              <a:ext uri="{FF2B5EF4-FFF2-40B4-BE49-F238E27FC236}">
                <a16:creationId xmlns:a16="http://schemas.microsoft.com/office/drawing/2014/main" id="{597E55E8-82F5-4739-9D4F-6FB5418B3433}"/>
              </a:ext>
            </a:extLst>
          </p:cNvPr>
          <p:cNvPicPr>
            <a:picLocks noChangeAspect="1"/>
          </p:cNvPicPr>
          <p:nvPr/>
        </p:nvPicPr>
        <p:blipFill>
          <a:blip r:embed="rId3"/>
          <a:stretch>
            <a:fillRect/>
          </a:stretch>
        </p:blipFill>
        <p:spPr>
          <a:xfrm>
            <a:off x="4816644" y="4230939"/>
            <a:ext cx="4881562" cy="569859"/>
          </a:xfrm>
          <a:prstGeom prst="rect">
            <a:avLst/>
          </a:prstGeom>
        </p:spPr>
      </p:pic>
      <p:pic>
        <p:nvPicPr>
          <p:cNvPr id="1030" name="Picture 6" descr="Image result for optical flow">
            <a:extLst>
              <a:ext uri="{FF2B5EF4-FFF2-40B4-BE49-F238E27FC236}">
                <a16:creationId xmlns:a16="http://schemas.microsoft.com/office/drawing/2014/main" id="{3746E973-D667-4B55-A7ED-681E408ECC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219" b="17671"/>
          <a:stretch/>
        </p:blipFill>
        <p:spPr bwMode="auto">
          <a:xfrm>
            <a:off x="4816644" y="1435666"/>
            <a:ext cx="6891867"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76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3" name="TextBox 2"/>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3 Phases of Visual MPC</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sp>
        <p:nvSpPr>
          <p:cNvPr id="5" name="Content Placeholder 4">
            <a:extLst>
              <a:ext uri="{FF2B5EF4-FFF2-40B4-BE49-F238E27FC236}">
                <a16:creationId xmlns:a16="http://schemas.microsoft.com/office/drawing/2014/main" id="{A9D8E0A2-5C4A-40C2-B151-69005DB02837}"/>
              </a:ext>
            </a:extLst>
          </p:cNvPr>
          <p:cNvSpPr>
            <a:spLocks noGrp="1"/>
          </p:cNvSpPr>
          <p:nvPr>
            <p:ph idx="1"/>
          </p:nvPr>
        </p:nvSpPr>
        <p:spPr>
          <a:xfrm>
            <a:off x="719138" y="1506538"/>
            <a:ext cx="4252042" cy="4351338"/>
          </a:xfrm>
        </p:spPr>
        <p:txBody>
          <a:bodyPr>
            <a:normAutofit lnSpcReduction="10000"/>
          </a:bodyPr>
          <a:lstStyle/>
          <a:p>
            <a:pPr marL="342900" indent="-342900">
              <a:buFont typeface="+mj-lt"/>
              <a:buAutoNum type="arabicPeriod"/>
            </a:pPr>
            <a:r>
              <a:rPr lang="en-US" sz="2000" dirty="0">
                <a:latin typeface="Franklin Gothic Medium Cond" panose="020B0606030402020204" pitchFamily="34" charset="0"/>
              </a:rPr>
              <a:t>Unsupervised Data Collection</a:t>
            </a:r>
          </a:p>
          <a:p>
            <a:r>
              <a:rPr lang="en-US" sz="1400" dirty="0">
                <a:latin typeface="Franklin Gothic Medium Cond" panose="020B0606030402020204" pitchFamily="34" charset="0"/>
              </a:rPr>
              <a:t>At training time, data is collected autonomously by applying random actions sampled from a pre-specified distribution. It is important that this distribution allows the robot to visit parts of the state space that are relevant for solving the intended tasks. </a:t>
            </a:r>
          </a:p>
          <a:p>
            <a:endParaRPr lang="en-US" sz="2000" dirty="0">
              <a:latin typeface="Franklin Gothic Medium Cond" panose="020B0606030402020204" pitchFamily="34" charset="0"/>
            </a:endParaRPr>
          </a:p>
          <a:p>
            <a:pPr marL="0" indent="0">
              <a:buNone/>
            </a:pPr>
            <a:r>
              <a:rPr lang="en-US" sz="2000" dirty="0">
                <a:latin typeface="Franklin Gothic Medium Cond" panose="020B0606030402020204" pitchFamily="34" charset="0"/>
              </a:rPr>
              <a:t>2. Model Training</a:t>
            </a:r>
          </a:p>
          <a:p>
            <a:r>
              <a:rPr lang="en-US" sz="1400" dirty="0">
                <a:latin typeface="Franklin Gothic Medium Cond" panose="020B0606030402020204" pitchFamily="34" charset="0"/>
              </a:rPr>
              <a:t>Also during training time, we train a video prediction model on the collected data. The model takes as input an image of the current timestep and a sequence of actions, and generates the corresponding sequence of future frames. </a:t>
            </a:r>
          </a:p>
          <a:p>
            <a:pPr marL="342900" indent="-342900">
              <a:buFont typeface="+mj-lt"/>
              <a:buAutoNum type="arabicPeriod"/>
            </a:pPr>
            <a:endParaRPr lang="en-US" sz="2000" dirty="0">
              <a:latin typeface="Franklin Gothic Medium Cond" panose="020B0606030402020204" pitchFamily="34" charset="0"/>
            </a:endParaRPr>
          </a:p>
          <a:p>
            <a:pPr marL="0" indent="0">
              <a:buNone/>
            </a:pPr>
            <a:r>
              <a:rPr lang="en-US" sz="2000" dirty="0">
                <a:latin typeface="Franklin Gothic Medium Cond" panose="020B0606030402020204" pitchFamily="34" charset="0"/>
              </a:rPr>
              <a:t>3. Test Time Control</a:t>
            </a:r>
          </a:p>
          <a:p>
            <a:r>
              <a:rPr lang="en-US" sz="1400" dirty="0">
                <a:latin typeface="Franklin Gothic Medium Cond" panose="020B0606030402020204" pitchFamily="34" charset="0"/>
              </a:rPr>
              <a:t>We use a sampling-based, gradient free optimization procedure to find the sequence of actions that minimizes a cost function</a:t>
            </a:r>
          </a:p>
          <a:p>
            <a:endParaRPr lang="en-US" sz="1400" dirty="0">
              <a:latin typeface="Franklin Gothic Medium Cond" panose="020B0606030402020204" pitchFamily="34" charset="0"/>
            </a:endParaRPr>
          </a:p>
        </p:txBody>
      </p:sp>
      <p:pic>
        <p:nvPicPr>
          <p:cNvPr id="8" name="Content Placeholder 3">
            <a:extLst>
              <a:ext uri="{FF2B5EF4-FFF2-40B4-BE49-F238E27FC236}">
                <a16:creationId xmlns:a16="http://schemas.microsoft.com/office/drawing/2014/main" id="{06520099-32DB-4D06-B031-EB638A202703}"/>
              </a:ext>
            </a:extLst>
          </p:cNvPr>
          <p:cNvPicPr>
            <a:picLocks noChangeAspect="1"/>
          </p:cNvPicPr>
          <p:nvPr/>
        </p:nvPicPr>
        <p:blipFill>
          <a:blip r:embed="rId3"/>
          <a:stretch>
            <a:fillRect/>
          </a:stretch>
        </p:blipFill>
        <p:spPr>
          <a:xfrm>
            <a:off x="5060620" y="1603319"/>
            <a:ext cx="6534416" cy="4078029"/>
          </a:xfrm>
          <a:prstGeom prst="rect">
            <a:avLst/>
          </a:prstGeom>
        </p:spPr>
      </p:pic>
    </p:spTree>
    <p:extLst>
      <p:ext uri="{BB962C8B-B14F-4D97-AF65-F5344CB8AC3E}">
        <p14:creationId xmlns:p14="http://schemas.microsoft.com/office/powerpoint/2010/main" val="385217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3" name="TextBox 2"/>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 Unsupervised Data Collection</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sp>
        <p:nvSpPr>
          <p:cNvPr id="5" name="Content Placeholder 4">
            <a:extLst>
              <a:ext uri="{FF2B5EF4-FFF2-40B4-BE49-F238E27FC236}">
                <a16:creationId xmlns:a16="http://schemas.microsoft.com/office/drawing/2014/main" id="{7D010178-2706-4FB5-B2A8-B569B38D7E4C}"/>
              </a:ext>
            </a:extLst>
          </p:cNvPr>
          <p:cNvSpPr>
            <a:spLocks noGrp="1"/>
          </p:cNvSpPr>
          <p:nvPr>
            <p:ph idx="1"/>
          </p:nvPr>
        </p:nvSpPr>
        <p:spPr>
          <a:xfrm>
            <a:off x="123825" y="1212850"/>
            <a:ext cx="11229975" cy="4964113"/>
          </a:xfrm>
        </p:spPr>
        <p:txBody>
          <a:bodyPr>
            <a:normAutofit fontScale="92500" lnSpcReduction="10000"/>
          </a:bodyPr>
          <a:lstStyle/>
          <a:p>
            <a:r>
              <a:rPr lang="en-US" dirty="0">
                <a:latin typeface="Franklin Gothic Medium Cond" panose="020B0606030402020204" pitchFamily="34" charset="0"/>
              </a:rPr>
              <a:t>Data is collected autonomously by applying random actions sampled from a pre-specified distribution. </a:t>
            </a:r>
          </a:p>
          <a:p>
            <a:endParaRPr lang="en-US" dirty="0">
              <a:latin typeface="Franklin Gothic Medium Cond" panose="020B0606030402020204" pitchFamily="34" charset="0"/>
            </a:endParaRPr>
          </a:p>
          <a:p>
            <a:r>
              <a:rPr lang="en-US" dirty="0">
                <a:latin typeface="Franklin Gothic Medium Cond" panose="020B0606030402020204" pitchFamily="34" charset="0"/>
              </a:rPr>
              <a:t>Collected 20,000 trajectories of pushing motions and 15,000 trajectories with gripper control, where the robot randomly picks and moves objects using the grasping reflex</a:t>
            </a:r>
          </a:p>
          <a:p>
            <a:endParaRPr lang="en-US" dirty="0">
              <a:latin typeface="Franklin Gothic Medium Cond" panose="020B0606030402020204" pitchFamily="34" charset="0"/>
            </a:endParaRPr>
          </a:p>
          <a:p>
            <a:r>
              <a:rPr lang="en-US" dirty="0">
                <a:latin typeface="Franklin Gothic Medium Cond" panose="020B0606030402020204" pitchFamily="34" charset="0"/>
              </a:rPr>
              <a:t>The data collection process is fully autonomous, requiring human intervention only to change out the objects in front of the robot. </a:t>
            </a:r>
          </a:p>
          <a:p>
            <a:endParaRPr lang="en-US" dirty="0">
              <a:latin typeface="Franklin Gothic Medium Cond" panose="020B0606030402020204" pitchFamily="34" charset="0"/>
            </a:endParaRPr>
          </a:p>
          <a:p>
            <a:r>
              <a:rPr lang="en-US" dirty="0">
                <a:latin typeface="Franklin Gothic Medium Cond" panose="020B0606030402020204" pitchFamily="34" charset="0"/>
              </a:rPr>
              <a:t>The action space consisted of relative movements of the end-effector in cartesian space along the x, y, and z axes, and for some parts of the dataset we also added azimuthal rotations of the gripper and a grasping action. </a:t>
            </a:r>
          </a:p>
        </p:txBody>
      </p:sp>
    </p:spTree>
    <p:extLst>
      <p:ext uri="{BB962C8B-B14F-4D97-AF65-F5344CB8AC3E}">
        <p14:creationId xmlns:p14="http://schemas.microsoft.com/office/powerpoint/2010/main" val="2168808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3" name="TextBox 2"/>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Model Training | RNN Structure</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8" name="Content Placeholder 7">
            <a:extLst>
              <a:ext uri="{FF2B5EF4-FFF2-40B4-BE49-F238E27FC236}">
                <a16:creationId xmlns:a16="http://schemas.microsoft.com/office/drawing/2014/main" id="{2265644C-2879-4ABD-8125-1EE14A8874B5}"/>
              </a:ext>
            </a:extLst>
          </p:cNvPr>
          <p:cNvPicPr>
            <a:picLocks noGrp="1" noChangeAspect="1"/>
          </p:cNvPicPr>
          <p:nvPr>
            <p:ph idx="1"/>
          </p:nvPr>
        </p:nvPicPr>
        <p:blipFill>
          <a:blip r:embed="rId3"/>
          <a:stretch>
            <a:fillRect/>
          </a:stretch>
        </p:blipFill>
        <p:spPr>
          <a:xfrm>
            <a:off x="223140" y="1232572"/>
            <a:ext cx="6928559" cy="4906169"/>
          </a:xfrm>
          <a:prstGeom prst="rect">
            <a:avLst/>
          </a:prstGeom>
        </p:spPr>
      </p:pic>
      <p:pic>
        <p:nvPicPr>
          <p:cNvPr id="7" name="Picture 6">
            <a:extLst>
              <a:ext uri="{FF2B5EF4-FFF2-40B4-BE49-F238E27FC236}">
                <a16:creationId xmlns:a16="http://schemas.microsoft.com/office/drawing/2014/main" id="{EE50E2BE-B1CA-40D4-99D5-D6F349E5D304}"/>
              </a:ext>
            </a:extLst>
          </p:cNvPr>
          <p:cNvPicPr>
            <a:picLocks noChangeAspect="1"/>
          </p:cNvPicPr>
          <p:nvPr/>
        </p:nvPicPr>
        <p:blipFill>
          <a:blip r:embed="rId4"/>
          <a:stretch>
            <a:fillRect/>
          </a:stretch>
        </p:blipFill>
        <p:spPr>
          <a:xfrm>
            <a:off x="7295464" y="3018431"/>
            <a:ext cx="4359961" cy="1140819"/>
          </a:xfrm>
          <a:prstGeom prst="rect">
            <a:avLst/>
          </a:prstGeom>
        </p:spPr>
      </p:pic>
    </p:spTree>
    <p:extLst>
      <p:ext uri="{BB962C8B-B14F-4D97-AF65-F5344CB8AC3E}">
        <p14:creationId xmlns:p14="http://schemas.microsoft.com/office/powerpoint/2010/main" val="2545664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3" name="TextBox 2"/>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Forward Pass of Recurrent SNA model</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6" name="Content Placeholder 5">
            <a:extLst>
              <a:ext uri="{FF2B5EF4-FFF2-40B4-BE49-F238E27FC236}">
                <a16:creationId xmlns:a16="http://schemas.microsoft.com/office/drawing/2014/main" id="{FB76A1D5-DD93-4EC6-9569-F354201EE0F9}"/>
              </a:ext>
            </a:extLst>
          </p:cNvPr>
          <p:cNvPicPr>
            <a:picLocks noGrp="1" noChangeAspect="1"/>
          </p:cNvPicPr>
          <p:nvPr>
            <p:ph idx="1"/>
          </p:nvPr>
        </p:nvPicPr>
        <p:blipFill>
          <a:blip r:embed="rId3"/>
          <a:stretch>
            <a:fillRect/>
          </a:stretch>
        </p:blipFill>
        <p:spPr>
          <a:xfrm>
            <a:off x="318725" y="1479967"/>
            <a:ext cx="7765437" cy="3898065"/>
          </a:xfrm>
          <a:prstGeom prst="rect">
            <a:avLst/>
          </a:prstGeom>
        </p:spPr>
      </p:pic>
      <p:pic>
        <p:nvPicPr>
          <p:cNvPr id="10" name="Picture 9">
            <a:extLst>
              <a:ext uri="{FF2B5EF4-FFF2-40B4-BE49-F238E27FC236}">
                <a16:creationId xmlns:a16="http://schemas.microsoft.com/office/drawing/2014/main" id="{59ED86B9-6728-4436-BF33-3FC25316009A}"/>
              </a:ext>
            </a:extLst>
          </p:cNvPr>
          <p:cNvPicPr>
            <a:picLocks noChangeAspect="1"/>
          </p:cNvPicPr>
          <p:nvPr/>
        </p:nvPicPr>
        <p:blipFill>
          <a:blip r:embed="rId4"/>
          <a:stretch>
            <a:fillRect/>
          </a:stretch>
        </p:blipFill>
        <p:spPr>
          <a:xfrm>
            <a:off x="7862397" y="3245858"/>
            <a:ext cx="4215110" cy="658611"/>
          </a:xfrm>
          <a:prstGeom prst="rect">
            <a:avLst/>
          </a:prstGeom>
        </p:spPr>
      </p:pic>
    </p:spTree>
    <p:extLst>
      <p:ext uri="{BB962C8B-B14F-4D97-AF65-F5344CB8AC3E}">
        <p14:creationId xmlns:p14="http://schemas.microsoft.com/office/powerpoint/2010/main" val="1543980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deep learning robotics">
            <a:extLst>
              <a:ext uri="{FF2B5EF4-FFF2-40B4-BE49-F238E27FC236}">
                <a16:creationId xmlns:a16="http://schemas.microsoft.com/office/drawing/2014/main" id="{CC77DA1F-553D-4C64-85A0-8926D07A22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0" t="13412" b="13277"/>
          <a:stretch/>
        </p:blipFill>
        <p:spPr bwMode="auto">
          <a:xfrm>
            <a:off x="-78347" y="12699"/>
            <a:ext cx="12270347" cy="68453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8348" y="0"/>
            <a:ext cx="12348693" cy="6845300"/>
          </a:xfrm>
          <a:prstGeom prst="rect">
            <a:avLst/>
          </a:prstGeom>
          <a:solidFill>
            <a:srgbClr val="FFFFFF">
              <a:alpha val="38824"/>
            </a:srgbClr>
          </a:solidFill>
        </p:spPr>
        <p:txBody>
          <a:bodyPr wrap="square" rtlCol="0">
            <a:spAutoFit/>
          </a:bodyPr>
          <a:lstStyle/>
          <a:p>
            <a:endParaRPr lang="en-US" dirty="0"/>
          </a:p>
        </p:txBody>
      </p:sp>
      <p:sp>
        <p:nvSpPr>
          <p:cNvPr id="3" name="Right Triangle 2"/>
          <p:cNvSpPr/>
          <p:nvPr/>
        </p:nvSpPr>
        <p:spPr>
          <a:xfrm>
            <a:off x="-78347" y="0"/>
            <a:ext cx="12348693" cy="6858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4" name="Picture 6" descr="Wiki icons Community Research 150-04.png">
            <a:extLst>
              <a:ext uri="{FF2B5EF4-FFF2-40B4-BE49-F238E27FC236}">
                <a16:creationId xmlns:a16="http://schemas.microsoft.com/office/drawing/2014/main" id="{0BD0D01E-BB7A-4E6C-99D1-A5704D8D0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03" t="29908" r="32819" b="19298"/>
          <a:stretch/>
        </p:blipFill>
        <p:spPr bwMode="auto">
          <a:xfrm>
            <a:off x="1054248" y="2611000"/>
            <a:ext cx="3265714" cy="34833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75902" y="3115844"/>
            <a:ext cx="3080074" cy="3483384"/>
          </a:xfrm>
          <a:prstGeom prst="rect">
            <a:avLst/>
          </a:prstGeom>
          <a:solidFill>
            <a:srgbClr val="FFFFFF">
              <a:alpha val="74118"/>
            </a:srgbClr>
          </a:solidFill>
        </p:spPr>
        <p:txBody>
          <a:bodyPr wrap="square" rtlCol="0">
            <a:spAutoFit/>
          </a:bodyPr>
          <a:lstStyle/>
          <a:p>
            <a:endParaRPr lang="en-US" dirty="0"/>
          </a:p>
        </p:txBody>
      </p:sp>
      <p:sp>
        <p:nvSpPr>
          <p:cNvPr id="4" name="TextBox 3"/>
          <p:cNvSpPr txBox="1"/>
          <p:nvPr/>
        </p:nvSpPr>
        <p:spPr>
          <a:xfrm>
            <a:off x="858192" y="3851656"/>
            <a:ext cx="5542608" cy="1107996"/>
          </a:xfrm>
          <a:prstGeom prst="rect">
            <a:avLst/>
          </a:prstGeom>
          <a:noFill/>
        </p:spPr>
        <p:txBody>
          <a:bodyPr wrap="square" rtlCol="0">
            <a:spAutoFit/>
          </a:bodyPr>
          <a:lstStyle/>
          <a:p>
            <a:r>
              <a:rPr lang="en-US" sz="6600" b="1" cap="small" dirty="0">
                <a:solidFill>
                  <a:srgbClr val="C00000"/>
                </a:solidFill>
              </a:rPr>
              <a:t>Cost Functions</a:t>
            </a:r>
            <a:endParaRPr lang="en-US" sz="6600" i="1" dirty="0">
              <a:solidFill>
                <a:srgbClr val="C00000"/>
              </a:solidFill>
            </a:endParaRPr>
          </a:p>
        </p:txBody>
      </p:sp>
    </p:spTree>
    <p:extLst>
      <p:ext uri="{BB962C8B-B14F-4D97-AF65-F5344CB8AC3E}">
        <p14:creationId xmlns:p14="http://schemas.microsoft.com/office/powerpoint/2010/main" val="3712891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Video Prediction For Control</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6" name="Content Placeholder 3">
            <a:extLst>
              <a:ext uri="{FF2B5EF4-FFF2-40B4-BE49-F238E27FC236}">
                <a16:creationId xmlns:a16="http://schemas.microsoft.com/office/drawing/2014/main" id="{298EE3A5-5502-4579-8F8B-E11CE62CEA89}"/>
              </a:ext>
            </a:extLst>
          </p:cNvPr>
          <p:cNvPicPr>
            <a:picLocks noChangeAspect="1"/>
          </p:cNvPicPr>
          <p:nvPr/>
        </p:nvPicPr>
        <p:blipFill>
          <a:blip r:embed="rId3"/>
          <a:stretch>
            <a:fillRect/>
          </a:stretch>
        </p:blipFill>
        <p:spPr>
          <a:xfrm>
            <a:off x="2048206" y="1315539"/>
            <a:ext cx="7754905" cy="4839718"/>
          </a:xfrm>
          <a:prstGeom prst="rect">
            <a:avLst/>
          </a:prstGeom>
        </p:spPr>
      </p:pic>
      <p:sp>
        <p:nvSpPr>
          <p:cNvPr id="5" name="Oval 4">
            <a:extLst>
              <a:ext uri="{FF2B5EF4-FFF2-40B4-BE49-F238E27FC236}">
                <a16:creationId xmlns:a16="http://schemas.microsoft.com/office/drawing/2014/main" id="{731E44C1-150E-4702-99B1-5E834B44B53C}"/>
              </a:ext>
            </a:extLst>
          </p:cNvPr>
          <p:cNvSpPr/>
          <p:nvPr/>
        </p:nvSpPr>
        <p:spPr>
          <a:xfrm>
            <a:off x="6744280" y="3160946"/>
            <a:ext cx="3332686" cy="21072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78F8820-2550-4956-BD78-93A068851C8C}"/>
              </a:ext>
            </a:extLst>
          </p:cNvPr>
          <p:cNvGraphicFramePr>
            <a:graphicFrameLocks noGrp="1"/>
          </p:cNvGraphicFramePr>
          <p:nvPr>
            <p:extLst>
              <p:ext uri="{D42A27DB-BD31-4B8C-83A1-F6EECF244321}">
                <p14:modId xmlns:p14="http://schemas.microsoft.com/office/powerpoint/2010/main" val="1888504304"/>
              </p:ext>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15459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Planning Cost Functions</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sp>
        <p:nvSpPr>
          <p:cNvPr id="2" name="TextBox 1">
            <a:extLst>
              <a:ext uri="{FF2B5EF4-FFF2-40B4-BE49-F238E27FC236}">
                <a16:creationId xmlns:a16="http://schemas.microsoft.com/office/drawing/2014/main" id="{0C6A5A87-442C-4DE1-B5C9-32F766E91516}"/>
              </a:ext>
            </a:extLst>
          </p:cNvPr>
          <p:cNvSpPr txBox="1"/>
          <p:nvPr/>
        </p:nvSpPr>
        <p:spPr>
          <a:xfrm>
            <a:off x="881909" y="1897695"/>
            <a:ext cx="11414769" cy="523220"/>
          </a:xfrm>
          <a:prstGeom prst="rect">
            <a:avLst/>
          </a:prstGeom>
          <a:noFill/>
        </p:spPr>
        <p:txBody>
          <a:bodyPr wrap="square" rtlCol="0">
            <a:spAutoFit/>
          </a:bodyPr>
          <a:lstStyle/>
          <a:p>
            <a:r>
              <a:rPr lang="en-US" sz="2800" dirty="0">
                <a:latin typeface="Franklin Gothic Medium Cond" panose="020B0606030402020204" pitchFamily="34" charset="0"/>
              </a:rPr>
              <a:t>Pixel Distance Cost	             Registration Based Cost 	    Classifier Based Cost </a:t>
            </a:r>
            <a:endParaRPr lang="en-US" dirty="0">
              <a:latin typeface="Franklin Gothic Medium Cond" panose="020B0606030402020204" pitchFamily="34" charset="0"/>
            </a:endParaRPr>
          </a:p>
        </p:txBody>
      </p:sp>
      <p:pic>
        <p:nvPicPr>
          <p:cNvPr id="4" name="Picture 3">
            <a:extLst>
              <a:ext uri="{FF2B5EF4-FFF2-40B4-BE49-F238E27FC236}">
                <a16:creationId xmlns:a16="http://schemas.microsoft.com/office/drawing/2014/main" id="{35F19A49-DEA2-4984-AF90-641F26321DC3}"/>
              </a:ext>
            </a:extLst>
          </p:cNvPr>
          <p:cNvPicPr>
            <a:picLocks noChangeAspect="1"/>
          </p:cNvPicPr>
          <p:nvPr/>
        </p:nvPicPr>
        <p:blipFill>
          <a:blip r:embed="rId3"/>
          <a:stretch>
            <a:fillRect/>
          </a:stretch>
        </p:blipFill>
        <p:spPr>
          <a:xfrm>
            <a:off x="8450928" y="2515762"/>
            <a:ext cx="3087206" cy="2509638"/>
          </a:xfrm>
          <a:prstGeom prst="rect">
            <a:avLst/>
          </a:prstGeom>
        </p:spPr>
      </p:pic>
      <p:pic>
        <p:nvPicPr>
          <p:cNvPr id="5" name="Picture 4">
            <a:extLst>
              <a:ext uri="{FF2B5EF4-FFF2-40B4-BE49-F238E27FC236}">
                <a16:creationId xmlns:a16="http://schemas.microsoft.com/office/drawing/2014/main" id="{6A2D70A3-247A-4BCB-9800-FF49114B73DF}"/>
              </a:ext>
            </a:extLst>
          </p:cNvPr>
          <p:cNvPicPr>
            <a:picLocks noChangeAspect="1"/>
          </p:cNvPicPr>
          <p:nvPr/>
        </p:nvPicPr>
        <p:blipFill>
          <a:blip r:embed="rId4"/>
          <a:stretch>
            <a:fillRect/>
          </a:stretch>
        </p:blipFill>
        <p:spPr>
          <a:xfrm>
            <a:off x="4450466" y="2515762"/>
            <a:ext cx="3232162" cy="2509638"/>
          </a:xfrm>
          <a:prstGeom prst="rect">
            <a:avLst/>
          </a:prstGeom>
        </p:spPr>
      </p:pic>
      <p:pic>
        <p:nvPicPr>
          <p:cNvPr id="6" name="Picture 5">
            <a:extLst>
              <a:ext uri="{FF2B5EF4-FFF2-40B4-BE49-F238E27FC236}">
                <a16:creationId xmlns:a16="http://schemas.microsoft.com/office/drawing/2014/main" id="{A1DE66D4-7C4F-4AA1-B692-D20B5C87BE23}"/>
              </a:ext>
            </a:extLst>
          </p:cNvPr>
          <p:cNvPicPr>
            <a:picLocks noChangeAspect="1"/>
          </p:cNvPicPr>
          <p:nvPr/>
        </p:nvPicPr>
        <p:blipFill>
          <a:blip r:embed="rId5"/>
          <a:stretch>
            <a:fillRect/>
          </a:stretch>
        </p:blipFill>
        <p:spPr>
          <a:xfrm>
            <a:off x="942837" y="2515762"/>
            <a:ext cx="2702193" cy="2509638"/>
          </a:xfrm>
          <a:prstGeom prst="rect">
            <a:avLst/>
          </a:prstGeom>
        </p:spPr>
      </p:pic>
      <p:graphicFrame>
        <p:nvGraphicFramePr>
          <p:cNvPr id="10" name="Table 9">
            <a:extLst>
              <a:ext uri="{FF2B5EF4-FFF2-40B4-BE49-F238E27FC236}">
                <a16:creationId xmlns:a16="http://schemas.microsoft.com/office/drawing/2014/main" id="{B339394D-7839-4769-89E4-CB16A7928508}"/>
              </a:ext>
            </a:extLst>
          </p:cNvPr>
          <p:cNvGraphicFramePr>
            <a:graphicFrameLocks noGrp="1"/>
          </p:cNvGraphicFramePr>
          <p:nvPr>
            <p:extLst>
              <p:ext uri="{D42A27DB-BD31-4B8C-83A1-F6EECF244321}">
                <p14:modId xmlns:p14="http://schemas.microsoft.com/office/powerpoint/2010/main" val="194776775"/>
              </p:ext>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55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Pixel Distance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sp>
        <p:nvSpPr>
          <p:cNvPr id="2" name="TextBox 1">
            <a:extLst>
              <a:ext uri="{FF2B5EF4-FFF2-40B4-BE49-F238E27FC236}">
                <a16:creationId xmlns:a16="http://schemas.microsoft.com/office/drawing/2014/main" id="{0C6A5A87-442C-4DE1-B5C9-32F766E91516}"/>
              </a:ext>
            </a:extLst>
          </p:cNvPr>
          <p:cNvSpPr txBox="1"/>
          <p:nvPr/>
        </p:nvSpPr>
        <p:spPr>
          <a:xfrm>
            <a:off x="123825" y="5317702"/>
            <a:ext cx="11296650" cy="861774"/>
          </a:xfrm>
          <a:prstGeom prst="rect">
            <a:avLst/>
          </a:prstGeom>
          <a:noFill/>
        </p:spPr>
        <p:txBody>
          <a:bodyPr wrap="square" rtlCol="0">
            <a:spAutoFit/>
          </a:bodyPr>
          <a:lstStyle/>
          <a:p>
            <a:r>
              <a:rPr lang="en-US" sz="2500" dirty="0">
                <a:latin typeface="Franklin Gothic Medium Cond" panose="020B0606030402020204" pitchFamily="34" charset="0"/>
              </a:rPr>
              <a:t>Common Failure Mode: Execution will fail if actions do not go according to plan, because system is not tracking the object</a:t>
            </a:r>
          </a:p>
        </p:txBody>
      </p:sp>
      <p:pic>
        <p:nvPicPr>
          <p:cNvPr id="4" name="Picture 3">
            <a:extLst>
              <a:ext uri="{FF2B5EF4-FFF2-40B4-BE49-F238E27FC236}">
                <a16:creationId xmlns:a16="http://schemas.microsoft.com/office/drawing/2014/main" id="{85EB2631-5A53-40DB-BFAA-EFB266C615C8}"/>
              </a:ext>
            </a:extLst>
          </p:cNvPr>
          <p:cNvPicPr>
            <a:picLocks noChangeAspect="1"/>
          </p:cNvPicPr>
          <p:nvPr/>
        </p:nvPicPr>
        <p:blipFill>
          <a:blip r:embed="rId3"/>
          <a:stretch>
            <a:fillRect/>
          </a:stretch>
        </p:blipFill>
        <p:spPr>
          <a:xfrm>
            <a:off x="4082145" y="1409700"/>
            <a:ext cx="4637992" cy="3538537"/>
          </a:xfrm>
          <a:prstGeom prst="rect">
            <a:avLst/>
          </a:prstGeom>
        </p:spPr>
      </p:pic>
      <p:sp>
        <p:nvSpPr>
          <p:cNvPr id="5" name="TextBox 4">
            <a:extLst>
              <a:ext uri="{FF2B5EF4-FFF2-40B4-BE49-F238E27FC236}">
                <a16:creationId xmlns:a16="http://schemas.microsoft.com/office/drawing/2014/main" id="{D4EB1825-7932-4D47-94C2-EE7461BBC427}"/>
              </a:ext>
            </a:extLst>
          </p:cNvPr>
          <p:cNvSpPr txBox="1"/>
          <p:nvPr/>
        </p:nvSpPr>
        <p:spPr>
          <a:xfrm>
            <a:off x="1000125" y="2941856"/>
            <a:ext cx="2495550" cy="646331"/>
          </a:xfrm>
          <a:prstGeom prst="rect">
            <a:avLst/>
          </a:prstGeom>
          <a:noFill/>
        </p:spPr>
        <p:txBody>
          <a:bodyPr wrap="square" rtlCol="0">
            <a:spAutoFit/>
          </a:bodyPr>
          <a:lstStyle/>
          <a:p>
            <a:r>
              <a:rPr lang="en-US" dirty="0">
                <a:solidFill>
                  <a:srgbClr val="FF0000"/>
                </a:solidFill>
              </a:rPr>
              <a:t>Starting pixel location</a:t>
            </a:r>
          </a:p>
          <a:p>
            <a:r>
              <a:rPr lang="en-US" dirty="0">
                <a:solidFill>
                  <a:srgbClr val="00B050"/>
                </a:solidFill>
              </a:rPr>
              <a:t>Ending pixel location</a:t>
            </a:r>
          </a:p>
        </p:txBody>
      </p:sp>
      <p:graphicFrame>
        <p:nvGraphicFramePr>
          <p:cNvPr id="7" name="Table 6">
            <a:extLst>
              <a:ext uri="{FF2B5EF4-FFF2-40B4-BE49-F238E27FC236}">
                <a16:creationId xmlns:a16="http://schemas.microsoft.com/office/drawing/2014/main" id="{61DDE949-E5E0-4952-9C72-D702611CBFDF}"/>
              </a:ext>
            </a:extLst>
          </p:cNvPr>
          <p:cNvGraphicFramePr>
            <a:graphicFrameLocks noGrp="1"/>
          </p:cNvGraphicFramePr>
          <p:nvPr>
            <p:extLst>
              <p:ext uri="{D42A27DB-BD31-4B8C-83A1-F6EECF244321}">
                <p14:modId xmlns:p14="http://schemas.microsoft.com/office/powerpoint/2010/main" val="194776775"/>
              </p:ext>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5226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obotics">
            <a:extLst>
              <a:ext uri="{FF2B5EF4-FFF2-40B4-BE49-F238E27FC236}">
                <a16:creationId xmlns:a16="http://schemas.microsoft.com/office/drawing/2014/main" id="{B14F4440-51BF-4856-A0F3-5E7B441F2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450"/>
          <a:stretch/>
        </p:blipFill>
        <p:spPr bwMode="auto">
          <a:xfrm>
            <a:off x="-1" y="-1047"/>
            <a:ext cx="5600375" cy="684907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8FA35BC-B5D8-4A1E-827E-C83F46B6BC08}"/>
              </a:ext>
            </a:extLst>
          </p:cNvPr>
          <p:cNvSpPr/>
          <p:nvPr/>
        </p:nvSpPr>
        <p:spPr>
          <a:xfrm>
            <a:off x="9914" y="8928"/>
            <a:ext cx="5585428" cy="6849072"/>
          </a:xfrm>
          <a:prstGeom prst="rect">
            <a:avLst/>
          </a:prstGeom>
          <a:solidFill>
            <a:schemeClr val="accent5">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5385597" y="1918507"/>
            <a:ext cx="540548" cy="5590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423562" y="3068610"/>
            <a:ext cx="540548" cy="5590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385597" y="4286606"/>
            <a:ext cx="540548" cy="5590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423562" y="5591387"/>
            <a:ext cx="540548" cy="5590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385597" y="795064"/>
            <a:ext cx="540548" cy="55900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496211" y="2921809"/>
            <a:ext cx="2591753" cy="71634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5400" dirty="0">
                <a:solidFill>
                  <a:schemeClr val="bg1"/>
                </a:solidFill>
                <a:latin typeface="Franklin Gothic Demi Cond" panose="020B0706030402020204" pitchFamily="34" charset="0"/>
              </a:rPr>
              <a:t>AGENDA</a:t>
            </a:r>
            <a:endParaRPr lang="en-US" sz="4400" dirty="0">
              <a:solidFill>
                <a:schemeClr val="bg1"/>
              </a:solidFill>
              <a:latin typeface="Franklin Gothic Book"/>
              <a:cs typeface="Franklin Gothic Book"/>
            </a:endParaRPr>
          </a:p>
        </p:txBody>
      </p:sp>
      <p:cxnSp>
        <p:nvCxnSpPr>
          <p:cNvPr id="7" name="Straight Connector 6"/>
          <p:cNvCxnSpPr/>
          <p:nvPr/>
        </p:nvCxnSpPr>
        <p:spPr>
          <a:xfrm flipH="1">
            <a:off x="5624114" y="0"/>
            <a:ext cx="7473" cy="689616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12981" y="823257"/>
            <a:ext cx="3822192" cy="461665"/>
          </a:xfrm>
          <a:prstGeom prst="rect">
            <a:avLst/>
          </a:prstGeom>
          <a:noFill/>
        </p:spPr>
        <p:txBody>
          <a:bodyPr wrap="square" rtlCol="0">
            <a:spAutoFit/>
          </a:bodyPr>
          <a:lstStyle/>
          <a:p>
            <a:r>
              <a:rPr lang="en-US" sz="2400" dirty="0">
                <a:solidFill>
                  <a:srgbClr val="C00000"/>
                </a:solidFill>
                <a:latin typeface="Franklin Gothic Demi Cond" panose="020B0706030402020204" pitchFamily="34" charset="0"/>
                <a:cs typeface="Franklin Gothic Book"/>
              </a:rPr>
              <a:t>Project Overview</a:t>
            </a:r>
          </a:p>
        </p:txBody>
      </p:sp>
      <p:sp>
        <p:nvSpPr>
          <p:cNvPr id="9" name="TextBox 8"/>
          <p:cNvSpPr txBox="1"/>
          <p:nvPr/>
        </p:nvSpPr>
        <p:spPr>
          <a:xfrm>
            <a:off x="6154571" y="2005710"/>
            <a:ext cx="3822192" cy="461665"/>
          </a:xfrm>
          <a:prstGeom prst="rect">
            <a:avLst/>
          </a:prstGeom>
          <a:noFill/>
        </p:spPr>
        <p:txBody>
          <a:bodyPr wrap="square" rtlCol="0">
            <a:spAutoFit/>
          </a:bodyPr>
          <a:lstStyle/>
          <a:p>
            <a:r>
              <a:rPr lang="en-US" sz="2400" dirty="0">
                <a:solidFill>
                  <a:srgbClr val="C00000"/>
                </a:solidFill>
                <a:latin typeface="Franklin Gothic Demi Cond" panose="020B0706030402020204" pitchFamily="34" charset="0"/>
                <a:cs typeface="Franklin Gothic Book"/>
              </a:rPr>
              <a:t>Visual Model Predictive Control</a:t>
            </a:r>
          </a:p>
        </p:txBody>
      </p:sp>
      <p:sp>
        <p:nvSpPr>
          <p:cNvPr id="10" name="TextBox 9"/>
          <p:cNvSpPr txBox="1"/>
          <p:nvPr/>
        </p:nvSpPr>
        <p:spPr>
          <a:xfrm>
            <a:off x="6104430" y="3117574"/>
            <a:ext cx="3822192" cy="461665"/>
          </a:xfrm>
          <a:prstGeom prst="rect">
            <a:avLst/>
          </a:prstGeom>
          <a:noFill/>
        </p:spPr>
        <p:txBody>
          <a:bodyPr wrap="square" rtlCol="0">
            <a:spAutoFit/>
          </a:bodyPr>
          <a:lstStyle/>
          <a:p>
            <a:r>
              <a:rPr lang="en-US" sz="2400" dirty="0">
                <a:solidFill>
                  <a:srgbClr val="C00000"/>
                </a:solidFill>
                <a:latin typeface="Franklin Gothic Demi Cond" panose="020B0706030402020204" pitchFamily="34" charset="0"/>
                <a:cs typeface="Franklin Gothic Book"/>
              </a:rPr>
              <a:t>Cost Functions</a:t>
            </a:r>
          </a:p>
        </p:txBody>
      </p:sp>
      <p:sp>
        <p:nvSpPr>
          <p:cNvPr id="13" name="TextBox 12"/>
          <p:cNvSpPr txBox="1"/>
          <p:nvPr/>
        </p:nvSpPr>
        <p:spPr>
          <a:xfrm>
            <a:off x="5468531" y="823258"/>
            <a:ext cx="271759" cy="461665"/>
          </a:xfrm>
          <a:prstGeom prst="rect">
            <a:avLst/>
          </a:prstGeom>
          <a:noFill/>
        </p:spPr>
        <p:txBody>
          <a:bodyPr wrap="square" rtlCol="0">
            <a:spAutoFit/>
          </a:bodyPr>
          <a:lstStyle/>
          <a:p>
            <a:r>
              <a:rPr lang="en-US" sz="2400" dirty="0">
                <a:solidFill>
                  <a:schemeClr val="bg1"/>
                </a:solidFill>
                <a:latin typeface="Franklin Gothic Demi Cond" panose="020B0706030402020204" pitchFamily="34" charset="0"/>
              </a:rPr>
              <a:t>1</a:t>
            </a:r>
            <a:endParaRPr lang="en-US" sz="2400" dirty="0">
              <a:solidFill>
                <a:schemeClr val="bg1"/>
              </a:solidFill>
            </a:endParaRPr>
          </a:p>
        </p:txBody>
      </p:sp>
      <p:sp>
        <p:nvSpPr>
          <p:cNvPr id="15" name="TextBox 14"/>
          <p:cNvSpPr txBox="1"/>
          <p:nvPr/>
        </p:nvSpPr>
        <p:spPr>
          <a:xfrm>
            <a:off x="5488233" y="1930070"/>
            <a:ext cx="271759" cy="461665"/>
          </a:xfrm>
          <a:prstGeom prst="rect">
            <a:avLst/>
          </a:prstGeom>
          <a:noFill/>
        </p:spPr>
        <p:txBody>
          <a:bodyPr wrap="square" rtlCol="0">
            <a:spAutoFit/>
          </a:bodyPr>
          <a:lstStyle/>
          <a:p>
            <a:r>
              <a:rPr lang="en-US" sz="2400" dirty="0">
                <a:solidFill>
                  <a:schemeClr val="bg1"/>
                </a:solidFill>
                <a:latin typeface="Franklin Gothic Demi Cond" panose="020B0706030402020204" pitchFamily="34" charset="0"/>
              </a:rPr>
              <a:t>2</a:t>
            </a:r>
            <a:endParaRPr lang="en-US" sz="2400" dirty="0">
              <a:solidFill>
                <a:schemeClr val="bg1"/>
              </a:solidFill>
            </a:endParaRPr>
          </a:p>
        </p:txBody>
      </p:sp>
      <p:sp>
        <p:nvSpPr>
          <p:cNvPr id="17" name="TextBox 16"/>
          <p:cNvSpPr txBox="1"/>
          <p:nvPr/>
        </p:nvSpPr>
        <p:spPr>
          <a:xfrm>
            <a:off x="5503005" y="3140950"/>
            <a:ext cx="271759" cy="461665"/>
          </a:xfrm>
          <a:prstGeom prst="rect">
            <a:avLst/>
          </a:prstGeom>
          <a:noFill/>
        </p:spPr>
        <p:txBody>
          <a:bodyPr wrap="square" rtlCol="0">
            <a:spAutoFit/>
          </a:bodyPr>
          <a:lstStyle/>
          <a:p>
            <a:r>
              <a:rPr lang="en-US" sz="2400" dirty="0">
                <a:solidFill>
                  <a:schemeClr val="bg1"/>
                </a:solidFill>
                <a:latin typeface="Franklin Gothic Demi Cond" panose="020B0706030402020204" pitchFamily="34" charset="0"/>
              </a:rPr>
              <a:t>3</a:t>
            </a:r>
            <a:endParaRPr lang="en-US" sz="2400" dirty="0">
              <a:solidFill>
                <a:schemeClr val="bg1"/>
              </a:solidFill>
            </a:endParaRPr>
          </a:p>
        </p:txBody>
      </p:sp>
      <p:sp>
        <p:nvSpPr>
          <p:cNvPr id="19" name="TextBox 18"/>
          <p:cNvSpPr txBox="1"/>
          <p:nvPr/>
        </p:nvSpPr>
        <p:spPr>
          <a:xfrm>
            <a:off x="5496575" y="4335279"/>
            <a:ext cx="271759" cy="461665"/>
          </a:xfrm>
          <a:prstGeom prst="rect">
            <a:avLst/>
          </a:prstGeom>
          <a:noFill/>
        </p:spPr>
        <p:txBody>
          <a:bodyPr wrap="square" rtlCol="0">
            <a:spAutoFit/>
          </a:bodyPr>
          <a:lstStyle/>
          <a:p>
            <a:r>
              <a:rPr lang="en-US" sz="2400" dirty="0">
                <a:solidFill>
                  <a:schemeClr val="bg1"/>
                </a:solidFill>
                <a:latin typeface="Franklin Gothic Demi Cond" panose="020B0706030402020204" pitchFamily="34" charset="0"/>
              </a:rPr>
              <a:t>4</a:t>
            </a:r>
            <a:endParaRPr lang="en-US" sz="2400" dirty="0">
              <a:solidFill>
                <a:schemeClr val="bg1"/>
              </a:solidFill>
            </a:endParaRPr>
          </a:p>
        </p:txBody>
      </p:sp>
      <p:sp>
        <p:nvSpPr>
          <p:cNvPr id="21" name="TextBox 20"/>
          <p:cNvSpPr txBox="1"/>
          <p:nvPr/>
        </p:nvSpPr>
        <p:spPr>
          <a:xfrm>
            <a:off x="5519991" y="5642175"/>
            <a:ext cx="271759" cy="461665"/>
          </a:xfrm>
          <a:prstGeom prst="rect">
            <a:avLst/>
          </a:prstGeom>
          <a:noFill/>
        </p:spPr>
        <p:txBody>
          <a:bodyPr wrap="square" rtlCol="0">
            <a:spAutoFit/>
          </a:bodyPr>
          <a:lstStyle/>
          <a:p>
            <a:r>
              <a:rPr lang="en-US" sz="2400" dirty="0">
                <a:solidFill>
                  <a:schemeClr val="bg1"/>
                </a:solidFill>
                <a:latin typeface="Franklin Gothic Demi Cond" panose="020B0706030402020204" pitchFamily="34" charset="0"/>
              </a:rPr>
              <a:t>5</a:t>
            </a:r>
            <a:endParaRPr lang="en-US" sz="2400" dirty="0">
              <a:solidFill>
                <a:schemeClr val="bg1"/>
              </a:solidFill>
            </a:endParaRPr>
          </a:p>
        </p:txBody>
      </p:sp>
      <p:sp>
        <p:nvSpPr>
          <p:cNvPr id="22" name="Rectangle 21"/>
          <p:cNvSpPr/>
          <p:nvPr/>
        </p:nvSpPr>
        <p:spPr>
          <a:xfrm>
            <a:off x="6091719" y="4300027"/>
            <a:ext cx="1057790" cy="461665"/>
          </a:xfrm>
          <a:prstGeom prst="rect">
            <a:avLst/>
          </a:prstGeom>
        </p:spPr>
        <p:txBody>
          <a:bodyPr wrap="none">
            <a:spAutoFit/>
          </a:bodyPr>
          <a:lstStyle/>
          <a:p>
            <a:r>
              <a:rPr lang="en-US" sz="2400" dirty="0">
                <a:solidFill>
                  <a:srgbClr val="C00000"/>
                </a:solidFill>
                <a:latin typeface="Franklin Gothic Demi Cond" panose="020B0706030402020204" pitchFamily="34" charset="0"/>
                <a:cs typeface="Franklin Gothic Book"/>
              </a:rPr>
              <a:t>Results</a:t>
            </a:r>
          </a:p>
        </p:txBody>
      </p:sp>
      <p:sp>
        <p:nvSpPr>
          <p:cNvPr id="23" name="Rectangle 22"/>
          <p:cNvSpPr/>
          <p:nvPr/>
        </p:nvSpPr>
        <p:spPr>
          <a:xfrm>
            <a:off x="6091719" y="5642175"/>
            <a:ext cx="1452642" cy="461665"/>
          </a:xfrm>
          <a:prstGeom prst="rect">
            <a:avLst/>
          </a:prstGeom>
        </p:spPr>
        <p:txBody>
          <a:bodyPr wrap="none">
            <a:spAutoFit/>
          </a:bodyPr>
          <a:lstStyle/>
          <a:p>
            <a:r>
              <a:rPr lang="en-US" sz="2400" dirty="0">
                <a:solidFill>
                  <a:srgbClr val="C00000"/>
                </a:solidFill>
                <a:latin typeface="Franklin Gothic Demi Cond" panose="020B0706030402020204" pitchFamily="34" charset="0"/>
                <a:cs typeface="Franklin Gothic Book"/>
              </a:rPr>
              <a:t>Discussion</a:t>
            </a:r>
          </a:p>
        </p:txBody>
      </p:sp>
    </p:spTree>
    <p:extLst>
      <p:ext uri="{BB962C8B-B14F-4D97-AF65-F5344CB8AC3E}">
        <p14:creationId xmlns:p14="http://schemas.microsoft.com/office/powerpoint/2010/main" val="1783045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Pixel Distance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C6A5A87-442C-4DE1-B5C9-32F766E91516}"/>
                  </a:ext>
                </a:extLst>
              </p:cNvPr>
              <p:cNvSpPr txBox="1"/>
              <p:nvPr/>
            </p:nvSpPr>
            <p:spPr>
              <a:xfrm>
                <a:off x="295275" y="1250527"/>
                <a:ext cx="11296650" cy="861774"/>
              </a:xfrm>
              <a:prstGeom prst="rect">
                <a:avLst/>
              </a:prstGeom>
              <a:noFill/>
            </p:spPr>
            <p:txBody>
              <a:bodyPr wrap="square" rtlCol="0">
                <a:spAutoFit/>
              </a:bodyPr>
              <a:lstStyle/>
              <a:p>
                <a:r>
                  <a:rPr lang="en-US" sz="2500" dirty="0">
                    <a:latin typeface="Franklin Gothic Medium Cond" panose="020B0606030402020204" pitchFamily="34" charset="0"/>
                  </a:rPr>
                  <a:t>Given distribution over pixel positions, </a:t>
                </a:r>
                <a14:m>
                  <m:oMath xmlns:m="http://schemas.openxmlformats.org/officeDocument/2006/math">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𝑃</m:t>
                        </m:r>
                      </m:e>
                      <m:sub>
                        <m:r>
                          <a:rPr lang="en-US" sz="2500" b="0" i="1" smtClean="0">
                            <a:latin typeface="Cambria Math" panose="02040503050406030204" pitchFamily="18" charset="0"/>
                          </a:rPr>
                          <m:t>0</m:t>
                        </m:r>
                      </m:sub>
                    </m:sSub>
                  </m:oMath>
                </a14:m>
                <a:endParaRPr lang="en-US" sz="2500" b="0" dirty="0">
                  <a:latin typeface="Franklin Gothic Medium Cond" panose="020B0606030402020204" pitchFamily="34" charset="0"/>
                </a:endParaRPr>
              </a:p>
              <a:p>
                <a:r>
                  <a:rPr lang="en-US" sz="2500" dirty="0">
                    <a:latin typeface="Franklin Gothic Medium Cond" panose="020B0606030402020204" pitchFamily="34" charset="0"/>
                  </a:rPr>
                  <a:t>Model predicts distributions over its positions </a:t>
                </a:r>
                <a14:m>
                  <m:oMath xmlns:m="http://schemas.openxmlformats.org/officeDocument/2006/math">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𝑃</m:t>
                        </m:r>
                      </m:e>
                      <m:sub>
                        <m:r>
                          <a:rPr lang="en-US" sz="2500" b="0" i="1" smtClean="0">
                            <a:latin typeface="Cambria Math" panose="02040503050406030204" pitchFamily="18" charset="0"/>
                          </a:rPr>
                          <m:t>𝑡</m:t>
                        </m:r>
                      </m:sub>
                    </m:sSub>
                  </m:oMath>
                </a14:m>
                <a:r>
                  <a:rPr lang="en-US" sz="2500" dirty="0">
                    <a:latin typeface="Franklin Gothic Medium Cond" panose="020B0606030402020204" pitchFamily="34" charset="0"/>
                  </a:rPr>
                  <a:t> at time </a:t>
                </a:r>
                <a14:m>
                  <m:oMath xmlns:m="http://schemas.openxmlformats.org/officeDocument/2006/math">
                    <m:r>
                      <a:rPr lang="en-US" sz="2500" b="0" i="1" smtClean="0">
                        <a:latin typeface="Cambria Math" panose="02040503050406030204" pitchFamily="18" charset="0"/>
                      </a:rPr>
                      <m:t>𝑡</m:t>
                    </m:r>
                    <m:r>
                      <a:rPr lang="en-US" sz="2500" b="0" i="1" smtClean="0">
                        <a:latin typeface="Cambria Math" panose="02040503050406030204" pitchFamily="18" charset="0"/>
                        <a:ea typeface="Cambria Math" panose="02040503050406030204" pitchFamily="18" charset="0"/>
                      </a:rPr>
                      <m:t>∈{1,….,</m:t>
                    </m:r>
                    <m:r>
                      <a:rPr lang="en-US" sz="2500" b="0" i="1" smtClean="0">
                        <a:latin typeface="Cambria Math" panose="02040503050406030204" pitchFamily="18" charset="0"/>
                        <a:ea typeface="Cambria Math" panose="02040503050406030204" pitchFamily="18" charset="0"/>
                      </a:rPr>
                      <m:t>𝑇</m:t>
                    </m:r>
                    <m:r>
                      <a:rPr lang="en-US" sz="2500" b="0" i="1" smtClean="0">
                        <a:latin typeface="Cambria Math" panose="02040503050406030204" pitchFamily="18" charset="0"/>
                        <a:ea typeface="Cambria Math" panose="02040503050406030204" pitchFamily="18" charset="0"/>
                      </a:rPr>
                      <m:t> }</m:t>
                    </m:r>
                  </m:oMath>
                </a14:m>
                <a:endParaRPr lang="en-US" sz="2500" dirty="0">
                  <a:latin typeface="Franklin Gothic Medium Cond" panose="020B0606030402020204" pitchFamily="34" charset="0"/>
                </a:endParaRPr>
              </a:p>
            </p:txBody>
          </p:sp>
        </mc:Choice>
        <mc:Fallback xmlns="">
          <p:sp>
            <p:nvSpPr>
              <p:cNvPr id="2" name="TextBox 1">
                <a:extLst>
                  <a:ext uri="{FF2B5EF4-FFF2-40B4-BE49-F238E27FC236}">
                    <a16:creationId xmlns:a16="http://schemas.microsoft.com/office/drawing/2014/main" id="{0C6A5A87-442C-4DE1-B5C9-32F766E91516}"/>
                  </a:ext>
                </a:extLst>
              </p:cNvPr>
              <p:cNvSpPr txBox="1">
                <a:spLocks noRot="1" noChangeAspect="1" noMove="1" noResize="1" noEditPoints="1" noAdjustHandles="1" noChangeArrowheads="1" noChangeShapeType="1" noTextEdit="1"/>
              </p:cNvSpPr>
              <p:nvPr/>
            </p:nvSpPr>
            <p:spPr>
              <a:xfrm>
                <a:off x="295275" y="1250527"/>
                <a:ext cx="11296650" cy="861774"/>
              </a:xfrm>
              <a:prstGeom prst="rect">
                <a:avLst/>
              </a:prstGeom>
              <a:blipFill>
                <a:blip r:embed="rId3"/>
                <a:stretch>
                  <a:fillRect l="-863" t="-4930" b="-15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EE0DE6E-AA8B-411F-9906-5BD2C629A8C8}"/>
                  </a:ext>
                </a:extLst>
              </p:cNvPr>
              <p:cNvSpPr txBox="1"/>
              <p:nvPr/>
            </p:nvSpPr>
            <p:spPr>
              <a:xfrm>
                <a:off x="932584" y="2735605"/>
                <a:ext cx="9310543" cy="138679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𝑐</m:t>
                      </m:r>
                      <m:r>
                        <a:rPr lang="en-US" sz="3600" b="0" i="1" smtClean="0">
                          <a:latin typeface="Cambria Math" panose="02040503050406030204" pitchFamily="18" charset="0"/>
                        </a:rPr>
                        <m:t>=</m:t>
                      </m:r>
                      <m:nary>
                        <m:naryPr>
                          <m:chr m:val="∑"/>
                          <m:supHide m:val="on"/>
                          <m:ctrlPr>
                            <a:rPr lang="en-US" sz="3600" b="0" i="1" smtClean="0">
                              <a:latin typeface="Cambria Math" panose="02040503050406030204" pitchFamily="18" charset="0"/>
                            </a:rPr>
                          </m:ctrlPr>
                        </m:naryPr>
                        <m:sub>
                          <m:r>
                            <m:rPr>
                              <m:brk m:alnAt="7"/>
                            </m:rPr>
                            <a:rPr lang="en-US" sz="3600" b="0" i="1" smtClean="0">
                              <a:latin typeface="Cambria Math" panose="02040503050406030204" pitchFamily="18" charset="0"/>
                            </a:rPr>
                            <m:t>𝑡</m:t>
                          </m:r>
                          <m:r>
                            <a:rPr lang="en-US" sz="3600" b="0" i="1" smtClean="0">
                              <a:latin typeface="Cambria Math" panose="02040503050406030204" pitchFamily="18" charset="0"/>
                            </a:rPr>
                            <m:t>=1,…, </m:t>
                          </m:r>
                          <m:r>
                            <a:rPr lang="en-US" sz="3600" b="0" i="1" smtClean="0">
                              <a:latin typeface="Cambria Math" panose="02040503050406030204" pitchFamily="18" charset="0"/>
                            </a:rPr>
                            <m:t>𝑇</m:t>
                          </m:r>
                        </m:sub>
                        <m:sup/>
                        <m:e>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𝑐</m:t>
                              </m:r>
                            </m:e>
                            <m:sub>
                              <m:r>
                                <a:rPr lang="en-US" sz="3600" b="0" i="1" smtClean="0">
                                  <a:latin typeface="Cambria Math" panose="02040503050406030204" pitchFamily="18" charset="0"/>
                                </a:rPr>
                                <m:t>𝑡</m:t>
                              </m:r>
                            </m:sub>
                          </m:sSub>
                          <m:r>
                            <a:rPr lang="en-US" sz="3600" b="0" i="1" smtClean="0">
                              <a:latin typeface="Cambria Math" panose="02040503050406030204" pitchFamily="18" charset="0"/>
                            </a:rPr>
                            <m:t> </m:t>
                          </m:r>
                        </m:e>
                      </m:nary>
                      <m:r>
                        <a:rPr lang="en-US" sz="3600" b="0" i="1" smtClean="0">
                          <a:latin typeface="Cambria Math" panose="02040503050406030204" pitchFamily="18" charset="0"/>
                        </a:rPr>
                        <m:t>= </m:t>
                      </m:r>
                      <m:nary>
                        <m:naryPr>
                          <m:chr m:val="∑"/>
                          <m:supHide m:val="on"/>
                          <m:ctrlPr>
                            <a:rPr lang="en-US" sz="3600" b="0" i="1" smtClean="0">
                              <a:latin typeface="Cambria Math" panose="02040503050406030204" pitchFamily="18" charset="0"/>
                            </a:rPr>
                          </m:ctrlPr>
                        </m:naryPr>
                        <m:sub>
                          <m:r>
                            <m:rPr>
                              <m:brk m:alnAt="7"/>
                            </m:rPr>
                            <a:rPr lang="en-US" sz="3600" b="0" i="1" smtClean="0">
                              <a:latin typeface="Cambria Math" panose="02040503050406030204" pitchFamily="18" charset="0"/>
                            </a:rPr>
                            <m:t>𝑇</m:t>
                          </m:r>
                          <m:r>
                            <a:rPr lang="en-US" sz="3600" b="0" i="1" smtClean="0">
                              <a:latin typeface="Cambria Math" panose="02040503050406030204" pitchFamily="18" charset="0"/>
                            </a:rPr>
                            <m:t>=1,…,</m:t>
                          </m:r>
                          <m:r>
                            <a:rPr lang="en-US" sz="3600" b="0" i="1" smtClean="0">
                              <a:latin typeface="Cambria Math" panose="02040503050406030204" pitchFamily="18" charset="0"/>
                            </a:rPr>
                            <m:t>𝑇</m:t>
                          </m:r>
                        </m:sub>
                        <m:sup/>
                        <m:e>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𝔼</m:t>
                              </m:r>
                            </m:e>
                            <m:sub>
                              <m:sSub>
                                <m:sSubPr>
                                  <m:ctrlPr>
                                    <a:rPr lang="en-US" sz="3600" b="0" i="1" smtClean="0">
                                      <a:latin typeface="Cambria Math" panose="02040503050406030204" pitchFamily="18" charset="0"/>
                                      <a:ea typeface="Cambria Math" panose="02040503050406030204" pitchFamily="18" charset="0"/>
                                    </a:rPr>
                                  </m:ctrlPr>
                                </m:sSubPr>
                                <m:e>
                                  <m:acc>
                                    <m:accPr>
                                      <m:chr m:val="̂"/>
                                      <m:ctrlPr>
                                        <a:rPr lang="en-US" sz="3600" b="0" i="1" smtClean="0">
                                          <a:latin typeface="Cambria Math" panose="02040503050406030204" pitchFamily="18" charset="0"/>
                                          <a:ea typeface="Cambria Math" panose="02040503050406030204" pitchFamily="18" charset="0"/>
                                        </a:rPr>
                                      </m:ctrlPr>
                                    </m:accPr>
                                    <m:e>
                                      <m:r>
                                        <a:rPr lang="en-US" sz="3600" b="0" i="1" smtClean="0">
                                          <a:latin typeface="Cambria Math" panose="02040503050406030204" pitchFamily="18" charset="0"/>
                                          <a:ea typeface="Cambria Math" panose="02040503050406030204" pitchFamily="18" charset="0"/>
                                        </a:rPr>
                                        <m:t>𝑑</m:t>
                                      </m:r>
                                    </m:e>
                                  </m:acc>
                                </m:e>
                                <m:sub>
                                  <m:r>
                                    <a:rPr lang="en-US" sz="3600" b="0" i="1" smtClean="0">
                                      <a:latin typeface="Cambria Math" panose="02040503050406030204" pitchFamily="18" charset="0"/>
                                    </a:rPr>
                                    <m:t>𝑡</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𝑃</m:t>
                                  </m:r>
                                </m:e>
                                <m:sub>
                                  <m:r>
                                    <a:rPr lang="en-US" sz="3600" b="0" i="1" smtClean="0">
                                      <a:latin typeface="Cambria Math" panose="02040503050406030204" pitchFamily="18" charset="0"/>
                                    </a:rPr>
                                    <m:t>𝑡</m:t>
                                  </m:r>
                                </m:sub>
                              </m:sSub>
                            </m:sub>
                          </m:sSub>
                          <m:d>
                            <m:dPr>
                              <m:begChr m:val="["/>
                              <m:endChr m:val="]"/>
                              <m:ctrlPr>
                                <a:rPr lang="en-US" sz="3600" b="0" i="1" smtClean="0">
                                  <a:latin typeface="Cambria Math" panose="02040503050406030204" pitchFamily="18" charset="0"/>
                                  <a:ea typeface="Cambria Math" panose="02040503050406030204" pitchFamily="18" charset="0"/>
                                </a:rPr>
                              </m:ctrlPr>
                            </m:dPr>
                            <m:e>
                              <m:sSub>
                                <m:sSubPr>
                                  <m:ctrlPr>
                                    <a:rPr lang="en-US" sz="3600" b="0" i="1" smtClean="0">
                                      <a:latin typeface="Cambria Math" panose="02040503050406030204" pitchFamily="18" charset="0"/>
                                      <a:ea typeface="Cambria Math" panose="02040503050406030204" pitchFamily="18" charset="0"/>
                                    </a:rPr>
                                  </m:ctrlPr>
                                </m:sSubPr>
                                <m:e>
                                  <m:d>
                                    <m:dPr>
                                      <m:begChr m:val="‖"/>
                                      <m:endChr m:val="‖"/>
                                      <m:ctrlPr>
                                        <a:rPr lang="en-US" sz="3600" b="0" i="1" smtClean="0">
                                          <a:latin typeface="Cambria Math" panose="02040503050406030204" pitchFamily="18" charset="0"/>
                                          <a:ea typeface="Cambria Math" panose="02040503050406030204" pitchFamily="18" charset="0"/>
                                        </a:rPr>
                                      </m:ctrlPr>
                                    </m:dPr>
                                    <m:e>
                                      <m:sSub>
                                        <m:sSubPr>
                                          <m:ctrlPr>
                                            <a:rPr lang="en-US" sz="3600" b="0" i="1" smtClean="0">
                                              <a:latin typeface="Cambria Math" panose="02040503050406030204" pitchFamily="18" charset="0"/>
                                              <a:ea typeface="Cambria Math" panose="02040503050406030204" pitchFamily="18" charset="0"/>
                                            </a:rPr>
                                          </m:ctrlPr>
                                        </m:sSubPr>
                                        <m:e>
                                          <m:acc>
                                            <m:accPr>
                                              <m:chr m:val="̂"/>
                                              <m:ctrlPr>
                                                <a:rPr lang="en-US" sz="3600" b="0" i="1" smtClean="0">
                                                  <a:latin typeface="Cambria Math" panose="02040503050406030204" pitchFamily="18" charset="0"/>
                                                  <a:ea typeface="Cambria Math" panose="02040503050406030204" pitchFamily="18" charset="0"/>
                                                </a:rPr>
                                              </m:ctrlPr>
                                            </m:accPr>
                                            <m:e>
                                              <m:r>
                                                <a:rPr lang="en-US" sz="3600" b="0" i="1" smtClean="0">
                                                  <a:latin typeface="Cambria Math" panose="02040503050406030204" pitchFamily="18" charset="0"/>
                                                  <a:ea typeface="Cambria Math" panose="02040503050406030204" pitchFamily="18" charset="0"/>
                                                </a:rPr>
                                                <m:t>𝑑</m:t>
                                              </m:r>
                                            </m:e>
                                          </m:acc>
                                        </m:e>
                                        <m:sub>
                                          <m:r>
                                            <a:rPr lang="en-US" sz="3600" b="0" i="1" smtClean="0">
                                              <a:latin typeface="Cambria Math" panose="02040503050406030204" pitchFamily="18" charset="0"/>
                                            </a:rPr>
                                            <m:t>𝑡</m:t>
                                          </m:r>
                                        </m:sub>
                                      </m:sSub>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𝑑</m:t>
                                          </m:r>
                                        </m:e>
                                        <m:sub>
                                          <m:r>
                                            <a:rPr lang="en-US" sz="3600" b="0" i="1" smtClean="0">
                                              <a:latin typeface="Cambria Math" panose="02040503050406030204" pitchFamily="18" charset="0"/>
                                            </a:rPr>
                                            <m:t>𝑔</m:t>
                                          </m:r>
                                        </m:sub>
                                      </m:sSub>
                                    </m:e>
                                  </m:d>
                                </m:e>
                                <m:sub>
                                  <m:r>
                                    <a:rPr lang="en-US" sz="3600" b="0" i="1" smtClean="0">
                                      <a:latin typeface="Cambria Math" panose="02040503050406030204" pitchFamily="18" charset="0"/>
                                      <a:ea typeface="Cambria Math" panose="02040503050406030204" pitchFamily="18" charset="0"/>
                                    </a:rPr>
                                    <m:t>2</m:t>
                                  </m:r>
                                </m:sub>
                              </m:sSub>
                            </m:e>
                          </m:d>
                        </m:e>
                      </m:nary>
                      <m:r>
                        <a:rPr lang="en-US" sz="3600" b="0" i="1" smtClean="0">
                          <a:latin typeface="Cambria Math" panose="02040503050406030204" pitchFamily="18" charset="0"/>
                        </a:rPr>
                        <m:t> </m:t>
                      </m:r>
                    </m:oMath>
                  </m:oMathPara>
                </a14:m>
                <a:endParaRPr lang="en-US" sz="3600" dirty="0"/>
              </a:p>
            </p:txBody>
          </p:sp>
        </mc:Choice>
        <mc:Fallback xmlns="">
          <p:sp>
            <p:nvSpPr>
              <p:cNvPr id="5" name="TextBox 4">
                <a:extLst>
                  <a:ext uri="{FF2B5EF4-FFF2-40B4-BE49-F238E27FC236}">
                    <a16:creationId xmlns:a16="http://schemas.microsoft.com/office/drawing/2014/main" id="{DEE0DE6E-AA8B-411F-9906-5BD2C629A8C8}"/>
                  </a:ext>
                </a:extLst>
              </p:cNvPr>
              <p:cNvSpPr txBox="1">
                <a:spLocks noRot="1" noChangeAspect="1" noMove="1" noResize="1" noEditPoints="1" noAdjustHandles="1" noChangeArrowheads="1" noChangeShapeType="1" noTextEdit="1"/>
              </p:cNvSpPr>
              <p:nvPr/>
            </p:nvSpPr>
            <p:spPr>
              <a:xfrm>
                <a:off x="932584" y="2735605"/>
                <a:ext cx="9310543" cy="138679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13C53AE-EDD1-4981-B09D-71990F40F962}"/>
                  </a:ext>
                </a:extLst>
              </p:cNvPr>
              <p:cNvSpPr txBox="1"/>
              <p:nvPr/>
            </p:nvSpPr>
            <p:spPr>
              <a:xfrm>
                <a:off x="461720" y="4791881"/>
                <a:ext cx="2987228" cy="125604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𝑡𝑜𝑡𝑎𝑙</m:t>
                      </m:r>
                      <m:r>
                        <a:rPr lang="en-US" sz="2000" b="0" i="1" smtClean="0">
                          <a:latin typeface="Cambria Math" panose="02040503050406030204" pitchFamily="18" charset="0"/>
                        </a:rPr>
                        <m:t> </m:t>
                      </m:r>
                      <m:r>
                        <a:rPr lang="en-US" sz="2000" b="0" i="1" smtClean="0">
                          <a:latin typeface="Cambria Math" panose="02040503050406030204" pitchFamily="18" charset="0"/>
                        </a:rPr>
                        <m:t>𝑐𝑜𝑠𝑡</m:t>
                      </m:r>
                    </m:oMath>
                  </m:oMathPara>
                </a14:m>
                <a:endParaRPr lang="en-US" sz="20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𝑐𝑜𝑠𝑡</m:t>
                      </m:r>
                      <m:r>
                        <a:rPr lang="en-US" sz="2000" b="0" i="1" smtClean="0">
                          <a:latin typeface="Cambria Math" panose="02040503050406030204" pitchFamily="18" charset="0"/>
                        </a:rPr>
                        <m:t> </m:t>
                      </m:r>
                      <m:r>
                        <a:rPr lang="en-US" sz="2000" b="0" i="1" smtClean="0">
                          <a:latin typeface="Cambria Math" panose="02040503050406030204" pitchFamily="18" charset="0"/>
                        </a:rPr>
                        <m:t>𝑝𝑒𝑟</m:t>
                      </m:r>
                      <m:r>
                        <a:rPr lang="en-US" sz="2000" b="0" i="1" smtClean="0">
                          <a:latin typeface="Cambria Math" panose="02040503050406030204" pitchFamily="18" charset="0"/>
                        </a:rPr>
                        <m:t> </m:t>
                      </m:r>
                      <m:r>
                        <a:rPr lang="en-US" sz="2000" b="0" i="1" smtClean="0">
                          <a:latin typeface="Cambria Math" panose="02040503050406030204" pitchFamily="18" charset="0"/>
                        </a:rPr>
                        <m:t>𝑡𝑖𝑚𝑒</m:t>
                      </m:r>
                      <m:r>
                        <a:rPr lang="en-US" sz="2000" b="0" i="1" smtClean="0">
                          <a:latin typeface="Cambria Math" panose="02040503050406030204" pitchFamily="18" charset="0"/>
                        </a:rPr>
                        <m:t> </m:t>
                      </m:r>
                      <m:r>
                        <a:rPr lang="en-US" sz="2000" b="0" i="1" smtClean="0">
                          <a:latin typeface="Cambria Math" panose="02040503050406030204" pitchFamily="18" charset="0"/>
                        </a:rPr>
                        <m:t>𝑠𝑡𝑒𝑝</m:t>
                      </m:r>
                    </m:oMath>
                  </m:oMathPara>
                </a14:m>
                <a:endParaRPr lang="en-US" sz="20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𝑑𝑖𝑠𝑡𝑎𝑛𝑐𝑒</m:t>
                      </m:r>
                      <m:r>
                        <a:rPr lang="en-US" sz="2000" b="0" i="1" smtClean="0">
                          <a:latin typeface="Cambria Math" panose="02040503050406030204" pitchFamily="18" charset="0"/>
                        </a:rPr>
                        <m:t> </m:t>
                      </m:r>
                      <m:r>
                        <a:rPr lang="en-US" sz="2000" b="0" i="1" smtClean="0">
                          <a:latin typeface="Cambria Math" panose="02040503050406030204" pitchFamily="18" charset="0"/>
                        </a:rPr>
                        <m:t>𝑎𝑡</m:t>
                      </m:r>
                      <m:r>
                        <a:rPr lang="en-US" sz="2000" b="0" i="1" smtClean="0">
                          <a:latin typeface="Cambria Math" panose="02040503050406030204" pitchFamily="18" charset="0"/>
                        </a:rPr>
                        <m:t> </m:t>
                      </m:r>
                      <m:r>
                        <a:rPr lang="en-US" sz="2000" b="0" i="1" smtClean="0">
                          <a:latin typeface="Cambria Math" panose="02040503050406030204" pitchFamily="18" charset="0"/>
                        </a:rPr>
                        <m:t>𝑡𝑖𝑚𝑒</m:t>
                      </m:r>
                      <m:r>
                        <a:rPr lang="en-US" sz="2000" b="0" i="1" smtClean="0">
                          <a:latin typeface="Cambria Math" panose="02040503050406030204" pitchFamily="18" charset="0"/>
                        </a:rPr>
                        <m:t> </m:t>
                      </m:r>
                      <m:r>
                        <a:rPr lang="en-US" sz="2000" b="0" i="1" smtClean="0">
                          <a:latin typeface="Cambria Math" panose="02040503050406030204" pitchFamily="18" charset="0"/>
                        </a:rPr>
                        <m:t>𝑡</m:t>
                      </m:r>
                    </m:oMath>
                  </m:oMathPara>
                </a14:m>
                <a:endParaRPr lang="en-US" sz="20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𝑔</m:t>
                          </m:r>
                        </m:sub>
                      </m:sSub>
                      <m:r>
                        <a:rPr lang="en-US" sz="2000" b="0" i="1" smtClean="0">
                          <a:latin typeface="Cambria Math" panose="02040503050406030204" pitchFamily="18" charset="0"/>
                        </a:rPr>
                        <m:t>:</m:t>
                      </m:r>
                      <m:r>
                        <a:rPr lang="en-US" sz="2000" b="0" i="1" smtClean="0">
                          <a:latin typeface="Cambria Math" panose="02040503050406030204" pitchFamily="18" charset="0"/>
                        </a:rPr>
                        <m:t>𝑑𝑖𝑠𝑡𝑎𝑛𝑐𝑒</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𝑔𝑜𝑎𝑙</m:t>
                      </m:r>
                      <m:r>
                        <a:rPr lang="en-US" sz="2000" b="0" i="1" smtClean="0">
                          <a:latin typeface="Cambria Math" panose="02040503050406030204" pitchFamily="18" charset="0"/>
                        </a:rPr>
                        <m:t> </m:t>
                      </m:r>
                      <m:r>
                        <a:rPr lang="en-US" sz="2000" b="0" i="1" smtClean="0">
                          <a:latin typeface="Cambria Math" panose="02040503050406030204" pitchFamily="18" charset="0"/>
                        </a:rPr>
                        <m:t>𝑝𝑜𝑖𝑛𝑡</m:t>
                      </m:r>
                    </m:oMath>
                  </m:oMathPara>
                </a14:m>
                <a:endParaRPr lang="en-US" sz="2000" dirty="0"/>
              </a:p>
            </p:txBody>
          </p:sp>
        </mc:Choice>
        <mc:Fallback xmlns="">
          <p:sp>
            <p:nvSpPr>
              <p:cNvPr id="6" name="TextBox 5">
                <a:extLst>
                  <a:ext uri="{FF2B5EF4-FFF2-40B4-BE49-F238E27FC236}">
                    <a16:creationId xmlns:a16="http://schemas.microsoft.com/office/drawing/2014/main" id="{913C53AE-EDD1-4981-B09D-71990F40F962}"/>
                  </a:ext>
                </a:extLst>
              </p:cNvPr>
              <p:cNvSpPr txBox="1">
                <a:spLocks noRot="1" noChangeAspect="1" noMove="1" noResize="1" noEditPoints="1" noAdjustHandles="1" noChangeArrowheads="1" noChangeShapeType="1" noTextEdit="1"/>
              </p:cNvSpPr>
              <p:nvPr/>
            </p:nvSpPr>
            <p:spPr>
              <a:xfrm>
                <a:off x="461720" y="4791881"/>
                <a:ext cx="2987228" cy="1256049"/>
              </a:xfrm>
              <a:prstGeom prst="rect">
                <a:avLst/>
              </a:prstGeom>
              <a:blipFill>
                <a:blip r:embed="rId5"/>
                <a:stretch>
                  <a:fillRect l="-3061" r="-816" b="-6311"/>
                </a:stretch>
              </a:blipFill>
            </p:spPr>
            <p:txBody>
              <a:bodyPr/>
              <a:lstStyle/>
              <a:p>
                <a:r>
                  <a:rPr lang="en-US">
                    <a:noFill/>
                  </a:rPr>
                  <a:t> </a:t>
                </a:r>
              </a:p>
            </p:txBody>
          </p:sp>
        </mc:Fallback>
      </mc:AlternateContent>
      <p:graphicFrame>
        <p:nvGraphicFramePr>
          <p:cNvPr id="7" name="Table 6">
            <a:extLst>
              <a:ext uri="{FF2B5EF4-FFF2-40B4-BE49-F238E27FC236}">
                <a16:creationId xmlns:a16="http://schemas.microsoft.com/office/drawing/2014/main" id="{2194B724-455B-49B7-BBD4-55828E5F2177}"/>
              </a:ext>
            </a:extLst>
          </p:cNvPr>
          <p:cNvGraphicFramePr>
            <a:graphicFrameLocks noGrp="1"/>
          </p:cNvGraphicFramePr>
          <p:nvPr>
            <p:extLst>
              <p:ext uri="{D42A27DB-BD31-4B8C-83A1-F6EECF244321}">
                <p14:modId xmlns:p14="http://schemas.microsoft.com/office/powerpoint/2010/main" val="194776775"/>
              </p:ext>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63554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Registration 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sp>
        <p:nvSpPr>
          <p:cNvPr id="2" name="TextBox 1">
            <a:extLst>
              <a:ext uri="{FF2B5EF4-FFF2-40B4-BE49-F238E27FC236}">
                <a16:creationId xmlns:a16="http://schemas.microsoft.com/office/drawing/2014/main" id="{0C6A5A87-442C-4DE1-B5C9-32F766E91516}"/>
              </a:ext>
            </a:extLst>
          </p:cNvPr>
          <p:cNvSpPr txBox="1"/>
          <p:nvPr/>
        </p:nvSpPr>
        <p:spPr>
          <a:xfrm>
            <a:off x="218633" y="2096106"/>
            <a:ext cx="3065599"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Franklin Gothic Medium Cond" panose="020B0606030402020204" pitchFamily="34" charset="0"/>
              </a:rPr>
              <a:t>Allows robot to keep track of how the current scene relates to the initial and goal scenes</a:t>
            </a:r>
          </a:p>
          <a:p>
            <a:pPr marL="342900" indent="-342900">
              <a:buFont typeface="Arial" panose="020B0604020202020204" pitchFamily="34" charset="0"/>
              <a:buChar char="•"/>
            </a:pPr>
            <a:endParaRPr lang="en-US" sz="2000" dirty="0">
              <a:latin typeface="Franklin Gothic Medium Cond" panose="020B0606030402020204" pitchFamily="34" charset="0"/>
            </a:endParaRPr>
          </a:p>
          <a:p>
            <a:pPr marL="342900" indent="-342900">
              <a:buFont typeface="Arial" panose="020B0604020202020204" pitchFamily="34" charset="0"/>
              <a:buChar char="•"/>
            </a:pPr>
            <a:endParaRPr lang="en-US" sz="2000" dirty="0">
              <a:latin typeface="Franklin Gothic Medium Cond" panose="020B0606030402020204" pitchFamily="34" charset="0"/>
            </a:endParaRPr>
          </a:p>
          <a:p>
            <a:pPr marL="342900" indent="-342900">
              <a:buFont typeface="Arial" panose="020B0604020202020204" pitchFamily="34" charset="0"/>
              <a:buChar char="•"/>
            </a:pPr>
            <a:endParaRPr lang="en-US" sz="2000" dirty="0">
              <a:latin typeface="Franklin Gothic Medium Cond" panose="020B0606030402020204" pitchFamily="34" charset="0"/>
            </a:endParaRPr>
          </a:p>
          <a:p>
            <a:pPr marL="342900" indent="-342900">
              <a:buFont typeface="Arial" panose="020B0604020202020204" pitchFamily="34" charset="0"/>
              <a:buChar char="•"/>
            </a:pPr>
            <a:r>
              <a:rPr lang="en-US" sz="2000" dirty="0">
                <a:latin typeface="Franklin Gothic Medium Cond" panose="020B0606030402020204" pitchFamily="34" charset="0"/>
              </a:rPr>
              <a:t>Thus allows imperfect controllers to retry the task until it succeeds </a:t>
            </a:r>
          </a:p>
        </p:txBody>
      </p:sp>
      <p:pic>
        <p:nvPicPr>
          <p:cNvPr id="1026" name="Picture 2" descr="https://media.giphy.com/media/du199Iea0UP2lwBoZS/giphy.gif">
            <a:extLst>
              <a:ext uri="{FF2B5EF4-FFF2-40B4-BE49-F238E27FC236}">
                <a16:creationId xmlns:a16="http://schemas.microsoft.com/office/drawing/2014/main" id="{CAED58CC-9CE8-4F71-B3B9-261789CEB2F9}"/>
              </a:ext>
            </a:extLst>
          </p:cNvPr>
          <p:cNvPicPr>
            <a:picLocks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79040" y="1162106"/>
            <a:ext cx="8505817" cy="47845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3662EF76-CFB4-479B-9C1F-AC49FFA39580}"/>
              </a:ext>
            </a:extLst>
          </p:cNvPr>
          <p:cNvGraphicFramePr>
            <a:graphicFrameLocks noGrp="1"/>
          </p:cNvGraphicFramePr>
          <p:nvPr>
            <p:extLst>
              <p:ext uri="{D42A27DB-BD31-4B8C-83A1-F6EECF244321}">
                <p14:modId xmlns:p14="http://schemas.microsoft.com/office/powerpoint/2010/main" val="194776775"/>
              </p:ext>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38400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Registration 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C6A5A87-442C-4DE1-B5C9-32F766E91516}"/>
                  </a:ext>
                </a:extLst>
              </p:cNvPr>
              <p:cNvSpPr txBox="1"/>
              <p:nvPr/>
            </p:nvSpPr>
            <p:spPr>
              <a:xfrm>
                <a:off x="295276" y="1250526"/>
                <a:ext cx="3973944" cy="4534190"/>
              </a:xfrm>
              <a:prstGeom prst="rect">
                <a:avLst/>
              </a:prstGeom>
              <a:noFill/>
            </p:spPr>
            <p:txBody>
              <a:bodyPr wrap="square" rtlCol="0">
                <a:spAutoFit/>
              </a:bodyPr>
              <a:lstStyle/>
              <a:p>
                <a:pPr marL="457200" indent="-457200">
                  <a:buAutoNum type="alphaLcParenBoth"/>
                </a:pPr>
                <a:r>
                  <a:rPr lang="en-US" sz="2400" dirty="0">
                    <a:latin typeface="Franklin Gothic Medium Cond" panose="020B0606030402020204" pitchFamily="34" charset="0"/>
                  </a:rPr>
                  <a:t>At test time the registration network registers the current image It to the start image I0 (top) and goal image Ig (bottom), inferring the flow-fields </a:t>
                </a:r>
                <a14:m>
                  <m:oMath xmlns:m="http://schemas.openxmlformats.org/officeDocument/2006/math">
                    <m:sSub>
                      <m:sSubPr>
                        <m:ctrlPr>
                          <a:rPr lang="en-US" sz="2400" b="0" i="1" smtClean="0">
                            <a:latin typeface="Cambria Math" panose="02040503050406030204" pitchFamily="18" charset="0"/>
                          </a:rPr>
                        </m:ctrlPr>
                      </m:sSubPr>
                      <m:e>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𝐹</m:t>
                            </m:r>
                          </m:e>
                        </m:acc>
                      </m:e>
                      <m:sub>
                        <m:r>
                          <a:rPr lang="en-US" sz="2400" b="0" i="1" smtClean="0">
                            <a:latin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𝑡</m:t>
                        </m:r>
                      </m:sub>
                    </m:sSub>
                  </m:oMath>
                </a14:m>
                <a:r>
                  <a:rPr lang="en-US" sz="2400" dirty="0">
                    <a:latin typeface="Franklin Gothic Medium Cond" panose="020B0606030402020204" pitchFamily="34" charset="0"/>
                  </a:rPr>
                  <a:t> and </a:t>
                </a:r>
                <a14:m>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𝐹</m:t>
                            </m:r>
                          </m:e>
                        </m:acc>
                      </m:e>
                      <m:sub>
                        <m:r>
                          <a:rPr lang="en-US" sz="2400" b="0" i="1" smtClean="0">
                            <a:latin typeface="Cambria Math" panose="02040503050406030204" pitchFamily="18" charset="0"/>
                          </a:rPr>
                          <m:t>𝑔</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sub>
                    </m:sSub>
                  </m:oMath>
                </a14:m>
                <a:endParaRPr lang="en-US" sz="2400" dirty="0">
                  <a:latin typeface="Franklin Gothic Medium Cond" panose="020B0606030402020204" pitchFamily="34" charset="0"/>
                </a:endParaRPr>
              </a:p>
              <a:p>
                <a:pPr marL="457200" indent="-457200">
                  <a:buAutoNum type="alphaLcParenBoth"/>
                </a:pPr>
                <a:endParaRPr lang="en-US" sz="2400" dirty="0">
                  <a:latin typeface="Franklin Gothic Medium Cond" panose="020B0606030402020204" pitchFamily="34" charset="0"/>
                </a:endParaRPr>
              </a:p>
              <a:p>
                <a:pPr marL="457200" indent="-457200">
                  <a:buAutoNum type="alphaLcParenBoth"/>
                </a:pPr>
                <a:r>
                  <a:rPr lang="en-US" sz="2400" dirty="0">
                    <a:latin typeface="Franklin Gothic Medium Cond" panose="020B0606030402020204" pitchFamily="34" charset="0"/>
                  </a:rPr>
                  <a:t> The registration network is trained by warping images from randomly selected timesteps along a trajectory to each other. </a:t>
                </a:r>
              </a:p>
            </p:txBody>
          </p:sp>
        </mc:Choice>
        <mc:Fallback xmlns="">
          <p:sp>
            <p:nvSpPr>
              <p:cNvPr id="2" name="TextBox 1">
                <a:extLst>
                  <a:ext uri="{FF2B5EF4-FFF2-40B4-BE49-F238E27FC236}">
                    <a16:creationId xmlns:a16="http://schemas.microsoft.com/office/drawing/2014/main" id="{0C6A5A87-442C-4DE1-B5C9-32F766E91516}"/>
                  </a:ext>
                </a:extLst>
              </p:cNvPr>
              <p:cNvSpPr txBox="1">
                <a:spLocks noRot="1" noChangeAspect="1" noMove="1" noResize="1" noEditPoints="1" noAdjustHandles="1" noChangeArrowheads="1" noChangeShapeType="1" noTextEdit="1"/>
              </p:cNvSpPr>
              <p:nvPr/>
            </p:nvSpPr>
            <p:spPr>
              <a:xfrm>
                <a:off x="295276" y="1250526"/>
                <a:ext cx="3973944" cy="4534190"/>
              </a:xfrm>
              <a:prstGeom prst="rect">
                <a:avLst/>
              </a:prstGeom>
              <a:blipFill>
                <a:blip r:embed="rId3"/>
                <a:stretch>
                  <a:fillRect l="-2147" t="-941" r="-920" b="-295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B3A1117-EB78-4596-B346-60F42816DA27}"/>
              </a:ext>
            </a:extLst>
          </p:cNvPr>
          <p:cNvPicPr>
            <a:picLocks noChangeAspect="1"/>
          </p:cNvPicPr>
          <p:nvPr/>
        </p:nvPicPr>
        <p:blipFill>
          <a:blip r:embed="rId4"/>
          <a:stretch>
            <a:fillRect/>
          </a:stretch>
        </p:blipFill>
        <p:spPr>
          <a:xfrm>
            <a:off x="4196216" y="1667106"/>
            <a:ext cx="7913234" cy="3940368"/>
          </a:xfrm>
          <a:prstGeom prst="rect">
            <a:avLst/>
          </a:prstGeom>
        </p:spPr>
      </p:pic>
      <p:pic>
        <p:nvPicPr>
          <p:cNvPr id="5" name="Picture 4">
            <a:extLst>
              <a:ext uri="{FF2B5EF4-FFF2-40B4-BE49-F238E27FC236}">
                <a16:creationId xmlns:a16="http://schemas.microsoft.com/office/drawing/2014/main" id="{E96E1748-9337-4285-919D-FBFE956AA787}"/>
              </a:ext>
            </a:extLst>
          </p:cNvPr>
          <p:cNvPicPr>
            <a:picLocks noChangeAspect="1"/>
          </p:cNvPicPr>
          <p:nvPr/>
        </p:nvPicPr>
        <p:blipFill rotWithShape="1">
          <a:blip r:embed="rId5"/>
          <a:srcRect r="57892"/>
          <a:stretch/>
        </p:blipFill>
        <p:spPr>
          <a:xfrm>
            <a:off x="6917405" y="7335915"/>
            <a:ext cx="2182562" cy="534785"/>
          </a:xfrm>
          <a:prstGeom prst="rect">
            <a:avLst/>
          </a:prstGeom>
        </p:spPr>
      </p:pic>
      <p:graphicFrame>
        <p:nvGraphicFramePr>
          <p:cNvPr id="7" name="Table 6">
            <a:extLst>
              <a:ext uri="{FF2B5EF4-FFF2-40B4-BE49-F238E27FC236}">
                <a16:creationId xmlns:a16="http://schemas.microsoft.com/office/drawing/2014/main" id="{DF164267-4764-4172-9089-447BB05025FE}"/>
              </a:ext>
            </a:extLst>
          </p:cNvPr>
          <p:cNvGraphicFramePr>
            <a:graphicFrameLocks noGrp="1"/>
          </p:cNvGraphicFramePr>
          <p:nvPr>
            <p:extLst>
              <p:ext uri="{D42A27DB-BD31-4B8C-83A1-F6EECF244321}">
                <p14:modId xmlns:p14="http://schemas.microsoft.com/office/powerpoint/2010/main" val="194776775"/>
              </p:ext>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pic>
        <p:nvPicPr>
          <p:cNvPr id="9" name="Picture 8">
            <a:extLst>
              <a:ext uri="{FF2B5EF4-FFF2-40B4-BE49-F238E27FC236}">
                <a16:creationId xmlns:a16="http://schemas.microsoft.com/office/drawing/2014/main" id="{BCBF3C74-26FB-446E-B457-56338ED80864}"/>
              </a:ext>
            </a:extLst>
          </p:cNvPr>
          <p:cNvPicPr>
            <a:picLocks noChangeAspect="1"/>
          </p:cNvPicPr>
          <p:nvPr/>
        </p:nvPicPr>
        <p:blipFill rotWithShape="1">
          <a:blip r:embed="rId5"/>
          <a:srcRect l="57892"/>
          <a:stretch/>
        </p:blipFill>
        <p:spPr>
          <a:xfrm>
            <a:off x="6998619" y="8026871"/>
            <a:ext cx="2182562" cy="534785"/>
          </a:xfrm>
          <a:prstGeom prst="rect">
            <a:avLst/>
          </a:prstGeom>
        </p:spPr>
      </p:pic>
      <p:pic>
        <p:nvPicPr>
          <p:cNvPr id="8" name="Picture 7">
            <a:extLst>
              <a:ext uri="{FF2B5EF4-FFF2-40B4-BE49-F238E27FC236}">
                <a16:creationId xmlns:a16="http://schemas.microsoft.com/office/drawing/2014/main" id="{E3E2CC53-E201-4336-BB20-2BF8041017D4}"/>
              </a:ext>
            </a:extLst>
          </p:cNvPr>
          <p:cNvPicPr>
            <a:picLocks noChangeAspect="1"/>
          </p:cNvPicPr>
          <p:nvPr/>
        </p:nvPicPr>
        <p:blipFill rotWithShape="1">
          <a:blip r:embed="rId6"/>
          <a:srcRect t="1" r="52851" b="5278"/>
          <a:stretch/>
        </p:blipFill>
        <p:spPr>
          <a:xfrm>
            <a:off x="9916683" y="7246504"/>
            <a:ext cx="2618218" cy="534785"/>
          </a:xfrm>
          <a:prstGeom prst="rect">
            <a:avLst/>
          </a:prstGeom>
        </p:spPr>
      </p:pic>
      <p:pic>
        <p:nvPicPr>
          <p:cNvPr id="11" name="Picture 10">
            <a:extLst>
              <a:ext uri="{FF2B5EF4-FFF2-40B4-BE49-F238E27FC236}">
                <a16:creationId xmlns:a16="http://schemas.microsoft.com/office/drawing/2014/main" id="{F77A39AF-8ECF-433B-A68B-C336F5686869}"/>
              </a:ext>
            </a:extLst>
          </p:cNvPr>
          <p:cNvPicPr>
            <a:picLocks noChangeAspect="1"/>
          </p:cNvPicPr>
          <p:nvPr/>
        </p:nvPicPr>
        <p:blipFill rotWithShape="1">
          <a:blip r:embed="rId6"/>
          <a:srcRect l="54888" t="-6546" r="-2037" b="11825"/>
          <a:stretch/>
        </p:blipFill>
        <p:spPr>
          <a:xfrm>
            <a:off x="9916680" y="7870700"/>
            <a:ext cx="2618218" cy="534785"/>
          </a:xfrm>
          <a:prstGeom prst="rect">
            <a:avLst/>
          </a:prstGeom>
        </p:spPr>
      </p:pic>
      <p:cxnSp>
        <p:nvCxnSpPr>
          <p:cNvPr id="12" name="Straight Connector 11">
            <a:extLst>
              <a:ext uri="{FF2B5EF4-FFF2-40B4-BE49-F238E27FC236}">
                <a16:creationId xmlns:a16="http://schemas.microsoft.com/office/drawing/2014/main" id="{89860D00-B435-4CDA-98F3-B45857CF1D26}"/>
              </a:ext>
            </a:extLst>
          </p:cNvPr>
          <p:cNvCxnSpPr/>
          <p:nvPr/>
        </p:nvCxnSpPr>
        <p:spPr>
          <a:xfrm>
            <a:off x="7556500" y="1504950"/>
            <a:ext cx="0" cy="45656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487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Registration 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C6A5A87-442C-4DE1-B5C9-32F766E91516}"/>
                  </a:ext>
                </a:extLst>
              </p:cNvPr>
              <p:cNvSpPr txBox="1"/>
              <p:nvPr/>
            </p:nvSpPr>
            <p:spPr>
              <a:xfrm>
                <a:off x="473076" y="1497422"/>
                <a:ext cx="3973944" cy="4130554"/>
              </a:xfrm>
              <a:prstGeom prst="rect">
                <a:avLst/>
              </a:prstGeom>
              <a:noFill/>
            </p:spPr>
            <p:txBody>
              <a:bodyPr wrap="square" rtlCol="0">
                <a:spAutoFit/>
              </a:bodyPr>
              <a:lstStyle/>
              <a:p>
                <a:r>
                  <a:rPr lang="en-US" sz="2000" dirty="0">
                    <a:latin typeface="Franklin Gothic Medium Cond" panose="020B0606030402020204" pitchFamily="34" charset="0"/>
                  </a:rPr>
                  <a:t>A mechanism is proposed to estimate which image is registered correctly, allowing us to utilize only the successful registration for evaluating the planning cost. </a:t>
                </a:r>
              </a:p>
              <a:p>
                <a:endParaRPr lang="en-US" sz="2000" dirty="0">
                  <a:latin typeface="Franklin Gothic Medium Cond" panose="020B0606030402020204" pitchFamily="34" charset="0"/>
                </a:endParaRPr>
              </a:p>
              <a:p>
                <a:endParaRPr lang="en-US" sz="2000" dirty="0">
                  <a:latin typeface="Franklin Gothic Medium Cond" panose="020B0606030402020204" pitchFamily="34" charset="0"/>
                </a:endParaRPr>
              </a:p>
              <a:p>
                <a:r>
                  <a:rPr lang="en-US" sz="2000" dirty="0">
                    <a:latin typeface="Franklin Gothic Medium Cond" panose="020B0606030402020204" pitchFamily="34" charset="0"/>
                  </a:rPr>
                  <a:t>This mechanism gives a high weight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𝑖</m:t>
                        </m:r>
                      </m:sub>
                    </m:sSub>
                  </m:oMath>
                </a14:m>
                <a:r>
                  <a:rPr lang="en-US" sz="2000" dirty="0">
                    <a:latin typeface="Franklin Gothic Medium Cond" panose="020B0606030402020204" pitchFamily="34" charset="0"/>
                  </a:rPr>
                  <a:t> to pixel distance costs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 </m:t>
                    </m:r>
                  </m:oMath>
                </a14:m>
                <a:r>
                  <a:rPr lang="en-US" sz="2000" dirty="0">
                    <a:latin typeface="Franklin Gothic Medium Cond" panose="020B0606030402020204" pitchFamily="34" charset="0"/>
                  </a:rPr>
                  <a:t>associated with a designated pixel </a:t>
                </a:r>
                <a14:m>
                  <m:oMath xmlns:m="http://schemas.openxmlformats.org/officeDocument/2006/math">
                    <m:sSub>
                      <m:sSubPr>
                        <m:ctrlPr>
                          <a:rPr lang="en-US" sz="2000" b="0" i="1" dirty="0" smtClean="0">
                            <a:latin typeface="Cambria Math" panose="02040503050406030204" pitchFamily="18" charset="0"/>
                          </a:rPr>
                        </m:ctrlPr>
                      </m:sSubPr>
                      <m:e>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𝑑</m:t>
                            </m:r>
                          </m:e>
                        </m:acc>
                      </m:e>
                      <m:sub>
                        <m:r>
                          <a:rPr lang="en-US" sz="2000" b="0" i="1" dirty="0" smtClean="0">
                            <a:latin typeface="Cambria Math" panose="02040503050406030204" pitchFamily="18" charset="0"/>
                          </a:rPr>
                          <m:t>𝑖</m:t>
                        </m:r>
                        <m:r>
                          <a:rPr lang="en-US" sz="2000" b="0" i="1" dirty="0" smtClean="0">
                            <a:latin typeface="Cambria Math" panose="02040503050406030204" pitchFamily="18" charset="0"/>
                          </a:rPr>
                          <m:t>,</m:t>
                        </m:r>
                        <m:r>
                          <a:rPr lang="en-US" sz="2000" b="0" i="1" dirty="0" smtClean="0">
                            <a:latin typeface="Cambria Math" panose="02040503050406030204" pitchFamily="18" charset="0"/>
                          </a:rPr>
                          <m:t>𝑡</m:t>
                        </m:r>
                      </m:sub>
                    </m:sSub>
                  </m:oMath>
                </a14:m>
                <a:r>
                  <a:rPr lang="en-US" sz="2000" dirty="0">
                    <a:latin typeface="Franklin Gothic Medium Cond" panose="020B0606030402020204" pitchFamily="34" charset="0"/>
                  </a:rPr>
                  <a:t> that is tracked successfully and a low, ideally zero, weight to a designated pixel where the registration is poor</a:t>
                </a:r>
              </a:p>
            </p:txBody>
          </p:sp>
        </mc:Choice>
        <mc:Fallback xmlns="">
          <p:sp>
            <p:nvSpPr>
              <p:cNvPr id="2" name="TextBox 1">
                <a:extLst>
                  <a:ext uri="{FF2B5EF4-FFF2-40B4-BE49-F238E27FC236}">
                    <a16:creationId xmlns:a16="http://schemas.microsoft.com/office/drawing/2014/main" id="{0C6A5A87-442C-4DE1-B5C9-32F766E91516}"/>
                  </a:ext>
                </a:extLst>
              </p:cNvPr>
              <p:cNvSpPr txBox="1">
                <a:spLocks noRot="1" noChangeAspect="1" noMove="1" noResize="1" noEditPoints="1" noAdjustHandles="1" noChangeArrowheads="1" noChangeShapeType="1" noTextEdit="1"/>
              </p:cNvSpPr>
              <p:nvPr/>
            </p:nvSpPr>
            <p:spPr>
              <a:xfrm>
                <a:off x="473076" y="1497422"/>
                <a:ext cx="3973944" cy="4130554"/>
              </a:xfrm>
              <a:prstGeom prst="rect">
                <a:avLst/>
              </a:prstGeom>
              <a:blipFill>
                <a:blip r:embed="rId3"/>
                <a:stretch>
                  <a:fillRect l="-1690" t="-886" r="-2765" b="-177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CAB41B09-2801-4FA5-A0E2-8234C5E32CE0}"/>
              </a:ext>
            </a:extLst>
          </p:cNvPr>
          <p:cNvPicPr>
            <a:picLocks noChangeAspect="1"/>
          </p:cNvPicPr>
          <p:nvPr/>
        </p:nvPicPr>
        <p:blipFill>
          <a:blip r:embed="rId4"/>
          <a:stretch>
            <a:fillRect/>
          </a:stretch>
        </p:blipFill>
        <p:spPr>
          <a:xfrm>
            <a:off x="5040312" y="1412522"/>
            <a:ext cx="5362575" cy="1638300"/>
          </a:xfrm>
          <a:prstGeom prst="rect">
            <a:avLst/>
          </a:prstGeom>
        </p:spPr>
      </p:pic>
      <p:pic>
        <p:nvPicPr>
          <p:cNvPr id="7" name="Picture 6">
            <a:extLst>
              <a:ext uri="{FF2B5EF4-FFF2-40B4-BE49-F238E27FC236}">
                <a16:creationId xmlns:a16="http://schemas.microsoft.com/office/drawing/2014/main" id="{FCB50451-4CF0-48E1-BD99-9CFC37E43A85}"/>
              </a:ext>
            </a:extLst>
          </p:cNvPr>
          <p:cNvPicPr>
            <a:picLocks noChangeAspect="1"/>
          </p:cNvPicPr>
          <p:nvPr/>
        </p:nvPicPr>
        <p:blipFill rotWithShape="1">
          <a:blip r:embed="rId5"/>
          <a:srcRect t="14517" b="12962"/>
          <a:stretch/>
        </p:blipFill>
        <p:spPr>
          <a:xfrm>
            <a:off x="5339880" y="3945532"/>
            <a:ext cx="4102570" cy="922320"/>
          </a:xfrm>
          <a:prstGeom prst="rect">
            <a:avLst/>
          </a:prstGeom>
        </p:spPr>
      </p:pic>
      <p:graphicFrame>
        <p:nvGraphicFramePr>
          <p:cNvPr id="9" name="Table 8">
            <a:extLst>
              <a:ext uri="{FF2B5EF4-FFF2-40B4-BE49-F238E27FC236}">
                <a16:creationId xmlns:a16="http://schemas.microsoft.com/office/drawing/2014/main" id="{608E861F-86C0-46DC-B7D6-282C1193BEAA}"/>
              </a:ext>
            </a:extLst>
          </p:cNvPr>
          <p:cNvGraphicFramePr>
            <a:graphicFrameLocks noGrp="1"/>
          </p:cNvGraphicFramePr>
          <p:nvPr>
            <p:extLst>
              <p:ext uri="{D42A27DB-BD31-4B8C-83A1-F6EECF244321}">
                <p14:modId xmlns:p14="http://schemas.microsoft.com/office/powerpoint/2010/main" val="194776775"/>
              </p:ext>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74943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a:solidFill>
                  <a:srgbClr val="C00000"/>
                </a:solidFill>
                <a:latin typeface="Franklin Gothic Medium Cond" panose="020B0606030402020204" pitchFamily="34" charset="0"/>
              </a:rPr>
              <a:t>Classifier Based Cost</a:t>
            </a:r>
          </a:p>
          <a:p>
            <a:r>
              <a:rPr lang="en-US" sz="160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graphicFrame>
        <p:nvGraphicFramePr>
          <p:cNvPr id="6" name="Table 5">
            <a:extLst>
              <a:ext uri="{FF2B5EF4-FFF2-40B4-BE49-F238E27FC236}">
                <a16:creationId xmlns:a16="http://schemas.microsoft.com/office/drawing/2014/main" id="{B6C29183-1AC5-4C9A-96F8-C30FFBF833BF}"/>
              </a:ext>
            </a:extLst>
          </p:cNvPr>
          <p:cNvGraphicFramePr>
            <a:graphicFrameLocks noGrp="1"/>
          </p:cNvGraphicFramePr>
          <p:nvPr>
            <p:extLst>
              <p:ext uri="{D42A27DB-BD31-4B8C-83A1-F6EECF244321}">
                <p14:modId xmlns:p14="http://schemas.microsoft.com/office/powerpoint/2010/main" val="194776775"/>
              </p:ext>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C3A56350-F239-4D97-8464-79B58AFE9143}"/>
              </a:ext>
            </a:extLst>
          </p:cNvPr>
          <p:cNvPicPr>
            <a:picLocks noChangeAspect="1"/>
          </p:cNvPicPr>
          <p:nvPr/>
        </p:nvPicPr>
        <p:blipFill>
          <a:blip r:embed="rId3"/>
          <a:stretch>
            <a:fillRect/>
          </a:stretch>
        </p:blipFill>
        <p:spPr>
          <a:xfrm>
            <a:off x="4172241" y="1372219"/>
            <a:ext cx="7578725" cy="4593606"/>
          </a:xfrm>
          <a:prstGeom prst="rect">
            <a:avLst/>
          </a:prstGeom>
        </p:spPr>
      </p:pic>
      <p:sp>
        <p:nvSpPr>
          <p:cNvPr id="7" name="Rectangle 6">
            <a:extLst>
              <a:ext uri="{FF2B5EF4-FFF2-40B4-BE49-F238E27FC236}">
                <a16:creationId xmlns:a16="http://schemas.microsoft.com/office/drawing/2014/main" id="{05120111-5A0A-4636-8BC8-1818161C0204}"/>
              </a:ext>
            </a:extLst>
          </p:cNvPr>
          <p:cNvSpPr/>
          <p:nvPr/>
        </p:nvSpPr>
        <p:spPr>
          <a:xfrm>
            <a:off x="203200" y="1372219"/>
            <a:ext cx="3219450" cy="4247317"/>
          </a:xfrm>
          <a:prstGeom prst="rect">
            <a:avLst/>
          </a:prstGeom>
        </p:spPr>
        <p:txBody>
          <a:bodyPr wrap="square">
            <a:spAutoFit/>
          </a:bodyPr>
          <a:lstStyle/>
          <a:p>
            <a:r>
              <a:rPr lang="en-US" dirty="0">
                <a:latin typeface="Franklin Gothic Medium Cond" panose="020B0606030402020204" pitchFamily="34" charset="0"/>
              </a:rPr>
              <a:t>Framework for quickly specifying visual goals. </a:t>
            </a:r>
          </a:p>
          <a:p>
            <a:endParaRPr lang="en-US" dirty="0">
              <a:latin typeface="Franklin Gothic Medium Cond" panose="020B0606030402020204" pitchFamily="34" charset="0"/>
            </a:endParaRPr>
          </a:p>
          <a:p>
            <a:r>
              <a:rPr lang="en-US" dirty="0">
                <a:latin typeface="Franklin Gothic Medium Cond" panose="020B0606030402020204" pitchFamily="34" charset="0"/>
              </a:rPr>
              <a:t>Well-suited for tasks that can be completed in multiple ways. </a:t>
            </a:r>
          </a:p>
          <a:p>
            <a:r>
              <a:rPr lang="en-US" dirty="0">
                <a:latin typeface="Franklin Gothic Medium Cond" panose="020B0606030402020204" pitchFamily="34" charset="0"/>
              </a:rPr>
              <a:t>Ex. for a task of rearranging a pair objects into relative positions, i.e. pushing the first object to the left of the second object, the absolute positions of the objects do not matter nor does the arm position.</a:t>
            </a:r>
          </a:p>
          <a:p>
            <a:endParaRPr lang="en-US" dirty="0">
              <a:latin typeface="Franklin Gothic Medium Cond" panose="020B0606030402020204" pitchFamily="34" charset="0"/>
            </a:endParaRPr>
          </a:p>
          <a:p>
            <a:r>
              <a:rPr lang="en-US" dirty="0">
                <a:latin typeface="Franklin Gothic Medium Cond" panose="020B0606030402020204" pitchFamily="34" charset="0"/>
              </a:rPr>
              <a:t> A classifier-based cost function allows the planner to discover any of the possible goal states</a:t>
            </a:r>
          </a:p>
        </p:txBody>
      </p:sp>
    </p:spTree>
    <p:extLst>
      <p:ext uri="{BB962C8B-B14F-4D97-AF65-F5344CB8AC3E}">
        <p14:creationId xmlns:p14="http://schemas.microsoft.com/office/powerpoint/2010/main" val="3709695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950F90-81BF-442F-9D07-FF03EE5D603B}"/>
              </a:ext>
            </a:extLst>
          </p:cNvPr>
          <p:cNvPicPr>
            <a:picLocks noChangeAspect="1"/>
          </p:cNvPicPr>
          <p:nvPr/>
        </p:nvPicPr>
        <p:blipFill>
          <a:blip r:embed="rId3"/>
          <a:stretch>
            <a:fillRect/>
          </a:stretch>
        </p:blipFill>
        <p:spPr>
          <a:xfrm>
            <a:off x="123825" y="1111824"/>
            <a:ext cx="11785600" cy="5172771"/>
          </a:xfrm>
          <a:prstGeom prst="rect">
            <a:avLst/>
          </a:prstGeom>
        </p:spPr>
      </p:pic>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Classifier 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graphicFrame>
        <p:nvGraphicFramePr>
          <p:cNvPr id="6" name="Table 5">
            <a:extLst>
              <a:ext uri="{FF2B5EF4-FFF2-40B4-BE49-F238E27FC236}">
                <a16:creationId xmlns:a16="http://schemas.microsoft.com/office/drawing/2014/main" id="{B6C29183-1AC5-4C9A-96F8-C30FFBF833BF}"/>
              </a:ext>
            </a:extLst>
          </p:cNvPr>
          <p:cNvGraphicFramePr>
            <a:graphicFrameLocks noGrp="1"/>
          </p:cNvGraphicFramePr>
          <p:nvPr>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81518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When to use which Cost Function?</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graphicFrame>
        <p:nvGraphicFramePr>
          <p:cNvPr id="6" name="Table 5">
            <a:extLst>
              <a:ext uri="{FF2B5EF4-FFF2-40B4-BE49-F238E27FC236}">
                <a16:creationId xmlns:a16="http://schemas.microsoft.com/office/drawing/2014/main" id="{B6C29183-1AC5-4C9A-96F8-C30FFBF833BF}"/>
              </a:ext>
            </a:extLst>
          </p:cNvPr>
          <p:cNvGraphicFramePr>
            <a:graphicFrameLocks noGrp="1"/>
          </p:cNvGraphicFramePr>
          <p:nvPr>
            <p:extLst/>
          </p:nvPr>
        </p:nvGraphicFramePr>
        <p:xfrm>
          <a:off x="92075" y="64756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4DEE5124-0D89-4F2A-B321-474CC0A2EFA6}"/>
              </a:ext>
            </a:extLst>
          </p:cNvPr>
          <p:cNvSpPr txBox="1"/>
          <p:nvPr/>
        </p:nvSpPr>
        <p:spPr>
          <a:xfrm>
            <a:off x="654050" y="1606550"/>
            <a:ext cx="10274300" cy="4154984"/>
          </a:xfrm>
          <a:prstGeom prst="rect">
            <a:avLst/>
          </a:prstGeom>
          <a:noFill/>
        </p:spPr>
        <p:txBody>
          <a:bodyPr wrap="square" rtlCol="0">
            <a:spAutoFit/>
          </a:bodyPr>
          <a:lstStyle/>
          <a:p>
            <a:r>
              <a:rPr lang="en-US" sz="2400" dirty="0">
                <a:latin typeface="Franklin Gothic Medium Cond" panose="020B0606030402020204" pitchFamily="34" charset="0"/>
              </a:rPr>
              <a:t>Pixel w/ Registration Cost Function</a:t>
            </a:r>
          </a:p>
          <a:p>
            <a:r>
              <a:rPr lang="en-US" sz="2400" dirty="0">
                <a:latin typeface="Franklin Gothic Medium Cond" panose="020B0606030402020204" pitchFamily="34" charset="0"/>
              </a:rPr>
              <a:t>-    When moving objects precisely to target locations</a:t>
            </a:r>
          </a:p>
          <a:p>
            <a:pPr marL="285750" indent="-285750">
              <a:buFontTx/>
              <a:buChar char="-"/>
            </a:pPr>
            <a:r>
              <a:rPr lang="en-US" sz="2400" dirty="0">
                <a:latin typeface="Franklin Gothic Medium Cond" panose="020B0606030402020204" pitchFamily="34" charset="0"/>
              </a:rPr>
              <a:t>Very robust against clutter/distractor objects as well</a:t>
            </a:r>
          </a:p>
          <a:p>
            <a:endParaRPr lang="en-US" sz="2400" dirty="0">
              <a:latin typeface="Franklin Gothic Medium Cond" panose="020B0606030402020204" pitchFamily="34" charset="0"/>
            </a:endParaRPr>
          </a:p>
          <a:p>
            <a:r>
              <a:rPr lang="en-US" sz="2400" dirty="0">
                <a:latin typeface="Franklin Gothic Medium Cond" panose="020B0606030402020204" pitchFamily="34" charset="0"/>
              </a:rPr>
              <a:t>Pixel w/o Registration Cost Function</a:t>
            </a:r>
          </a:p>
          <a:p>
            <a:r>
              <a:rPr lang="en-US" sz="2400" dirty="0">
                <a:latin typeface="Franklin Gothic Medium Cond" panose="020B0606030402020204" pitchFamily="34" charset="0"/>
              </a:rPr>
              <a:t>-   Used to increase robustness and allow for closed-loop control, so long as an image of the goal can be incorporated</a:t>
            </a:r>
          </a:p>
          <a:p>
            <a:endParaRPr lang="en-US" sz="2400" dirty="0">
              <a:latin typeface="Franklin Gothic Medium Cond" panose="020B0606030402020204" pitchFamily="34" charset="0"/>
            </a:endParaRPr>
          </a:p>
          <a:p>
            <a:r>
              <a:rPr lang="en-US" sz="2400" dirty="0">
                <a:latin typeface="Franklin Gothic Medium Cond" panose="020B0606030402020204" pitchFamily="34" charset="0"/>
              </a:rPr>
              <a:t>Classifier-based Cost Function</a:t>
            </a:r>
          </a:p>
          <a:p>
            <a:pPr marL="285750" indent="-285750">
              <a:buFontTx/>
              <a:buChar char="-"/>
            </a:pPr>
            <a:r>
              <a:rPr lang="en-US" sz="2400" dirty="0">
                <a:latin typeface="Franklin Gothic Medium Cond" panose="020B0606030402020204" pitchFamily="34" charset="0"/>
              </a:rPr>
              <a:t>When solving more abstract tasks (ex. When absolute position of object is not relevant)</a:t>
            </a:r>
          </a:p>
          <a:p>
            <a:endParaRPr lang="en-US" sz="2400" dirty="0">
              <a:latin typeface="Franklin Gothic Medium Cond" panose="020B0606030402020204" pitchFamily="34" charset="0"/>
            </a:endParaRPr>
          </a:p>
        </p:txBody>
      </p:sp>
    </p:spTree>
    <p:extLst>
      <p:ext uri="{BB962C8B-B14F-4D97-AF65-F5344CB8AC3E}">
        <p14:creationId xmlns:p14="http://schemas.microsoft.com/office/powerpoint/2010/main" val="431062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robotics">
            <a:extLst>
              <a:ext uri="{FF2B5EF4-FFF2-40B4-BE49-F238E27FC236}">
                <a16:creationId xmlns:a16="http://schemas.microsoft.com/office/drawing/2014/main" id="{B0C40B86-824C-45F5-A1DA-7E6CAB4509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0" t="17411"/>
          <a:stretch/>
        </p:blipFill>
        <p:spPr bwMode="auto">
          <a:xfrm>
            <a:off x="-208476" y="336550"/>
            <a:ext cx="12410046" cy="6965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7123" y="6350"/>
            <a:ext cx="12348693" cy="6845300"/>
          </a:xfrm>
          <a:prstGeom prst="rect">
            <a:avLst/>
          </a:prstGeom>
          <a:solidFill>
            <a:schemeClr val="accent5">
              <a:lumMod val="50000"/>
              <a:alpha val="38824"/>
            </a:schemeClr>
          </a:solidFill>
        </p:spPr>
        <p:txBody>
          <a:bodyPr wrap="square" rtlCol="0">
            <a:spAutoFit/>
          </a:bodyPr>
          <a:lstStyle/>
          <a:p>
            <a:endParaRPr lang="en-US" dirty="0"/>
          </a:p>
        </p:txBody>
      </p:sp>
      <p:sp>
        <p:nvSpPr>
          <p:cNvPr id="3" name="Right Triangle 2"/>
          <p:cNvSpPr/>
          <p:nvPr/>
        </p:nvSpPr>
        <p:spPr>
          <a:xfrm>
            <a:off x="0" y="107950"/>
            <a:ext cx="12348693" cy="6858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Image result for ROBOTICS LOGO">
            <a:extLst>
              <a:ext uri="{FF2B5EF4-FFF2-40B4-BE49-F238E27FC236}">
                <a16:creationId xmlns:a16="http://schemas.microsoft.com/office/drawing/2014/main" id="{C3F2966A-38F2-4410-98EA-9ABCE7B077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377"/>
          <a:stretch/>
        </p:blipFill>
        <p:spPr bwMode="auto">
          <a:xfrm>
            <a:off x="862219" y="3049028"/>
            <a:ext cx="3981450" cy="25910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39326" y="2877794"/>
            <a:ext cx="3080074" cy="3483384"/>
          </a:xfrm>
          <a:prstGeom prst="rect">
            <a:avLst/>
          </a:prstGeom>
          <a:solidFill>
            <a:srgbClr val="FFFFFF">
              <a:alpha val="74118"/>
            </a:srgbClr>
          </a:solidFill>
        </p:spPr>
        <p:txBody>
          <a:bodyPr wrap="square" rtlCol="0">
            <a:spAutoFit/>
          </a:bodyPr>
          <a:lstStyle/>
          <a:p>
            <a:endParaRPr lang="en-US" dirty="0"/>
          </a:p>
        </p:txBody>
      </p:sp>
      <p:sp>
        <p:nvSpPr>
          <p:cNvPr id="4" name="TextBox 3"/>
          <p:cNvSpPr txBox="1"/>
          <p:nvPr/>
        </p:nvSpPr>
        <p:spPr>
          <a:xfrm>
            <a:off x="1627004" y="3911997"/>
            <a:ext cx="5542608" cy="1107996"/>
          </a:xfrm>
          <a:prstGeom prst="rect">
            <a:avLst/>
          </a:prstGeom>
          <a:noFill/>
        </p:spPr>
        <p:txBody>
          <a:bodyPr wrap="square" rtlCol="0">
            <a:spAutoFit/>
          </a:bodyPr>
          <a:lstStyle/>
          <a:p>
            <a:r>
              <a:rPr lang="en-US" sz="6600" b="1" cap="small" dirty="0">
                <a:solidFill>
                  <a:srgbClr val="C00000"/>
                </a:solidFill>
              </a:rPr>
              <a:t>Results</a:t>
            </a:r>
            <a:endParaRPr lang="en-US" sz="6600" i="1" dirty="0">
              <a:solidFill>
                <a:srgbClr val="C00000"/>
              </a:solidFill>
            </a:endParaRPr>
          </a:p>
        </p:txBody>
      </p:sp>
    </p:spTree>
    <p:extLst>
      <p:ext uri="{BB962C8B-B14F-4D97-AF65-F5344CB8AC3E}">
        <p14:creationId xmlns:p14="http://schemas.microsoft.com/office/powerpoint/2010/main" val="3684061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Video Prediction For Control</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6" name="Content Placeholder 3">
            <a:extLst>
              <a:ext uri="{FF2B5EF4-FFF2-40B4-BE49-F238E27FC236}">
                <a16:creationId xmlns:a16="http://schemas.microsoft.com/office/drawing/2014/main" id="{298EE3A5-5502-4579-8F8B-E11CE62CEA89}"/>
              </a:ext>
            </a:extLst>
          </p:cNvPr>
          <p:cNvPicPr>
            <a:picLocks noChangeAspect="1"/>
          </p:cNvPicPr>
          <p:nvPr/>
        </p:nvPicPr>
        <p:blipFill>
          <a:blip r:embed="rId3"/>
          <a:stretch>
            <a:fillRect/>
          </a:stretch>
        </p:blipFill>
        <p:spPr>
          <a:xfrm>
            <a:off x="2048206" y="1315539"/>
            <a:ext cx="7754905" cy="4839718"/>
          </a:xfrm>
          <a:prstGeom prst="rect">
            <a:avLst/>
          </a:prstGeom>
        </p:spPr>
      </p:pic>
      <p:sp>
        <p:nvSpPr>
          <p:cNvPr id="5" name="Oval 4">
            <a:extLst>
              <a:ext uri="{FF2B5EF4-FFF2-40B4-BE49-F238E27FC236}">
                <a16:creationId xmlns:a16="http://schemas.microsoft.com/office/drawing/2014/main" id="{731E44C1-150E-4702-99B1-5E834B44B53C}"/>
              </a:ext>
            </a:extLst>
          </p:cNvPr>
          <p:cNvSpPr/>
          <p:nvPr/>
        </p:nvSpPr>
        <p:spPr>
          <a:xfrm>
            <a:off x="3138189" y="4723762"/>
            <a:ext cx="7076309" cy="16373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C13325DD-C791-4973-84BA-4D585716A7E6}"/>
              </a:ext>
            </a:extLst>
          </p:cNvPr>
          <p:cNvGraphicFramePr>
            <a:graphicFrameLocks noGrp="1"/>
          </p:cNvGraphicFramePr>
          <p:nvPr>
            <p:extLst>
              <p:ext uri="{D42A27DB-BD31-4B8C-83A1-F6EECF244321}">
                <p14:modId xmlns:p14="http://schemas.microsoft.com/office/powerpoint/2010/main" val="918408678"/>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1852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4E94E-21E0-44C7-ADD3-14FB03685867}"/>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Multi-view Visual MPC</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sp>
        <p:nvSpPr>
          <p:cNvPr id="2" name="TextBox 1">
            <a:extLst>
              <a:ext uri="{FF2B5EF4-FFF2-40B4-BE49-F238E27FC236}">
                <a16:creationId xmlns:a16="http://schemas.microsoft.com/office/drawing/2014/main" id="{0C6A5A87-442C-4DE1-B5C9-32F766E91516}"/>
              </a:ext>
            </a:extLst>
          </p:cNvPr>
          <p:cNvSpPr txBox="1"/>
          <p:nvPr/>
        </p:nvSpPr>
        <p:spPr>
          <a:xfrm>
            <a:off x="568168" y="1573009"/>
            <a:ext cx="385283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Franklin Gothic Medium Cond" panose="020B0606030402020204" pitchFamily="34" charset="0"/>
              </a:rPr>
              <a:t>The visual MPC algorithm as described so far is only able to solve manipulation tasks specified in 2D</a:t>
            </a:r>
          </a:p>
          <a:p>
            <a:pPr marL="285750" indent="-285750">
              <a:buFont typeface="Arial" panose="020B0604020202020204" pitchFamily="34" charset="0"/>
              <a:buChar char="•"/>
            </a:pPr>
            <a:endParaRPr lang="en-US" sz="2400" dirty="0">
              <a:latin typeface="Franklin Gothic Medium Cond" panose="020B0606030402020204" pitchFamily="34" charset="0"/>
            </a:endParaRPr>
          </a:p>
          <a:p>
            <a:pPr marL="285750" indent="-285750">
              <a:buFont typeface="Arial" panose="020B0604020202020204" pitchFamily="34" charset="0"/>
              <a:buChar char="•"/>
            </a:pPr>
            <a:endParaRPr lang="en-US" sz="2400" dirty="0">
              <a:latin typeface="Franklin Gothic Medium Cond" panose="020B0606030402020204" pitchFamily="34" charset="0"/>
            </a:endParaRPr>
          </a:p>
          <a:p>
            <a:pPr marL="285750" indent="-285750">
              <a:buFont typeface="Arial" panose="020B0604020202020204" pitchFamily="34" charset="0"/>
              <a:buChar char="•"/>
            </a:pPr>
            <a:r>
              <a:rPr lang="en-US" sz="2400" dirty="0">
                <a:latin typeface="Franklin Gothic Medium Cond" panose="020B0606030402020204" pitchFamily="34" charset="0"/>
              </a:rPr>
              <a:t>We use a combination of two views, taken from two cameras arranged appropriately, to jointly define a 3D task</a:t>
            </a:r>
          </a:p>
        </p:txBody>
      </p:sp>
      <p:pic>
        <p:nvPicPr>
          <p:cNvPr id="4" name="Picture 3">
            <a:extLst>
              <a:ext uri="{FF2B5EF4-FFF2-40B4-BE49-F238E27FC236}">
                <a16:creationId xmlns:a16="http://schemas.microsoft.com/office/drawing/2014/main" id="{BADC0A0A-A1F6-4F35-8C2C-BC5F6D8C2BB0}"/>
              </a:ext>
            </a:extLst>
          </p:cNvPr>
          <p:cNvPicPr>
            <a:picLocks noChangeAspect="1"/>
          </p:cNvPicPr>
          <p:nvPr/>
        </p:nvPicPr>
        <p:blipFill>
          <a:blip r:embed="rId3"/>
          <a:stretch>
            <a:fillRect/>
          </a:stretch>
        </p:blipFill>
        <p:spPr>
          <a:xfrm>
            <a:off x="4865341" y="1168148"/>
            <a:ext cx="6657986" cy="5219952"/>
          </a:xfrm>
          <a:prstGeom prst="rect">
            <a:avLst/>
          </a:prstGeom>
        </p:spPr>
      </p:pic>
      <p:graphicFrame>
        <p:nvGraphicFramePr>
          <p:cNvPr id="8" name="Table 7">
            <a:extLst>
              <a:ext uri="{FF2B5EF4-FFF2-40B4-BE49-F238E27FC236}">
                <a16:creationId xmlns:a16="http://schemas.microsoft.com/office/drawing/2014/main" id="{9B147177-68F6-443C-855D-AE24192489DE}"/>
              </a:ext>
            </a:extLst>
          </p:cNvPr>
          <p:cNvGraphicFramePr>
            <a:graphicFrameLocks noGrp="1"/>
          </p:cNvGraphicFramePr>
          <p:nvPr>
            <p:extLst>
              <p:ext uri="{D42A27DB-BD31-4B8C-83A1-F6EECF244321}">
                <p14:modId xmlns:p14="http://schemas.microsoft.com/office/powerpoint/2010/main" val="258588774"/>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7859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obotics">
            <a:extLst>
              <a:ext uri="{FF2B5EF4-FFF2-40B4-BE49-F238E27FC236}">
                <a16:creationId xmlns:a16="http://schemas.microsoft.com/office/drawing/2014/main" id="{B9396591-45A8-43E8-8BEA-1FD96C056A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12"/>
          <a:stretch/>
        </p:blipFill>
        <p:spPr bwMode="auto">
          <a:xfrm>
            <a:off x="-42792" y="-6760"/>
            <a:ext cx="12234791"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9744" y="-13519"/>
            <a:ext cx="12348693" cy="6845300"/>
          </a:xfrm>
          <a:prstGeom prst="rect">
            <a:avLst/>
          </a:prstGeom>
          <a:solidFill>
            <a:srgbClr val="FFFFFF">
              <a:alpha val="38824"/>
            </a:srgbClr>
          </a:solidFill>
        </p:spPr>
        <p:txBody>
          <a:bodyPr wrap="square" rtlCol="0">
            <a:spAutoFit/>
          </a:bodyPr>
          <a:lstStyle/>
          <a:p>
            <a:endParaRPr lang="en-US" dirty="0"/>
          </a:p>
        </p:txBody>
      </p:sp>
      <p:sp>
        <p:nvSpPr>
          <p:cNvPr id="3" name="Right Triangle 2"/>
          <p:cNvSpPr/>
          <p:nvPr/>
        </p:nvSpPr>
        <p:spPr>
          <a:xfrm>
            <a:off x="-78347" y="0"/>
            <a:ext cx="12348693" cy="6858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0" name="Picture 12" descr="Image result for berkeley logo">
            <a:extLst>
              <a:ext uri="{FF2B5EF4-FFF2-40B4-BE49-F238E27FC236}">
                <a16:creationId xmlns:a16="http://schemas.microsoft.com/office/drawing/2014/main" id="{B0836686-EFCD-4F30-A946-6BD194CA4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86" y="3164114"/>
            <a:ext cx="2329543" cy="23295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C406039-464F-48AE-8972-B8C45D65E5B2}"/>
              </a:ext>
            </a:extLst>
          </p:cNvPr>
          <p:cNvSpPr txBox="1"/>
          <p:nvPr/>
        </p:nvSpPr>
        <p:spPr>
          <a:xfrm>
            <a:off x="486229" y="2690609"/>
            <a:ext cx="4166265" cy="3485220"/>
          </a:xfrm>
          <a:prstGeom prst="rect">
            <a:avLst/>
          </a:prstGeom>
          <a:solidFill>
            <a:srgbClr val="FFFFFF">
              <a:alpha val="77000"/>
            </a:srgbClr>
          </a:solidFill>
        </p:spPr>
        <p:txBody>
          <a:bodyPr wrap="square" rtlCol="0">
            <a:spAutoFit/>
          </a:bodyPr>
          <a:lstStyle/>
          <a:p>
            <a:endParaRPr lang="en-US" dirty="0"/>
          </a:p>
        </p:txBody>
      </p:sp>
      <p:sp>
        <p:nvSpPr>
          <p:cNvPr id="4" name="TextBox 3"/>
          <p:cNvSpPr txBox="1"/>
          <p:nvPr/>
        </p:nvSpPr>
        <p:spPr>
          <a:xfrm>
            <a:off x="566058" y="3772065"/>
            <a:ext cx="9442984" cy="923330"/>
          </a:xfrm>
          <a:prstGeom prst="rect">
            <a:avLst/>
          </a:prstGeom>
          <a:noFill/>
        </p:spPr>
        <p:txBody>
          <a:bodyPr wrap="square" rtlCol="0">
            <a:spAutoFit/>
          </a:bodyPr>
          <a:lstStyle/>
          <a:p>
            <a:r>
              <a:rPr lang="en-US" sz="5400" cap="small" dirty="0">
                <a:solidFill>
                  <a:srgbClr val="C00000"/>
                </a:solidFill>
                <a:latin typeface="Franklin Gothic Demi Cond" panose="020B0706030402020204" pitchFamily="34" charset="0"/>
              </a:rPr>
              <a:t>Project Overview</a:t>
            </a:r>
            <a:endParaRPr lang="en-US" sz="5400" i="1" dirty="0">
              <a:solidFill>
                <a:srgbClr val="C00000"/>
              </a:solidFill>
              <a:latin typeface="Franklin Gothic Demi Cond" panose="020B0706030402020204" pitchFamily="34" charset="0"/>
            </a:endParaRPr>
          </a:p>
        </p:txBody>
      </p:sp>
    </p:spTree>
    <p:extLst>
      <p:ext uri="{BB962C8B-B14F-4D97-AF65-F5344CB8AC3E}">
        <p14:creationId xmlns:p14="http://schemas.microsoft.com/office/powerpoint/2010/main" val="2738196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Results: Pixel-Based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3074" name="Picture 2" descr="Animated GIF">
            <a:extLst>
              <a:ext uri="{FF2B5EF4-FFF2-40B4-BE49-F238E27FC236}">
                <a16:creationId xmlns:a16="http://schemas.microsoft.com/office/drawing/2014/main" id="{07A69BA9-60EC-4270-AE7E-E01283EEC37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53445" y="1106091"/>
            <a:ext cx="9285110" cy="52228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2F669A9F-7432-4C8B-B58D-476366736BF7}"/>
              </a:ext>
            </a:extLst>
          </p:cNvPr>
          <p:cNvGraphicFramePr>
            <a:graphicFrameLocks noGrp="1"/>
          </p:cNvGraphicFramePr>
          <p:nvPr>
            <p:extLst>
              <p:ext uri="{D42A27DB-BD31-4B8C-83A1-F6EECF244321}">
                <p14:modId xmlns:p14="http://schemas.microsoft.com/office/powerpoint/2010/main" val="258588774"/>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45028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Results: Pixel-Based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3076" name="Picture 4" descr="Animated GIF">
            <a:extLst>
              <a:ext uri="{FF2B5EF4-FFF2-40B4-BE49-F238E27FC236}">
                <a16:creationId xmlns:a16="http://schemas.microsoft.com/office/drawing/2014/main" id="{B98F35E8-BF3E-4D8E-A6C2-505B1238120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58900" y="1093391"/>
            <a:ext cx="9245600" cy="5200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0ECEBAEC-1B99-4C35-89E0-C8EFE436A708}"/>
              </a:ext>
            </a:extLst>
          </p:cNvPr>
          <p:cNvGraphicFramePr>
            <a:graphicFrameLocks noGrp="1"/>
          </p:cNvGraphicFramePr>
          <p:nvPr>
            <p:extLst>
              <p:ext uri="{D42A27DB-BD31-4B8C-83A1-F6EECF244321}">
                <p14:modId xmlns:p14="http://schemas.microsoft.com/office/powerpoint/2010/main" val="258588774"/>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43622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Results: Registration-Based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4098" name="Picture 2" descr="Animated GIF">
            <a:extLst>
              <a:ext uri="{FF2B5EF4-FFF2-40B4-BE49-F238E27FC236}">
                <a16:creationId xmlns:a16="http://schemas.microsoft.com/office/drawing/2014/main" id="{38A8AAFF-EC0F-4AD6-A5E3-97453A9D54F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2048" y="1119583"/>
            <a:ext cx="9366251" cy="52685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8B6E2811-8ABC-49C6-9D9A-C399CB99A2FB}"/>
              </a:ext>
            </a:extLst>
          </p:cNvPr>
          <p:cNvGraphicFramePr>
            <a:graphicFrameLocks noGrp="1"/>
          </p:cNvGraphicFramePr>
          <p:nvPr>
            <p:extLst>
              <p:ext uri="{D42A27DB-BD31-4B8C-83A1-F6EECF244321}">
                <p14:modId xmlns:p14="http://schemas.microsoft.com/office/powerpoint/2010/main" val="258588774"/>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85777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Results: Registration-Based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4100" name="Picture 4" descr="Animated GIF">
            <a:extLst>
              <a:ext uri="{FF2B5EF4-FFF2-40B4-BE49-F238E27FC236}">
                <a16:creationId xmlns:a16="http://schemas.microsoft.com/office/drawing/2014/main" id="{33B6A9F8-8F9C-497F-9F35-58697BFF25E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38110" y="1152524"/>
            <a:ext cx="9115779" cy="51276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EDA7F505-0C51-43A2-95D9-9CE6484798A6}"/>
              </a:ext>
            </a:extLst>
          </p:cNvPr>
          <p:cNvGraphicFramePr>
            <a:graphicFrameLocks noGrp="1"/>
          </p:cNvGraphicFramePr>
          <p:nvPr>
            <p:extLst>
              <p:ext uri="{D42A27DB-BD31-4B8C-83A1-F6EECF244321}">
                <p14:modId xmlns:p14="http://schemas.microsoft.com/office/powerpoint/2010/main" val="258588774"/>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10211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Results: Registration-Based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5122" name="Picture 2" descr="Animated GIF">
            <a:extLst>
              <a:ext uri="{FF2B5EF4-FFF2-40B4-BE49-F238E27FC236}">
                <a16:creationId xmlns:a16="http://schemas.microsoft.com/office/drawing/2014/main" id="{9EAD4BEC-5813-4779-B7B2-CA4134EBBAB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35099" y="1108074"/>
            <a:ext cx="9228669" cy="51911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539954E5-2405-4495-854C-203574443DAF}"/>
              </a:ext>
            </a:extLst>
          </p:cNvPr>
          <p:cNvGraphicFramePr>
            <a:graphicFrameLocks noGrp="1"/>
          </p:cNvGraphicFramePr>
          <p:nvPr>
            <p:extLst>
              <p:ext uri="{D42A27DB-BD31-4B8C-83A1-F6EECF244321}">
                <p14:modId xmlns:p14="http://schemas.microsoft.com/office/powerpoint/2010/main" val="258588774"/>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61958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Results: Registration-Based Cost</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6146" name="Picture 2" descr="Animated GIF">
            <a:extLst>
              <a:ext uri="{FF2B5EF4-FFF2-40B4-BE49-F238E27FC236}">
                <a16:creationId xmlns:a16="http://schemas.microsoft.com/office/drawing/2014/main" id="{09872C10-C4B4-461B-96B2-E79E1475356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85711" y="1089025"/>
            <a:ext cx="9420578" cy="52990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616D37D0-5224-45A9-A33D-0514A5005012}"/>
              </a:ext>
            </a:extLst>
          </p:cNvPr>
          <p:cNvGraphicFramePr>
            <a:graphicFrameLocks noGrp="1"/>
          </p:cNvGraphicFramePr>
          <p:nvPr>
            <p:extLst>
              <p:ext uri="{D42A27DB-BD31-4B8C-83A1-F6EECF244321}">
                <p14:modId xmlns:p14="http://schemas.microsoft.com/office/powerpoint/2010/main" val="258588774"/>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47971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Results: Classifier-Based Cost Function</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graphicFrame>
        <p:nvGraphicFramePr>
          <p:cNvPr id="6" name="Table 5">
            <a:extLst>
              <a:ext uri="{FF2B5EF4-FFF2-40B4-BE49-F238E27FC236}">
                <a16:creationId xmlns:a16="http://schemas.microsoft.com/office/drawing/2014/main" id="{616D37D0-5224-45A9-A33D-0514A5005012}"/>
              </a:ext>
            </a:extLst>
          </p:cNvPr>
          <p:cNvGraphicFramePr>
            <a:graphicFrameLocks noGrp="1"/>
          </p:cNvGraphicFramePr>
          <p:nvPr>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pic>
        <p:nvPicPr>
          <p:cNvPr id="8194" name="Picture 2" descr="Animated GIF">
            <a:extLst>
              <a:ext uri="{FF2B5EF4-FFF2-40B4-BE49-F238E27FC236}">
                <a16:creationId xmlns:a16="http://schemas.microsoft.com/office/drawing/2014/main" id="{62402A60-3635-4080-B210-33487FDAE32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114424"/>
            <a:ext cx="9321800" cy="524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810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Results: Classifier-Based Cost Function</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graphicFrame>
        <p:nvGraphicFramePr>
          <p:cNvPr id="6" name="Table 5">
            <a:extLst>
              <a:ext uri="{FF2B5EF4-FFF2-40B4-BE49-F238E27FC236}">
                <a16:creationId xmlns:a16="http://schemas.microsoft.com/office/drawing/2014/main" id="{616D37D0-5224-45A9-A33D-0514A5005012}"/>
              </a:ext>
            </a:extLst>
          </p:cNvPr>
          <p:cNvGraphicFramePr>
            <a:graphicFrameLocks noGrp="1"/>
          </p:cNvGraphicFramePr>
          <p:nvPr>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pic>
        <p:nvPicPr>
          <p:cNvPr id="11266" name="Picture 2" descr="Animated GIF">
            <a:extLst>
              <a:ext uri="{FF2B5EF4-FFF2-40B4-BE49-F238E27FC236}">
                <a16:creationId xmlns:a16="http://schemas.microsoft.com/office/drawing/2014/main" id="{396BD48F-9F43-49C0-A249-4DAF93CA877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95374"/>
            <a:ext cx="9296400" cy="522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985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Results: Classifier-Based Cost Function</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graphicFrame>
        <p:nvGraphicFramePr>
          <p:cNvPr id="6" name="Table 5">
            <a:extLst>
              <a:ext uri="{FF2B5EF4-FFF2-40B4-BE49-F238E27FC236}">
                <a16:creationId xmlns:a16="http://schemas.microsoft.com/office/drawing/2014/main" id="{616D37D0-5224-45A9-A33D-0514A5005012}"/>
              </a:ext>
            </a:extLst>
          </p:cNvPr>
          <p:cNvGraphicFramePr>
            <a:graphicFrameLocks noGrp="1"/>
          </p:cNvGraphicFramePr>
          <p:nvPr>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pic>
        <p:nvPicPr>
          <p:cNvPr id="10242" name="Picture 2" descr="Animated GIF">
            <a:extLst>
              <a:ext uri="{FF2B5EF4-FFF2-40B4-BE49-F238E27FC236}">
                <a16:creationId xmlns:a16="http://schemas.microsoft.com/office/drawing/2014/main" id="{33A230C8-8F79-41BA-BA89-AD392F0BAC0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31925" y="1184274"/>
            <a:ext cx="9074150" cy="5104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311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046913-118E-448D-A73E-487F59BF922E}"/>
              </a:ext>
            </a:extLst>
          </p:cNvPr>
          <p:cNvPicPr>
            <a:picLocks noChangeAspect="1"/>
          </p:cNvPicPr>
          <p:nvPr/>
        </p:nvPicPr>
        <p:blipFill rotWithShape="1">
          <a:blip r:embed="rId3"/>
          <a:srcRect b="13845"/>
          <a:stretch/>
        </p:blipFill>
        <p:spPr>
          <a:xfrm>
            <a:off x="76200" y="0"/>
            <a:ext cx="12233320" cy="7016750"/>
          </a:xfrm>
          <a:prstGeom prst="rect">
            <a:avLst/>
          </a:prstGeom>
        </p:spPr>
      </p:pic>
      <p:sp>
        <p:nvSpPr>
          <p:cNvPr id="9" name="TextBox 8"/>
          <p:cNvSpPr txBox="1"/>
          <p:nvPr/>
        </p:nvSpPr>
        <p:spPr>
          <a:xfrm>
            <a:off x="18513" y="12700"/>
            <a:ext cx="12348693" cy="6845300"/>
          </a:xfrm>
          <a:prstGeom prst="rect">
            <a:avLst/>
          </a:prstGeom>
          <a:solidFill>
            <a:schemeClr val="bg1">
              <a:alpha val="38824"/>
            </a:schemeClr>
          </a:solidFill>
        </p:spPr>
        <p:txBody>
          <a:bodyPr wrap="square" rtlCol="0">
            <a:spAutoFit/>
          </a:bodyPr>
          <a:lstStyle/>
          <a:p>
            <a:endParaRPr lang="en-US" dirty="0"/>
          </a:p>
        </p:txBody>
      </p:sp>
      <p:sp>
        <p:nvSpPr>
          <p:cNvPr id="3" name="Right Triangle 2"/>
          <p:cNvSpPr/>
          <p:nvPr/>
        </p:nvSpPr>
        <p:spPr>
          <a:xfrm>
            <a:off x="0" y="107950"/>
            <a:ext cx="12348693" cy="6858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316" name="Picture 4" descr="Image result for discussion logo">
            <a:extLst>
              <a:ext uri="{FF2B5EF4-FFF2-40B4-BE49-F238E27FC236}">
                <a16:creationId xmlns:a16="http://schemas.microsoft.com/office/drawing/2014/main" id="{F9A955EF-F206-4032-A256-BE6F368BF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002" y="2952909"/>
            <a:ext cx="2796498" cy="27964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8528" y="2789351"/>
            <a:ext cx="3080074" cy="3483384"/>
          </a:xfrm>
          <a:prstGeom prst="rect">
            <a:avLst/>
          </a:prstGeom>
          <a:solidFill>
            <a:srgbClr val="FFFFFF">
              <a:alpha val="74118"/>
            </a:srgbClr>
          </a:solidFill>
        </p:spPr>
        <p:txBody>
          <a:bodyPr wrap="square" rtlCol="0">
            <a:spAutoFit/>
          </a:bodyPr>
          <a:lstStyle/>
          <a:p>
            <a:endParaRPr lang="en-US" dirty="0"/>
          </a:p>
        </p:txBody>
      </p:sp>
      <p:sp>
        <p:nvSpPr>
          <p:cNvPr id="4" name="TextBox 3"/>
          <p:cNvSpPr txBox="1"/>
          <p:nvPr/>
        </p:nvSpPr>
        <p:spPr>
          <a:xfrm>
            <a:off x="807189" y="3701910"/>
            <a:ext cx="5542608" cy="1107996"/>
          </a:xfrm>
          <a:prstGeom prst="rect">
            <a:avLst/>
          </a:prstGeom>
          <a:noFill/>
        </p:spPr>
        <p:txBody>
          <a:bodyPr wrap="square" rtlCol="0">
            <a:spAutoFit/>
          </a:bodyPr>
          <a:lstStyle/>
          <a:p>
            <a:r>
              <a:rPr lang="en-US" sz="6600" b="1" cap="small" dirty="0">
                <a:solidFill>
                  <a:srgbClr val="C00000"/>
                </a:solidFill>
              </a:rPr>
              <a:t>Discussion</a:t>
            </a:r>
            <a:endParaRPr lang="en-US" sz="6600" i="1" dirty="0">
              <a:solidFill>
                <a:srgbClr val="C00000"/>
              </a:solidFill>
            </a:endParaRPr>
          </a:p>
        </p:txBody>
      </p:sp>
    </p:spTree>
    <p:extLst>
      <p:ext uri="{BB962C8B-B14F-4D97-AF65-F5344CB8AC3E}">
        <p14:creationId xmlns:p14="http://schemas.microsoft.com/office/powerpoint/2010/main" val="226573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258372949"/>
              </p:ext>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Theory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Approach</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Next Steps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355600" y="190501"/>
            <a:ext cx="11544300" cy="2339102"/>
          </a:xfrm>
          <a:prstGeom prst="rect">
            <a:avLst/>
          </a:prstGeom>
          <a:noFill/>
        </p:spPr>
        <p:txBody>
          <a:bodyPr wrap="square" rtlCol="0">
            <a:spAutoFit/>
          </a:bodyPr>
          <a:lstStyle/>
          <a:p>
            <a:endParaRPr lang="en-US" sz="3200" dirty="0">
              <a:latin typeface="Franklin Gothic Medium Cond" panose="020B0606030402020204" pitchFamily="34" charset="0"/>
            </a:endParaRPr>
          </a:p>
          <a:p>
            <a:r>
              <a:rPr lang="en-US" sz="3200" dirty="0">
                <a:solidFill>
                  <a:srgbClr val="C00000"/>
                </a:solidFill>
                <a:latin typeface="Franklin Gothic Medium Cond" panose="020B0606030402020204" pitchFamily="34" charset="0"/>
              </a:rPr>
              <a:t>_______________________________________________________</a:t>
            </a:r>
          </a:p>
          <a:p>
            <a:endParaRPr lang="en-US" sz="1000" dirty="0">
              <a:latin typeface="Franklin Gothic Medium Cond" panose="020B0606030402020204" pitchFamily="34" charset="0"/>
            </a:endParaRPr>
          </a:p>
          <a:p>
            <a:endParaRPr lang="en-US" sz="2400" dirty="0">
              <a:latin typeface="Franklin Gothic Medium Cond" panose="020B0606030402020204" pitchFamily="34" charset="0"/>
            </a:endParaRPr>
          </a:p>
          <a:p>
            <a:endParaRPr lang="en-US" sz="2400" dirty="0">
              <a:latin typeface="Franklin Gothic Medium Cond" panose="020B0606030402020204" pitchFamily="34" charset="0"/>
            </a:endParaRPr>
          </a:p>
          <a:p>
            <a:endParaRPr lang="en-US" sz="2400" dirty="0">
              <a:latin typeface="Franklin Gothic Medium Cond" panose="020B0606030402020204" pitchFamily="34" charset="0"/>
            </a:endParaRPr>
          </a:p>
        </p:txBody>
      </p:sp>
      <p:sp>
        <p:nvSpPr>
          <p:cNvPr id="7" name="TextBox 6"/>
          <p:cNvSpPr txBox="1"/>
          <p:nvPr/>
        </p:nvSpPr>
        <p:spPr>
          <a:xfrm>
            <a:off x="355600" y="317500"/>
            <a:ext cx="11315700" cy="707886"/>
          </a:xfrm>
          <a:prstGeom prst="rect">
            <a:avLst/>
          </a:prstGeom>
          <a:noFill/>
        </p:spPr>
        <p:txBody>
          <a:bodyPr wrap="square" rtlCol="0">
            <a:spAutoFit/>
          </a:bodyPr>
          <a:lstStyle/>
          <a:p>
            <a:r>
              <a:rPr lang="en-US" sz="4000" dirty="0">
                <a:solidFill>
                  <a:srgbClr val="C00000"/>
                </a:solidFill>
                <a:latin typeface="Franklin Gothic Medium Cond" panose="020B0606030402020204" pitchFamily="34" charset="0"/>
              </a:rPr>
              <a:t>PURPOSE</a:t>
            </a:r>
          </a:p>
        </p:txBody>
      </p:sp>
      <p:sp>
        <p:nvSpPr>
          <p:cNvPr id="3" name="TextBox 2">
            <a:extLst>
              <a:ext uri="{FF2B5EF4-FFF2-40B4-BE49-F238E27FC236}">
                <a16:creationId xmlns:a16="http://schemas.microsoft.com/office/drawing/2014/main" id="{7383F878-426C-4F2E-9529-BB658FD4F501}"/>
              </a:ext>
            </a:extLst>
          </p:cNvPr>
          <p:cNvSpPr txBox="1"/>
          <p:nvPr/>
        </p:nvSpPr>
        <p:spPr>
          <a:xfrm>
            <a:off x="492013" y="1493508"/>
            <a:ext cx="3931919" cy="3385542"/>
          </a:xfrm>
          <a:prstGeom prst="rect">
            <a:avLst/>
          </a:prstGeom>
          <a:noFill/>
        </p:spPr>
        <p:txBody>
          <a:bodyPr wrap="square" rtlCol="0">
            <a:spAutoFit/>
          </a:bodyPr>
          <a:lstStyle/>
          <a:p>
            <a:pPr marL="342900" indent="-342900">
              <a:buFont typeface="Arial" panose="020B0604020202020204" pitchFamily="34" charset="0"/>
              <a:buChar char="•"/>
            </a:pPr>
            <a:endParaRPr lang="en-US" sz="1600" b="1" dirty="0">
              <a:latin typeface="Franklin Gothic Medium Cond" panose="020B0606030402020204" pitchFamily="34" charset="0"/>
            </a:endParaRPr>
          </a:p>
          <a:p>
            <a:pPr marL="342900" indent="-342900">
              <a:buFont typeface="Arial" panose="020B0604020202020204" pitchFamily="34" charset="0"/>
              <a:buChar char="•"/>
            </a:pPr>
            <a:r>
              <a:rPr lang="en-US" dirty="0">
                <a:latin typeface="Franklin Gothic Medium Cond" panose="020B0606030402020204" pitchFamily="34" charset="0"/>
              </a:rPr>
              <a:t>To present a novel deep reinforcement learning method for real-world robotics applications (</a:t>
            </a:r>
            <a:r>
              <a:rPr lang="en-US" dirty="0" err="1">
                <a:latin typeface="Franklin Gothic Medium Cond" panose="020B0606030402020204" pitchFamily="34" charset="0"/>
              </a:rPr>
              <a:t>e.g</a:t>
            </a:r>
            <a:r>
              <a:rPr lang="en-US" dirty="0">
                <a:latin typeface="Franklin Gothic Medium Cond" panose="020B0606030402020204" pitchFamily="34" charset="0"/>
              </a:rPr>
              <a:t> robotic manipulation) that generalizes effectively to new tasks and objects.</a:t>
            </a:r>
          </a:p>
          <a:p>
            <a:pPr marL="342900" indent="-342900">
              <a:buFont typeface="Arial" panose="020B0604020202020204" pitchFamily="34" charset="0"/>
              <a:buChar char="•"/>
            </a:pPr>
            <a:endParaRPr lang="en-US" dirty="0">
              <a:latin typeface="Franklin Gothic Medium Cond" panose="020B0606030402020204" pitchFamily="34" charset="0"/>
            </a:endParaRPr>
          </a:p>
          <a:p>
            <a:pPr marL="342900" indent="-342900">
              <a:buFont typeface="Arial" panose="020B0604020202020204" pitchFamily="34" charset="0"/>
              <a:buChar char="•"/>
            </a:pPr>
            <a:r>
              <a:rPr lang="en-US" dirty="0">
                <a:latin typeface="Franklin Gothic Medium Cond" panose="020B0606030402020204" pitchFamily="34" charset="0"/>
              </a:rPr>
              <a:t>Enable a robot to perform a range of object manipulation tasks from raw pixel observations</a:t>
            </a:r>
          </a:p>
          <a:p>
            <a:pPr marL="285750" indent="-285750">
              <a:buFont typeface="Arial" panose="020B0604020202020204" pitchFamily="34" charset="0"/>
              <a:buChar char="•"/>
            </a:pPr>
            <a:endParaRPr lang="en-US" sz="1400" dirty="0">
              <a:latin typeface="Franklin Gothic Medium Cond" panose="020B0606030402020204" pitchFamily="34" charset="0"/>
            </a:endParaRPr>
          </a:p>
          <a:p>
            <a:pPr marL="342900" indent="-342900">
              <a:buFont typeface="Arial" panose="020B0604020202020204" pitchFamily="34" charset="0"/>
              <a:buChar char="•"/>
            </a:pPr>
            <a:endParaRPr lang="en-US" dirty="0"/>
          </a:p>
        </p:txBody>
      </p:sp>
      <p:pic>
        <p:nvPicPr>
          <p:cNvPr id="8" name="Picture 2" descr="Animated GIF">
            <a:extLst>
              <a:ext uri="{FF2B5EF4-FFF2-40B4-BE49-F238E27FC236}">
                <a16:creationId xmlns:a16="http://schemas.microsoft.com/office/drawing/2014/main" id="{F3F399C5-6933-4224-BFD1-9082D7137E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52532" y="1566194"/>
            <a:ext cx="7018768" cy="394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921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Evaluating Registration-Based Cost Functions</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graphicFrame>
        <p:nvGraphicFramePr>
          <p:cNvPr id="8" name="Table 7">
            <a:extLst>
              <a:ext uri="{FF2B5EF4-FFF2-40B4-BE49-F238E27FC236}">
                <a16:creationId xmlns:a16="http://schemas.microsoft.com/office/drawing/2014/main" id="{EBFE8F31-94A7-4BE6-9F57-3C227AD0710F}"/>
              </a:ext>
            </a:extLst>
          </p:cNvPr>
          <p:cNvGraphicFramePr>
            <a:graphicFrameLocks noGrp="1"/>
          </p:cNvGraphicFramePr>
          <p:nvPr>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465610C2-4885-4A90-81B6-ACDF06441AD4}"/>
              </a:ext>
            </a:extLst>
          </p:cNvPr>
          <p:cNvPicPr>
            <a:picLocks noChangeAspect="1"/>
          </p:cNvPicPr>
          <p:nvPr/>
        </p:nvPicPr>
        <p:blipFill>
          <a:blip r:embed="rId3"/>
          <a:stretch>
            <a:fillRect/>
          </a:stretch>
        </p:blipFill>
        <p:spPr>
          <a:xfrm>
            <a:off x="1712912" y="2618332"/>
            <a:ext cx="8766175" cy="2225260"/>
          </a:xfrm>
          <a:prstGeom prst="rect">
            <a:avLst/>
          </a:prstGeom>
        </p:spPr>
      </p:pic>
    </p:spTree>
    <p:extLst>
      <p:ext uri="{BB962C8B-B14F-4D97-AF65-F5344CB8AC3E}">
        <p14:creationId xmlns:p14="http://schemas.microsoft.com/office/powerpoint/2010/main" val="568993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Evaluating Classifier-Based Cost Function</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424E2722-7D0C-4B71-9183-D7FDE5C2DAB8}"/>
              </a:ext>
            </a:extLst>
          </p:cNvPr>
          <p:cNvPicPr>
            <a:picLocks noChangeAspect="1"/>
          </p:cNvPicPr>
          <p:nvPr/>
        </p:nvPicPr>
        <p:blipFill>
          <a:blip r:embed="rId3"/>
          <a:stretch>
            <a:fillRect/>
          </a:stretch>
        </p:blipFill>
        <p:spPr>
          <a:xfrm>
            <a:off x="1469377" y="1778043"/>
            <a:ext cx="9465323" cy="3708685"/>
          </a:xfrm>
          <a:prstGeom prst="rect">
            <a:avLst/>
          </a:prstGeom>
        </p:spPr>
      </p:pic>
      <p:graphicFrame>
        <p:nvGraphicFramePr>
          <p:cNvPr id="5" name="Table 4">
            <a:extLst>
              <a:ext uri="{FF2B5EF4-FFF2-40B4-BE49-F238E27FC236}">
                <a16:creationId xmlns:a16="http://schemas.microsoft.com/office/drawing/2014/main" id="{2572B3D0-303E-4D2E-8A8A-3B72885986F1}"/>
              </a:ext>
            </a:extLst>
          </p:cNvPr>
          <p:cNvGraphicFramePr>
            <a:graphicFrameLocks noGrp="1"/>
          </p:cNvGraphicFramePr>
          <p:nvPr>
            <p:extLst>
              <p:ext uri="{D42A27DB-BD31-4B8C-83A1-F6EECF244321}">
                <p14:modId xmlns:p14="http://schemas.microsoft.com/office/powerpoint/2010/main" val="3462653862"/>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8462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Evaluating Multi-Task Performance</a:t>
            </a:r>
            <a:endParaRPr lang="en-US" sz="1600" dirty="0">
              <a:solidFill>
                <a:srgbClr val="C00000"/>
              </a:solidFill>
              <a:latin typeface="Franklin Gothic Medium Cond" panose="020B0606030402020204" pitchFamily="34" charset="0"/>
            </a:endParaRP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graphicFrame>
        <p:nvGraphicFramePr>
          <p:cNvPr id="8" name="Table 7">
            <a:extLst>
              <a:ext uri="{FF2B5EF4-FFF2-40B4-BE49-F238E27FC236}">
                <a16:creationId xmlns:a16="http://schemas.microsoft.com/office/drawing/2014/main" id="{EBFE8F31-94A7-4BE6-9F57-3C227AD0710F}"/>
              </a:ext>
            </a:extLst>
          </p:cNvPr>
          <p:cNvGraphicFramePr>
            <a:graphicFrameLocks noGrp="1"/>
          </p:cNvGraphicFramePr>
          <p:nvPr>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20C35666-7198-42B0-A3C4-6DF6349171A2}"/>
              </a:ext>
            </a:extLst>
          </p:cNvPr>
          <p:cNvPicPr>
            <a:picLocks noChangeAspect="1"/>
          </p:cNvPicPr>
          <p:nvPr/>
        </p:nvPicPr>
        <p:blipFill>
          <a:blip r:embed="rId3"/>
          <a:stretch>
            <a:fillRect/>
          </a:stretch>
        </p:blipFill>
        <p:spPr>
          <a:xfrm>
            <a:off x="1503873" y="2306637"/>
            <a:ext cx="9184254" cy="2417763"/>
          </a:xfrm>
          <a:prstGeom prst="rect">
            <a:avLst/>
          </a:prstGeom>
        </p:spPr>
      </p:pic>
    </p:spTree>
    <p:extLst>
      <p:ext uri="{BB962C8B-B14F-4D97-AF65-F5344CB8AC3E}">
        <p14:creationId xmlns:p14="http://schemas.microsoft.com/office/powerpoint/2010/main" val="1741456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FC9BD-FE5B-43C2-BD52-F1138760B3D2}"/>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Limitations</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sp>
        <p:nvSpPr>
          <p:cNvPr id="7" name="TextBox 6">
            <a:extLst>
              <a:ext uri="{FF2B5EF4-FFF2-40B4-BE49-F238E27FC236}">
                <a16:creationId xmlns:a16="http://schemas.microsoft.com/office/drawing/2014/main" id="{CD6CE693-0943-4C8B-9A85-A086F6FB4EAF}"/>
              </a:ext>
            </a:extLst>
          </p:cNvPr>
          <p:cNvSpPr txBox="1"/>
          <p:nvPr/>
        </p:nvSpPr>
        <p:spPr>
          <a:xfrm>
            <a:off x="233284" y="1669344"/>
            <a:ext cx="11623832"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Franklin Gothic Medium Cond" panose="020B0606030402020204" pitchFamily="34" charset="0"/>
              </a:rPr>
              <a:t>A human input “Binary Token” to tell robot if object is rigid or deformable</a:t>
            </a:r>
          </a:p>
          <a:p>
            <a:pPr marL="342900" indent="-342900">
              <a:buFont typeface="Arial" panose="020B0604020202020204" pitchFamily="34" charset="0"/>
              <a:buChar char="•"/>
            </a:pPr>
            <a:endParaRPr lang="en-US" sz="2400" dirty="0">
              <a:latin typeface="Franklin Gothic Medium Cond" panose="020B0606030402020204" pitchFamily="34" charset="0"/>
            </a:endParaRPr>
          </a:p>
          <a:p>
            <a:pPr marL="342900" indent="-342900">
              <a:buFont typeface="Arial" panose="020B0604020202020204" pitchFamily="34" charset="0"/>
              <a:buChar char="•"/>
            </a:pPr>
            <a:r>
              <a:rPr lang="en-US" sz="2400" dirty="0">
                <a:latin typeface="Franklin Gothic Medium Cond" panose="020B0606030402020204" pitchFamily="34" charset="0"/>
              </a:rPr>
              <a:t>Limited action space (minimally structured robotic domain) | </a:t>
            </a:r>
            <a:r>
              <a:rPr lang="en-US" sz="2400" dirty="0" err="1">
                <a:latin typeface="Franklin Gothic Medium Cond" panose="020B0606030402020204" pitchFamily="34" charset="0"/>
              </a:rPr>
              <a:t>x,y,z,azimuthal</a:t>
            </a:r>
            <a:r>
              <a:rPr lang="en-US" sz="2400" dirty="0">
                <a:latin typeface="Franklin Gothic Medium Cond" panose="020B0606030402020204" pitchFamily="34" charset="0"/>
              </a:rPr>
              <a:t> movement</a:t>
            </a:r>
          </a:p>
          <a:p>
            <a:pPr marL="342900" indent="-342900">
              <a:buFont typeface="Arial" panose="020B0604020202020204" pitchFamily="34" charset="0"/>
              <a:buChar char="•"/>
            </a:pPr>
            <a:endParaRPr lang="en-US" sz="2400" dirty="0">
              <a:latin typeface="Franklin Gothic Medium Cond" panose="020B0606030402020204" pitchFamily="34" charset="0"/>
            </a:endParaRPr>
          </a:p>
          <a:p>
            <a:pPr marL="342900" indent="-342900">
              <a:buFont typeface="Arial" panose="020B0604020202020204" pitchFamily="34" charset="0"/>
              <a:buChar char="•"/>
            </a:pPr>
            <a:r>
              <a:rPr lang="en-US" sz="2400" dirty="0">
                <a:latin typeface="Franklin Gothic Medium Cond" panose="020B0606030402020204" pitchFamily="34" charset="0"/>
              </a:rPr>
              <a:t>No general motion, no robotic manipulation framework (only uses primitive reflex grasp)</a:t>
            </a:r>
          </a:p>
          <a:p>
            <a:pPr marL="342900" indent="-342900">
              <a:buFont typeface="Arial" panose="020B0604020202020204" pitchFamily="34" charset="0"/>
              <a:buChar char="•"/>
            </a:pPr>
            <a:endParaRPr lang="en-US" sz="2400" dirty="0">
              <a:latin typeface="Franklin Gothic Medium Cond" panose="020B0606030402020204" pitchFamily="34" charset="0"/>
            </a:endParaRPr>
          </a:p>
          <a:p>
            <a:pPr marL="342900" indent="-342900">
              <a:buFont typeface="Arial" panose="020B0604020202020204" pitchFamily="34" charset="0"/>
              <a:buChar char="•"/>
            </a:pPr>
            <a:r>
              <a:rPr lang="en-US" sz="2400" dirty="0">
                <a:latin typeface="Franklin Gothic Medium Cond" panose="020B0606030402020204" pitchFamily="34" charset="0"/>
              </a:rPr>
              <a:t>Cannot handle partially visible domains (target objects need to be visible throughout execution)</a:t>
            </a:r>
          </a:p>
          <a:p>
            <a:pPr marL="342900" indent="-342900">
              <a:buFont typeface="Arial" panose="020B0604020202020204" pitchFamily="34" charset="0"/>
              <a:buChar char="•"/>
            </a:pPr>
            <a:endParaRPr lang="en-US" sz="2400" dirty="0">
              <a:latin typeface="Franklin Gothic Medium Cond" panose="020B0606030402020204" pitchFamily="34" charset="0"/>
            </a:endParaRPr>
          </a:p>
          <a:p>
            <a:pPr marL="342900" indent="-342900">
              <a:buFont typeface="Arial" panose="020B0604020202020204" pitchFamily="34" charset="0"/>
              <a:buChar char="•"/>
            </a:pPr>
            <a:r>
              <a:rPr lang="en-US" sz="2400" dirty="0">
                <a:latin typeface="Franklin Gothic Medium Cond" panose="020B0606030402020204" pitchFamily="34" charset="0"/>
              </a:rPr>
              <a:t>Tasks can only be of medium duration and touch one or two objects</a:t>
            </a:r>
          </a:p>
        </p:txBody>
      </p:sp>
      <p:graphicFrame>
        <p:nvGraphicFramePr>
          <p:cNvPr id="8" name="Table 7">
            <a:extLst>
              <a:ext uri="{FF2B5EF4-FFF2-40B4-BE49-F238E27FC236}">
                <a16:creationId xmlns:a16="http://schemas.microsoft.com/office/drawing/2014/main" id="{EBFE8F31-94A7-4BE6-9F57-3C227AD0710F}"/>
              </a:ext>
            </a:extLst>
          </p:cNvPr>
          <p:cNvGraphicFramePr>
            <a:graphicFrameLocks noGrp="1"/>
          </p:cNvGraphicFramePr>
          <p:nvPr>
            <p:extLst>
              <p:ext uri="{D42A27DB-BD31-4B8C-83A1-F6EECF244321}">
                <p14:modId xmlns:p14="http://schemas.microsoft.com/office/powerpoint/2010/main" val="3849053097"/>
              </p:ext>
            </p:extLst>
          </p:nvPr>
        </p:nvGraphicFramePr>
        <p:xfrm>
          <a:off x="92075" y="6424872"/>
          <a:ext cx="12017375" cy="365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0">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Visual MPC</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Cost Functions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Discussion</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3844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214D13-A97C-40DF-819D-C1A385C687C3}"/>
              </a:ext>
            </a:extLst>
          </p:cNvPr>
          <p:cNvSpPr txBox="1"/>
          <p:nvPr/>
        </p:nvSpPr>
        <p:spPr>
          <a:xfrm>
            <a:off x="123825" y="222794"/>
            <a:ext cx="12068175" cy="1446550"/>
          </a:xfrm>
          <a:prstGeom prst="rect">
            <a:avLst/>
          </a:prstGeom>
          <a:noFill/>
        </p:spPr>
        <p:txBody>
          <a:bodyPr wrap="square" rtlCol="0">
            <a:spAutoFit/>
          </a:bodyPr>
          <a:lstStyle/>
          <a:p>
            <a:r>
              <a:rPr lang="en-US" sz="3600" dirty="0">
                <a:solidFill>
                  <a:srgbClr val="C00000"/>
                </a:solidFill>
                <a:latin typeface="Franklin Gothic Medium Cond" panose="020B0606030402020204" pitchFamily="34" charset="0"/>
              </a:rPr>
              <a:t>Thank you for Listening! </a:t>
            </a:r>
          </a:p>
          <a:p>
            <a:r>
              <a:rPr lang="en-US" sz="1600" dirty="0">
                <a:solidFill>
                  <a:srgbClr val="C00000"/>
                </a:solidFill>
                <a:latin typeface="Franklin Gothic Medium Cond" panose="020B0606030402020204" pitchFamily="34" charset="0"/>
              </a:rPr>
              <a:t>____________________________________________________________________________________________________________________</a:t>
            </a:r>
          </a:p>
          <a:p>
            <a:endParaRPr lang="en-US" sz="3600" dirty="0">
              <a:solidFill>
                <a:srgbClr val="C00000"/>
              </a:solidFill>
              <a:latin typeface="Franklin Gothic Medium Cond" panose="020B0606030402020204" pitchFamily="34" charset="0"/>
            </a:endParaRPr>
          </a:p>
        </p:txBody>
      </p:sp>
      <p:sp>
        <p:nvSpPr>
          <p:cNvPr id="9" name="TextBox 8">
            <a:extLst>
              <a:ext uri="{FF2B5EF4-FFF2-40B4-BE49-F238E27FC236}">
                <a16:creationId xmlns:a16="http://schemas.microsoft.com/office/drawing/2014/main" id="{6982778C-0EAE-4B69-B997-CC875578E3EF}"/>
              </a:ext>
            </a:extLst>
          </p:cNvPr>
          <p:cNvSpPr txBox="1"/>
          <p:nvPr/>
        </p:nvSpPr>
        <p:spPr>
          <a:xfrm>
            <a:off x="-190500" y="1196885"/>
            <a:ext cx="12068175" cy="1200329"/>
          </a:xfrm>
          <a:prstGeom prst="rect">
            <a:avLst/>
          </a:prstGeom>
          <a:noFill/>
        </p:spPr>
        <p:txBody>
          <a:bodyPr wrap="square" rtlCol="0">
            <a:spAutoFit/>
          </a:bodyPr>
          <a:lstStyle/>
          <a:p>
            <a:pPr algn="ctr"/>
            <a:r>
              <a:rPr lang="en-US" sz="7200" dirty="0">
                <a:solidFill>
                  <a:srgbClr val="C00000"/>
                </a:solidFill>
                <a:latin typeface="Franklin Gothic Medium Cond" panose="020B0606030402020204" pitchFamily="34" charset="0"/>
              </a:rPr>
              <a:t>Questions?</a:t>
            </a:r>
          </a:p>
        </p:txBody>
      </p:sp>
      <p:pic>
        <p:nvPicPr>
          <p:cNvPr id="4" name="Picture 2" descr="Animated GIF">
            <a:extLst>
              <a:ext uri="{FF2B5EF4-FFF2-40B4-BE49-F238E27FC236}">
                <a16:creationId xmlns:a16="http://schemas.microsoft.com/office/drawing/2014/main" id="{A57E157F-0C7A-4118-831F-9F6396EB44E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62855" y="2473393"/>
            <a:ext cx="7066289" cy="397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364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Theory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Approach</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Next Steps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123825" y="1262717"/>
            <a:ext cx="5475635" cy="4216539"/>
          </a:xfrm>
          <a:prstGeom prst="rect">
            <a:avLst/>
          </a:prstGeom>
          <a:noFill/>
        </p:spPr>
        <p:txBody>
          <a:bodyPr wrap="square" rtlCol="0">
            <a:spAutoFit/>
          </a:bodyPr>
          <a:lstStyle/>
          <a:p>
            <a:endParaRPr lang="en-US" sz="2800" b="1" dirty="0">
              <a:latin typeface="Franklin Gothic Medium Cond" panose="020B0606030402020204" pitchFamily="34" charset="0"/>
            </a:endParaRPr>
          </a:p>
          <a:p>
            <a:pPr marL="971550" lvl="1" indent="-514350">
              <a:buAutoNum type="romanLcPeriod"/>
            </a:pPr>
            <a:r>
              <a:rPr lang="en-US" sz="2400" dirty="0">
                <a:latin typeface="Franklin Gothic Medium Cond" panose="020B0606030402020204" pitchFamily="34" charset="0"/>
              </a:rPr>
              <a:t>Def: </a:t>
            </a:r>
            <a:r>
              <a:rPr lang="en-US" sz="2400" i="1" dirty="0">
                <a:latin typeface="Franklin Gothic Medium Cond" panose="020B0606030402020204" pitchFamily="34" charset="0"/>
              </a:rPr>
              <a:t> a model-based reinforcement learning approach to end-to-end learning of robotic manipulation</a:t>
            </a:r>
          </a:p>
          <a:p>
            <a:pPr lvl="1"/>
            <a:endParaRPr lang="en-US" sz="2400" i="1" dirty="0">
              <a:latin typeface="Franklin Gothic Medium Cond" panose="020B0606030402020204" pitchFamily="34" charset="0"/>
            </a:endParaRPr>
          </a:p>
          <a:p>
            <a:pPr lvl="1"/>
            <a:r>
              <a:rPr lang="en-US" sz="2400" dirty="0">
                <a:latin typeface="Franklin Gothic Medium Cond" panose="020B0606030402020204" pitchFamily="34" charset="0"/>
              </a:rPr>
              <a:t>	Three Phase Approach</a:t>
            </a:r>
          </a:p>
          <a:p>
            <a:pPr marL="1428750" lvl="2" indent="-514350">
              <a:buFont typeface="+mj-lt"/>
              <a:buAutoNum type="arabicPeriod"/>
            </a:pPr>
            <a:r>
              <a:rPr lang="en-US" sz="2400" dirty="0">
                <a:latin typeface="Franklin Gothic Medium Cond" panose="020B0606030402020204" pitchFamily="34" charset="0"/>
              </a:rPr>
              <a:t>Unsupervised Data Collection</a:t>
            </a:r>
          </a:p>
          <a:p>
            <a:pPr marL="1428750" lvl="2" indent="-514350">
              <a:buAutoNum type="arabicPeriod"/>
            </a:pPr>
            <a:r>
              <a:rPr lang="en-US" sz="2400" dirty="0">
                <a:latin typeface="Franklin Gothic Medium Cond" panose="020B0606030402020204" pitchFamily="34" charset="0"/>
              </a:rPr>
              <a:t>Model Training</a:t>
            </a:r>
          </a:p>
          <a:p>
            <a:pPr marL="1428750" lvl="2" indent="-514350">
              <a:buAutoNum type="arabicPeriod"/>
            </a:pPr>
            <a:r>
              <a:rPr lang="en-US" sz="2400" dirty="0">
                <a:latin typeface="Franklin Gothic Medium Cond" panose="020B0606030402020204" pitchFamily="34" charset="0"/>
              </a:rPr>
              <a:t>Test Time Control</a:t>
            </a:r>
          </a:p>
          <a:p>
            <a:endParaRPr lang="en-US" sz="2400" dirty="0">
              <a:latin typeface="Franklin Gothic Medium Cond" panose="020B0606030402020204" pitchFamily="34" charset="0"/>
            </a:endParaRPr>
          </a:p>
          <a:p>
            <a:endParaRPr lang="en-US" sz="2400" dirty="0">
              <a:latin typeface="Franklin Gothic Medium Cond" panose="020B0606030402020204" pitchFamily="34" charset="0"/>
            </a:endParaRPr>
          </a:p>
        </p:txBody>
      </p:sp>
      <p:sp>
        <p:nvSpPr>
          <p:cNvPr id="7" name="TextBox 6"/>
          <p:cNvSpPr txBox="1"/>
          <p:nvPr/>
        </p:nvSpPr>
        <p:spPr>
          <a:xfrm>
            <a:off x="342579" y="201459"/>
            <a:ext cx="11315700" cy="1631216"/>
          </a:xfrm>
          <a:prstGeom prst="rect">
            <a:avLst/>
          </a:prstGeom>
          <a:noFill/>
        </p:spPr>
        <p:txBody>
          <a:bodyPr wrap="square" rtlCol="0">
            <a:spAutoFit/>
          </a:bodyPr>
          <a:lstStyle/>
          <a:p>
            <a:r>
              <a:rPr lang="en-US" sz="4000" dirty="0">
                <a:solidFill>
                  <a:srgbClr val="C00000"/>
                </a:solidFill>
                <a:latin typeface="Franklin Gothic Medium Cond" panose="020B0606030402020204" pitchFamily="34" charset="0"/>
              </a:rPr>
              <a:t>OVERVIEW: </a:t>
            </a:r>
            <a:r>
              <a:rPr lang="en-US" sz="4000" b="1" dirty="0">
                <a:latin typeface="Franklin Gothic Medium Cond" panose="020B0606030402020204" pitchFamily="34" charset="0"/>
              </a:rPr>
              <a:t>Video Model Predictive Control (Visual MPC)</a:t>
            </a:r>
            <a:endParaRPr lang="en-US" sz="4000" dirty="0">
              <a:solidFill>
                <a:srgbClr val="C00000"/>
              </a:solidFill>
              <a:latin typeface="Franklin Gothic Medium Cond" panose="020B0606030402020204" pitchFamily="34" charset="0"/>
            </a:endParaRPr>
          </a:p>
          <a:p>
            <a:r>
              <a:rPr lang="en-US" sz="2000" dirty="0">
                <a:solidFill>
                  <a:srgbClr val="C00000"/>
                </a:solidFill>
                <a:latin typeface="Franklin Gothic Medium Cond" panose="020B0606030402020204" pitchFamily="34" charset="0"/>
              </a:rPr>
              <a:t>_______________________________________________________________________________________</a:t>
            </a:r>
          </a:p>
          <a:p>
            <a:endParaRPr lang="en-US" sz="4000" dirty="0">
              <a:solidFill>
                <a:srgbClr val="C00000"/>
              </a:solidFill>
              <a:latin typeface="Franklin Gothic Medium Cond" panose="020B0606030402020204" pitchFamily="34" charset="0"/>
            </a:endParaRPr>
          </a:p>
        </p:txBody>
      </p:sp>
      <p:pic>
        <p:nvPicPr>
          <p:cNvPr id="6" name="Content Placeholder 3">
            <a:extLst>
              <a:ext uri="{FF2B5EF4-FFF2-40B4-BE49-F238E27FC236}">
                <a16:creationId xmlns:a16="http://schemas.microsoft.com/office/drawing/2014/main" id="{AC3E66A1-F9ED-48A0-A402-8C16BC296477}"/>
              </a:ext>
            </a:extLst>
          </p:cNvPr>
          <p:cNvPicPr>
            <a:picLocks noGrp="1" noChangeAspect="1"/>
          </p:cNvPicPr>
          <p:nvPr>
            <p:ph idx="1"/>
          </p:nvPr>
        </p:nvPicPr>
        <p:blipFill>
          <a:blip r:embed="rId3"/>
          <a:stretch>
            <a:fillRect/>
          </a:stretch>
        </p:blipFill>
        <p:spPr>
          <a:xfrm>
            <a:off x="5549945" y="1781617"/>
            <a:ext cx="5627041" cy="3511750"/>
          </a:xfrm>
          <a:prstGeom prst="rect">
            <a:avLst/>
          </a:prstGeom>
        </p:spPr>
      </p:pic>
    </p:spTree>
    <p:extLst>
      <p:ext uri="{BB962C8B-B14F-4D97-AF65-F5344CB8AC3E}">
        <p14:creationId xmlns:p14="http://schemas.microsoft.com/office/powerpoint/2010/main" val="2935925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Theory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Approach</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Next Steps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342579" y="201459"/>
            <a:ext cx="11315700" cy="1631216"/>
          </a:xfrm>
          <a:prstGeom prst="rect">
            <a:avLst/>
          </a:prstGeom>
          <a:noFill/>
        </p:spPr>
        <p:txBody>
          <a:bodyPr wrap="square" rtlCol="0">
            <a:spAutoFit/>
          </a:bodyPr>
          <a:lstStyle/>
          <a:p>
            <a:r>
              <a:rPr lang="en-US" sz="4000" dirty="0">
                <a:solidFill>
                  <a:srgbClr val="C00000"/>
                </a:solidFill>
                <a:latin typeface="Franklin Gothic Medium Cond" panose="020B0606030402020204" pitchFamily="34" charset="0"/>
              </a:rPr>
              <a:t>OVERVIEW: </a:t>
            </a:r>
            <a:r>
              <a:rPr lang="en-US" sz="4000" b="1" dirty="0">
                <a:latin typeface="Franklin Gothic Medium Cond" panose="020B0606030402020204" pitchFamily="34" charset="0"/>
              </a:rPr>
              <a:t>Cost Functions</a:t>
            </a:r>
            <a:endParaRPr lang="en-US" sz="4000" dirty="0">
              <a:solidFill>
                <a:srgbClr val="C00000"/>
              </a:solidFill>
              <a:latin typeface="Franklin Gothic Medium Cond" panose="020B0606030402020204" pitchFamily="34" charset="0"/>
            </a:endParaRPr>
          </a:p>
          <a:p>
            <a:r>
              <a:rPr lang="en-US" sz="2000" dirty="0">
                <a:solidFill>
                  <a:srgbClr val="C00000"/>
                </a:solidFill>
                <a:latin typeface="Franklin Gothic Medium Cond" panose="020B0606030402020204" pitchFamily="34" charset="0"/>
              </a:rPr>
              <a:t>_______________________________________________________________________________________</a:t>
            </a:r>
          </a:p>
          <a:p>
            <a:endParaRPr lang="en-US" sz="4000" dirty="0">
              <a:solidFill>
                <a:srgbClr val="C00000"/>
              </a:solidFill>
              <a:latin typeface="Franklin Gothic Medium Cond" panose="020B0606030402020204" pitchFamily="34" charset="0"/>
            </a:endParaRPr>
          </a:p>
        </p:txBody>
      </p:sp>
      <p:sp>
        <p:nvSpPr>
          <p:cNvPr id="3" name="TextBox 2">
            <a:extLst>
              <a:ext uri="{FF2B5EF4-FFF2-40B4-BE49-F238E27FC236}">
                <a16:creationId xmlns:a16="http://schemas.microsoft.com/office/drawing/2014/main" id="{B61C4D90-AD31-4278-A0D0-FE8DE5955284}"/>
              </a:ext>
            </a:extLst>
          </p:cNvPr>
          <p:cNvSpPr txBox="1"/>
          <p:nvPr/>
        </p:nvSpPr>
        <p:spPr>
          <a:xfrm>
            <a:off x="304124" y="1302540"/>
            <a:ext cx="10710449" cy="830997"/>
          </a:xfrm>
          <a:prstGeom prst="rect">
            <a:avLst/>
          </a:prstGeom>
          <a:noFill/>
        </p:spPr>
        <p:txBody>
          <a:bodyPr wrap="square" rtlCol="0">
            <a:spAutoFit/>
          </a:bodyPr>
          <a:lstStyle/>
          <a:p>
            <a:pPr marL="1028700" lvl="1" indent="-571500">
              <a:buFont typeface="+mj-lt"/>
              <a:buAutoNum type="romanLcPeriod"/>
            </a:pPr>
            <a:r>
              <a:rPr lang="en-US" sz="2400" i="1" dirty="0">
                <a:latin typeface="Franklin Gothic Medium Cond" panose="020B0606030402020204" pitchFamily="34" charset="0"/>
              </a:rPr>
              <a:t>Methods to evaluate and specify progress/goals of robotic experiments </a:t>
            </a:r>
          </a:p>
          <a:p>
            <a:pPr marL="1028700" lvl="1" indent="-571500">
              <a:buFont typeface="+mj-lt"/>
              <a:buAutoNum type="romanLcPeriod"/>
            </a:pPr>
            <a:endParaRPr lang="en-US" sz="2400" i="1" dirty="0">
              <a:latin typeface="Franklin Gothic Medium Cond" panose="020B0606030402020204" pitchFamily="34" charset="0"/>
            </a:endParaRPr>
          </a:p>
        </p:txBody>
      </p:sp>
      <p:sp>
        <p:nvSpPr>
          <p:cNvPr id="6" name="TextBox 5">
            <a:extLst>
              <a:ext uri="{FF2B5EF4-FFF2-40B4-BE49-F238E27FC236}">
                <a16:creationId xmlns:a16="http://schemas.microsoft.com/office/drawing/2014/main" id="{C3EC514C-BE96-4910-869A-A28949DCF3D5}"/>
              </a:ext>
            </a:extLst>
          </p:cNvPr>
          <p:cNvSpPr txBox="1"/>
          <p:nvPr/>
        </p:nvSpPr>
        <p:spPr>
          <a:xfrm>
            <a:off x="534280" y="4966463"/>
            <a:ext cx="11606920" cy="461665"/>
          </a:xfrm>
          <a:prstGeom prst="rect">
            <a:avLst/>
          </a:prstGeom>
          <a:noFill/>
        </p:spPr>
        <p:txBody>
          <a:bodyPr wrap="square" rtlCol="0">
            <a:spAutoFit/>
          </a:bodyPr>
          <a:lstStyle/>
          <a:p>
            <a:r>
              <a:rPr lang="en-US" sz="2400" dirty="0">
                <a:latin typeface="Franklin Gothic Medium Cond" panose="020B0606030402020204" pitchFamily="34" charset="0"/>
              </a:rPr>
              <a:t>  1. Pixel Distance Cost		 2. Registration Based Cost 	     3. Classifier Based Cost </a:t>
            </a:r>
            <a:endParaRPr lang="en-US" sz="1600" dirty="0">
              <a:latin typeface="Franklin Gothic Medium Cond" panose="020B0606030402020204" pitchFamily="34" charset="0"/>
            </a:endParaRPr>
          </a:p>
        </p:txBody>
      </p:sp>
      <p:pic>
        <p:nvPicPr>
          <p:cNvPr id="8" name="Picture 7">
            <a:extLst>
              <a:ext uri="{FF2B5EF4-FFF2-40B4-BE49-F238E27FC236}">
                <a16:creationId xmlns:a16="http://schemas.microsoft.com/office/drawing/2014/main" id="{F9D4EA04-4EED-4086-A1A4-FCF6461150CC}"/>
              </a:ext>
            </a:extLst>
          </p:cNvPr>
          <p:cNvPicPr>
            <a:picLocks noChangeAspect="1"/>
          </p:cNvPicPr>
          <p:nvPr/>
        </p:nvPicPr>
        <p:blipFill>
          <a:blip r:embed="rId3"/>
          <a:stretch>
            <a:fillRect/>
          </a:stretch>
        </p:blipFill>
        <p:spPr>
          <a:xfrm>
            <a:off x="8141140" y="2279041"/>
            <a:ext cx="3087206" cy="2509638"/>
          </a:xfrm>
          <a:prstGeom prst="rect">
            <a:avLst/>
          </a:prstGeom>
        </p:spPr>
      </p:pic>
      <p:pic>
        <p:nvPicPr>
          <p:cNvPr id="9" name="Picture 8">
            <a:extLst>
              <a:ext uri="{FF2B5EF4-FFF2-40B4-BE49-F238E27FC236}">
                <a16:creationId xmlns:a16="http://schemas.microsoft.com/office/drawing/2014/main" id="{CD5044E7-3B3F-431F-A423-C1D6B2EFDF88}"/>
              </a:ext>
            </a:extLst>
          </p:cNvPr>
          <p:cNvPicPr>
            <a:picLocks noChangeAspect="1"/>
          </p:cNvPicPr>
          <p:nvPr/>
        </p:nvPicPr>
        <p:blipFill>
          <a:blip r:embed="rId4"/>
          <a:stretch>
            <a:fillRect/>
          </a:stretch>
        </p:blipFill>
        <p:spPr>
          <a:xfrm>
            <a:off x="4140678" y="2279041"/>
            <a:ext cx="3232162" cy="2509638"/>
          </a:xfrm>
          <a:prstGeom prst="rect">
            <a:avLst/>
          </a:prstGeom>
        </p:spPr>
      </p:pic>
      <p:pic>
        <p:nvPicPr>
          <p:cNvPr id="10" name="Picture 9">
            <a:extLst>
              <a:ext uri="{FF2B5EF4-FFF2-40B4-BE49-F238E27FC236}">
                <a16:creationId xmlns:a16="http://schemas.microsoft.com/office/drawing/2014/main" id="{96D2B663-1771-4A1A-A900-2BF2DDFCF437}"/>
              </a:ext>
            </a:extLst>
          </p:cNvPr>
          <p:cNvPicPr>
            <a:picLocks noChangeAspect="1"/>
          </p:cNvPicPr>
          <p:nvPr/>
        </p:nvPicPr>
        <p:blipFill>
          <a:blip r:embed="rId5"/>
          <a:stretch>
            <a:fillRect/>
          </a:stretch>
        </p:blipFill>
        <p:spPr>
          <a:xfrm>
            <a:off x="633049" y="2279041"/>
            <a:ext cx="2702193" cy="2509638"/>
          </a:xfrm>
          <a:prstGeom prst="rect">
            <a:avLst/>
          </a:prstGeom>
        </p:spPr>
      </p:pic>
    </p:spTree>
    <p:extLst>
      <p:ext uri="{BB962C8B-B14F-4D97-AF65-F5344CB8AC3E}">
        <p14:creationId xmlns:p14="http://schemas.microsoft.com/office/powerpoint/2010/main" val="2103564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Project Overview</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Theory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Materials + Methods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Next Steps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360362" y="130089"/>
            <a:ext cx="11544300" cy="4524315"/>
          </a:xfrm>
          <a:prstGeom prst="rect">
            <a:avLst/>
          </a:prstGeom>
          <a:noFill/>
        </p:spPr>
        <p:txBody>
          <a:bodyPr wrap="square" rtlCol="0">
            <a:spAutoFit/>
          </a:bodyPr>
          <a:lstStyle/>
          <a:p>
            <a:endParaRPr lang="en-US" sz="3200" dirty="0">
              <a:latin typeface="Franklin Gothic Medium Cond" panose="020B0606030402020204" pitchFamily="34" charset="0"/>
            </a:endParaRPr>
          </a:p>
          <a:p>
            <a:r>
              <a:rPr lang="en-US" sz="3200" dirty="0">
                <a:solidFill>
                  <a:srgbClr val="C00000"/>
                </a:solidFill>
                <a:latin typeface="Franklin Gothic Medium Cond" panose="020B0606030402020204" pitchFamily="34" charset="0"/>
              </a:rPr>
              <a:t>_______________________________________________________</a:t>
            </a:r>
            <a:endParaRPr lang="en-US" sz="3200" b="1" dirty="0">
              <a:latin typeface="Franklin Gothic Medium Cond" panose="020B0606030402020204" pitchFamily="34" charset="0"/>
            </a:endParaRPr>
          </a:p>
          <a:p>
            <a:endParaRPr lang="en-US" sz="2800" dirty="0">
              <a:latin typeface="Franklin Gothic Medium Cond" panose="020B0606030402020204" pitchFamily="34" charset="0"/>
            </a:endParaRPr>
          </a:p>
          <a:p>
            <a:pPr marL="457200" indent="-457200">
              <a:buFont typeface="Arial" panose="020B0604020202020204" pitchFamily="34" charset="0"/>
              <a:buChar char="•"/>
            </a:pPr>
            <a:r>
              <a:rPr lang="en-US" sz="2800" dirty="0">
                <a:latin typeface="Franklin Gothic Medium Cond" panose="020B0606030402020204" pitchFamily="34" charset="0"/>
              </a:rPr>
              <a:t>Manipulation of previously unseen objects</a:t>
            </a:r>
          </a:p>
          <a:p>
            <a:pPr marL="457200" indent="-457200">
              <a:buFont typeface="Arial" panose="020B0604020202020204" pitchFamily="34" charset="0"/>
              <a:buChar char="•"/>
            </a:pPr>
            <a:r>
              <a:rPr lang="en-US" sz="2800" dirty="0">
                <a:latin typeface="Franklin Gothic Medium Cond" panose="020B0606030402020204" pitchFamily="34" charset="0"/>
              </a:rPr>
              <a:t>Handling multiple objects</a:t>
            </a:r>
          </a:p>
          <a:p>
            <a:pPr marL="457200" indent="-457200">
              <a:buFont typeface="Arial" panose="020B0604020202020204" pitchFamily="34" charset="0"/>
              <a:buChar char="•"/>
            </a:pPr>
            <a:r>
              <a:rPr lang="en-US" sz="2800" dirty="0">
                <a:latin typeface="Franklin Gothic Medium Cond" panose="020B0606030402020204" pitchFamily="34" charset="0"/>
              </a:rPr>
              <a:t>Pushing objects around obstructions</a:t>
            </a:r>
          </a:p>
          <a:p>
            <a:pPr marL="457200" indent="-457200">
              <a:buFont typeface="Arial" panose="020B0604020202020204" pitchFamily="34" charset="0"/>
              <a:buChar char="•"/>
            </a:pPr>
            <a:r>
              <a:rPr lang="en-US" sz="2800" dirty="0">
                <a:latin typeface="Franklin Gothic Medium Cond" panose="020B0606030402020204" pitchFamily="34" charset="0"/>
              </a:rPr>
              <a:t>Handling clutter</a:t>
            </a:r>
          </a:p>
          <a:p>
            <a:pPr marL="457200" indent="-457200">
              <a:buFont typeface="Arial" panose="020B0604020202020204" pitchFamily="34" charset="0"/>
              <a:buChar char="•"/>
            </a:pPr>
            <a:r>
              <a:rPr lang="en-US" sz="2800" dirty="0">
                <a:latin typeface="Franklin Gothic Medium Cond" panose="020B0606030402020204" pitchFamily="34" charset="0"/>
              </a:rPr>
              <a:t>Manipulating deformable objects such as cloth</a:t>
            </a:r>
          </a:p>
          <a:p>
            <a:pPr marL="457200" indent="-457200">
              <a:buFont typeface="Arial" panose="020B0604020202020204" pitchFamily="34" charset="0"/>
              <a:buChar char="•"/>
            </a:pPr>
            <a:r>
              <a:rPr lang="en-US" sz="2800" dirty="0">
                <a:latin typeface="Franklin Gothic Medium Cond" panose="020B0606030402020204" pitchFamily="34" charset="0"/>
              </a:rPr>
              <a:t>Recovering from larger perturbations</a:t>
            </a:r>
          </a:p>
          <a:p>
            <a:pPr marL="457200" indent="-457200">
              <a:buFont typeface="Arial" panose="020B0604020202020204" pitchFamily="34" charset="0"/>
              <a:buChar char="•"/>
            </a:pPr>
            <a:r>
              <a:rPr lang="en-US" sz="2800" dirty="0">
                <a:latin typeface="Franklin Gothic Medium Cond" panose="020B0606030402020204" pitchFamily="34" charset="0"/>
              </a:rPr>
              <a:t>Grasping and maneuvering objects to user-specified locations in 3D-Space</a:t>
            </a:r>
          </a:p>
        </p:txBody>
      </p:sp>
      <p:sp>
        <p:nvSpPr>
          <p:cNvPr id="7" name="TextBox 6"/>
          <p:cNvSpPr txBox="1"/>
          <p:nvPr/>
        </p:nvSpPr>
        <p:spPr>
          <a:xfrm>
            <a:off x="355600" y="317500"/>
            <a:ext cx="11315700" cy="1323439"/>
          </a:xfrm>
          <a:prstGeom prst="rect">
            <a:avLst/>
          </a:prstGeom>
          <a:noFill/>
        </p:spPr>
        <p:txBody>
          <a:bodyPr wrap="square" rtlCol="0">
            <a:spAutoFit/>
          </a:bodyPr>
          <a:lstStyle/>
          <a:p>
            <a:r>
              <a:rPr lang="en-US" sz="4000" dirty="0">
                <a:solidFill>
                  <a:srgbClr val="C00000"/>
                </a:solidFill>
                <a:latin typeface="Franklin Gothic Medium Cond" panose="020B0606030402020204" pitchFamily="34" charset="0"/>
              </a:rPr>
              <a:t>Experiments</a:t>
            </a:r>
            <a:endParaRPr lang="en-US" sz="4000" dirty="0">
              <a:latin typeface="Franklin Gothic Medium Cond" panose="020B0606030402020204" pitchFamily="34" charset="0"/>
            </a:endParaRPr>
          </a:p>
          <a:p>
            <a:endParaRPr lang="en-US" sz="4000" dirty="0">
              <a:solidFill>
                <a:srgbClr val="C00000"/>
              </a:solidFill>
              <a:latin typeface="Franklin Gothic Medium Cond" panose="020B0606030402020204" pitchFamily="34" charset="0"/>
            </a:endParaRPr>
          </a:p>
        </p:txBody>
      </p:sp>
    </p:spTree>
    <p:extLst>
      <p:ext uri="{BB962C8B-B14F-4D97-AF65-F5344CB8AC3E}">
        <p14:creationId xmlns:p14="http://schemas.microsoft.com/office/powerpoint/2010/main" val="3726648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Purpose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Theory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Materials + Methods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Next Steps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355600" y="190501"/>
            <a:ext cx="11544300" cy="1508105"/>
          </a:xfrm>
          <a:prstGeom prst="rect">
            <a:avLst/>
          </a:prstGeom>
          <a:noFill/>
        </p:spPr>
        <p:txBody>
          <a:bodyPr wrap="square" rtlCol="0">
            <a:spAutoFit/>
          </a:bodyPr>
          <a:lstStyle/>
          <a:p>
            <a:endParaRPr lang="en-US" sz="3200" dirty="0">
              <a:latin typeface="Franklin Gothic Medium Cond" panose="020B0606030402020204" pitchFamily="34" charset="0"/>
            </a:endParaRPr>
          </a:p>
          <a:p>
            <a:r>
              <a:rPr lang="en-US" sz="3200" dirty="0">
                <a:solidFill>
                  <a:srgbClr val="C00000"/>
                </a:solidFill>
                <a:latin typeface="Franklin Gothic Medium Cond" panose="020B0606030402020204" pitchFamily="34" charset="0"/>
              </a:rPr>
              <a:t>_______________________________________________________</a:t>
            </a:r>
            <a:endParaRPr lang="en-US" sz="3200" b="1" dirty="0">
              <a:latin typeface="Franklin Gothic Medium Cond" panose="020B0606030402020204" pitchFamily="34" charset="0"/>
            </a:endParaRPr>
          </a:p>
          <a:p>
            <a:endParaRPr lang="en-US" sz="2800" dirty="0">
              <a:latin typeface="Franklin Gothic Medium Cond" panose="020B0606030402020204" pitchFamily="34" charset="0"/>
            </a:endParaRPr>
          </a:p>
        </p:txBody>
      </p:sp>
      <p:sp>
        <p:nvSpPr>
          <p:cNvPr id="7" name="TextBox 6"/>
          <p:cNvSpPr txBox="1"/>
          <p:nvPr/>
        </p:nvSpPr>
        <p:spPr>
          <a:xfrm>
            <a:off x="292100" y="273050"/>
            <a:ext cx="11315700" cy="707886"/>
          </a:xfrm>
          <a:prstGeom prst="rect">
            <a:avLst/>
          </a:prstGeom>
          <a:noFill/>
        </p:spPr>
        <p:txBody>
          <a:bodyPr wrap="square" rtlCol="0">
            <a:spAutoFit/>
          </a:bodyPr>
          <a:lstStyle/>
          <a:p>
            <a:r>
              <a:rPr lang="en-US" sz="4000" dirty="0">
                <a:solidFill>
                  <a:srgbClr val="C00000"/>
                </a:solidFill>
                <a:latin typeface="Franklin Gothic Medium Cond" panose="020B0606030402020204" pitchFamily="34" charset="0"/>
              </a:rPr>
              <a:t>RESULTS</a:t>
            </a:r>
          </a:p>
        </p:txBody>
      </p:sp>
      <p:pic>
        <p:nvPicPr>
          <p:cNvPr id="5" name="Picture 2" descr="Animated GIF">
            <a:extLst>
              <a:ext uri="{FF2B5EF4-FFF2-40B4-BE49-F238E27FC236}">
                <a16:creationId xmlns:a16="http://schemas.microsoft.com/office/drawing/2014/main" id="{8E6A8F71-DBD0-4CDE-9110-340655106E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52532" y="1566194"/>
            <a:ext cx="7018768" cy="39480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C4443B-FF90-4EB3-B251-90EE8637A2B9}"/>
              </a:ext>
            </a:extLst>
          </p:cNvPr>
          <p:cNvSpPr txBox="1"/>
          <p:nvPr/>
        </p:nvSpPr>
        <p:spPr>
          <a:xfrm>
            <a:off x="464161" y="1566194"/>
            <a:ext cx="3717941" cy="3046988"/>
          </a:xfrm>
          <a:prstGeom prst="rect">
            <a:avLst/>
          </a:prstGeom>
          <a:noFill/>
        </p:spPr>
        <p:txBody>
          <a:bodyPr wrap="square" rtlCol="0">
            <a:spAutoFit/>
          </a:bodyPr>
          <a:lstStyle/>
          <a:p>
            <a:endParaRPr lang="en-US" dirty="0"/>
          </a:p>
          <a:p>
            <a:r>
              <a:rPr lang="en-US" dirty="0">
                <a:latin typeface="Franklin Gothic Medium Cond" panose="020B0606030402020204" pitchFamily="34" charset="0"/>
              </a:rPr>
              <a:t>A visual model predictive controller can generalize* to never-before-seen objects—both rigid and deformable*—and solve a range of user-defined object manipulation tasks using the same model. </a:t>
            </a:r>
          </a:p>
          <a:p>
            <a:endParaRPr lang="en-US" dirty="0">
              <a:latin typeface="Franklin Gothic Medium Cond" panose="020B0606030402020204" pitchFamily="34" charset="0"/>
            </a:endParaRPr>
          </a:p>
          <a:p>
            <a:endParaRPr lang="en-US" sz="1200" i="1" dirty="0">
              <a:latin typeface="Franklin Gothic Medium Cond" panose="020B0606030402020204" pitchFamily="34" charset="0"/>
            </a:endParaRPr>
          </a:p>
          <a:p>
            <a:endParaRPr lang="en-US" sz="1200" i="1" dirty="0">
              <a:latin typeface="Franklin Gothic Medium Cond" panose="020B0606030402020204" pitchFamily="34" charset="0"/>
            </a:endParaRPr>
          </a:p>
          <a:p>
            <a:endParaRPr lang="en-US" sz="1200" i="1" dirty="0">
              <a:latin typeface="Franklin Gothic Medium Cond" panose="020B0606030402020204" pitchFamily="34" charset="0"/>
            </a:endParaRPr>
          </a:p>
          <a:p>
            <a:r>
              <a:rPr lang="en-US" sz="1200" i="1" dirty="0">
                <a:latin typeface="Franklin Gothic Medium Cond" panose="020B0606030402020204" pitchFamily="34" charset="0"/>
              </a:rPr>
              <a:t>*with many clear limitations</a:t>
            </a:r>
            <a:endParaRPr lang="en-US" sz="1400" i="1" dirty="0">
              <a:latin typeface="Franklin Gothic Medium Cond" panose="020B0606030402020204" pitchFamily="34" charset="0"/>
            </a:endParaRPr>
          </a:p>
          <a:p>
            <a:endParaRPr lang="en-US" dirty="0"/>
          </a:p>
        </p:txBody>
      </p:sp>
    </p:spTree>
    <p:extLst>
      <p:ext uri="{BB962C8B-B14F-4D97-AF65-F5344CB8AC3E}">
        <p14:creationId xmlns:p14="http://schemas.microsoft.com/office/powerpoint/2010/main" val="3708564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123825" y="6388100"/>
          <a:ext cx="12017375" cy="410595"/>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4"/>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10595">
                <a:tc>
                  <a:txBody>
                    <a:bodyPr/>
                    <a:lstStyle/>
                    <a:p>
                      <a:pPr algn="ctr"/>
                      <a:r>
                        <a:rPr lang="en-US" dirty="0">
                          <a:latin typeface="Franklin Gothic Demi Cond" panose="020B0706030402020204" pitchFamily="34" charset="0"/>
                        </a:rPr>
                        <a:t>Purpose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00000"/>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Theory</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Materials + Methods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Results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dirty="0">
                          <a:latin typeface="Franklin Gothic Demi Cond" panose="020B0706030402020204" pitchFamily="34" charset="0"/>
                        </a:rPr>
                        <a:t>Next Steps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bl>
          </a:graphicData>
        </a:graphic>
      </p:graphicFrame>
      <p:sp>
        <p:nvSpPr>
          <p:cNvPr id="2" name="TextBox 1"/>
          <p:cNvSpPr txBox="1"/>
          <p:nvPr/>
        </p:nvSpPr>
        <p:spPr>
          <a:xfrm>
            <a:off x="355600" y="190501"/>
            <a:ext cx="11544300" cy="1508105"/>
          </a:xfrm>
          <a:prstGeom prst="rect">
            <a:avLst/>
          </a:prstGeom>
          <a:noFill/>
        </p:spPr>
        <p:txBody>
          <a:bodyPr wrap="square" rtlCol="0">
            <a:spAutoFit/>
          </a:bodyPr>
          <a:lstStyle/>
          <a:p>
            <a:endParaRPr lang="en-US" sz="3200" dirty="0">
              <a:latin typeface="Franklin Gothic Medium Cond" panose="020B0606030402020204" pitchFamily="34" charset="0"/>
            </a:endParaRPr>
          </a:p>
          <a:p>
            <a:r>
              <a:rPr lang="en-US" sz="3200" dirty="0">
                <a:solidFill>
                  <a:srgbClr val="C00000"/>
                </a:solidFill>
                <a:latin typeface="Franklin Gothic Medium Cond" panose="020B0606030402020204" pitchFamily="34" charset="0"/>
              </a:rPr>
              <a:t>_______________________________________________________</a:t>
            </a:r>
            <a:endParaRPr lang="en-US" sz="3200" b="1" dirty="0">
              <a:latin typeface="Franklin Gothic Medium Cond" panose="020B0606030402020204" pitchFamily="34" charset="0"/>
            </a:endParaRPr>
          </a:p>
          <a:p>
            <a:endParaRPr lang="en-US" sz="2800" dirty="0">
              <a:latin typeface="Franklin Gothic Medium Cond" panose="020B0606030402020204" pitchFamily="34" charset="0"/>
            </a:endParaRPr>
          </a:p>
        </p:txBody>
      </p:sp>
      <p:sp>
        <p:nvSpPr>
          <p:cNvPr id="7" name="TextBox 6"/>
          <p:cNvSpPr txBox="1"/>
          <p:nvPr/>
        </p:nvSpPr>
        <p:spPr>
          <a:xfrm>
            <a:off x="292100" y="273050"/>
            <a:ext cx="11315700" cy="707886"/>
          </a:xfrm>
          <a:prstGeom prst="rect">
            <a:avLst/>
          </a:prstGeom>
          <a:noFill/>
        </p:spPr>
        <p:txBody>
          <a:bodyPr wrap="square" rtlCol="0">
            <a:spAutoFit/>
          </a:bodyPr>
          <a:lstStyle/>
          <a:p>
            <a:r>
              <a:rPr lang="en-US" sz="4000" dirty="0">
                <a:solidFill>
                  <a:srgbClr val="C00000"/>
                </a:solidFill>
                <a:latin typeface="Franklin Gothic Medium Cond" panose="020B0606030402020204" pitchFamily="34" charset="0"/>
              </a:rPr>
              <a:t>Related Works</a:t>
            </a:r>
          </a:p>
        </p:txBody>
      </p:sp>
      <p:sp>
        <p:nvSpPr>
          <p:cNvPr id="3" name="TextBox 2">
            <a:extLst>
              <a:ext uri="{FF2B5EF4-FFF2-40B4-BE49-F238E27FC236}">
                <a16:creationId xmlns:a16="http://schemas.microsoft.com/office/drawing/2014/main" id="{FBC4443B-FF90-4EB3-B251-90EE8637A2B9}"/>
              </a:ext>
            </a:extLst>
          </p:cNvPr>
          <p:cNvSpPr txBox="1"/>
          <p:nvPr/>
        </p:nvSpPr>
        <p:spPr>
          <a:xfrm>
            <a:off x="409880" y="1352679"/>
            <a:ext cx="11372239" cy="5570756"/>
          </a:xfrm>
          <a:prstGeom prst="rect">
            <a:avLst/>
          </a:prstGeom>
          <a:noFill/>
        </p:spPr>
        <p:txBody>
          <a:bodyPr wrap="square" rtlCol="0">
            <a:spAutoFit/>
          </a:bodyPr>
          <a:lstStyle/>
          <a:p>
            <a:r>
              <a:rPr lang="en-US" dirty="0">
                <a:latin typeface="Franklin Gothic Medium Cond" panose="020B0606030402020204" pitchFamily="34" charset="0"/>
              </a:rPr>
              <a:t>Model Based Reinforcement Learning:</a:t>
            </a:r>
          </a:p>
          <a:p>
            <a:r>
              <a:rPr lang="en-US" sz="1400" dirty="0"/>
              <a:t>M. Zhang, S. Vikram, L. Smith, P. </a:t>
            </a:r>
            <a:r>
              <a:rPr lang="en-US" sz="1400" dirty="0" err="1"/>
              <a:t>Abbeel</a:t>
            </a:r>
            <a:r>
              <a:rPr lang="en-US" sz="1400" dirty="0"/>
              <a:t>, M. J. Johnson, and S. Levine, “Solar: Deep structured latent representations for model-based reinforcement learning,” arXiv:1808.09105, 2018</a:t>
            </a:r>
          </a:p>
          <a:p>
            <a:r>
              <a:rPr lang="en-US" sz="1400" dirty="0"/>
              <a:t>C. Finn, X. Y. Tan, Y. </a:t>
            </a:r>
            <a:r>
              <a:rPr lang="en-US" sz="1400" dirty="0" err="1"/>
              <a:t>Duan</a:t>
            </a:r>
            <a:r>
              <a:rPr lang="en-US" sz="1400" dirty="0"/>
              <a:t>, T. Darrell, S. Levine, and P. </a:t>
            </a:r>
            <a:r>
              <a:rPr lang="en-US" sz="1400" dirty="0" err="1"/>
              <a:t>Abbeel</a:t>
            </a:r>
            <a:r>
              <a:rPr lang="en-US" sz="1400" dirty="0"/>
              <a:t>, “Deep spatial autoencoders for visuomotor learning,” in International Conference on Robotics and Automation (ICRA), 2016</a:t>
            </a:r>
            <a:endParaRPr lang="en-US" sz="1400" i="1" dirty="0">
              <a:latin typeface="Franklin Gothic Medium Cond" panose="020B0606030402020204" pitchFamily="34" charset="0"/>
            </a:endParaRPr>
          </a:p>
          <a:p>
            <a:endParaRPr lang="en-US" sz="1400" i="1" dirty="0">
              <a:latin typeface="Franklin Gothic Medium Cond" panose="020B0606030402020204" pitchFamily="34" charset="0"/>
            </a:endParaRPr>
          </a:p>
          <a:p>
            <a:endParaRPr lang="en-US" sz="1400" i="1" dirty="0">
              <a:latin typeface="Franklin Gothic Medium Cond" panose="020B0606030402020204" pitchFamily="34" charset="0"/>
            </a:endParaRPr>
          </a:p>
          <a:p>
            <a:r>
              <a:rPr lang="en-US" dirty="0">
                <a:latin typeface="Franklin Gothic Medium Cond" panose="020B0606030402020204" pitchFamily="34" charset="0"/>
              </a:rPr>
              <a:t>Self- Supervised Robotic Learning</a:t>
            </a:r>
          </a:p>
          <a:p>
            <a:r>
              <a:rPr lang="en-US" sz="1400" dirty="0"/>
              <a:t>S. Levine, P. Pastor, A. </a:t>
            </a:r>
            <a:r>
              <a:rPr lang="en-US" sz="1400" dirty="0" err="1"/>
              <a:t>Krizhevsky</a:t>
            </a:r>
            <a:r>
              <a:rPr lang="en-US" sz="1400" dirty="0"/>
              <a:t>, J. </a:t>
            </a:r>
            <a:r>
              <a:rPr lang="en-US" sz="1400" dirty="0" err="1"/>
              <a:t>Ibarz</a:t>
            </a:r>
            <a:r>
              <a:rPr lang="en-US" sz="1400" dirty="0"/>
              <a:t>, and D. Quillen, “Learning hand-eye coordination for robotic grasping with deep learning and large-scale data collection,” International Journal of Robotics Research (IJRR), 2016</a:t>
            </a:r>
          </a:p>
          <a:p>
            <a:r>
              <a:rPr lang="en-US" sz="1400" dirty="0"/>
              <a:t>L. Pinto and A. Gupta, “Supersizing self-supervision: Learning to grasp from 50k tries and 700 robot hours,” in International Conference on Robotics and Automation (ICRA), 2016.</a:t>
            </a:r>
            <a:endParaRPr lang="en-US" sz="1400" dirty="0">
              <a:latin typeface="Franklin Gothic Medium Cond" panose="020B0606030402020204" pitchFamily="34" charset="0"/>
            </a:endParaRPr>
          </a:p>
          <a:p>
            <a:endParaRPr lang="en-US" sz="1400" dirty="0">
              <a:latin typeface="Franklin Gothic Medium Cond" panose="020B0606030402020204" pitchFamily="34" charset="0"/>
            </a:endParaRPr>
          </a:p>
          <a:p>
            <a:r>
              <a:rPr lang="en-US" dirty="0">
                <a:latin typeface="Franklin Gothic Medium Cond" panose="020B0606030402020204" pitchFamily="34" charset="0"/>
              </a:rPr>
              <a:t>Sensory Prediction Models</a:t>
            </a:r>
          </a:p>
          <a:p>
            <a:r>
              <a:rPr lang="en-US" sz="1400" dirty="0"/>
              <a:t>J. T. Betts, “Survey of numerical methods for trajectory optimization,” Journal of guidance, control, and dynamics, 1998.</a:t>
            </a:r>
            <a:endParaRPr lang="en-US" sz="1400" dirty="0">
              <a:latin typeface="Franklin Gothic Medium Cond" panose="020B0606030402020204" pitchFamily="34" charset="0"/>
            </a:endParaRPr>
          </a:p>
          <a:p>
            <a:endParaRPr lang="en-US" sz="1400" dirty="0">
              <a:latin typeface="Franklin Gothic Medium Cond" panose="020B0606030402020204" pitchFamily="34" charset="0"/>
            </a:endParaRPr>
          </a:p>
          <a:p>
            <a:endParaRPr lang="en-US" sz="1400" dirty="0">
              <a:latin typeface="Franklin Gothic Medium Cond" panose="020B0606030402020204" pitchFamily="34" charset="0"/>
            </a:endParaRPr>
          </a:p>
          <a:p>
            <a:r>
              <a:rPr lang="en-US" dirty="0">
                <a:latin typeface="Franklin Gothic Medium Cond" panose="020B0606030402020204" pitchFamily="34" charset="0"/>
              </a:rPr>
              <a:t>Optical Flow</a:t>
            </a:r>
          </a:p>
          <a:p>
            <a:r>
              <a:rPr lang="en-US" sz="1400" dirty="0"/>
              <a:t>T. Zhou, S. </a:t>
            </a:r>
            <a:r>
              <a:rPr lang="en-US" sz="1400" dirty="0" err="1"/>
              <a:t>Tulsiani</a:t>
            </a:r>
            <a:r>
              <a:rPr lang="en-US" sz="1400" dirty="0"/>
              <a:t>, W. Sun, J. Malik, and A. A. </a:t>
            </a:r>
            <a:r>
              <a:rPr lang="en-US" sz="1400" dirty="0" err="1"/>
              <a:t>Efros</a:t>
            </a:r>
            <a:r>
              <a:rPr lang="en-US" sz="1400" dirty="0"/>
              <a:t>, “View synthesis by appearance flow,” in European conference on computer vision, 2016.</a:t>
            </a:r>
            <a:endParaRPr lang="en-US" sz="1400" dirty="0">
              <a:latin typeface="Franklin Gothic Medium Cond" panose="020B0606030402020204" pitchFamily="34" charset="0"/>
            </a:endParaRPr>
          </a:p>
          <a:p>
            <a:r>
              <a:rPr lang="en-US" sz="1400" dirty="0"/>
              <a:t>S. Meister, J. </a:t>
            </a:r>
            <a:r>
              <a:rPr lang="en-US" sz="1400" dirty="0" err="1"/>
              <a:t>Hur</a:t>
            </a:r>
            <a:r>
              <a:rPr lang="en-US" sz="1400" dirty="0"/>
              <a:t>, and S. Roth, “</a:t>
            </a:r>
            <a:r>
              <a:rPr lang="en-US" sz="1400" dirty="0" err="1"/>
              <a:t>Unflow</a:t>
            </a:r>
            <a:r>
              <a:rPr lang="en-US" sz="1400" dirty="0"/>
              <a:t>: Unsupervised learning of optical flow with a bidirectional census loss,” arXiv:1711.07837, 2017</a:t>
            </a:r>
            <a:endParaRPr lang="en-US" sz="1400" dirty="0">
              <a:latin typeface="Franklin Gothic Medium Cond" panose="020B0606030402020204" pitchFamily="34" charset="0"/>
            </a:endParaRPr>
          </a:p>
          <a:p>
            <a:endParaRPr lang="en-US" sz="1400" dirty="0">
              <a:latin typeface="Franklin Gothic Medium Cond" panose="020B0606030402020204" pitchFamily="34" charset="0"/>
            </a:endParaRPr>
          </a:p>
          <a:p>
            <a:endParaRPr lang="en-US" sz="1400" dirty="0">
              <a:latin typeface="Franklin Gothic Medium Cond" panose="020B0606030402020204" pitchFamily="34" charset="0"/>
            </a:endParaRPr>
          </a:p>
          <a:p>
            <a:endParaRPr lang="en-US" sz="1400" dirty="0">
              <a:latin typeface="Franklin Gothic Medium Cond" panose="020B0606030402020204" pitchFamily="34" charset="0"/>
            </a:endParaRPr>
          </a:p>
          <a:p>
            <a:endParaRPr lang="en-US" dirty="0"/>
          </a:p>
        </p:txBody>
      </p:sp>
    </p:spTree>
    <p:extLst>
      <p:ext uri="{BB962C8B-B14F-4D97-AF65-F5344CB8AC3E}">
        <p14:creationId xmlns:p14="http://schemas.microsoft.com/office/powerpoint/2010/main" val="2908787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8127</TotalTime>
  <Words>3183</Words>
  <Application>Microsoft Office PowerPoint</Application>
  <PresentationFormat>Widescreen</PresentationFormat>
  <Paragraphs>499</Paragraphs>
  <Slides>44</Slides>
  <Notes>31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Cambria Math</vt:lpstr>
      <vt:lpstr>Franklin Gothic Book</vt:lpstr>
      <vt:lpstr>Franklin Gothic Demi Cond</vt:lpstr>
      <vt:lpstr>Franklin Gothic Medium Cond</vt:lpstr>
      <vt:lpstr>Office Theme</vt:lpstr>
      <vt:lpstr>Visual Foresight: Model-Based Deep Reinforcement Learning for Vision-Based Robotic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Foresight: Model-Based Deep Reinforcement Learning for Vision-Based Robotic Control</dc:title>
  <dc:creator>Jerry Zhang</dc:creator>
  <cp:lastModifiedBy>Jerry Zhang</cp:lastModifiedBy>
  <cp:revision>60</cp:revision>
  <dcterms:created xsi:type="dcterms:W3CDTF">2019-02-08T21:58:16Z</dcterms:created>
  <dcterms:modified xsi:type="dcterms:W3CDTF">2019-02-19T09:42:28Z</dcterms:modified>
</cp:coreProperties>
</file>