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72" r:id="rId5"/>
    <p:sldId id="269" r:id="rId6"/>
    <p:sldId id="257" r:id="rId7"/>
    <p:sldId id="260" r:id="rId8"/>
    <p:sldId id="261" r:id="rId9"/>
    <p:sldId id="262" r:id="rId10"/>
    <p:sldId id="258" r:id="rId11"/>
    <p:sldId id="264" r:id="rId12"/>
    <p:sldId id="259" r:id="rId13"/>
    <p:sldId id="265" r:id="rId14"/>
    <p:sldId id="267" r:id="rId15"/>
    <p:sldId id="268" r:id="rId16"/>
    <p:sldId id="266" r:id="rId17"/>
    <p:sldId id="274" r:id="rId18"/>
    <p:sldId id="273" r:id="rId19"/>
    <p:sldId id="275" r:id="rId20"/>
    <p:sldId id="276" r:id="rId21"/>
    <p:sldId id="27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EB66F-848E-4F9C-B191-489F26E3A230}" v="7" dt="2019-03-05T14:44:0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aTDkYFZFWug&amp;feature=youtu.b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tondynamics.com" TargetMode="External"/><Relationship Id="rId2" Type="http://schemas.openxmlformats.org/officeDocument/2006/relationships/hyperlink" Target="https://www.anybotics.com/anymal-legged-rob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mimetics.mit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cs typeface="Calibri Light"/>
              </a:rPr>
              <a:t>Learning Agile and Dynamic Motor Skills for Legged Robots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438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>
                <a:latin typeface="Calibri Light"/>
                <a:cs typeface="Calibri"/>
              </a:rPr>
              <a:t>Jemin</a:t>
            </a:r>
            <a:r>
              <a:rPr lang="en-US" dirty="0">
                <a:latin typeface="Calibri Light"/>
                <a:cs typeface="Calibri"/>
              </a:rPr>
              <a:t> </a:t>
            </a:r>
            <a:r>
              <a:rPr lang="en-US" dirty="0" err="1">
                <a:latin typeface="Calibri Light"/>
                <a:cs typeface="Calibri"/>
              </a:rPr>
              <a:t>Hwangbo</a:t>
            </a:r>
            <a:r>
              <a:rPr lang="en-US" dirty="0">
                <a:latin typeface="Calibri Light"/>
                <a:cs typeface="Calibri"/>
              </a:rPr>
              <a:t>, </a:t>
            </a:r>
            <a:r>
              <a:rPr lang="en-US" dirty="0" err="1">
                <a:latin typeface="Calibri Light"/>
                <a:cs typeface="Calibri"/>
              </a:rPr>
              <a:t>Joonho</a:t>
            </a:r>
            <a:r>
              <a:rPr lang="en-US" dirty="0">
                <a:latin typeface="Calibri Light"/>
                <a:cs typeface="Calibri"/>
              </a:rPr>
              <a:t> Lee, Alexey </a:t>
            </a:r>
            <a:r>
              <a:rPr lang="en-US" dirty="0" err="1">
                <a:latin typeface="Calibri Light"/>
                <a:cs typeface="Calibri"/>
              </a:rPr>
              <a:t>Dosovitskiy</a:t>
            </a:r>
            <a:r>
              <a:rPr lang="en-US" dirty="0">
                <a:latin typeface="Calibri Light"/>
                <a:cs typeface="Calibri"/>
              </a:rPr>
              <a:t>, Dario </a:t>
            </a:r>
            <a:r>
              <a:rPr lang="en-US" dirty="0" err="1">
                <a:latin typeface="Calibri Light"/>
                <a:cs typeface="Calibri"/>
              </a:rPr>
              <a:t>Bellicoso</a:t>
            </a:r>
            <a:r>
              <a:rPr lang="en-US" dirty="0">
                <a:latin typeface="Calibri Light"/>
                <a:cs typeface="Calibri"/>
              </a:rPr>
              <a:t>, </a:t>
            </a:r>
            <a:r>
              <a:rPr lang="en-US" dirty="0" err="1">
                <a:latin typeface="Calibri Light"/>
                <a:cs typeface="Calibri"/>
              </a:rPr>
              <a:t>Joonho</a:t>
            </a:r>
            <a:r>
              <a:rPr lang="en-US" dirty="0">
                <a:latin typeface="Calibri Light"/>
                <a:cs typeface="Calibri"/>
              </a:rPr>
              <a:t> Lee, Vassilios </a:t>
            </a:r>
            <a:r>
              <a:rPr lang="en-US" dirty="0" err="1">
                <a:latin typeface="Calibri Light"/>
                <a:cs typeface="Calibri"/>
              </a:rPr>
              <a:t>Tsounis</a:t>
            </a:r>
            <a:r>
              <a:rPr lang="en-US" dirty="0">
                <a:latin typeface="Calibri Light"/>
                <a:cs typeface="Calibri"/>
              </a:rPr>
              <a:t>, </a:t>
            </a:r>
            <a:r>
              <a:rPr lang="en-US" dirty="0" err="1">
                <a:latin typeface="Calibri Light"/>
                <a:cs typeface="Calibri"/>
              </a:rPr>
              <a:t>Vladlen</a:t>
            </a:r>
            <a:r>
              <a:rPr lang="en-US" dirty="0">
                <a:latin typeface="Calibri Light"/>
                <a:cs typeface="Calibri"/>
              </a:rPr>
              <a:t> </a:t>
            </a:r>
            <a:r>
              <a:rPr lang="en-US" dirty="0" err="1">
                <a:latin typeface="Calibri Light"/>
                <a:cs typeface="Calibri"/>
              </a:rPr>
              <a:t>Koltun</a:t>
            </a:r>
            <a:r>
              <a:rPr lang="en-US" dirty="0">
                <a:latin typeface="Calibri Light"/>
                <a:cs typeface="Calibri"/>
              </a:rPr>
              <a:t>, and Marco Hutter </a:t>
            </a:r>
            <a:r>
              <a:rPr lang="en-US" dirty="0">
                <a:cs typeface="Calibri"/>
              </a:rPr>
              <a:t>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CFE39-F8A1-4D11-922F-F3DFAEF08358}"/>
              </a:ext>
            </a:extLst>
          </p:cNvPr>
          <p:cNvSpPr txBox="1"/>
          <p:nvPr/>
        </p:nvSpPr>
        <p:spPr>
          <a:xfrm>
            <a:off x="4553953" y="5055269"/>
            <a:ext cx="3074068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Presented by Steven Mazzola</a:t>
            </a:r>
          </a:p>
          <a:p>
            <a:pPr algn="ctr"/>
            <a:r>
              <a:rPr lang="en-US" dirty="0">
                <a:cs typeface="Calibri"/>
              </a:rPr>
              <a:t>UNI: slm2242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4194-4D83-4035-A883-6313CC64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43086" cy="657726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2. Training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8E616-FDED-456E-9BA7-A1A805950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43086" cy="381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Multi-layer perception (MLP) actuator network</a:t>
            </a:r>
          </a:p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3 hidden layers of 32 units each</a:t>
            </a:r>
          </a:p>
          <a:p>
            <a:pPr marL="285750" indent="-285750">
              <a:buChar char="•"/>
            </a:pPr>
            <a:r>
              <a:rPr lang="en-US" sz="2400" dirty="0" err="1">
                <a:cs typeface="Calibri"/>
              </a:rPr>
              <a:t>Softsign</a:t>
            </a:r>
            <a:r>
              <a:rPr lang="en-US" sz="2400" dirty="0">
                <a:cs typeface="Calibri"/>
              </a:rPr>
              <a:t> activation function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6D7643-8F3E-456F-9982-2FE12CCE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38" y="231855"/>
            <a:ext cx="5551118" cy="63926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7CB8BE-4FFB-4257-8DC6-5096484D2EBA}"/>
              </a:ext>
            </a:extLst>
          </p:cNvPr>
          <p:cNvSpPr/>
          <p:nvPr/>
        </p:nvSpPr>
        <p:spPr>
          <a:xfrm>
            <a:off x="8456195" y="74195"/>
            <a:ext cx="3599445" cy="41508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4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54B170-07F0-4EC4-91A2-9098B3E38610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43086" cy="657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3. Learning</a:t>
            </a:r>
            <a:endParaRPr lang="en-US" sz="4000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B1B8A6F-EA4F-4EE6-A184-47CA855D643D}"/>
              </a:ext>
            </a:extLst>
          </p:cNvPr>
          <p:cNvSpPr txBox="1">
            <a:spLocks/>
          </p:cNvSpPr>
          <p:nvPr/>
        </p:nvSpPr>
        <p:spPr>
          <a:xfrm>
            <a:off x="839787" y="1566111"/>
            <a:ext cx="10186322" cy="613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  <a:cs typeface="Calibri"/>
              </a:rPr>
              <a:t>Observation o(t): state measurement of robot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32B6D76-6B1D-44CB-998C-FE74C684447C}"/>
              </a:ext>
            </a:extLst>
          </p:cNvPr>
          <p:cNvSpPr txBox="1">
            <a:spLocks/>
          </p:cNvSpPr>
          <p:nvPr/>
        </p:nvSpPr>
        <p:spPr>
          <a:xfrm>
            <a:off x="839787" y="3200400"/>
            <a:ext cx="10436981" cy="613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cs typeface="Calibri"/>
              </a:rPr>
              <a:t>Action a(t): position command to actuator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10C7EF8-A9CE-4D25-B586-538453BA8A05}"/>
              </a:ext>
            </a:extLst>
          </p:cNvPr>
          <p:cNvSpPr txBox="1">
            <a:spLocks/>
          </p:cNvSpPr>
          <p:nvPr/>
        </p:nvSpPr>
        <p:spPr>
          <a:xfrm>
            <a:off x="839786" y="4924926"/>
            <a:ext cx="10186322" cy="613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cs typeface="Calibri"/>
              </a:rPr>
              <a:t>Reward r(t): factor to promote desired behavior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5F2B1-0D91-4774-8597-53DC7AB11EEC}"/>
              </a:ext>
            </a:extLst>
          </p:cNvPr>
          <p:cNvSpPr txBox="1"/>
          <p:nvPr/>
        </p:nvSpPr>
        <p:spPr>
          <a:xfrm>
            <a:off x="844216" y="2057401"/>
            <a:ext cx="1035317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Includes nine measurements: base orientation, base height, linear velocity, angular velocity, joint position, joint velocity, joint state history, previous action, command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Locomotor training uses all nine, while recovery training omits base height</a:t>
            </a:r>
          </a:p>
        </p:txBody>
      </p:sp>
      <p:pic>
        <p:nvPicPr>
          <p:cNvPr id="14" name="Picture 14" descr="A close up of a clock&#10;&#10;Description generated with high confidence">
            <a:extLst>
              <a:ext uri="{FF2B5EF4-FFF2-40B4-BE49-F238E27FC236}">
                <a16:creationId xmlns:a16="http://schemas.microsoft.com/office/drawing/2014/main" id="{4B1D48B8-B1AF-4836-8F7B-26A04520C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208" y="575510"/>
            <a:ext cx="1485900" cy="533400"/>
          </a:xfrm>
          <a:prstGeom prst="rect">
            <a:avLst/>
          </a:prstGeom>
        </p:spPr>
      </p:pic>
      <p:pic>
        <p:nvPicPr>
          <p:cNvPr id="16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DD6C7A3-B24A-4718-9D19-C8B44E29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42" y="240348"/>
            <a:ext cx="4287253" cy="12137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72AF2A-89FE-46A3-BB66-2609622ECF36}"/>
              </a:ext>
            </a:extLst>
          </p:cNvPr>
          <p:cNvSpPr txBox="1"/>
          <p:nvPr/>
        </p:nvSpPr>
        <p:spPr>
          <a:xfrm>
            <a:off x="844216" y="3721769"/>
            <a:ext cx="10353173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Selected according to stochastic policy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Uses a fixed PD controller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cs typeface="Calibri"/>
              </a:rPr>
              <a:t>Kp</a:t>
            </a:r>
            <a:r>
              <a:rPr lang="en-US" dirty="0">
                <a:cs typeface="Calibri"/>
              </a:rPr>
              <a:t> set at value which keeps relative ranges of position and torque similar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>
                <a:cs typeface="Calibri"/>
              </a:rPr>
              <a:t>Kd</a:t>
            </a:r>
            <a:r>
              <a:rPr lang="en-US" dirty="0">
                <a:cs typeface="Calibri"/>
              </a:rPr>
              <a:t> set at high value to reduce oscillation</a:t>
            </a:r>
          </a:p>
        </p:txBody>
      </p:sp>
    </p:spTree>
    <p:extLst>
      <p:ext uri="{BB962C8B-B14F-4D97-AF65-F5344CB8AC3E}">
        <p14:creationId xmlns:p14="http://schemas.microsoft.com/office/powerpoint/2010/main" val="225085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4194-4D83-4035-A883-6313CC64B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43086" cy="657726"/>
          </a:xfrm>
        </p:spPr>
        <p:txBody>
          <a:bodyPr>
            <a:normAutofit/>
          </a:bodyPr>
          <a:lstStyle/>
          <a:p>
            <a:r>
              <a:rPr lang="en-US" sz="4000" dirty="0">
                <a:cs typeface="Calibri Light"/>
              </a:rPr>
              <a:t>3.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8E616-FDED-456E-9BA7-A1A805950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143086" cy="3811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Multi-layer perception (MLP) actuator network</a:t>
            </a:r>
          </a:p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2 hidden layers of 256 and 128 units </a:t>
            </a:r>
          </a:p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Tanh activation function</a:t>
            </a:r>
          </a:p>
          <a:p>
            <a:pPr marL="285750" indent="-285750"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Trust Region Policy Optimization (TRPO)</a:t>
            </a:r>
          </a:p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Custom implementation allows for 250,000 state transitions in 4 hours</a:t>
            </a:r>
          </a:p>
          <a:p>
            <a:pPr marL="285750" indent="-285750">
              <a:buChar char="•"/>
            </a:pPr>
            <a:r>
              <a:rPr lang="en-US" sz="2400" dirty="0">
                <a:cs typeface="Calibri"/>
              </a:rPr>
              <a:t>Stop if no performance improvement in 300 iterations</a:t>
            </a:r>
          </a:p>
          <a:p>
            <a:pPr marL="285750" indent="-285750">
              <a:buChar char="•"/>
            </a:pP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76D7643-8F3E-456F-9982-2FE12CCE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138" y="231855"/>
            <a:ext cx="5551118" cy="63926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7CB8BE-4FFB-4257-8DC6-5096484D2EBA}"/>
              </a:ext>
            </a:extLst>
          </p:cNvPr>
          <p:cNvSpPr/>
          <p:nvPr/>
        </p:nvSpPr>
        <p:spPr>
          <a:xfrm>
            <a:off x="5949616" y="2721142"/>
            <a:ext cx="6106023" cy="4582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5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54B170-07F0-4EC4-91A2-9098B3E38610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43086" cy="657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3. Learning</a:t>
            </a:r>
            <a:endParaRPr lang="en-US" sz="40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93A4E7-7875-43BB-B3EC-4A92CC89460C}"/>
              </a:ext>
            </a:extLst>
          </p:cNvPr>
          <p:cNvSpPr txBox="1">
            <a:spLocks/>
          </p:cNvSpPr>
          <p:nvPr/>
        </p:nvSpPr>
        <p:spPr>
          <a:xfrm>
            <a:off x="839788" y="2057400"/>
            <a:ext cx="10627479" cy="381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cs typeface="Calibri"/>
              </a:rPr>
              <a:t>Need to find a balance for joint torque and velocity penalties</a:t>
            </a:r>
            <a:endParaRPr lang="en-US" sz="2400" dirty="0">
              <a:cs typeface="Calibri"/>
            </a:endParaRPr>
          </a:p>
          <a:p>
            <a:pPr marL="914400" lvl="1" indent="-457200"/>
            <a:r>
              <a:rPr lang="en-US" dirty="0">
                <a:cs typeface="Calibri"/>
              </a:rPr>
              <a:t>Low penalty: unnatural motions</a:t>
            </a:r>
          </a:p>
          <a:p>
            <a:pPr marL="914400" lvl="1" indent="-457200"/>
            <a:r>
              <a:rPr lang="en-US" dirty="0">
                <a:cs typeface="Calibri"/>
              </a:rPr>
              <a:t>High penalty: standing bias, limited movement</a:t>
            </a:r>
          </a:p>
          <a:p>
            <a:pPr marL="457200" indent="-457200"/>
            <a:r>
              <a:rPr lang="en-US" dirty="0">
                <a:cs typeface="Calibri"/>
              </a:rPr>
              <a:t>Curriculum:</a:t>
            </a:r>
          </a:p>
          <a:p>
            <a:pPr marL="914400" lvl="1" indent="-457200"/>
            <a:r>
              <a:rPr lang="en-US" dirty="0">
                <a:cs typeface="Calibri"/>
              </a:rPr>
              <a:t>Learn primary objective first, then refine movement for other criteria</a:t>
            </a:r>
          </a:p>
          <a:p>
            <a:pPr marL="914400" lvl="1" indent="-457200"/>
            <a:r>
              <a:rPr lang="en-US" dirty="0">
                <a:cs typeface="Calibri"/>
              </a:rPr>
              <a:t>Curriculum factor in range [0,1] added to all non-primary terms</a:t>
            </a:r>
          </a:p>
          <a:p>
            <a:pPr marL="1371600" lvl="2"/>
            <a:r>
              <a:rPr lang="en-US" dirty="0">
                <a:cs typeface="Calibri"/>
              </a:rPr>
              <a:t>For locomotion, base velocity error cost is unaffected</a:t>
            </a:r>
          </a:p>
          <a:p>
            <a:pPr marL="1371600" lvl="2"/>
            <a:r>
              <a:rPr lang="en-US" dirty="0">
                <a:cs typeface="Calibri"/>
              </a:rPr>
              <a:t>For recovery, base orientation cost is unaffected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3863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54B170-07F0-4EC4-91A2-9098B3E38610}"/>
              </a:ext>
            </a:extLst>
          </p:cNvPr>
          <p:cNvSpPr txBox="1">
            <a:spLocks/>
          </p:cNvSpPr>
          <p:nvPr/>
        </p:nvSpPr>
        <p:spPr>
          <a:xfrm>
            <a:off x="1030288" y="306805"/>
            <a:ext cx="2626481" cy="6677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latin typeface="Calibri Light"/>
                <a:cs typeface="Calibri Light"/>
              </a:rPr>
              <a:t>Locomotion</a:t>
            </a:r>
            <a:endParaRPr lang="en-US" sz="3600" b="1">
              <a:solidFill>
                <a:srgbClr val="000000"/>
              </a:solidFill>
              <a:latin typeface="Calibri Light"/>
              <a:cs typeface="Calibri Ligh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023FF14-3611-4D12-85E6-AFED4AD4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39" y="1109967"/>
            <a:ext cx="3776597" cy="5360509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7AA655D-162D-4673-9B1C-5AD8C10A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506" y="1105491"/>
            <a:ext cx="4079309" cy="562904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D0B2D1A-EE9D-4CEF-B7DE-A8097EC9E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493" y="1059165"/>
            <a:ext cx="2963778" cy="30913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D243800-A5F7-4FFB-9472-B5F03D29E7E8}"/>
              </a:ext>
            </a:extLst>
          </p:cNvPr>
          <p:cNvSpPr txBox="1">
            <a:spLocks/>
          </p:cNvSpPr>
          <p:nvPr/>
        </p:nvSpPr>
        <p:spPr>
          <a:xfrm>
            <a:off x="7236577" y="306805"/>
            <a:ext cx="2175297" cy="66775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C00000"/>
                </a:solidFill>
                <a:cs typeface="Calibri Light"/>
              </a:rPr>
              <a:t>Recovery</a:t>
            </a:r>
            <a:endParaRPr lang="en-US" sz="3600" b="1" dirty="0">
              <a:solidFill>
                <a:srgbClr val="000000"/>
              </a:solidFill>
              <a:cs typeface="Calibri Light" panose="020F03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6D722-E4E2-45A4-A8CB-0FCF7B066ACF}"/>
              </a:ext>
            </a:extLst>
          </p:cNvPr>
          <p:cNvSpPr/>
          <p:nvPr/>
        </p:nvSpPr>
        <p:spPr>
          <a:xfrm>
            <a:off x="4796590" y="1106905"/>
            <a:ext cx="1764630" cy="270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873A30-EE69-4AF9-A01A-47B62125B27B}"/>
              </a:ext>
            </a:extLst>
          </p:cNvPr>
          <p:cNvCxnSpPr/>
          <p:nvPr/>
        </p:nvCxnSpPr>
        <p:spPr>
          <a:xfrm>
            <a:off x="4428123" y="317334"/>
            <a:ext cx="10025" cy="609599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83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54B170-07F0-4EC4-91A2-9098B3E38610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43086" cy="657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3. Learning</a:t>
            </a:r>
            <a:endParaRPr lang="en-US" sz="40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493A4E7-7875-43BB-B3EC-4A92CC89460C}"/>
              </a:ext>
            </a:extLst>
          </p:cNvPr>
          <p:cNvSpPr txBox="1">
            <a:spLocks/>
          </p:cNvSpPr>
          <p:nvPr/>
        </p:nvSpPr>
        <p:spPr>
          <a:xfrm>
            <a:off x="659315" y="1265321"/>
            <a:ext cx="7196282" cy="49746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dirty="0">
                <a:cs typeface="Calibri"/>
              </a:rPr>
              <a:t>High-speed locomotion training:</a:t>
            </a:r>
            <a:endParaRPr lang="en-US" sz="2400" dirty="0">
              <a:cs typeface="Calibri"/>
            </a:endParaRPr>
          </a:p>
          <a:p>
            <a:pPr marL="914400" lvl="1" indent="-457200"/>
            <a:r>
              <a:rPr lang="en-US" dirty="0">
                <a:cs typeface="Calibri"/>
              </a:rPr>
              <a:t>Send randomly sampled forward, lateral, and turning velocities as commands</a:t>
            </a:r>
          </a:p>
          <a:p>
            <a:pPr marL="914400" lvl="1" indent="-457200"/>
            <a:r>
              <a:rPr lang="en-US" dirty="0">
                <a:cs typeface="Calibri"/>
              </a:rPr>
              <a:t>Trajectory executed for 6 seconds</a:t>
            </a:r>
          </a:p>
          <a:p>
            <a:pPr marL="914400" lvl="1" indent="-457200"/>
            <a:r>
              <a:rPr lang="en-US" dirty="0">
                <a:cs typeface="Calibri"/>
              </a:rPr>
              <a:t>Simulation terminated if in violation of ground or other limits</a:t>
            </a:r>
          </a:p>
          <a:p>
            <a:pPr marL="914400" lvl="1" indent="-457200"/>
            <a:r>
              <a:rPr lang="en-US" dirty="0">
                <a:cs typeface="Calibri"/>
              </a:rPr>
              <a:t>Training time: 4 hours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Recovery training:</a:t>
            </a:r>
          </a:p>
          <a:p>
            <a:pPr marL="914400" lvl="1" indent="-457200"/>
            <a:r>
              <a:rPr lang="en-US" dirty="0">
                <a:cs typeface="Calibri"/>
              </a:rPr>
              <a:t>Robot collision bodies are given random sizes and positions</a:t>
            </a:r>
          </a:p>
          <a:p>
            <a:pPr marL="914400" lvl="1" indent="-457200"/>
            <a:r>
              <a:rPr lang="en-US" dirty="0">
                <a:cs typeface="Calibri"/>
              </a:rPr>
              <a:t>Dropped from 1 meter in random configurations</a:t>
            </a:r>
          </a:p>
          <a:p>
            <a:pPr marL="914400" lvl="1" indent="-457200"/>
            <a:r>
              <a:rPr lang="en-US" dirty="0">
                <a:cs typeface="Calibri"/>
              </a:rPr>
              <a:t>Simulation runs for 1.2 seconds and result is set as initial position for learning</a:t>
            </a:r>
          </a:p>
          <a:p>
            <a:pPr marL="914400" lvl="1" indent="-457200"/>
            <a:r>
              <a:rPr lang="en-US" dirty="0">
                <a:cs typeface="Calibri"/>
              </a:rPr>
              <a:t>Training time: 11 hours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2" name="Picture 3" descr="A picture containing sky, photo, different, box&#10;&#10;Description generated with very high confidence">
            <a:extLst>
              <a:ext uri="{FF2B5EF4-FFF2-40B4-BE49-F238E27FC236}">
                <a16:creationId xmlns:a16="http://schemas.microsoft.com/office/drawing/2014/main" id="{8B660A1D-1B51-468C-ABC5-A1FDAD48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873534" y="1993331"/>
            <a:ext cx="5918794" cy="292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4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54B170-07F0-4EC4-91A2-9098B3E38610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43086" cy="657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4. Deployment</a:t>
            </a:r>
            <a:endParaRPr lang="en-US" sz="4000" dirty="0"/>
          </a:p>
        </p:txBody>
      </p:sp>
      <p:pic>
        <p:nvPicPr>
          <p:cNvPr id="2" name="Picture 10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45546593-D381-4709-BFC0-EAB703F1D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917" y="1947894"/>
            <a:ext cx="4623751" cy="4805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CDCE33-8F66-40CA-986E-2A774DAC6EA6}"/>
              </a:ext>
            </a:extLst>
          </p:cNvPr>
          <p:cNvSpPr txBox="1"/>
          <p:nvPr/>
        </p:nvSpPr>
        <p:spPr>
          <a:xfrm>
            <a:off x="944480" y="2328111"/>
            <a:ext cx="6533146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Trained parameters set by simulation are now ported to onboard PC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Position commands converted to torque commands to control real robot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Complexity of actuators complicate this transfer</a:t>
            </a:r>
          </a:p>
        </p:txBody>
      </p:sp>
    </p:spTree>
    <p:extLst>
      <p:ext uri="{BB962C8B-B14F-4D97-AF65-F5344CB8AC3E}">
        <p14:creationId xmlns:p14="http://schemas.microsoft.com/office/powerpoint/2010/main" val="3076300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7DAF-CC0B-4861-9ECA-088DF9E5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Video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F21BE-C551-450B-8786-C6D2248AEF5A}"/>
              </a:ext>
            </a:extLst>
          </p:cNvPr>
          <p:cNvSpPr txBox="1"/>
          <p:nvPr/>
        </p:nvSpPr>
        <p:spPr>
          <a:xfrm>
            <a:off x="2769268" y="1515979"/>
            <a:ext cx="676375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https://www.youtube.com/watch?v=aTDkYFZFWug&amp;feature=youtu.be</a:t>
            </a:r>
            <a:endParaRPr lang="en-US"/>
          </a:p>
        </p:txBody>
      </p:sp>
      <p:pic>
        <p:nvPicPr>
          <p:cNvPr id="5" name="Picture 5" descr="A picture containing indoor, floor, different, photo&#10;&#10;Description generated with very high confidence">
            <a:extLst>
              <a:ext uri="{FF2B5EF4-FFF2-40B4-BE49-F238E27FC236}">
                <a16:creationId xmlns:a16="http://schemas.microsoft.com/office/drawing/2014/main" id="{D424336C-362F-43C1-B2B9-BC5A704DF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86" y="1958598"/>
            <a:ext cx="9288048" cy="45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7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532A-180F-4CF3-96C7-0AB85425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892"/>
          </a:xfrm>
        </p:spPr>
        <p:txBody>
          <a:bodyPr/>
          <a:lstStyle/>
          <a:p>
            <a:r>
              <a:rPr lang="en-US" dirty="0">
                <a:cs typeface="Calibri Light"/>
              </a:rPr>
              <a:t>Results</a:t>
            </a:r>
            <a:endParaRPr lang="en-US"/>
          </a:p>
        </p:txBody>
      </p:sp>
      <p:pic>
        <p:nvPicPr>
          <p:cNvPr id="4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3D75943A-B118-4CEB-8845-D4431CEBB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656" y="674786"/>
            <a:ext cx="7854836" cy="5965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9AC39-451E-4517-ADB3-780ECEDFB53D}"/>
              </a:ext>
            </a:extLst>
          </p:cNvPr>
          <p:cNvSpPr txBox="1"/>
          <p:nvPr/>
        </p:nvSpPr>
        <p:spPr>
          <a:xfrm>
            <a:off x="312820" y="2298032"/>
            <a:ext cx="2873541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Locomotion policy: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A: Discovered gait for 1.0m/s forward velocity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B: Comparison of base velocity tracking accuracy for different gaits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C,D,E:</a:t>
            </a:r>
          </a:p>
          <a:p>
            <a:r>
              <a:rPr lang="en-US" dirty="0">
                <a:cs typeface="Calibri"/>
              </a:rPr>
              <a:t>Comparison between controllers for different gaits</a:t>
            </a:r>
          </a:p>
        </p:txBody>
      </p:sp>
    </p:spTree>
    <p:extLst>
      <p:ext uri="{BB962C8B-B14F-4D97-AF65-F5344CB8AC3E}">
        <p14:creationId xmlns:p14="http://schemas.microsoft.com/office/powerpoint/2010/main" val="124400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532A-180F-4CF3-96C7-0AB85425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892"/>
          </a:xfrm>
        </p:spPr>
        <p:txBody>
          <a:bodyPr/>
          <a:lstStyle/>
          <a:p>
            <a:r>
              <a:rPr lang="en-US" dirty="0">
                <a:cs typeface="Calibri Light"/>
              </a:rPr>
              <a:t>Results</a:t>
            </a:r>
            <a:endParaRPr lang="en-US"/>
          </a:p>
        </p:txBody>
      </p:sp>
      <p:pic>
        <p:nvPicPr>
          <p:cNvPr id="3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58DEB8C-FD36-4CBD-82AC-EBC0F3879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45" y="150313"/>
            <a:ext cx="4037187" cy="64947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745445D-2277-49AA-A372-D5516979C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866" y="2386868"/>
            <a:ext cx="3536515" cy="1927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E535E1-0AC1-41A0-B6C6-B19C6FCF4D8B}"/>
              </a:ext>
            </a:extLst>
          </p:cNvPr>
          <p:cNvSpPr txBox="1"/>
          <p:nvPr/>
        </p:nvSpPr>
        <p:spPr>
          <a:xfrm>
            <a:off x="312820" y="2298032"/>
            <a:ext cx="2873541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High speed policy: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A: Forward velocity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B: Joint velocities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C: Joint torques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D: Gait pattern</a:t>
            </a:r>
          </a:p>
        </p:txBody>
      </p:sp>
    </p:spTree>
    <p:extLst>
      <p:ext uri="{BB962C8B-B14F-4D97-AF65-F5344CB8AC3E}">
        <p14:creationId xmlns:p14="http://schemas.microsoft.com/office/powerpoint/2010/main" val="399590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33F8-A410-4704-82BF-47F71765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Why Legged Robots?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1283C-47D7-4799-AB72-65AFAC66C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Good alternative to wheeled robots for rough terrain or otherwise complicated environments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Can perform similar actions to humans or other animals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Leg length increases obstacle avoidance and climbing ability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00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532A-180F-4CF3-96C7-0AB85425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892"/>
          </a:xfrm>
        </p:spPr>
        <p:txBody>
          <a:bodyPr/>
          <a:lstStyle/>
          <a:p>
            <a:r>
              <a:rPr lang="en-US" dirty="0">
                <a:cs typeface="Calibri Light"/>
              </a:rPr>
              <a:t>Results</a:t>
            </a:r>
            <a:endParaRPr lang="en-US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3C10CB5-8182-4DDC-BFD3-EEFF9D7C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82" y="362940"/>
            <a:ext cx="9006212" cy="6173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03549-7CB2-4137-B6D7-882112568468}"/>
              </a:ext>
            </a:extLst>
          </p:cNvPr>
          <p:cNvSpPr txBox="1"/>
          <p:nvPr/>
        </p:nvSpPr>
        <p:spPr>
          <a:xfrm>
            <a:off x="312820" y="2298032"/>
            <a:ext cx="2422357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Actuation validation: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A: Validation set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B,C: 0.75m/s forward velocity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D,E: 1.6m/s forward velocity</a:t>
            </a:r>
          </a:p>
        </p:txBody>
      </p:sp>
    </p:spTree>
    <p:extLst>
      <p:ext uri="{BB962C8B-B14F-4D97-AF65-F5344CB8AC3E}">
        <p14:creationId xmlns:p14="http://schemas.microsoft.com/office/powerpoint/2010/main" val="107536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F6EA-32F4-490F-9419-6C483DEA2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So what was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BB270-1305-4118-8B3A-FF40C8055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ANYmal</a:t>
            </a:r>
            <a:r>
              <a:rPr lang="en-US" dirty="0">
                <a:cs typeface="Calibri"/>
              </a:rPr>
              <a:t> gained locomotion skills derived purely from a simulated training environment on an ordinary computer.</a:t>
            </a:r>
          </a:p>
          <a:p>
            <a:r>
              <a:rPr lang="en-US" dirty="0">
                <a:cs typeface="Calibri"/>
              </a:rPr>
              <a:t>Locomotion tests outperformed previous speed record on the </a:t>
            </a:r>
            <a:r>
              <a:rPr lang="en-US" dirty="0" err="1">
                <a:cs typeface="Calibri"/>
              </a:rPr>
              <a:t>ANYmal</a:t>
            </a:r>
            <a:r>
              <a:rPr lang="en-US" dirty="0">
                <a:cs typeface="Calibri"/>
              </a:rPr>
              <a:t> by 25%</a:t>
            </a:r>
          </a:p>
          <a:p>
            <a:r>
              <a:rPr lang="en-US" dirty="0">
                <a:cs typeface="Calibri"/>
              </a:rPr>
              <a:t>Recovery rate was 100% after tuning joint velocity constraints, even in complex initial configurations</a:t>
            </a:r>
          </a:p>
          <a:p>
            <a:r>
              <a:rPr lang="en-US" dirty="0">
                <a:cs typeface="Calibri"/>
              </a:rPr>
              <a:t>The simulation and learning framework created in this research can be roughly applied to any rigid body system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631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750F-4B5B-4835-AB45-A0F79B2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3414"/>
            <a:ext cx="10515600" cy="834274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Additional References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D2AE-6536-44BD-A93D-EDD8FBCE2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02388"/>
            <a:ext cx="10515600" cy="1774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ANYmal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cs typeface="Calibri"/>
                <a:hlinkClick r:id="rId2"/>
              </a:rPr>
              <a:t>https://www.anybotics.com/anymal-legged-robot/</a:t>
            </a:r>
            <a:endParaRPr lang="en-US">
              <a:cs typeface="Calibri"/>
            </a:endParaRPr>
          </a:p>
          <a:p>
            <a:r>
              <a:rPr lang="en-US" dirty="0" err="1">
                <a:cs typeface="Calibri"/>
              </a:rPr>
              <a:t>BostonDynamics</a:t>
            </a:r>
            <a:r>
              <a:rPr lang="en-US" dirty="0">
                <a:cs typeface="Calibri"/>
              </a:rPr>
              <a:t>: </a:t>
            </a:r>
            <a:r>
              <a:rPr lang="en-US" dirty="0">
                <a:cs typeface="Calibri"/>
                <a:hlinkClick r:id="rId3"/>
              </a:rPr>
              <a:t>https://www.bostondynamics.com</a:t>
            </a:r>
          </a:p>
          <a:p>
            <a:r>
              <a:rPr lang="en-US" dirty="0">
                <a:cs typeface="Calibri"/>
              </a:rPr>
              <a:t>MIT: </a:t>
            </a:r>
            <a:r>
              <a:rPr lang="en-US" dirty="0">
                <a:cs typeface="Calibri"/>
                <a:hlinkClick r:id="rId4"/>
              </a:rPr>
              <a:t>http://biomimetics.mit.edu/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99FD91-318F-4943-9943-8AA18780BD8D}"/>
              </a:ext>
            </a:extLst>
          </p:cNvPr>
          <p:cNvSpPr txBox="1">
            <a:spLocks/>
          </p:cNvSpPr>
          <p:nvPr/>
        </p:nvSpPr>
        <p:spPr>
          <a:xfrm>
            <a:off x="4118810" y="1249446"/>
            <a:ext cx="39383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cs typeface="Calibri Light"/>
              </a:rPr>
              <a:t>Thank you!</a:t>
            </a:r>
            <a:endParaRPr lang="en-US" sz="5400" dirty="0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75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indoor, floor, object, building&#10;&#10;Description generated with high confidence">
            <a:extLst>
              <a:ext uri="{FF2B5EF4-FFF2-40B4-BE49-F238E27FC236}">
                <a16:creationId xmlns:a16="http://schemas.microsoft.com/office/drawing/2014/main" id="{EA855AC1-0E23-43FC-99FC-DDC4A493A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3" y="275573"/>
            <a:ext cx="3127039" cy="4970745"/>
          </a:xfrm>
          <a:prstGeom prst="rect">
            <a:avLst/>
          </a:prstGeom>
        </p:spPr>
      </p:pic>
      <p:pic>
        <p:nvPicPr>
          <p:cNvPr id="5" name="Picture 5" descr="A picture containing tree, outdoor, ground, animal&#10;&#10;Description generated with very high confidence">
            <a:extLst>
              <a:ext uri="{FF2B5EF4-FFF2-40B4-BE49-F238E27FC236}">
                <a16:creationId xmlns:a16="http://schemas.microsoft.com/office/drawing/2014/main" id="{631336ED-0732-490E-B173-68342F32E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386" y="275160"/>
            <a:ext cx="3515638" cy="3259679"/>
          </a:xfrm>
          <a:prstGeom prst="rect">
            <a:avLst/>
          </a:prstGeom>
        </p:spPr>
      </p:pic>
      <p:pic>
        <p:nvPicPr>
          <p:cNvPr id="7" name="Picture 7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BD293415-B32F-42A4-99D9-665FA66CD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304" y="3841129"/>
            <a:ext cx="5279720" cy="2714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720F6F-08A7-429B-883C-CBE8E40FC636}"/>
              </a:ext>
            </a:extLst>
          </p:cNvPr>
          <p:cNvSpPr txBox="1"/>
          <p:nvPr/>
        </p:nvSpPr>
        <p:spPr>
          <a:xfrm>
            <a:off x="154906" y="5368590"/>
            <a:ext cx="3475119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Boston Dynamics PETMAN</a:t>
            </a:r>
          </a:p>
          <a:p>
            <a:r>
              <a:rPr lang="en-US" sz="2400" dirty="0">
                <a:cs typeface="Calibri"/>
              </a:rPr>
              <a:t>(hydraulic actuator)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D157F0-3FA3-4F7E-B267-59E9D6B2FCF8}"/>
              </a:ext>
            </a:extLst>
          </p:cNvPr>
          <p:cNvSpPr txBox="1"/>
          <p:nvPr/>
        </p:nvSpPr>
        <p:spPr>
          <a:xfrm>
            <a:off x="4960018" y="217571"/>
            <a:ext cx="3294646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/>
              <a:t>Boston Dynamics </a:t>
            </a:r>
            <a:r>
              <a:rPr lang="en-US" sz="2400" dirty="0" err="1"/>
              <a:t>BigDog</a:t>
            </a:r>
            <a:r>
              <a:rPr lang="en-US" sz="2400" dirty="0"/>
              <a:t> (hydraulic actuator)</a:t>
            </a:r>
            <a:endParaRPr lang="en-US" sz="2400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161AA-7E7A-460A-8F8E-E7438705DAD3}"/>
              </a:ext>
            </a:extLst>
          </p:cNvPr>
          <p:cNvSpPr txBox="1"/>
          <p:nvPr/>
        </p:nvSpPr>
        <p:spPr>
          <a:xfrm>
            <a:off x="4090235" y="5724525"/>
            <a:ext cx="2432384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/>
              <a:t>MIT Cheetah</a:t>
            </a:r>
          </a:p>
          <a:p>
            <a:pPr algn="r"/>
            <a:r>
              <a:rPr lang="en-US" sz="2400" dirty="0">
                <a:cs typeface="Calibri"/>
              </a:rPr>
              <a:t>(electric actuator)</a:t>
            </a:r>
          </a:p>
        </p:txBody>
      </p:sp>
      <p:pic>
        <p:nvPicPr>
          <p:cNvPr id="17" name="Picture 17" descr="A picture containing yellow, sky, appliance&#10;&#10;Description generated with very high confidence">
            <a:extLst>
              <a:ext uri="{FF2B5EF4-FFF2-40B4-BE49-F238E27FC236}">
                <a16:creationId xmlns:a16="http://schemas.microsoft.com/office/drawing/2014/main" id="{5B348769-36BA-4725-B0F8-B017FB1AE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453" y="1386295"/>
            <a:ext cx="2943726" cy="1829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C4B201-8A63-4F18-85CC-CC23C527C7D6}"/>
              </a:ext>
            </a:extLst>
          </p:cNvPr>
          <p:cNvSpPr txBox="1"/>
          <p:nvPr/>
        </p:nvSpPr>
        <p:spPr>
          <a:xfrm>
            <a:off x="3734301" y="3263064"/>
            <a:ext cx="3545305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Boston Dynamics </a:t>
            </a:r>
            <a:r>
              <a:rPr lang="en-US" sz="2400" dirty="0" err="1"/>
              <a:t>SpotMini</a:t>
            </a:r>
          </a:p>
          <a:p>
            <a:r>
              <a:rPr lang="en-US" sz="2400" dirty="0">
                <a:cs typeface="Calibri"/>
              </a:rPr>
              <a:t>(electric actuator)</a:t>
            </a:r>
          </a:p>
        </p:txBody>
      </p:sp>
    </p:spTree>
    <p:extLst>
      <p:ext uri="{BB962C8B-B14F-4D97-AF65-F5344CB8AC3E}">
        <p14:creationId xmlns:p14="http://schemas.microsoft.com/office/powerpoint/2010/main" val="107507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B35F-8024-47E5-B477-DE566590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Calibri Light"/>
              </a:rPr>
              <a:t>What's wrong with current systems?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80D9C-E67E-41D6-8016-6E7CCEDE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Hydraulic actuator robots (PETMAN, </a:t>
            </a:r>
            <a:r>
              <a:rPr lang="en-US" dirty="0" err="1">
                <a:cs typeface="Calibri"/>
              </a:rPr>
              <a:t>BigDog</a:t>
            </a:r>
            <a:r>
              <a:rPr lang="en-US" dirty="0">
                <a:cs typeface="Calibri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dirty="0">
                <a:cs typeface="Calibri"/>
              </a:rPr>
              <a:t>Advantage: uses conventional fuel, high energy output for size</a:t>
            </a:r>
          </a:p>
          <a:p>
            <a:pPr lvl="1"/>
            <a:r>
              <a:rPr lang="en-US" dirty="0">
                <a:cs typeface="Calibri"/>
              </a:rPr>
              <a:t>Disadvantages:</a:t>
            </a:r>
          </a:p>
          <a:p>
            <a:pPr lvl="2"/>
            <a:r>
              <a:rPr lang="en-US" dirty="0">
                <a:cs typeface="Calibri"/>
              </a:rPr>
              <a:t>Noisy and produces smoke. Cannot be used indoors without special </a:t>
            </a:r>
            <a:r>
              <a:rPr lang="en-US" dirty="0" err="1">
                <a:cs typeface="Calibri"/>
              </a:rPr>
              <a:t>accomodations</a:t>
            </a:r>
          </a:p>
          <a:p>
            <a:pPr lvl="2"/>
            <a:r>
              <a:rPr lang="en-US" dirty="0">
                <a:cs typeface="Calibri"/>
              </a:rPr>
              <a:t>Heavy and large. Limits robot to large size</a:t>
            </a:r>
            <a:endParaRPr lang="en-US" dirty="0"/>
          </a:p>
          <a:p>
            <a:r>
              <a:rPr lang="en-US" dirty="0">
                <a:cs typeface="Calibri"/>
              </a:rPr>
              <a:t>Electric actuator robots (Cheetah, </a:t>
            </a:r>
            <a:r>
              <a:rPr lang="en-US" dirty="0" err="1">
                <a:cs typeface="Calibri"/>
              </a:rPr>
              <a:t>SpotMini</a:t>
            </a:r>
            <a:r>
              <a:rPr lang="en-US" dirty="0">
                <a:cs typeface="Calibri"/>
              </a:rPr>
              <a:t>)</a:t>
            </a:r>
          </a:p>
          <a:p>
            <a:pPr lvl="1"/>
            <a:r>
              <a:rPr lang="en-US" dirty="0">
                <a:cs typeface="Calibri"/>
              </a:rPr>
              <a:t>Cheetah: optimized mostly for speed, lacks general application capabilities</a:t>
            </a:r>
          </a:p>
          <a:p>
            <a:pPr lvl="1"/>
            <a:r>
              <a:rPr lang="en-US" dirty="0" err="1">
                <a:cs typeface="Calibri"/>
              </a:rPr>
              <a:t>SpotMini</a:t>
            </a:r>
            <a:r>
              <a:rPr lang="en-US" dirty="0">
                <a:cs typeface="Calibri"/>
              </a:rPr>
              <a:t>: inner working are kept secret</a:t>
            </a:r>
          </a:p>
          <a:p>
            <a:endParaRPr lang="en-US" dirty="0">
              <a:cs typeface="Calibri"/>
            </a:endParaRPr>
          </a:p>
          <a:p>
            <a:pPr marL="914400" lvl="2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83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54B170-07F0-4EC4-91A2-9098B3E38610}"/>
              </a:ext>
            </a:extLst>
          </p:cNvPr>
          <p:cNvSpPr txBox="1">
            <a:spLocks/>
          </p:cNvSpPr>
          <p:nvPr/>
        </p:nvSpPr>
        <p:spPr>
          <a:xfrm>
            <a:off x="4348998" y="457200"/>
            <a:ext cx="3137823" cy="657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cs typeface="Calibri Light"/>
              </a:rPr>
              <a:t>ANYmal</a:t>
            </a:r>
            <a:r>
              <a:rPr lang="en-US" sz="4000" dirty="0">
                <a:cs typeface="Calibri Light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32744-D066-49C5-8122-81F9931E5E52}"/>
              </a:ext>
            </a:extLst>
          </p:cNvPr>
          <p:cNvSpPr txBox="1"/>
          <p:nvPr/>
        </p:nvSpPr>
        <p:spPr>
          <a:xfrm>
            <a:off x="7621354" y="1412316"/>
            <a:ext cx="4312385" cy="452431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Bio-inspired dog-sized quadruped 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Weight: 32 kg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4 legs, 55cm long, 3 degrees of freedom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High leg-length to footprint ratio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12 Series-Elastic Actuators (SEAs)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Electric motor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High gear ratio transmission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Elastic element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cs typeface="Calibri"/>
              </a:rPr>
              <a:t>Rotary encoders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Calibri"/>
              </a:rPr>
              <a:t>Spring deflection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cs typeface="Calibri"/>
              </a:rPr>
              <a:t>Output position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6" name="Picture 6" descr="A picture containing tree, outdoor, ground&#10;&#10;Description generated with very high confidence">
            <a:extLst>
              <a:ext uri="{FF2B5EF4-FFF2-40B4-BE49-F238E27FC236}">
                <a16:creationId xmlns:a16="http://schemas.microsoft.com/office/drawing/2014/main" id="{44083C9D-3D33-4341-8A1C-9BAAF24AF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1" y="1408008"/>
            <a:ext cx="7240483" cy="52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4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FD664611-F0C9-4023-A9B9-75A09ADFC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85" y="611032"/>
            <a:ext cx="10352760" cy="6210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F571F-FFB2-4968-9B76-F60873F4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8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311051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E6162A-0FE1-404C-BDA6-536DBD927F5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43086" cy="657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1. Modeling</a:t>
            </a:r>
            <a:endParaRPr lang="en-US" sz="4000" dirty="0"/>
          </a:p>
        </p:txBody>
      </p:sp>
      <p:pic>
        <p:nvPicPr>
          <p:cNvPr id="8" name="Picture 8" descr="A close up of a tripod&#10;&#10;Description generated with high confidence">
            <a:extLst>
              <a:ext uri="{FF2B5EF4-FFF2-40B4-BE49-F238E27FC236}">
                <a16:creationId xmlns:a16="http://schemas.microsoft.com/office/drawing/2014/main" id="{590D4B92-F40B-4970-B8E4-218C7B7AC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31" y="2997548"/>
            <a:ext cx="2743200" cy="3556000"/>
          </a:xfrm>
          <a:prstGeom prst="rect">
            <a:avLst/>
          </a:prstGeom>
        </p:spPr>
      </p:pic>
      <p:pic>
        <p:nvPicPr>
          <p:cNvPr id="10" name="Picture 10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47AB85E5-5CB1-45BD-809F-501854E0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126" y="3348830"/>
            <a:ext cx="2743200" cy="2853437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4805B516-70DD-4C90-8082-8837136889D7}"/>
              </a:ext>
            </a:extLst>
          </p:cNvPr>
          <p:cNvSpPr/>
          <p:nvPr/>
        </p:nvSpPr>
        <p:spPr>
          <a:xfrm>
            <a:off x="7942927" y="4480079"/>
            <a:ext cx="981205" cy="48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2DF1D-AF1D-411D-8D70-4B0AA12E143E}"/>
              </a:ext>
            </a:extLst>
          </p:cNvPr>
          <p:cNvSpPr txBox="1"/>
          <p:nvPr/>
        </p:nvSpPr>
        <p:spPr>
          <a:xfrm>
            <a:off x="836696" y="1648828"/>
            <a:ext cx="4688304" cy="378565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ANYbot</a:t>
            </a:r>
            <a:r>
              <a:rPr lang="en-US" sz="2400" dirty="0"/>
              <a:t> is composed of rigid links and ball bearings at the joints.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Would a fully ideal model representation be sufficient?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cs typeface="Calibri"/>
              </a:rPr>
              <a:t>What aspects would be difficult to model?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Inertial properties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cs typeface="Calibri"/>
              </a:rPr>
              <a:t>Actuator dynamics</a:t>
            </a:r>
          </a:p>
        </p:txBody>
      </p:sp>
    </p:spTree>
    <p:extLst>
      <p:ext uri="{BB962C8B-B14F-4D97-AF65-F5344CB8AC3E}">
        <p14:creationId xmlns:p14="http://schemas.microsoft.com/office/powerpoint/2010/main" val="58492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CE6162A-0FE1-404C-BDA6-536DBD927F5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43086" cy="6577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1. Modeling</a:t>
            </a:r>
            <a:endParaRPr lang="en-US" sz="4000" dirty="0"/>
          </a:p>
        </p:txBody>
      </p:sp>
      <p:pic>
        <p:nvPicPr>
          <p:cNvPr id="2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325913D4-6106-4294-8869-78176DB5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78" y="2634378"/>
            <a:ext cx="4338757" cy="37772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12370A0-1A66-4465-A0F4-FA002B23F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673" y="2566694"/>
            <a:ext cx="5230138" cy="371573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1DD0725-862E-4271-9ACF-769AF5FA3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730" y="453141"/>
            <a:ext cx="7482213" cy="19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4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754B170-07F0-4EC4-91A2-9098B3E38610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5143086" cy="6577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Calibri Light"/>
              </a:rPr>
              <a:t>2. Training</a:t>
            </a:r>
            <a:endParaRPr lang="en-US" sz="4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66B20D-8E15-4B2D-BBF5-F167CDA12592}"/>
              </a:ext>
            </a:extLst>
          </p:cNvPr>
          <p:cNvSpPr txBox="1">
            <a:spLocks/>
          </p:cNvSpPr>
          <p:nvPr/>
        </p:nvSpPr>
        <p:spPr>
          <a:xfrm>
            <a:off x="839788" y="2057400"/>
            <a:ext cx="10627479" cy="381158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>
                <a:cs typeface="Calibri"/>
              </a:rPr>
              <a:t>Actuators have non-linear dynamics and complex internal states</a:t>
            </a:r>
          </a:p>
          <a:p>
            <a:pPr marL="285750" indent="-285750"/>
            <a:r>
              <a:rPr lang="en-US" sz="2400" dirty="0">
                <a:cs typeface="Calibri"/>
              </a:rPr>
              <a:t>Self-supervised learning can be used to determine the action-to-torque relationship through an actuator network</a:t>
            </a:r>
            <a:endParaRPr lang="en-US" dirty="0"/>
          </a:p>
          <a:p>
            <a:pPr marL="285750" indent="-285750"/>
            <a:r>
              <a:rPr lang="en-US" sz="2400" dirty="0">
                <a:cs typeface="Calibri"/>
              </a:rPr>
              <a:t>Network uses history of position errors and velocity</a:t>
            </a:r>
          </a:p>
          <a:p>
            <a:pPr marL="742950" lvl="1"/>
            <a:r>
              <a:rPr lang="en-US" dirty="0">
                <a:cs typeface="Calibri"/>
              </a:rPr>
              <a:t>Current state and past two states at 0.01s interval</a:t>
            </a:r>
          </a:p>
          <a:p>
            <a:pPr marL="742950" lvl="1"/>
            <a:r>
              <a:rPr lang="en-US" dirty="0">
                <a:cs typeface="Calibri"/>
              </a:rPr>
              <a:t>Interval is sparse to prevent overfitting but dense enough to capture high frequency dynamics</a:t>
            </a:r>
          </a:p>
          <a:p>
            <a:pPr marL="742950" lvl="1"/>
            <a:r>
              <a:rPr lang="en-US" dirty="0">
                <a:cs typeface="Calibri"/>
              </a:rPr>
              <a:t>Tuned with validation error</a:t>
            </a:r>
            <a:endParaRPr lang="en-US" dirty="0"/>
          </a:p>
          <a:p>
            <a:pPr marL="285750" indent="-285750"/>
            <a:r>
              <a:rPr lang="en-US" sz="2400" dirty="0">
                <a:cs typeface="Calibri"/>
              </a:rPr>
              <a:t>Trained by generating foot trajectories, computing expected joint positions with inverse kinematics, and collecting error between predicted and real data.</a:t>
            </a:r>
          </a:p>
          <a:p>
            <a:pPr marL="285750" indent="-285750"/>
            <a:endParaRPr lang="en-US" sz="2400" dirty="0">
              <a:cs typeface="Calibri"/>
            </a:endParaRPr>
          </a:p>
          <a:p>
            <a:pPr marL="742950" lvl="1"/>
            <a:endParaRPr lang="en-US" sz="2000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585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Learning Agile and Dynamic Motor Skills for Legged Robots</vt:lpstr>
      <vt:lpstr>Why Legged Robots?</vt:lpstr>
      <vt:lpstr>PowerPoint Presentation</vt:lpstr>
      <vt:lpstr>What's wrong with current systems?</vt:lpstr>
      <vt:lpstr>PowerPoint Presentation</vt:lpstr>
      <vt:lpstr>Methodology</vt:lpstr>
      <vt:lpstr>PowerPoint Presentation</vt:lpstr>
      <vt:lpstr>PowerPoint Presentation</vt:lpstr>
      <vt:lpstr>PowerPoint Presentation</vt:lpstr>
      <vt:lpstr>2. Training</vt:lpstr>
      <vt:lpstr>PowerPoint Presentation</vt:lpstr>
      <vt:lpstr>3. Learning</vt:lpstr>
      <vt:lpstr>PowerPoint Presentation</vt:lpstr>
      <vt:lpstr>PowerPoint Presentation</vt:lpstr>
      <vt:lpstr>PowerPoint Presentation</vt:lpstr>
      <vt:lpstr>PowerPoint Presentation</vt:lpstr>
      <vt:lpstr>Video</vt:lpstr>
      <vt:lpstr>Results</vt:lpstr>
      <vt:lpstr>Results</vt:lpstr>
      <vt:lpstr>Results</vt:lpstr>
      <vt:lpstr>So what was achieved?</vt:lpstr>
      <vt:lpstr>Additional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1340</cp:revision>
  <dcterms:created xsi:type="dcterms:W3CDTF">2013-07-15T20:26:40Z</dcterms:created>
  <dcterms:modified xsi:type="dcterms:W3CDTF">2019-03-05T14:55:19Z</dcterms:modified>
</cp:coreProperties>
</file>