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308" r:id="rId3"/>
    <p:sldId id="258" r:id="rId4"/>
    <p:sldId id="259" r:id="rId5"/>
    <p:sldId id="305" r:id="rId6"/>
    <p:sldId id="289" r:id="rId7"/>
    <p:sldId id="290" r:id="rId8"/>
    <p:sldId id="291" r:id="rId9"/>
    <p:sldId id="292" r:id="rId10"/>
    <p:sldId id="311" r:id="rId11"/>
    <p:sldId id="310" r:id="rId12"/>
    <p:sldId id="312" r:id="rId13"/>
    <p:sldId id="313" r:id="rId14"/>
    <p:sldId id="314" r:id="rId15"/>
    <p:sldId id="315" r:id="rId16"/>
    <p:sldId id="293" r:id="rId17"/>
    <p:sldId id="294" r:id="rId18"/>
    <p:sldId id="295" r:id="rId19"/>
    <p:sldId id="296" r:id="rId20"/>
    <p:sldId id="316" r:id="rId21"/>
    <p:sldId id="318" r:id="rId22"/>
    <p:sldId id="319" r:id="rId23"/>
    <p:sldId id="320" r:id="rId24"/>
    <p:sldId id="321" r:id="rId25"/>
    <p:sldId id="322" r:id="rId26"/>
    <p:sldId id="297" r:id="rId27"/>
    <p:sldId id="325" r:id="rId28"/>
    <p:sldId id="326" r:id="rId29"/>
    <p:sldId id="327" r:id="rId30"/>
    <p:sldId id="330" r:id="rId31"/>
    <p:sldId id="298" r:id="rId32"/>
    <p:sldId id="301" r:id="rId33"/>
    <p:sldId id="307" r:id="rId34"/>
    <p:sldId id="300" r:id="rId35"/>
    <p:sldId id="306" r:id="rId36"/>
    <p:sldId id="299" r:id="rId37"/>
    <p:sldId id="304" r:id="rId38"/>
    <p:sldId id="331"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4" d="100"/>
          <a:sy n="214" d="100"/>
        </p:scale>
        <p:origin x="186" y="408"/>
      </p:cViewPr>
      <p:guideLst/>
    </p:cSldViewPr>
  </p:slideViewPr>
  <p:notesTextViewPr>
    <p:cViewPr>
      <p:scale>
        <a:sx n="1" d="1"/>
        <a:sy n="1" d="1"/>
      </p:scale>
      <p:origin x="0" y="0"/>
    </p:cViewPr>
  </p:notesTextViewPr>
  <p:sorterViewPr>
    <p:cViewPr>
      <p:scale>
        <a:sx n="190" d="100"/>
        <a:sy n="190" d="100"/>
      </p:scale>
      <p:origin x="0" y="-6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359652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182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504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1228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6485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195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495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7798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8680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093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8149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589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9569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323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209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56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839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886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487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steps will be elaborated in the following slides </a:t>
            </a:r>
            <a:endParaRPr/>
          </a:p>
        </p:txBody>
      </p:sp>
    </p:spTree>
    <p:extLst>
      <p:ext uri="{BB962C8B-B14F-4D97-AF65-F5344CB8AC3E}">
        <p14:creationId xmlns:p14="http://schemas.microsoft.com/office/powerpoint/2010/main" val="173673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6317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8200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yQJZ8J8wBMM" TargetMode="External"/><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yQJZ8J8wBMM" TargetMode="External"/><Relationship Id="rId2" Type="http://schemas.openxmlformats.org/officeDocument/2006/relationships/hyperlink" Target="https://www.youtube.com/watch?v=b7LoAW1_XsU" TargetMode="External"/><Relationship Id="rId1" Type="http://schemas.openxmlformats.org/officeDocument/2006/relationships/slideLayout" Target="../slideLayouts/slideLayout3.xml"/><Relationship Id="rId6" Type="http://schemas.openxmlformats.org/officeDocument/2006/relationships/hyperlink" Target="https://www.youtube.com/watch?v=nG0mJiODrYw" TargetMode="External"/><Relationship Id="rId5" Type="http://schemas.openxmlformats.org/officeDocument/2006/relationships/hyperlink" Target="https://www.youtube.com/watch?v=zR_6IrJswU4" TargetMode="External"/><Relationship Id="rId4" Type="http://schemas.openxmlformats.org/officeDocument/2006/relationships/hyperlink" Target="https://www.youtube.com/watch?v=q041IvZ_FV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Rectangle 5"/>
          <p:cNvSpPr/>
          <p:nvPr/>
        </p:nvSpPr>
        <p:spPr>
          <a:xfrm>
            <a:off x="1322173" y="667265"/>
            <a:ext cx="6079524" cy="4401205"/>
          </a:xfrm>
          <a:prstGeom prst="rect">
            <a:avLst/>
          </a:prstGeom>
        </p:spPr>
        <p:txBody>
          <a:bodyPr wrap="square">
            <a:spAutoFit/>
          </a:bodyPr>
          <a:lstStyle/>
          <a:p>
            <a:pPr algn="ctr"/>
            <a:r>
              <a:rPr lang="en-US" sz="2800"/>
              <a:t>Mobile Manipulation, Tool Use, and Intuitive Interaction for Cognitive Service Robot Cosero</a:t>
            </a:r>
          </a:p>
          <a:p>
            <a:pPr algn="ctr"/>
            <a:endParaRPr lang="en-US" sz="2800"/>
          </a:p>
          <a:p>
            <a:pPr algn="ctr"/>
            <a:r>
              <a:rPr lang="en-US" sz="2800" smtClean="0"/>
              <a:t>Jörg </a:t>
            </a:r>
            <a:r>
              <a:rPr lang="en-US" sz="2800"/>
              <a:t>Stückler, imageMax Schwarz and </a:t>
            </a:r>
            <a:r>
              <a:rPr lang="en-US" sz="2800" smtClean="0"/>
              <a:t>Sven </a:t>
            </a:r>
            <a:r>
              <a:rPr lang="en-US" sz="2800"/>
              <a:t>Behnke*</a:t>
            </a:r>
          </a:p>
          <a:p>
            <a:pPr algn="ctr"/>
            <a:endParaRPr lang="en-US" sz="2800"/>
          </a:p>
          <a:p>
            <a:pPr algn="ctr"/>
            <a:r>
              <a:rPr lang="en-US" sz="2800"/>
              <a:t>    Institute for Computer Science VI, Autonomous Intelligent Systems, University of Bonn, Bonn, Germany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Object Perception	</a:t>
            </a:r>
            <a:endParaRPr/>
          </a:p>
        </p:txBody>
      </p:sp>
      <p:sp>
        <p:nvSpPr>
          <p:cNvPr id="121" name="Shape 1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mtClean="0"/>
              <a:t>Heuristic:  most </a:t>
            </a:r>
            <a:r>
              <a:rPr lang="en"/>
              <a:t>household objects are found in a finite set of locations- specifically on horizontal support planes. </a:t>
            </a:r>
            <a:endParaRPr/>
          </a:p>
          <a:p>
            <a:pPr marL="914400" lvl="1" indent="-342900" rtl="0">
              <a:spcBef>
                <a:spcPts val="0"/>
              </a:spcBef>
              <a:spcAft>
                <a:spcPts val="0"/>
              </a:spcAft>
              <a:buSzPts val="1800"/>
              <a:buChar char="○"/>
            </a:pPr>
            <a:r>
              <a:rPr lang="en" sz="1800"/>
              <a:t>Tabletops </a:t>
            </a:r>
            <a:endParaRPr sz="1800"/>
          </a:p>
          <a:p>
            <a:pPr marL="914400" lvl="1" indent="-342900" rtl="0">
              <a:spcBef>
                <a:spcPts val="0"/>
              </a:spcBef>
              <a:spcAft>
                <a:spcPts val="0"/>
              </a:spcAft>
              <a:buSzPts val="1800"/>
              <a:buChar char="○"/>
            </a:pPr>
            <a:r>
              <a:rPr lang="en" sz="1800"/>
              <a:t>Shelves</a:t>
            </a:r>
            <a:endParaRPr sz="1800"/>
          </a:p>
          <a:p>
            <a:pPr marL="457200" lvl="0" indent="-342900" rtl="0">
              <a:spcBef>
                <a:spcPts val="0"/>
              </a:spcBef>
              <a:spcAft>
                <a:spcPts val="0"/>
              </a:spcAft>
              <a:buSzPts val="1800"/>
              <a:buChar char="●"/>
            </a:pPr>
            <a:r>
              <a:rPr lang="en" smtClean="0"/>
              <a:t>T</a:t>
            </a:r>
            <a:r>
              <a:rPr lang="en-US" smtClean="0"/>
              <a:t>h</a:t>
            </a:r>
            <a:r>
              <a:rPr lang="en" smtClean="0"/>
              <a:t>is reduces computational search for object pose and geometry.</a:t>
            </a:r>
          </a:p>
          <a:p>
            <a:pPr marL="457200" lvl="0" indent="-342900" rtl="0">
              <a:spcBef>
                <a:spcPts val="0"/>
              </a:spcBef>
              <a:spcAft>
                <a:spcPts val="0"/>
              </a:spcAft>
              <a:buSzPts val="1800"/>
              <a:buChar char="●"/>
            </a:pPr>
            <a:r>
              <a:rPr lang="en" smtClean="0"/>
              <a:t>The </a:t>
            </a:r>
            <a:r>
              <a:rPr lang="en"/>
              <a:t>experiments conducted are limited to the above two assumed locations </a:t>
            </a:r>
            <a:endParaRPr/>
          </a:p>
        </p:txBody>
      </p:sp>
    </p:spTree>
    <p:extLst>
      <p:ext uri="{BB962C8B-B14F-4D97-AF65-F5344CB8AC3E}">
        <p14:creationId xmlns:p14="http://schemas.microsoft.com/office/powerpoint/2010/main" val="2184993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Real-time 3D Perception	</a:t>
            </a:r>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Utilizing the Microsoft Kinect for its depth camera</a:t>
            </a:r>
            <a:endParaRPr/>
          </a:p>
          <a:p>
            <a:pPr marL="457200" lvl="0" indent="-342900" rtl="0">
              <a:spcBef>
                <a:spcPts val="0"/>
              </a:spcBef>
              <a:spcAft>
                <a:spcPts val="0"/>
              </a:spcAft>
              <a:buSzPts val="1800"/>
              <a:buChar char="-"/>
            </a:pPr>
            <a:r>
              <a:rPr lang="en"/>
              <a:t>High frame rates allows for processing of images with 160x120 resolution at 20Hz</a:t>
            </a:r>
            <a:endParaRPr/>
          </a:p>
          <a:p>
            <a:pPr marL="0" lvl="0" indent="0" rtl="0">
              <a:spcBef>
                <a:spcPts val="1600"/>
              </a:spcBef>
              <a:spcAft>
                <a:spcPts val="0"/>
              </a:spcAft>
              <a:buNone/>
            </a:pPr>
            <a:r>
              <a:rPr lang="en-US" smtClean="0"/>
              <a:t>Tasks:</a:t>
            </a:r>
            <a:endParaRPr/>
          </a:p>
          <a:p>
            <a:pPr marL="457200" lvl="0" indent="-342900" rtl="0">
              <a:spcBef>
                <a:spcPts val="1600"/>
              </a:spcBef>
              <a:spcAft>
                <a:spcPts val="0"/>
              </a:spcAft>
              <a:buSzPts val="1800"/>
              <a:buAutoNum type="arabicPeriod"/>
            </a:pPr>
            <a:r>
              <a:rPr lang="en"/>
              <a:t>Compute Normals</a:t>
            </a:r>
            <a:endParaRPr/>
          </a:p>
          <a:p>
            <a:pPr marL="457200" lvl="0" indent="-342900" rtl="0">
              <a:spcBef>
                <a:spcPts val="0"/>
              </a:spcBef>
              <a:spcAft>
                <a:spcPts val="0"/>
              </a:spcAft>
              <a:buSzPts val="1800"/>
              <a:buAutoNum type="arabicPeriod"/>
            </a:pPr>
            <a:r>
              <a:rPr lang="en"/>
              <a:t>Extract Horizontal Points</a:t>
            </a:r>
            <a:endParaRPr/>
          </a:p>
          <a:p>
            <a:pPr marL="457200" lvl="0" indent="-342900" rtl="0">
              <a:spcBef>
                <a:spcPts val="0"/>
              </a:spcBef>
              <a:spcAft>
                <a:spcPts val="0"/>
              </a:spcAft>
              <a:buSzPts val="1800"/>
              <a:buAutoNum type="arabicPeriod"/>
            </a:pPr>
            <a:r>
              <a:rPr lang="en"/>
              <a:t>Detect Support Plane</a:t>
            </a:r>
            <a:endParaRPr/>
          </a:p>
          <a:p>
            <a:pPr marL="457200" lvl="0" indent="-342900" rtl="0">
              <a:spcBef>
                <a:spcPts val="0"/>
              </a:spcBef>
              <a:spcAft>
                <a:spcPts val="0"/>
              </a:spcAft>
              <a:buSzPts val="1800"/>
              <a:buAutoNum type="arabicPeriod"/>
            </a:pPr>
            <a:r>
              <a:rPr lang="en"/>
              <a:t>Detect Object Candidates </a:t>
            </a:r>
            <a:endParaRPr/>
          </a:p>
          <a:p>
            <a:pPr marL="457200" lvl="0" indent="-342900" rtl="0">
              <a:spcBef>
                <a:spcPts val="0"/>
              </a:spcBef>
              <a:spcAft>
                <a:spcPts val="0"/>
              </a:spcAft>
              <a:buSzPts val="1800"/>
              <a:buAutoNum type="arabicPeriod"/>
            </a:pPr>
            <a:r>
              <a:rPr lang="en"/>
              <a:t>Track Objects </a:t>
            </a:r>
            <a:endParaRPr/>
          </a:p>
        </p:txBody>
      </p:sp>
    </p:spTree>
    <p:extLst>
      <p:ext uri="{BB962C8B-B14F-4D97-AF65-F5344CB8AC3E}">
        <p14:creationId xmlns:p14="http://schemas.microsoft.com/office/powerpoint/2010/main" val="7353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19100">
              <a:spcBef>
                <a:spcPts val="0"/>
              </a:spcBef>
              <a:spcAft>
                <a:spcPts val="0"/>
              </a:spcAft>
              <a:buSzPts val="3000"/>
              <a:buAutoNum type="arabicPeriod"/>
            </a:pPr>
            <a:r>
              <a:rPr lang="en"/>
              <a:t>Compute Normals	</a:t>
            </a:r>
            <a:endParaRPr/>
          </a:p>
        </p:txBody>
      </p:sp>
      <p:sp>
        <p:nvSpPr>
          <p:cNvPr id="127" name="Shape 127"/>
          <p:cNvSpPr txBox="1">
            <a:spLocks noGrp="1"/>
          </p:cNvSpPr>
          <p:nvPr>
            <p:ph type="body" idx="1"/>
          </p:nvPr>
        </p:nvSpPr>
        <p:spPr>
          <a:xfrm>
            <a:off x="311700" y="1518050"/>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Directly compute the normal vector over the neighboring pixels in x and y image space</a:t>
            </a:r>
            <a:endParaRPr/>
          </a:p>
          <a:p>
            <a:pPr marL="914400" lvl="1" indent="-342900" rtl="0">
              <a:spcBef>
                <a:spcPts val="0"/>
              </a:spcBef>
              <a:spcAft>
                <a:spcPts val="0"/>
              </a:spcAft>
              <a:buSzPts val="1800"/>
              <a:buChar char="○"/>
            </a:pPr>
            <a:r>
              <a:rPr lang="en" sz="1800"/>
              <a:t>For every point compute local surface normals from the cross product of two tangents to the surface</a:t>
            </a:r>
            <a:endParaRPr sz="1800"/>
          </a:p>
          <a:p>
            <a:pPr marL="457200" lvl="0" indent="-342900" rtl="0">
              <a:spcBef>
                <a:spcPts val="0"/>
              </a:spcBef>
              <a:spcAft>
                <a:spcPts val="0"/>
              </a:spcAft>
              <a:buSzPts val="1800"/>
              <a:buChar char="●"/>
            </a:pPr>
            <a:r>
              <a:rPr lang="en"/>
              <a:t>Create two maps of tangential vectors- one for rows and one for columns </a:t>
            </a:r>
            <a:endParaRPr/>
          </a:p>
          <a:p>
            <a:pPr marL="914400" lvl="1" indent="-342900" rtl="0">
              <a:spcBef>
                <a:spcPts val="0"/>
              </a:spcBef>
              <a:spcAft>
                <a:spcPts val="0"/>
              </a:spcAft>
              <a:buSzPts val="1800"/>
              <a:buChar char="-"/>
            </a:pPr>
            <a:r>
              <a:rPr lang="en" sz="1800"/>
              <a:t>For each map compute the difference vectors between corresponding 3D points</a:t>
            </a:r>
            <a:endParaRPr sz="1800"/>
          </a:p>
          <a:p>
            <a:pPr marL="914400" lvl="1" indent="-342900" rtl="0">
              <a:spcBef>
                <a:spcPts val="0"/>
              </a:spcBef>
              <a:spcAft>
                <a:spcPts val="0"/>
              </a:spcAft>
              <a:buSzPts val="1800"/>
              <a:buChar char="-"/>
            </a:pPr>
            <a:r>
              <a:rPr lang="en" sz="1800"/>
              <a:t>Compute an integral image for each channel and then compute the average tangential vector.</a:t>
            </a:r>
            <a:endParaRPr sz="1800"/>
          </a:p>
          <a:p>
            <a:pPr marL="914400" lvl="1" indent="-342900" rtl="0">
              <a:spcBef>
                <a:spcPts val="0"/>
              </a:spcBef>
              <a:spcAft>
                <a:spcPts val="0"/>
              </a:spcAft>
              <a:buSzPts val="1800"/>
              <a:buChar char="-"/>
            </a:pPr>
            <a:r>
              <a:rPr lang="en" sz="1800"/>
              <a:t>Runtime = linear</a:t>
            </a:r>
            <a:endParaRPr sz="1800"/>
          </a:p>
        </p:txBody>
      </p:sp>
      <p:pic>
        <p:nvPicPr>
          <p:cNvPr id="128" name="Shape 128"/>
          <p:cNvPicPr preferRelativeResize="0"/>
          <p:nvPr/>
        </p:nvPicPr>
        <p:blipFill>
          <a:blip r:embed="rId3">
            <a:alphaModFix/>
          </a:blip>
          <a:stretch>
            <a:fillRect/>
          </a:stretch>
        </p:blipFill>
        <p:spPr>
          <a:xfrm>
            <a:off x="4626625" y="148128"/>
            <a:ext cx="2419100" cy="1451450"/>
          </a:xfrm>
          <a:prstGeom prst="rect">
            <a:avLst/>
          </a:prstGeom>
          <a:noFill/>
          <a:ln>
            <a:noFill/>
          </a:ln>
        </p:spPr>
      </p:pic>
    </p:spTree>
    <p:extLst>
      <p:ext uri="{BB962C8B-B14F-4D97-AF65-F5344CB8AC3E}">
        <p14:creationId xmlns:p14="http://schemas.microsoft.com/office/powerpoint/2010/main" val="303683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 Extract Horizontal Points</a:t>
            </a:r>
            <a:endParaRPr/>
          </a:p>
        </p:txBody>
      </p:sp>
      <p:sp>
        <p:nvSpPr>
          <p:cNvPr id="134" name="Shape 134"/>
          <p:cNvSpPr txBox="1">
            <a:spLocks noGrp="1"/>
          </p:cNvSpPr>
          <p:nvPr>
            <p:ph type="body" idx="1"/>
          </p:nvPr>
        </p:nvSpPr>
        <p:spPr>
          <a:xfrm>
            <a:off x="311700" y="1721025"/>
            <a:ext cx="8520600" cy="2847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Extract all points with vertical normals </a:t>
            </a:r>
            <a:endParaRPr/>
          </a:p>
          <a:p>
            <a:pPr marL="457200" lvl="0" indent="-342900" rtl="0">
              <a:spcBef>
                <a:spcPts val="0"/>
              </a:spcBef>
              <a:spcAft>
                <a:spcPts val="0"/>
              </a:spcAft>
              <a:buSzPts val="1800"/>
              <a:buChar char="●"/>
            </a:pPr>
            <a:r>
              <a:rPr lang="en"/>
              <a:t>The resulting points are lying on the horizontal surface</a:t>
            </a:r>
            <a:endParaRPr/>
          </a:p>
          <a:p>
            <a:pPr marL="0" lvl="0" indent="0" rtl="0">
              <a:spcBef>
                <a:spcPts val="1600"/>
              </a:spcBef>
              <a:spcAft>
                <a:spcPts val="0"/>
              </a:spcAft>
              <a:buNone/>
            </a:pPr>
            <a:endParaRPr/>
          </a:p>
          <a:p>
            <a:pPr marL="457200" lvl="0" indent="-342900" rtl="0">
              <a:spcBef>
                <a:spcPts val="1600"/>
              </a:spcBef>
              <a:spcAft>
                <a:spcPts val="0"/>
              </a:spcAft>
              <a:buSzPts val="1800"/>
              <a:buChar char="+"/>
            </a:pPr>
            <a:r>
              <a:rPr lang="en"/>
              <a:t>Allows for efficiently segmenting the complete depth into planes</a:t>
            </a:r>
            <a:endParaRPr/>
          </a:p>
          <a:p>
            <a:pPr marL="457200" lvl="0" indent="-342900">
              <a:spcBef>
                <a:spcPts val="0"/>
              </a:spcBef>
              <a:spcAft>
                <a:spcPts val="0"/>
              </a:spcAft>
              <a:buSzPts val="1800"/>
              <a:buChar char="+"/>
            </a:pPr>
            <a:r>
              <a:rPr lang="en"/>
              <a:t>Looking at just horizontal planes saves computations </a:t>
            </a:r>
            <a:endParaRPr/>
          </a:p>
        </p:txBody>
      </p:sp>
    </p:spTree>
    <p:extLst>
      <p:ext uri="{BB962C8B-B14F-4D97-AF65-F5344CB8AC3E}">
        <p14:creationId xmlns:p14="http://schemas.microsoft.com/office/powerpoint/2010/main" val="940877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 Detect Support Plane	</a:t>
            </a:r>
            <a:endParaRPr/>
          </a:p>
        </p:txBody>
      </p:sp>
      <p:sp>
        <p:nvSpPr>
          <p:cNvPr id="140" name="Shape 1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Find the most dominant horizontal plane and the points supporting it</a:t>
            </a:r>
            <a:endParaRPr/>
          </a:p>
          <a:p>
            <a:pPr marL="457200" lvl="0" indent="-342900" rtl="0">
              <a:spcBef>
                <a:spcPts val="0"/>
              </a:spcBef>
              <a:spcAft>
                <a:spcPts val="0"/>
              </a:spcAft>
              <a:buSzPts val="1800"/>
              <a:buChar char="●"/>
            </a:pPr>
            <a:r>
              <a:rPr lang="en"/>
              <a:t>The support plane will be horizontal</a:t>
            </a:r>
            <a:endParaRPr/>
          </a:p>
          <a:p>
            <a:pPr marL="457200" lvl="0" indent="-342900">
              <a:spcBef>
                <a:spcPts val="0"/>
              </a:spcBef>
              <a:spcAft>
                <a:spcPts val="0"/>
              </a:spcAft>
              <a:buSzPts val="1800"/>
              <a:buChar char="●"/>
            </a:pPr>
            <a:r>
              <a:rPr lang="en"/>
              <a:t>Only look at points and support planes lower than 1 meter and closer than 3 meters from the robot </a:t>
            </a:r>
            <a:endParaRPr/>
          </a:p>
        </p:txBody>
      </p:sp>
      <p:pic>
        <p:nvPicPr>
          <p:cNvPr id="141" name="Shape 141"/>
          <p:cNvPicPr preferRelativeResize="0"/>
          <p:nvPr/>
        </p:nvPicPr>
        <p:blipFill>
          <a:blip r:embed="rId3">
            <a:alphaModFix/>
          </a:blip>
          <a:stretch>
            <a:fillRect/>
          </a:stretch>
        </p:blipFill>
        <p:spPr>
          <a:xfrm>
            <a:off x="1802587" y="2506750"/>
            <a:ext cx="5538825" cy="2524925"/>
          </a:xfrm>
          <a:prstGeom prst="rect">
            <a:avLst/>
          </a:prstGeom>
          <a:noFill/>
          <a:ln>
            <a:noFill/>
          </a:ln>
        </p:spPr>
      </p:pic>
    </p:spTree>
    <p:extLst>
      <p:ext uri="{BB962C8B-B14F-4D97-AF65-F5344CB8AC3E}">
        <p14:creationId xmlns:p14="http://schemas.microsoft.com/office/powerpoint/2010/main" val="3662211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4. Detect Object Candidate</a:t>
            </a:r>
            <a:endParaRPr/>
          </a:p>
        </p:txBody>
      </p:sp>
      <p:sp>
        <p:nvSpPr>
          <p:cNvPr id="147" name="Shape 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Extract the points </a:t>
            </a:r>
            <a:r>
              <a:rPr lang="en" b="1"/>
              <a:t>above </a:t>
            </a:r>
            <a:r>
              <a:rPr lang="en"/>
              <a:t> the horizontal support plane</a:t>
            </a:r>
            <a:endParaRPr/>
          </a:p>
          <a:p>
            <a:pPr marL="457200" lvl="0" indent="-342900" rtl="0">
              <a:spcBef>
                <a:spcPts val="0"/>
              </a:spcBef>
              <a:spcAft>
                <a:spcPts val="0"/>
              </a:spcAft>
              <a:buSzPts val="1800"/>
              <a:buChar char="●"/>
            </a:pPr>
            <a:r>
              <a:rPr lang="en"/>
              <a:t>Apply Euclidean clustering to get sets of points and object candidates</a:t>
            </a:r>
            <a:endParaRPr/>
          </a:p>
          <a:p>
            <a:pPr marL="0" lvl="0" indent="0">
              <a:spcBef>
                <a:spcPts val="1600"/>
              </a:spcBef>
              <a:spcAft>
                <a:spcPts val="1600"/>
              </a:spcAft>
              <a:buNone/>
            </a:pPr>
            <a:endParaRPr/>
          </a:p>
        </p:txBody>
      </p:sp>
      <p:pic>
        <p:nvPicPr>
          <p:cNvPr id="148" name="Shape 148"/>
          <p:cNvPicPr preferRelativeResize="0"/>
          <p:nvPr/>
        </p:nvPicPr>
        <p:blipFill>
          <a:blip r:embed="rId3">
            <a:alphaModFix/>
          </a:blip>
          <a:stretch>
            <a:fillRect/>
          </a:stretch>
        </p:blipFill>
        <p:spPr>
          <a:xfrm>
            <a:off x="1157275" y="2090125"/>
            <a:ext cx="6829425" cy="2781300"/>
          </a:xfrm>
          <a:prstGeom prst="rect">
            <a:avLst/>
          </a:prstGeom>
          <a:noFill/>
          <a:ln>
            <a:noFill/>
          </a:ln>
        </p:spPr>
      </p:pic>
    </p:spTree>
    <p:extLst>
      <p:ext uri="{BB962C8B-B14F-4D97-AF65-F5344CB8AC3E}">
        <p14:creationId xmlns:p14="http://schemas.microsoft.com/office/powerpoint/2010/main" val="2949388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4" y="-61995"/>
            <a:ext cx="8520600" cy="572700"/>
          </a:xfrm>
        </p:spPr>
        <p:txBody>
          <a:bodyPr/>
          <a:lstStyle/>
          <a:p>
            <a:pPr algn="ctr"/>
            <a:r>
              <a:rPr lang="en-US" smtClean="0"/>
              <a:t>OBJECT PERCEPTION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76" y="411851"/>
            <a:ext cx="6304516" cy="3369108"/>
          </a:xfrm>
          <a:prstGeom prst="rect">
            <a:avLst/>
          </a:prstGeom>
        </p:spPr>
      </p:pic>
      <p:sp>
        <p:nvSpPr>
          <p:cNvPr id="5" name="TextBox 4"/>
          <p:cNvSpPr txBox="1"/>
          <p:nvPr/>
        </p:nvSpPr>
        <p:spPr>
          <a:xfrm>
            <a:off x="162134" y="3780959"/>
            <a:ext cx="8685304" cy="1384995"/>
          </a:xfrm>
          <a:prstGeom prst="rect">
            <a:avLst/>
          </a:prstGeom>
          <a:noFill/>
        </p:spPr>
        <p:txBody>
          <a:bodyPr wrap="square" rtlCol="0">
            <a:spAutoFit/>
          </a:bodyPr>
          <a:lstStyle/>
          <a:p>
            <a:r>
              <a:rPr lang="en-US"/>
              <a:t> (A) Cosero capturing a tabletop scene with its RGB-D camera. The visible volume is indicated by the green lines</a:t>
            </a:r>
            <a:r>
              <a:rPr lang="en-US" smtClean="0"/>
              <a:t>. </a:t>
            </a:r>
            <a:r>
              <a:rPr lang="en-US"/>
              <a:t>Each object is represented by an ellipse fitted to its points, indicated in red. (B) RGB image of the tabletop with recognized objects. (C) We recognize objects in RGB images and find location and size estimates. (D) Matched features vote for position in a 2D Hough space. (E) From the features (green dots) that consistently vote at a 2D location, we find a robust average of relative locations (yellow dots). (F) We also estimate principal directions (yellow lines).</a:t>
            </a:r>
          </a:p>
        </p:txBody>
      </p:sp>
    </p:spTree>
    <p:extLst>
      <p:ext uri="{BB962C8B-B14F-4D97-AF65-F5344CB8AC3E}">
        <p14:creationId xmlns:p14="http://schemas.microsoft.com/office/powerpoint/2010/main" val="1112631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58" y="0"/>
            <a:ext cx="8520600" cy="572700"/>
          </a:xfrm>
        </p:spPr>
        <p:txBody>
          <a:bodyPr/>
          <a:lstStyle/>
          <a:p>
            <a:pPr algn="ctr"/>
            <a:r>
              <a:rPr lang="en-US" dirty="0" smtClean="0"/>
              <a:t>Object Perception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67" y="499612"/>
            <a:ext cx="7058278" cy="3752165"/>
          </a:xfrm>
          <a:prstGeom prst="rect">
            <a:avLst/>
          </a:prstGeom>
        </p:spPr>
      </p:pic>
      <p:sp>
        <p:nvSpPr>
          <p:cNvPr id="3" name="TextBox 2"/>
          <p:cNvSpPr txBox="1"/>
          <p:nvPr/>
        </p:nvSpPr>
        <p:spPr>
          <a:xfrm>
            <a:off x="172995" y="4189393"/>
            <a:ext cx="8971005" cy="954107"/>
          </a:xfrm>
          <a:prstGeom prst="rect">
            <a:avLst/>
          </a:prstGeom>
          <a:noFill/>
        </p:spPr>
        <p:txBody>
          <a:bodyPr wrap="square" rtlCol="0">
            <a:spAutoFit/>
          </a:bodyPr>
          <a:lstStyle/>
          <a:p>
            <a:r>
              <a:rPr lang="en-US"/>
              <a:t>(A) Object categorization, instance recognition, and pose estimation based on features extracted by a pretrained convolutional neural </a:t>
            </a:r>
            <a:r>
              <a:rPr lang="en-US" smtClean="0"/>
              <a:t>network. </a:t>
            </a:r>
            <a:r>
              <a:rPr lang="en-US"/>
              <a:t>Depth is converted to a color image by rendering a canonical view and encoding distance from the object vertical axis; object detection based on geometric primitives. (B) Point cloud captured by Cosero’s Kinect camera. (C) Detected cylinders. (D) Detected objects </a:t>
            </a:r>
          </a:p>
        </p:txBody>
      </p:sp>
    </p:spTree>
    <p:extLst>
      <p:ext uri="{BB962C8B-B14F-4D97-AF65-F5344CB8AC3E}">
        <p14:creationId xmlns:p14="http://schemas.microsoft.com/office/powerpoint/2010/main" val="1611030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88" y="0"/>
            <a:ext cx="8520600" cy="572700"/>
          </a:xfrm>
        </p:spPr>
        <p:txBody>
          <a:bodyPr/>
          <a:lstStyle/>
          <a:p>
            <a:pPr algn="ctr"/>
            <a:r>
              <a:rPr lang="en-US" smtClean="0"/>
              <a:t>Object Tracking</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07" y="473846"/>
            <a:ext cx="7587049" cy="3591527"/>
          </a:xfrm>
          <a:prstGeom prst="rect">
            <a:avLst/>
          </a:prstGeom>
        </p:spPr>
      </p:pic>
      <p:sp>
        <p:nvSpPr>
          <p:cNvPr id="3" name="Rectangle 2"/>
          <p:cNvSpPr/>
          <p:nvPr/>
        </p:nvSpPr>
        <p:spPr>
          <a:xfrm>
            <a:off x="12355" y="3973949"/>
            <a:ext cx="8896865" cy="1169551"/>
          </a:xfrm>
          <a:prstGeom prst="rect">
            <a:avLst/>
          </a:prstGeom>
        </p:spPr>
        <p:txBody>
          <a:bodyPr wrap="square">
            <a:spAutoFit/>
          </a:bodyPr>
          <a:lstStyle/>
          <a:p>
            <a:r>
              <a:rPr lang="en-US"/>
              <a:t>(A) Cosero approaching a watering can. (B) We train multiview 3D models of objects using multiresolution surfel maps. The model is shown in green in the upper part. The model is registered with the current RGB-D frame to estimate its relative pose T, </a:t>
            </a:r>
            <a:r>
              <a:rPr lang="en-US" smtClean="0"/>
              <a:t>(</a:t>
            </a:r>
            <a:r>
              <a:rPr lang="en-US"/>
              <a:t>C) Joint object detection and tracking using a particle filter, despite </a:t>
            </a:r>
            <a:r>
              <a:rPr lang="en-US" smtClean="0"/>
              <a:t>occlusion. (</a:t>
            </a:r>
            <a:r>
              <a:rPr lang="en-US"/>
              <a:t>D) an object manipulation skill is described by grasp poses and motions of the tool tip relative to the affected object. (E) Once these poses are known for a new instance of the tool, the skill can be transferred.</a:t>
            </a:r>
          </a:p>
        </p:txBody>
      </p:sp>
    </p:spTree>
    <p:extLst>
      <p:ext uri="{BB962C8B-B14F-4D97-AF65-F5344CB8AC3E}">
        <p14:creationId xmlns:p14="http://schemas.microsoft.com/office/powerpoint/2010/main" val="1527819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Bluetooth low energy tag localization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0" y="1954085"/>
            <a:ext cx="8251668" cy="1740585"/>
          </a:xfrm>
          <a:prstGeom prst="rect">
            <a:avLst/>
          </a:prstGeom>
        </p:spPr>
      </p:pic>
      <p:sp>
        <p:nvSpPr>
          <p:cNvPr id="3" name="Rectangle 2"/>
          <p:cNvSpPr/>
          <p:nvPr/>
        </p:nvSpPr>
        <p:spPr>
          <a:xfrm>
            <a:off x="889687" y="3892366"/>
            <a:ext cx="6635578" cy="830997"/>
          </a:xfrm>
          <a:prstGeom prst="rect">
            <a:avLst/>
          </a:prstGeom>
        </p:spPr>
        <p:txBody>
          <a:bodyPr wrap="square">
            <a:spAutoFit/>
          </a:bodyPr>
          <a:lstStyle/>
          <a:p>
            <a:r>
              <a:rPr lang="en-US"/>
              <a:t> </a:t>
            </a:r>
            <a:r>
              <a:rPr lang="en-US" sz="1600"/>
              <a:t>(A) Used Bluetooth tags (Estimote and StickNFind). (B) Signal strength-based tag localization by lateration. (C) Localization experiment with multiple tags</a:t>
            </a:r>
            <a:r>
              <a:rPr lang="en-US"/>
              <a:t>.</a:t>
            </a:r>
          </a:p>
        </p:txBody>
      </p:sp>
    </p:spTree>
    <p:extLst>
      <p:ext uri="{BB962C8B-B14F-4D97-AF65-F5344CB8AC3E}">
        <p14:creationId xmlns:p14="http://schemas.microsoft.com/office/powerpoint/2010/main" val="359149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System Overview</a:t>
            </a:r>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Cognitive Service Robot Cosero:</a:t>
            </a:r>
            <a:endParaRPr/>
          </a:p>
          <a:p>
            <a:pPr marL="914400" lvl="1" indent="-342900" rtl="0">
              <a:spcBef>
                <a:spcPts val="0"/>
              </a:spcBef>
              <a:spcAft>
                <a:spcPts val="0"/>
              </a:spcAft>
              <a:buSzPts val="1800"/>
              <a:buChar char="○"/>
            </a:pPr>
            <a:r>
              <a:rPr lang="en" sz="1800"/>
              <a:t>2 anthropomorphic arms</a:t>
            </a:r>
            <a:endParaRPr sz="1800"/>
          </a:p>
          <a:p>
            <a:pPr marL="914400" lvl="1" indent="-342900" rtl="0">
              <a:spcBef>
                <a:spcPts val="0"/>
              </a:spcBef>
              <a:spcAft>
                <a:spcPts val="0"/>
              </a:spcAft>
              <a:buSzPts val="1800"/>
              <a:buChar char="○"/>
            </a:pPr>
            <a:r>
              <a:rPr lang="en" sz="1800"/>
              <a:t>Yaw joint in the torso to enlarge workspace of the arms</a:t>
            </a:r>
            <a:endParaRPr sz="1800"/>
          </a:p>
          <a:p>
            <a:pPr marL="914400" lvl="1" indent="-342900" rtl="0">
              <a:spcBef>
                <a:spcPts val="0"/>
              </a:spcBef>
              <a:spcAft>
                <a:spcPts val="0"/>
              </a:spcAft>
              <a:buSzPts val="1800"/>
              <a:buChar char="○"/>
            </a:pPr>
            <a:r>
              <a:rPr lang="en" sz="1800"/>
              <a:t>Linear actuator in the trunk will move the upper body vertical .9m</a:t>
            </a:r>
            <a:endParaRPr sz="1800"/>
          </a:p>
          <a:p>
            <a:pPr marL="914400" lvl="1" indent="-342900" rtl="0">
              <a:spcBef>
                <a:spcPts val="0"/>
              </a:spcBef>
              <a:spcAft>
                <a:spcPts val="0"/>
              </a:spcAft>
              <a:buSzPts val="1800"/>
              <a:buChar char="○"/>
            </a:pPr>
            <a:r>
              <a:rPr lang="en" sz="1800"/>
              <a:t>Omnidirectional drive</a:t>
            </a:r>
            <a:endParaRPr sz="1800"/>
          </a:p>
          <a:p>
            <a:pPr marL="914400" lvl="1" indent="-342900" rtl="0">
              <a:spcBef>
                <a:spcPts val="0"/>
              </a:spcBef>
              <a:spcAft>
                <a:spcPts val="0"/>
              </a:spcAft>
              <a:buSzPts val="1800"/>
              <a:buChar char="○"/>
            </a:pPr>
            <a:r>
              <a:rPr lang="en" sz="1800" smtClean="0"/>
              <a:t>Festo </a:t>
            </a:r>
            <a:r>
              <a:rPr lang="en" sz="1800"/>
              <a:t>FinRay fingers on rotary joints </a:t>
            </a:r>
            <a:endParaRPr sz="1800"/>
          </a:p>
          <a:p>
            <a:pPr marL="914400" lvl="1" indent="-342900" rtl="0">
              <a:spcBef>
                <a:spcPts val="0"/>
              </a:spcBef>
              <a:spcAft>
                <a:spcPts val="0"/>
              </a:spcAft>
              <a:buSzPts val="1800"/>
              <a:buChar char="○"/>
            </a:pPr>
            <a:r>
              <a:rPr lang="en" sz="1800"/>
              <a:t>Microsoft Kinect RGB-D camera for sensing 3D environment </a:t>
            </a:r>
            <a:endParaRPr sz="1800"/>
          </a:p>
          <a:p>
            <a:pPr marL="914400" lvl="1" indent="-342900">
              <a:spcBef>
                <a:spcPts val="0"/>
              </a:spcBef>
              <a:spcAft>
                <a:spcPts val="0"/>
              </a:spcAft>
              <a:buSzPts val="1800"/>
              <a:buChar char="○"/>
            </a:pPr>
            <a:r>
              <a:rPr lang="en" sz="1800"/>
              <a:t>Infrared distance sensors attached to the palm in each gripper for measuring object’s distance from the gripper</a:t>
            </a:r>
            <a:endParaRPr sz="1800"/>
          </a:p>
        </p:txBody>
      </p:sp>
    </p:spTree>
    <p:extLst>
      <p:ext uri="{BB962C8B-B14F-4D97-AF65-F5344CB8AC3E}">
        <p14:creationId xmlns:p14="http://schemas.microsoft.com/office/powerpoint/2010/main" val="1162394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3630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Efficient Grasp Planning</a:t>
            </a:r>
            <a:endParaRPr/>
          </a:p>
        </p:txBody>
      </p:sp>
      <p:sp>
        <p:nvSpPr>
          <p:cNvPr id="160" name="Shape 160"/>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Overview: Finding feasible, collision-free grasps from the raw object point cloud</a:t>
            </a:r>
            <a:endParaRPr/>
          </a:p>
          <a:p>
            <a:pPr marL="457200" lvl="0" indent="-342900" rtl="0">
              <a:spcBef>
                <a:spcPts val="1600"/>
              </a:spcBef>
              <a:spcAft>
                <a:spcPts val="0"/>
              </a:spcAft>
              <a:buSzPts val="1800"/>
              <a:buChar char="-"/>
            </a:pPr>
            <a:r>
              <a:rPr lang="en"/>
              <a:t>Collision free</a:t>
            </a:r>
            <a:endParaRPr/>
          </a:p>
          <a:p>
            <a:pPr marL="457200" lvl="0" indent="-342900" rtl="0">
              <a:spcBef>
                <a:spcPts val="0"/>
              </a:spcBef>
              <a:spcAft>
                <a:spcPts val="0"/>
              </a:spcAft>
              <a:buSzPts val="1800"/>
              <a:buChar char="-"/>
            </a:pPr>
            <a:r>
              <a:rPr lang="en"/>
              <a:t>Feasible</a:t>
            </a:r>
            <a:endParaRPr/>
          </a:p>
          <a:p>
            <a:pPr marL="0" lvl="0" indent="0">
              <a:spcBef>
                <a:spcPts val="1600"/>
              </a:spcBef>
              <a:spcAft>
                <a:spcPts val="1600"/>
              </a:spcAft>
              <a:buNone/>
            </a:pPr>
            <a:endParaRPr/>
          </a:p>
        </p:txBody>
      </p:sp>
      <p:pic>
        <p:nvPicPr>
          <p:cNvPr id="161" name="Shape 161"/>
          <p:cNvPicPr preferRelativeResize="0"/>
          <p:nvPr/>
        </p:nvPicPr>
        <p:blipFill>
          <a:blip r:embed="rId3">
            <a:alphaModFix/>
          </a:blip>
          <a:stretch>
            <a:fillRect/>
          </a:stretch>
        </p:blipFill>
        <p:spPr>
          <a:xfrm>
            <a:off x="2640900" y="1407825"/>
            <a:ext cx="6048375" cy="3276600"/>
          </a:xfrm>
          <a:prstGeom prst="rect">
            <a:avLst/>
          </a:prstGeom>
          <a:noFill/>
          <a:ln>
            <a:noFill/>
          </a:ln>
        </p:spPr>
      </p:pic>
    </p:spTree>
    <p:extLst>
      <p:ext uri="{BB962C8B-B14F-4D97-AF65-F5344CB8AC3E}">
        <p14:creationId xmlns:p14="http://schemas.microsoft.com/office/powerpoint/2010/main" val="2709265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Efficient Grasp Planning	</a:t>
            </a:r>
            <a:endParaRPr/>
          </a:p>
          <a:p>
            <a:pPr marL="0" lvl="0" indent="0">
              <a:spcBef>
                <a:spcPts val="0"/>
              </a:spcBef>
              <a:spcAft>
                <a:spcPts val="0"/>
              </a:spcAft>
              <a:buNone/>
            </a:pPr>
            <a:endParaRPr/>
          </a:p>
        </p:txBody>
      </p:sp>
      <p:sp>
        <p:nvSpPr>
          <p:cNvPr id="173" name="Shape 1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Grasping can be from </a:t>
            </a:r>
            <a:r>
              <a:rPr lang="en" u="sng"/>
              <a:t>the side</a:t>
            </a:r>
            <a:r>
              <a:rPr lang="en"/>
              <a:t> or from </a:t>
            </a:r>
            <a:r>
              <a:rPr lang="en" u="sng"/>
              <a:t>above</a:t>
            </a:r>
            <a:endParaRPr/>
          </a:p>
          <a:p>
            <a:pPr marL="457200" lvl="0" indent="-342900" rtl="0">
              <a:spcBef>
                <a:spcPts val="0"/>
              </a:spcBef>
              <a:spcAft>
                <a:spcPts val="0"/>
              </a:spcAft>
              <a:buSzPts val="1800"/>
              <a:buChar char="●"/>
            </a:pPr>
            <a:r>
              <a:rPr lang="en"/>
              <a:t>Side grasp: </a:t>
            </a:r>
            <a:endParaRPr/>
          </a:p>
          <a:p>
            <a:pPr marL="914400" lvl="1" indent="-317500" rtl="0">
              <a:spcBef>
                <a:spcPts val="0"/>
              </a:spcBef>
              <a:spcAft>
                <a:spcPts val="0"/>
              </a:spcAft>
              <a:buSzPts val="1400"/>
              <a:buChar char="○"/>
            </a:pPr>
            <a:r>
              <a:rPr lang="en"/>
              <a:t>Approach the object along its vertical axis with the grippers aligned horizontally</a:t>
            </a:r>
            <a:endParaRPr/>
          </a:p>
          <a:p>
            <a:pPr marL="914400" lvl="1" indent="-317500" rtl="0">
              <a:spcBef>
                <a:spcPts val="0"/>
              </a:spcBef>
              <a:spcAft>
                <a:spcPts val="0"/>
              </a:spcAft>
              <a:buSzPts val="1400"/>
              <a:buChar char="○"/>
            </a:pPr>
            <a:r>
              <a:rPr lang="en"/>
              <a:t>Pre-grasp pose is reached, side-grasp motion primitive approaches the object, close gripper</a:t>
            </a:r>
            <a:endParaRPr/>
          </a:p>
          <a:p>
            <a:pPr marL="457200" lvl="0" indent="-342900" rtl="0">
              <a:spcBef>
                <a:spcPts val="0"/>
              </a:spcBef>
              <a:spcAft>
                <a:spcPts val="0"/>
              </a:spcAft>
              <a:buSzPts val="1800"/>
              <a:buChar char="●"/>
            </a:pPr>
            <a:r>
              <a:rPr lang="en"/>
              <a:t>Top grasp:</a:t>
            </a:r>
            <a:endParaRPr/>
          </a:p>
          <a:p>
            <a:pPr marL="914400" lvl="1" indent="-317500" rtl="0">
              <a:spcBef>
                <a:spcPts val="0"/>
              </a:spcBef>
              <a:spcAft>
                <a:spcPts val="0"/>
              </a:spcAft>
              <a:buSzPts val="1400"/>
              <a:buChar char="○"/>
            </a:pPr>
            <a:r>
              <a:rPr lang="en"/>
              <a:t>Pitch the end effector by 45 degrees downward to grasp object with the fingertips </a:t>
            </a:r>
            <a:endParaRPr/>
          </a:p>
          <a:p>
            <a:pPr marL="914400" lvl="1" indent="-317500" rtl="0">
              <a:spcBef>
                <a:spcPts val="0"/>
              </a:spcBef>
              <a:spcAft>
                <a:spcPts val="0"/>
              </a:spcAft>
              <a:buSzPts val="1400"/>
              <a:buChar char="○"/>
            </a:pPr>
            <a:r>
              <a:rPr lang="en"/>
              <a:t>Reach pre-grasp pose and then establish pitch orientation </a:t>
            </a:r>
            <a:endParaRPr/>
          </a:p>
          <a:p>
            <a:pPr marL="457200" lvl="0" indent="-342900" rtl="0">
              <a:spcBef>
                <a:spcPts val="0"/>
              </a:spcBef>
              <a:spcAft>
                <a:spcPts val="0"/>
              </a:spcAft>
              <a:buSzPts val="1800"/>
              <a:buChar char="●"/>
            </a:pPr>
            <a:r>
              <a:rPr lang="en"/>
              <a:t>Use IR distance sensors in the grippers to determine any premature contact with the object or support plane</a:t>
            </a:r>
            <a:endParaRPr/>
          </a:p>
        </p:txBody>
      </p:sp>
    </p:spTree>
    <p:extLst>
      <p:ext uri="{BB962C8B-B14F-4D97-AF65-F5344CB8AC3E}">
        <p14:creationId xmlns:p14="http://schemas.microsoft.com/office/powerpoint/2010/main" val="676573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Planning Collision-Free Grasps</a:t>
            </a:r>
            <a:endParaRPr/>
          </a:p>
        </p:txBody>
      </p:sp>
      <p:sp>
        <p:nvSpPr>
          <p:cNvPr id="179" name="Shape 1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Grasp planner selects a feasible collision-free grasp for the object of interest</a:t>
            </a:r>
            <a:endParaRPr/>
          </a:p>
          <a:p>
            <a:pPr marL="457200" lvl="0" indent="-342900" rtl="0">
              <a:spcBef>
                <a:spcPts val="0"/>
              </a:spcBef>
              <a:spcAft>
                <a:spcPts val="0"/>
              </a:spcAft>
              <a:buSzPts val="1800"/>
              <a:buChar char="●"/>
            </a:pPr>
            <a:r>
              <a:rPr lang="en"/>
              <a:t>Will sample grasp candidates, remove infeasible and colliding grasps, and ranks the remaining grasps to find the best one</a:t>
            </a:r>
            <a:endParaRPr/>
          </a:p>
          <a:p>
            <a:pPr marL="457200" lvl="0" indent="-342900" rtl="0">
              <a:spcBef>
                <a:spcPts val="0"/>
              </a:spcBef>
              <a:spcAft>
                <a:spcPts val="0"/>
              </a:spcAft>
              <a:buSzPts val="1800"/>
              <a:buChar char="●"/>
            </a:pPr>
            <a:r>
              <a:rPr lang="en"/>
              <a:t>First find out the shape and pose of the object</a:t>
            </a:r>
            <a:endParaRPr/>
          </a:p>
          <a:p>
            <a:pPr marL="457200" lvl="0" indent="-342900" rtl="0">
              <a:spcBef>
                <a:spcPts val="0"/>
              </a:spcBef>
              <a:spcAft>
                <a:spcPts val="0"/>
              </a:spcAft>
              <a:buSzPts val="1800"/>
              <a:buChar char="●"/>
            </a:pPr>
            <a:r>
              <a:rPr lang="en"/>
              <a:t>Side grasp: pre-grasp pose is sampled on an ellipse in the horizontal plane and grasp the object as low as possible (half the height of the gripper + .03m)</a:t>
            </a:r>
            <a:endParaRPr/>
          </a:p>
          <a:p>
            <a:pPr marL="457200" lvl="0" indent="-342900">
              <a:spcBef>
                <a:spcPts val="0"/>
              </a:spcBef>
              <a:spcAft>
                <a:spcPts val="0"/>
              </a:spcAft>
              <a:buSzPts val="1800"/>
              <a:buChar char="●"/>
            </a:pPr>
            <a:r>
              <a:rPr lang="en"/>
              <a:t>Top grasp: sample it on all points in height range of 2cm below the highest point of the object </a:t>
            </a:r>
            <a:endParaRPr/>
          </a:p>
        </p:txBody>
      </p:sp>
    </p:spTree>
    <p:extLst>
      <p:ext uri="{BB962C8B-B14F-4D97-AF65-F5344CB8AC3E}">
        <p14:creationId xmlns:p14="http://schemas.microsoft.com/office/powerpoint/2010/main" val="1933033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2597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Filtering for Feasible and Collision-Free Grasps</a:t>
            </a:r>
            <a:endParaRPr/>
          </a:p>
        </p:txBody>
      </p:sp>
      <p:sp>
        <p:nvSpPr>
          <p:cNvPr id="185" name="Shape 18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Post processing: filter out grasps based on the following:</a:t>
            </a:r>
            <a:endParaRPr/>
          </a:p>
          <a:p>
            <a:pPr marL="457200" lvl="0" indent="-342900" rtl="0">
              <a:spcBef>
                <a:spcPts val="0"/>
              </a:spcBef>
              <a:spcAft>
                <a:spcPts val="0"/>
              </a:spcAft>
              <a:buSzPts val="1800"/>
              <a:buChar char="●"/>
            </a:pPr>
            <a:r>
              <a:rPr lang="en"/>
              <a:t>Grasp width - reject grasps if the object will not fit into the gripper</a:t>
            </a:r>
            <a:endParaRPr/>
          </a:p>
          <a:p>
            <a:pPr marL="457200" lvl="0" indent="-342900" rtl="0">
              <a:spcBef>
                <a:spcPts val="0"/>
              </a:spcBef>
              <a:spcAft>
                <a:spcPts val="0"/>
              </a:spcAft>
              <a:buSzPts val="1800"/>
              <a:buChar char="●"/>
            </a:pPr>
            <a:r>
              <a:rPr lang="en"/>
              <a:t>Object height - reject side grasps if the object is too low</a:t>
            </a:r>
            <a:endParaRPr/>
          </a:p>
          <a:p>
            <a:pPr marL="457200" lvl="0" indent="-342900" rtl="0">
              <a:spcBef>
                <a:spcPts val="0"/>
              </a:spcBef>
              <a:spcAft>
                <a:spcPts val="0"/>
              </a:spcAft>
              <a:buSzPts val="1800"/>
              <a:buChar char="●"/>
            </a:pPr>
            <a:r>
              <a:rPr lang="en"/>
              <a:t>Reachability - reject grasps outside of the arm’s workspace</a:t>
            </a:r>
            <a:endParaRPr/>
          </a:p>
          <a:p>
            <a:pPr marL="457200" lvl="0" indent="-342900" rtl="0">
              <a:spcBef>
                <a:spcPts val="0"/>
              </a:spcBef>
              <a:spcAft>
                <a:spcPts val="0"/>
              </a:spcAft>
              <a:buSzPts val="1800"/>
              <a:buChar char="●"/>
            </a:pPr>
            <a:r>
              <a:rPr lang="en"/>
              <a:t>Collisions - reject grasps that collide during the reaching or grasping </a:t>
            </a:r>
            <a:endParaRPr/>
          </a:p>
          <a:p>
            <a:pPr marL="0" lvl="0" indent="0" rtl="0">
              <a:spcBef>
                <a:spcPts val="1600"/>
              </a:spcBef>
              <a:spcAft>
                <a:spcPts val="0"/>
              </a:spcAft>
              <a:buNone/>
            </a:pPr>
            <a:endParaRPr sz="1400"/>
          </a:p>
          <a:p>
            <a:pPr marL="0" lvl="0" indent="0" rtl="0">
              <a:spcBef>
                <a:spcPts val="0"/>
              </a:spcBef>
              <a:spcAft>
                <a:spcPts val="0"/>
              </a:spcAft>
              <a:buNone/>
            </a:pPr>
            <a:r>
              <a:rPr lang="en" sz="1400"/>
              <a:t>Grasps </a:t>
            </a:r>
            <a:endParaRPr sz="1400"/>
          </a:p>
          <a:p>
            <a:pPr marL="0" lvl="0" indent="0" rtl="0">
              <a:spcBef>
                <a:spcPts val="0"/>
              </a:spcBef>
              <a:spcAft>
                <a:spcPts val="0"/>
              </a:spcAft>
              <a:buNone/>
            </a:pPr>
            <a:r>
              <a:rPr lang="en" sz="1400"/>
              <a:t>that </a:t>
            </a:r>
            <a:endParaRPr sz="1400"/>
          </a:p>
          <a:p>
            <a:pPr marL="0" lvl="0" indent="0" rtl="0">
              <a:spcBef>
                <a:spcPts val="0"/>
              </a:spcBef>
              <a:spcAft>
                <a:spcPts val="0"/>
              </a:spcAft>
              <a:buNone/>
            </a:pPr>
            <a:r>
              <a:rPr lang="en" sz="1400"/>
              <a:t>satisfy </a:t>
            </a:r>
            <a:endParaRPr sz="1400"/>
          </a:p>
          <a:p>
            <a:pPr marL="0" lvl="0" indent="0">
              <a:spcBef>
                <a:spcPts val="0"/>
              </a:spcBef>
              <a:spcAft>
                <a:spcPts val="0"/>
              </a:spcAft>
              <a:buNone/>
            </a:pPr>
            <a:r>
              <a:rPr lang="en" sz="1400"/>
              <a:t>Criteria </a:t>
            </a:r>
            <a:endParaRPr sz="1400"/>
          </a:p>
        </p:txBody>
      </p:sp>
      <p:pic>
        <p:nvPicPr>
          <p:cNvPr id="186" name="Shape 186"/>
          <p:cNvPicPr preferRelativeResize="0"/>
          <p:nvPr/>
        </p:nvPicPr>
        <p:blipFill>
          <a:blip r:embed="rId3">
            <a:alphaModFix/>
          </a:blip>
          <a:stretch>
            <a:fillRect/>
          </a:stretch>
        </p:blipFill>
        <p:spPr>
          <a:xfrm>
            <a:off x="1441425" y="2764475"/>
            <a:ext cx="6261150" cy="2279975"/>
          </a:xfrm>
          <a:prstGeom prst="rect">
            <a:avLst/>
          </a:prstGeom>
          <a:noFill/>
          <a:ln>
            <a:noFill/>
          </a:ln>
        </p:spPr>
      </p:pic>
    </p:spTree>
    <p:extLst>
      <p:ext uri="{BB962C8B-B14F-4D97-AF65-F5344CB8AC3E}">
        <p14:creationId xmlns:p14="http://schemas.microsoft.com/office/powerpoint/2010/main" val="4012625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Searching </a:t>
            </a:r>
            <a:endParaRPr/>
          </a:p>
          <a:p>
            <a:pPr marL="0" lvl="0" indent="0">
              <a:spcBef>
                <a:spcPts val="0"/>
              </a:spcBef>
              <a:spcAft>
                <a:spcPts val="0"/>
              </a:spcAft>
              <a:buNone/>
            </a:pPr>
            <a:r>
              <a:rPr lang="en"/>
              <a:t>For </a:t>
            </a:r>
            <a:endParaRPr/>
          </a:p>
          <a:p>
            <a:pPr marL="0" lvl="0" indent="0">
              <a:spcBef>
                <a:spcPts val="0"/>
              </a:spcBef>
              <a:spcAft>
                <a:spcPts val="0"/>
              </a:spcAft>
              <a:buNone/>
            </a:pPr>
            <a:r>
              <a:rPr lang="en"/>
              <a:t>Collisions </a:t>
            </a:r>
            <a:endParaRPr/>
          </a:p>
        </p:txBody>
      </p:sp>
      <p:pic>
        <p:nvPicPr>
          <p:cNvPr id="192" name="Shape 192"/>
          <p:cNvPicPr preferRelativeResize="0"/>
          <p:nvPr/>
        </p:nvPicPr>
        <p:blipFill rotWithShape="1">
          <a:blip r:embed="rId3">
            <a:alphaModFix/>
          </a:blip>
          <a:srcRect t="7106"/>
          <a:stretch/>
        </p:blipFill>
        <p:spPr>
          <a:xfrm>
            <a:off x="2133250" y="249837"/>
            <a:ext cx="6786275" cy="4643825"/>
          </a:xfrm>
          <a:prstGeom prst="rect">
            <a:avLst/>
          </a:prstGeom>
          <a:noFill/>
          <a:ln>
            <a:noFill/>
          </a:ln>
        </p:spPr>
      </p:pic>
    </p:spTree>
    <p:extLst>
      <p:ext uri="{BB962C8B-B14F-4D97-AF65-F5344CB8AC3E}">
        <p14:creationId xmlns:p14="http://schemas.microsoft.com/office/powerpoint/2010/main" val="134776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Ranking of Grasps	</a:t>
            </a:r>
            <a:endParaRPr/>
          </a:p>
        </p:txBody>
      </p:sp>
      <p:sp>
        <p:nvSpPr>
          <p:cNvPr id="198" name="Shape 1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Once there are collision-free grasps then the grasps get ranked:</a:t>
            </a:r>
            <a:endParaRPr/>
          </a:p>
          <a:p>
            <a:pPr marL="457200" lvl="0" indent="-342900" rtl="0">
              <a:spcBef>
                <a:spcPts val="1600"/>
              </a:spcBef>
              <a:spcAft>
                <a:spcPts val="0"/>
              </a:spcAft>
              <a:buSzPts val="1800"/>
              <a:buChar char="●"/>
            </a:pPr>
            <a:r>
              <a:rPr lang="en"/>
              <a:t>Distance to object center - favor grasps with smaller distance to object center</a:t>
            </a:r>
            <a:endParaRPr/>
          </a:p>
          <a:p>
            <a:pPr marL="457200" lvl="0" indent="-342900" rtl="0">
              <a:spcBef>
                <a:spcPts val="0"/>
              </a:spcBef>
              <a:spcAft>
                <a:spcPts val="0"/>
              </a:spcAft>
              <a:buSzPts val="1800"/>
              <a:buChar char="●"/>
            </a:pPr>
            <a:r>
              <a:rPr lang="en"/>
              <a:t>Grasp width - favor grasps widths closest to .08m</a:t>
            </a:r>
            <a:endParaRPr/>
          </a:p>
          <a:p>
            <a:pPr marL="457200" lvl="0" indent="-342900" rtl="0">
              <a:spcBef>
                <a:spcPts val="0"/>
              </a:spcBef>
              <a:spcAft>
                <a:spcPts val="0"/>
              </a:spcAft>
              <a:buSzPts val="1800"/>
              <a:buChar char="●"/>
            </a:pPr>
            <a:r>
              <a:rPr lang="en"/>
              <a:t>Grasp orientation - favor grasps with smallest angle between line toward shoulder and grasping direction</a:t>
            </a:r>
            <a:endParaRPr/>
          </a:p>
          <a:p>
            <a:pPr marL="457200" lvl="0" indent="-342900" rtl="0">
              <a:spcBef>
                <a:spcPts val="0"/>
              </a:spcBef>
              <a:spcAft>
                <a:spcPts val="0"/>
              </a:spcAft>
              <a:buSzPts val="1800"/>
              <a:buChar char="●"/>
            </a:pPr>
            <a:r>
              <a:rPr lang="en"/>
              <a:t>Distance from robot - favor grasps with smaller distance to the shoulder </a:t>
            </a:r>
            <a:endParaRPr/>
          </a:p>
          <a:p>
            <a:pPr marL="0" lvl="0" indent="0">
              <a:spcBef>
                <a:spcPts val="1600"/>
              </a:spcBef>
              <a:spcAft>
                <a:spcPts val="0"/>
              </a:spcAft>
              <a:buNone/>
            </a:pPr>
            <a:endParaRPr/>
          </a:p>
          <a:p>
            <a:pPr marL="0" lvl="0" indent="0">
              <a:spcBef>
                <a:spcPts val="1600"/>
              </a:spcBef>
              <a:spcAft>
                <a:spcPts val="1600"/>
              </a:spcAft>
              <a:buNone/>
            </a:pPr>
            <a:endParaRPr/>
          </a:p>
        </p:txBody>
      </p:sp>
    </p:spTree>
    <p:extLst>
      <p:ext uri="{BB962C8B-B14F-4D97-AF65-F5344CB8AC3E}">
        <p14:creationId xmlns:p14="http://schemas.microsoft.com/office/powerpoint/2010/main" val="441253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64" y="0"/>
            <a:ext cx="8520600" cy="572700"/>
          </a:xfrm>
        </p:spPr>
        <p:txBody>
          <a:bodyPr/>
          <a:lstStyle/>
          <a:p>
            <a:r>
              <a:rPr lang="en-US" b="1"/>
              <a:t>Grasp and motion planning</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99" y="572700"/>
            <a:ext cx="8569665" cy="3565901"/>
          </a:xfrm>
          <a:prstGeom prst="rect">
            <a:avLst/>
          </a:prstGeom>
        </p:spPr>
      </p:pic>
      <p:sp>
        <p:nvSpPr>
          <p:cNvPr id="3" name="Rectangle 2"/>
          <p:cNvSpPr/>
          <p:nvPr/>
        </p:nvSpPr>
        <p:spPr>
          <a:xfrm>
            <a:off x="49063" y="4138601"/>
            <a:ext cx="9094937" cy="954107"/>
          </a:xfrm>
          <a:prstGeom prst="rect">
            <a:avLst/>
          </a:prstGeom>
        </p:spPr>
        <p:txBody>
          <a:bodyPr wrap="square">
            <a:spAutoFit/>
          </a:bodyPr>
          <a:lstStyle/>
          <a:p>
            <a:r>
              <a:rPr lang="en-US"/>
              <a:t>(A) Object shape properties</a:t>
            </a:r>
            <a:r>
              <a:rPr lang="en-US" smtClean="0"/>
              <a:t>. </a:t>
            </a:r>
            <a:r>
              <a:rPr lang="en-US"/>
              <a:t>principal axes of the object. (B) We rank feasible, collision-free grasps (</a:t>
            </a:r>
            <a:r>
              <a:rPr lang="en-US" smtClean="0"/>
              <a:t>red) </a:t>
            </a:r>
            <a:r>
              <a:rPr lang="en-US"/>
              <a:t>and select the most appropriate one (large, </a:t>
            </a:r>
            <a:r>
              <a:rPr lang="en-US" smtClean="0"/>
              <a:t>RGB). </a:t>
            </a:r>
            <a:r>
              <a:rPr lang="en-US"/>
              <a:t>(C) Example side grasp. (D) Example top grasp; motion planning for bin </a:t>
            </a:r>
            <a:r>
              <a:rPr lang="en-US" smtClean="0"/>
              <a:t>picking: </a:t>
            </a:r>
            <a:r>
              <a:rPr lang="en-US"/>
              <a:t>(E) Grasps are sampled on shape </a:t>
            </a:r>
            <a:r>
              <a:rPr lang="en-US" smtClean="0"/>
              <a:t>primitives,checked </a:t>
            </a:r>
            <a:r>
              <a:rPr lang="en-US"/>
              <a:t>for collision-free approach. (</a:t>
            </a:r>
            <a:r>
              <a:rPr lang="en-US" smtClean="0"/>
              <a:t>F) </a:t>
            </a:r>
            <a:r>
              <a:rPr lang="en-US"/>
              <a:t>filter out grasps that are not </a:t>
            </a:r>
            <a:r>
              <a:rPr lang="en-US" smtClean="0"/>
              <a:t>feasible. </a:t>
            </a:r>
            <a:r>
              <a:rPr lang="en-US"/>
              <a:t>(G) Arm motion is </a:t>
            </a:r>
            <a:r>
              <a:rPr lang="en-US" smtClean="0"/>
              <a:t>planned. (H</a:t>
            </a:r>
            <a:r>
              <a:rPr lang="en-US"/>
              <a:t>) Bin picking demonstration at </a:t>
            </a:r>
            <a:r>
              <a:rPr lang="en-US" smtClean="0"/>
              <a:t>RoboCup</a:t>
            </a:r>
            <a:endParaRPr lang="en-US"/>
          </a:p>
        </p:txBody>
      </p:sp>
    </p:spTree>
    <p:extLst>
      <p:ext uri="{BB962C8B-B14F-4D97-AF65-F5344CB8AC3E}">
        <p14:creationId xmlns:p14="http://schemas.microsoft.com/office/powerpoint/2010/main" val="440739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Experiments &amp; </a:t>
            </a:r>
            <a:endParaRPr/>
          </a:p>
          <a:p>
            <a:pPr marL="0" lvl="0" indent="0">
              <a:spcBef>
                <a:spcPts val="0"/>
              </a:spcBef>
              <a:spcAft>
                <a:spcPts val="0"/>
              </a:spcAft>
              <a:buNone/>
            </a:pPr>
            <a:r>
              <a:rPr lang="en"/>
              <a:t>Robustness</a:t>
            </a:r>
            <a:endParaRPr/>
          </a:p>
        </p:txBody>
      </p:sp>
      <p:sp>
        <p:nvSpPr>
          <p:cNvPr id="218" name="Shape 218"/>
          <p:cNvSpPr txBox="1">
            <a:spLocks noGrp="1"/>
          </p:cNvSpPr>
          <p:nvPr>
            <p:ph type="body" idx="1"/>
          </p:nvPr>
        </p:nvSpPr>
        <p:spPr>
          <a:xfrm>
            <a:off x="311700" y="1480325"/>
            <a:ext cx="35817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8 household objects and executed 12 grasps each </a:t>
            </a:r>
            <a:endParaRPr/>
          </a:p>
          <a:p>
            <a:pPr marL="457200" lvl="0" indent="-342900" rtl="0">
              <a:spcBef>
                <a:spcPts val="0"/>
              </a:spcBef>
              <a:spcAft>
                <a:spcPts val="0"/>
              </a:spcAft>
              <a:buSzPts val="1800"/>
              <a:buChar char="●"/>
            </a:pPr>
            <a:r>
              <a:rPr lang="en"/>
              <a:t>Didn’t just use rigid objects- tried clothes</a:t>
            </a:r>
            <a:endParaRPr/>
          </a:p>
          <a:p>
            <a:pPr marL="457200" lvl="0" indent="-342900" rtl="0">
              <a:spcBef>
                <a:spcPts val="0"/>
              </a:spcBef>
              <a:spcAft>
                <a:spcPts val="0"/>
              </a:spcAft>
              <a:buSzPts val="1800"/>
              <a:buChar char="●"/>
            </a:pPr>
            <a:r>
              <a:rPr lang="en"/>
              <a:t>Later tried this with a shelf, not just table </a:t>
            </a:r>
            <a:endParaRPr/>
          </a:p>
          <a:p>
            <a:pPr marL="457200" lvl="0" indent="-342900">
              <a:spcBef>
                <a:spcPts val="0"/>
              </a:spcBef>
              <a:spcAft>
                <a:spcPts val="0"/>
              </a:spcAft>
              <a:buSzPts val="1800"/>
              <a:buChar char="●"/>
            </a:pPr>
            <a:r>
              <a:rPr lang="en"/>
              <a:t>Sometimes only top grasp or only side grasp are feasible (not both)</a:t>
            </a:r>
            <a:endParaRPr/>
          </a:p>
        </p:txBody>
      </p:sp>
      <p:pic>
        <p:nvPicPr>
          <p:cNvPr id="219" name="Shape 219"/>
          <p:cNvPicPr preferRelativeResize="0"/>
          <p:nvPr/>
        </p:nvPicPr>
        <p:blipFill>
          <a:blip r:embed="rId3">
            <a:alphaModFix/>
          </a:blip>
          <a:stretch>
            <a:fillRect/>
          </a:stretch>
        </p:blipFill>
        <p:spPr>
          <a:xfrm>
            <a:off x="3969987" y="62013"/>
            <a:ext cx="4912424" cy="5019474"/>
          </a:xfrm>
          <a:prstGeom prst="rect">
            <a:avLst/>
          </a:prstGeom>
          <a:noFill/>
          <a:ln>
            <a:noFill/>
          </a:ln>
        </p:spPr>
      </p:pic>
    </p:spTree>
    <p:extLst>
      <p:ext uri="{BB962C8B-B14F-4D97-AF65-F5344CB8AC3E}">
        <p14:creationId xmlns:p14="http://schemas.microsoft.com/office/powerpoint/2010/main" val="2866149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4100" y="597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Experiments &amp; Robustness: Table</a:t>
            </a:r>
            <a:endParaRPr/>
          </a:p>
        </p:txBody>
      </p:sp>
      <p:pic>
        <p:nvPicPr>
          <p:cNvPr id="225" name="Shape 225"/>
          <p:cNvPicPr preferRelativeResize="0"/>
          <p:nvPr/>
        </p:nvPicPr>
        <p:blipFill>
          <a:blip r:embed="rId3">
            <a:alphaModFix/>
          </a:blip>
          <a:stretch>
            <a:fillRect/>
          </a:stretch>
        </p:blipFill>
        <p:spPr>
          <a:xfrm>
            <a:off x="1480188" y="1553400"/>
            <a:ext cx="6183626" cy="2614550"/>
          </a:xfrm>
          <a:prstGeom prst="rect">
            <a:avLst/>
          </a:prstGeom>
          <a:noFill/>
          <a:ln>
            <a:noFill/>
          </a:ln>
        </p:spPr>
      </p:pic>
    </p:spTree>
    <p:extLst>
      <p:ext uri="{BB962C8B-B14F-4D97-AF65-F5344CB8AC3E}">
        <p14:creationId xmlns:p14="http://schemas.microsoft.com/office/powerpoint/2010/main" val="3556174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130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Experiments &amp; Robustness: Shelf</a:t>
            </a:r>
            <a:endParaRPr/>
          </a:p>
        </p:txBody>
      </p:sp>
      <p:pic>
        <p:nvPicPr>
          <p:cNvPr id="231" name="Shape 231"/>
          <p:cNvPicPr preferRelativeResize="0"/>
          <p:nvPr/>
        </p:nvPicPr>
        <p:blipFill>
          <a:blip r:embed="rId3">
            <a:alphaModFix/>
          </a:blip>
          <a:stretch>
            <a:fillRect/>
          </a:stretch>
        </p:blipFill>
        <p:spPr>
          <a:xfrm>
            <a:off x="338125" y="1205900"/>
            <a:ext cx="8467725" cy="3200400"/>
          </a:xfrm>
          <a:prstGeom prst="rect">
            <a:avLst/>
          </a:prstGeom>
          <a:noFill/>
          <a:ln>
            <a:noFill/>
          </a:ln>
        </p:spPr>
      </p:pic>
    </p:spTree>
    <p:extLst>
      <p:ext uri="{BB962C8B-B14F-4D97-AF65-F5344CB8AC3E}">
        <p14:creationId xmlns:p14="http://schemas.microsoft.com/office/powerpoint/2010/main" val="117085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Shape 66"/>
          <p:cNvSpPr txBox="1">
            <a:spLocks noGrp="1"/>
          </p:cNvSpPr>
          <p:nvPr>
            <p:ph type="body" idx="1"/>
          </p:nvPr>
        </p:nvSpPr>
        <p:spPr>
          <a:xfrm>
            <a:off x="284937" y="192254"/>
            <a:ext cx="8520600" cy="3416400"/>
          </a:xfrm>
          <a:prstGeom prst="rect">
            <a:avLst/>
          </a:prstGeom>
        </p:spPr>
        <p:txBody>
          <a:bodyPr lIns="91425" tIns="91425" rIns="91425" bIns="91425" anchor="t" anchorCtr="0">
            <a:noAutofit/>
          </a:bodyPr>
          <a:lstStyle/>
          <a:p>
            <a:pPr lvl="0">
              <a:spcBef>
                <a:spcPts val="0"/>
              </a:spcBef>
              <a:buNone/>
            </a:pPr>
            <a:r>
              <a:rPr lang="en" sz="3000" b="1" smtClean="0"/>
              <a:t>Cosero:   </a:t>
            </a:r>
            <a:r>
              <a:rPr lang="en" b="1" smtClean="0"/>
              <a:t>co</a:t>
            </a:r>
            <a:r>
              <a:rPr lang="en" smtClean="0"/>
              <a:t>gnitive </a:t>
            </a:r>
            <a:r>
              <a:rPr lang="en" b="1"/>
              <a:t>ser</a:t>
            </a:r>
            <a:r>
              <a:rPr lang="en"/>
              <a:t>vice </a:t>
            </a:r>
            <a:r>
              <a:rPr lang="en" b="1"/>
              <a:t>ro</a:t>
            </a:r>
            <a:r>
              <a:rPr lang="en"/>
              <a:t>bot</a:t>
            </a:r>
          </a:p>
        </p:txBody>
      </p:sp>
      <p:sp>
        <p:nvSpPr>
          <p:cNvPr id="68" name="Shape 68"/>
          <p:cNvSpPr txBox="1"/>
          <p:nvPr/>
        </p:nvSpPr>
        <p:spPr>
          <a:xfrm>
            <a:off x="8064950" y="4819500"/>
            <a:ext cx="1134300" cy="3240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000">
                <a:solidFill>
                  <a:schemeClr val="dk2"/>
                </a:solidFill>
              </a:rPr>
              <a:t>[Stückler 2012]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28" y="939587"/>
            <a:ext cx="5382515" cy="41458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mtClean="0"/>
              <a:t>Performance Evaluation</a:t>
            </a:r>
            <a:endParaRPr/>
          </a:p>
        </p:txBody>
      </p:sp>
      <p:sp>
        <p:nvSpPr>
          <p:cNvPr id="248" name="Shape 2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Fast &amp; Robust</a:t>
            </a:r>
            <a:endParaRPr/>
          </a:p>
          <a:p>
            <a:pPr marL="457200" lvl="0" indent="-342900" rtl="0">
              <a:spcBef>
                <a:spcPts val="0"/>
              </a:spcBef>
              <a:spcAft>
                <a:spcPts val="0"/>
              </a:spcAft>
              <a:buSzPts val="1800"/>
              <a:buChar char="-"/>
            </a:pPr>
            <a:r>
              <a:rPr lang="en"/>
              <a:t>The motivation behind all of this is to have more anthropomorphic robots- robots that can grasp every day items in your home </a:t>
            </a:r>
            <a:endParaRPr/>
          </a:p>
          <a:p>
            <a:pPr marL="457200" lvl="0" indent="-342900" rtl="0">
              <a:spcBef>
                <a:spcPts val="0"/>
              </a:spcBef>
              <a:spcAft>
                <a:spcPts val="0"/>
              </a:spcAft>
              <a:buSzPts val="1800"/>
              <a:buChar char="●"/>
            </a:pPr>
            <a:r>
              <a:rPr lang="en"/>
              <a:t>Paper presents efficient means to “perceive objects on planar surfaces and to plan feasible, collision-free graps on the object of interest” </a:t>
            </a:r>
            <a:endParaRPr/>
          </a:p>
          <a:p>
            <a:pPr marL="457200" lvl="0" indent="-342900" rtl="0">
              <a:spcBef>
                <a:spcPts val="0"/>
              </a:spcBef>
              <a:spcAft>
                <a:spcPts val="0"/>
              </a:spcAft>
              <a:buSzPts val="1800"/>
              <a:buChar char="●"/>
            </a:pPr>
            <a:r>
              <a:rPr lang="en"/>
              <a:t>Achieves this very fast: in real-time </a:t>
            </a:r>
            <a:endParaRPr/>
          </a:p>
          <a:p>
            <a:pPr marL="457200" lvl="0" indent="-342900" rtl="0">
              <a:spcBef>
                <a:spcPts val="0"/>
              </a:spcBef>
              <a:spcAft>
                <a:spcPts val="0"/>
              </a:spcAft>
              <a:buSzPts val="1800"/>
              <a:buChar char="●"/>
            </a:pPr>
            <a:r>
              <a:rPr lang="en"/>
              <a:t>Analyzes the many grasp options, rejects the bad, and prioritizes the better</a:t>
            </a:r>
            <a:endParaRPr/>
          </a:p>
          <a:p>
            <a:pPr marL="457200" lvl="0" indent="-342900" rtl="0">
              <a:spcBef>
                <a:spcPts val="0"/>
              </a:spcBef>
              <a:spcAft>
                <a:spcPts val="0"/>
              </a:spcAft>
              <a:buSzPts val="1800"/>
              <a:buChar char="●"/>
            </a:pPr>
            <a:r>
              <a:rPr lang="en"/>
              <a:t>Robust: can pick up a variety of household objects </a:t>
            </a:r>
            <a:endParaRPr/>
          </a:p>
          <a:p>
            <a:pPr marL="457200" lvl="0" indent="-342900" rtl="0">
              <a:spcBef>
                <a:spcPts val="0"/>
              </a:spcBef>
              <a:spcAft>
                <a:spcPts val="0"/>
              </a:spcAft>
              <a:buSzPts val="1800"/>
              <a:buChar char="●"/>
            </a:pPr>
            <a:r>
              <a:rPr lang="en"/>
              <a:t>If there is a failure the robot will try to pick up the object again </a:t>
            </a:r>
            <a:endParaRPr lang="en" smtClean="0"/>
          </a:p>
          <a:p>
            <a:pPr marL="457200" lvl="0" indent="-342900" rtl="0">
              <a:spcBef>
                <a:spcPts val="0"/>
              </a:spcBef>
              <a:spcAft>
                <a:spcPts val="0"/>
              </a:spcAft>
              <a:buSzPts val="1800"/>
              <a:buChar char="●"/>
            </a:pPr>
            <a:r>
              <a:rPr lang="en" smtClean="0"/>
              <a:t>Caveat: lots of assumptions about object pose and potential grasps</a:t>
            </a:r>
            <a:endParaRPr/>
          </a:p>
        </p:txBody>
      </p:sp>
    </p:spTree>
    <p:extLst>
      <p:ext uri="{BB962C8B-B14F-4D97-AF65-F5344CB8AC3E}">
        <p14:creationId xmlns:p14="http://schemas.microsoft.com/office/powerpoint/2010/main" val="1591600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Tool Use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4077"/>
            <a:ext cx="8856167" cy="1644474"/>
          </a:xfrm>
          <a:prstGeom prst="rect">
            <a:avLst/>
          </a:prstGeom>
        </p:spPr>
      </p:pic>
      <p:sp>
        <p:nvSpPr>
          <p:cNvPr id="3" name="Rectangle 2"/>
          <p:cNvSpPr/>
          <p:nvPr/>
        </p:nvSpPr>
        <p:spPr>
          <a:xfrm>
            <a:off x="311700" y="3321504"/>
            <a:ext cx="8313315" cy="830997"/>
          </a:xfrm>
          <a:prstGeom prst="rect">
            <a:avLst/>
          </a:prstGeom>
        </p:spPr>
        <p:txBody>
          <a:bodyPr wrap="square">
            <a:spAutoFit/>
          </a:bodyPr>
          <a:lstStyle/>
          <a:p>
            <a:r>
              <a:rPr lang="en-US" sz="1600"/>
              <a:t>(A) Grasping sausages with a pair of tongs. Cosero perceives position and orientation of the sausages in RGB-D </a:t>
            </a:r>
            <a:r>
              <a:rPr lang="en-US" sz="1600" smtClean="0"/>
              <a:t>images. </a:t>
            </a:r>
            <a:r>
              <a:rPr lang="en-US" sz="1600"/>
              <a:t>(B) Bottle opening. (C) Plant watering skill transfer to unknown watering can</a:t>
            </a:r>
          </a:p>
        </p:txBody>
      </p:sp>
    </p:spTree>
    <p:extLst>
      <p:ext uri="{BB962C8B-B14F-4D97-AF65-F5344CB8AC3E}">
        <p14:creationId xmlns:p14="http://schemas.microsoft.com/office/powerpoint/2010/main" val="552626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Tool use at RoboCup 2014</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0" y="1186236"/>
            <a:ext cx="8607546" cy="2335440"/>
          </a:xfrm>
          <a:prstGeom prst="rect">
            <a:avLst/>
          </a:prstGeom>
        </p:spPr>
      </p:pic>
      <p:sp>
        <p:nvSpPr>
          <p:cNvPr id="3" name="Rectangle 2"/>
          <p:cNvSpPr/>
          <p:nvPr/>
        </p:nvSpPr>
        <p:spPr>
          <a:xfrm>
            <a:off x="1507524" y="3953588"/>
            <a:ext cx="6919784" cy="338554"/>
          </a:xfrm>
          <a:prstGeom prst="rect">
            <a:avLst/>
          </a:prstGeom>
        </p:spPr>
        <p:txBody>
          <a:bodyPr wrap="square">
            <a:spAutoFit/>
          </a:bodyPr>
          <a:lstStyle/>
          <a:p>
            <a:r>
              <a:rPr lang="en-US" sz="1600"/>
              <a:t>(A) Bottle opener, (B) Dustpan and swab, and (C) Muddler.</a:t>
            </a:r>
          </a:p>
        </p:txBody>
      </p:sp>
      <p:sp>
        <p:nvSpPr>
          <p:cNvPr id="5" name="Rectangle 4"/>
          <p:cNvSpPr/>
          <p:nvPr/>
        </p:nvSpPr>
        <p:spPr>
          <a:xfrm>
            <a:off x="3057033" y="4416277"/>
            <a:ext cx="1558440" cy="307777"/>
          </a:xfrm>
          <a:prstGeom prst="rect">
            <a:avLst/>
          </a:prstGeom>
        </p:spPr>
        <p:txBody>
          <a:bodyPr wrap="none">
            <a:spAutoFit/>
          </a:bodyPr>
          <a:lstStyle/>
          <a:p>
            <a:r>
              <a:rPr lang="en-US">
                <a:hlinkClick r:id="rId3"/>
              </a:rPr>
              <a:t>Adaptive tool use</a:t>
            </a:r>
            <a:endParaRPr lang="en-US"/>
          </a:p>
        </p:txBody>
      </p:sp>
    </p:spTree>
    <p:extLst>
      <p:ext uri="{BB962C8B-B14F-4D97-AF65-F5344CB8AC3E}">
        <p14:creationId xmlns:p14="http://schemas.microsoft.com/office/powerpoint/2010/main" val="4247087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Human Robot Interaction</a:t>
            </a:r>
            <a:endParaRPr lang="en-US" dirty="0"/>
          </a:p>
        </p:txBody>
      </p:sp>
      <p:sp>
        <p:nvSpPr>
          <p:cNvPr id="3" name="Text Placeholder 2"/>
          <p:cNvSpPr>
            <a:spLocks noGrp="1"/>
          </p:cNvSpPr>
          <p:nvPr>
            <p:ph type="body" idx="1"/>
          </p:nvPr>
        </p:nvSpPr>
        <p:spPr/>
        <p:txBody>
          <a:bodyPr/>
          <a:lstStyle/>
          <a:p>
            <a:r>
              <a:rPr lang="en-US" sz="2400" dirty="0" smtClean="0"/>
              <a:t>Object Hand over</a:t>
            </a:r>
          </a:p>
          <a:p>
            <a:r>
              <a:rPr lang="en-US" sz="2400" dirty="0" smtClean="0"/>
              <a:t>Guiding the robot by hand</a:t>
            </a:r>
          </a:p>
          <a:p>
            <a:r>
              <a:rPr lang="en-US" sz="2400" dirty="0" smtClean="0"/>
              <a:t>Cooperative tasks: carrying a table</a:t>
            </a:r>
            <a:endParaRPr lang="en-US" sz="2400" dirty="0"/>
          </a:p>
        </p:txBody>
      </p:sp>
    </p:spTree>
    <p:extLst>
      <p:ext uri="{BB962C8B-B14F-4D97-AF65-F5344CB8AC3E}">
        <p14:creationId xmlns:p14="http://schemas.microsoft.com/office/powerpoint/2010/main" val="1064019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97" y="0"/>
            <a:ext cx="8520600" cy="572700"/>
          </a:xfrm>
        </p:spPr>
        <p:txBody>
          <a:bodyPr/>
          <a:lstStyle/>
          <a:p>
            <a:r>
              <a:rPr lang="en-US" b="1"/>
              <a:t>Person perception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7" y="572700"/>
            <a:ext cx="8473417" cy="2081038"/>
          </a:xfrm>
          <a:prstGeom prst="rect">
            <a:avLst/>
          </a:prstGeom>
        </p:spPr>
      </p:pic>
      <p:sp>
        <p:nvSpPr>
          <p:cNvPr id="3" name="Rectangle 2"/>
          <p:cNvSpPr/>
          <p:nvPr/>
        </p:nvSpPr>
        <p:spPr>
          <a:xfrm>
            <a:off x="234778" y="2833922"/>
            <a:ext cx="8501449" cy="2062103"/>
          </a:xfrm>
          <a:prstGeom prst="rect">
            <a:avLst/>
          </a:prstGeom>
        </p:spPr>
        <p:txBody>
          <a:bodyPr wrap="square">
            <a:spAutoFit/>
          </a:bodyPr>
          <a:lstStyle/>
          <a:p>
            <a:r>
              <a:rPr lang="en-US" sz="1600"/>
              <a:t>(A) Persons are detected as legs (cyan spheres) and torsos (magenta spheres) in two horizontal laser range scans (cyan and magenta </a:t>
            </a:r>
            <a:r>
              <a:rPr lang="en-US" sz="1600" smtClean="0"/>
              <a:t>dots. </a:t>
            </a:r>
            <a:r>
              <a:rPr lang="en-US" sz="1600"/>
              <a:t>Detections are fused in a multi-hypothesis tracker (red and cyan boxes). Faces are detected with a camera mounted on a pan-tilt unit. We validate tracks as persons (cyan box) when they are closest to the robot and match the line-of-sight toward a face (red arrow). (B) Enrollment of a new face. (C) Gesture </a:t>
            </a:r>
            <a:r>
              <a:rPr lang="en-US" sz="1600" smtClean="0"/>
              <a:t>recognition. </a:t>
            </a:r>
            <a:r>
              <a:rPr lang="en-US" sz="1600"/>
              <a:t>Faces are detected in the amplitude image. 3D point cloud with the resulting head, upper body, and arm segments (green, red, and yellow) and the locations of the hand, elbow, and shoulder (green, light blue, and blue spheres)</a:t>
            </a:r>
          </a:p>
        </p:txBody>
      </p:sp>
    </p:spTree>
    <p:extLst>
      <p:ext uri="{BB962C8B-B14F-4D97-AF65-F5344CB8AC3E}">
        <p14:creationId xmlns:p14="http://schemas.microsoft.com/office/powerpoint/2010/main" val="2840845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0172"/>
            <a:ext cx="8520600" cy="572700"/>
          </a:xfrm>
        </p:spPr>
        <p:txBody>
          <a:bodyPr/>
          <a:lstStyle/>
          <a:p>
            <a:pPr algn="ctr"/>
            <a:r>
              <a:rPr lang="en-US" dirty="0" smtClean="0"/>
              <a:t>HRI: Dialog system</a:t>
            </a:r>
            <a:endParaRPr lang="en-US" dirty="0"/>
          </a:p>
        </p:txBody>
      </p:sp>
      <p:sp>
        <p:nvSpPr>
          <p:cNvPr id="3" name="Text Placeholder 2"/>
          <p:cNvSpPr>
            <a:spLocks noGrp="1"/>
          </p:cNvSpPr>
          <p:nvPr>
            <p:ph type="body" idx="1"/>
          </p:nvPr>
        </p:nvSpPr>
        <p:spPr>
          <a:xfrm>
            <a:off x="444047" y="1118936"/>
            <a:ext cx="8520600" cy="3437907"/>
          </a:xfrm>
        </p:spPr>
        <p:txBody>
          <a:bodyPr/>
          <a:lstStyle/>
          <a:p>
            <a:pPr marL="342900" indent="-342900">
              <a:buFont typeface="Arial" panose="020B0604020202020204" pitchFamily="34" charset="0"/>
              <a:buChar char="•"/>
            </a:pPr>
            <a:r>
              <a:rPr lang="en-US" sz="2400" dirty="0" smtClean="0"/>
              <a:t>Speech recognition</a:t>
            </a:r>
          </a:p>
          <a:p>
            <a:pPr marL="342900" indent="-342900">
              <a:buFont typeface="Arial" panose="020B0604020202020204" pitchFamily="34" charset="0"/>
              <a:buChar char="•"/>
            </a:pPr>
            <a:r>
              <a:rPr lang="en-US" sz="2400" dirty="0" smtClean="0"/>
              <a:t>Speech synthesis</a:t>
            </a:r>
          </a:p>
          <a:p>
            <a:pPr marL="342900" indent="-342900">
              <a:buFont typeface="Arial" panose="020B0604020202020204" pitchFamily="34" charset="0"/>
              <a:buChar char="•"/>
            </a:pPr>
            <a:r>
              <a:rPr lang="en-US" sz="2400" dirty="0" smtClean="0"/>
              <a:t>Semantic binding of </a:t>
            </a:r>
            <a:r>
              <a:rPr lang="en-US" sz="2400" dirty="0" err="1" smtClean="0"/>
              <a:t>spech</a:t>
            </a:r>
            <a:r>
              <a:rPr lang="en-US" sz="2400" dirty="0" smtClean="0"/>
              <a:t> to grounded objects</a:t>
            </a:r>
            <a:endParaRPr lang="en-US" sz="2400" dirty="0"/>
          </a:p>
          <a:p>
            <a:pPr marL="342900" indent="-342900">
              <a:buFont typeface="Arial" panose="020B0604020202020204" pitchFamily="34" charset="0"/>
              <a:buChar char="•"/>
            </a:pPr>
            <a:r>
              <a:rPr lang="en-US" sz="2400" dirty="0" smtClean="0"/>
              <a:t>Synthesis of Body Language and Gestures</a:t>
            </a:r>
          </a:p>
          <a:p>
            <a:pPr lvl="1"/>
            <a:r>
              <a:rPr lang="en-US" sz="2000" dirty="0"/>
              <a:t> </a:t>
            </a:r>
            <a:r>
              <a:rPr lang="en-US" sz="2000" dirty="0" smtClean="0"/>
              <a:t>       robot moves head, torso towards people, objects</a:t>
            </a:r>
          </a:p>
          <a:p>
            <a:pPr lvl="1"/>
            <a:r>
              <a:rPr lang="en-US" sz="2000" dirty="0"/>
              <a:t> </a:t>
            </a:r>
            <a:r>
              <a:rPr lang="en-US" sz="2000" dirty="0" smtClean="0"/>
              <a:t>       robot can also generate pointing gestures like a human</a:t>
            </a:r>
          </a:p>
          <a:p>
            <a:endParaRPr lang="en-US" dirty="0"/>
          </a:p>
        </p:txBody>
      </p:sp>
    </p:spTree>
    <p:extLst>
      <p:ext uri="{BB962C8B-B14F-4D97-AF65-F5344CB8AC3E}">
        <p14:creationId xmlns:p14="http://schemas.microsoft.com/office/powerpoint/2010/main" val="3338306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572700"/>
          </a:xfrm>
        </p:spPr>
        <p:txBody>
          <a:bodyPr/>
          <a:lstStyle/>
          <a:p>
            <a:r>
              <a:rPr lang="en-US" b="1"/>
              <a:t>Handheld teleoperation interface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0" y="572700"/>
            <a:ext cx="8809668" cy="2366997"/>
          </a:xfrm>
          <a:prstGeom prst="rect">
            <a:avLst/>
          </a:prstGeom>
        </p:spPr>
      </p:pic>
      <p:sp>
        <p:nvSpPr>
          <p:cNvPr id="3" name="Rectangle 2"/>
          <p:cNvSpPr/>
          <p:nvPr/>
        </p:nvSpPr>
        <p:spPr>
          <a:xfrm>
            <a:off x="172995" y="2939697"/>
            <a:ext cx="8798010" cy="1815882"/>
          </a:xfrm>
          <a:prstGeom prst="rect">
            <a:avLst/>
          </a:prstGeom>
        </p:spPr>
        <p:txBody>
          <a:bodyPr wrap="square">
            <a:spAutoFit/>
          </a:bodyPr>
          <a:lstStyle/>
          <a:p>
            <a:r>
              <a:rPr lang="en-US" sz="1600"/>
              <a:t>(A) Complete GUI with a view selection column on the left, a main view in the center, a configuration column on the right, and a log message window on the bottom center. Two joystick control UIs on the lower corners for controlling robot motion with the thumbs. (B) Skill-level teleoperation user interface for navigation in a map (placed in center and right UI panel). The user may either select from a set of named goal locations or choose to specify a goal pose on a map. The user specifies navigation goal poses by touching onto the goal position and dragging toward the desired robot orientation.</a:t>
            </a:r>
          </a:p>
        </p:txBody>
      </p:sp>
    </p:spTree>
    <p:extLst>
      <p:ext uri="{BB962C8B-B14F-4D97-AF65-F5344CB8AC3E}">
        <p14:creationId xmlns:p14="http://schemas.microsoft.com/office/powerpoint/2010/main" val="1532237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Videos</a:t>
            </a:r>
            <a:endParaRPr lang="en-US"/>
          </a:p>
        </p:txBody>
      </p:sp>
      <p:sp>
        <p:nvSpPr>
          <p:cNvPr id="3" name="Text Placeholder 2"/>
          <p:cNvSpPr>
            <a:spLocks noGrp="1"/>
          </p:cNvSpPr>
          <p:nvPr>
            <p:ph type="body" idx="1"/>
          </p:nvPr>
        </p:nvSpPr>
        <p:spPr>
          <a:xfrm>
            <a:off x="311700" y="827855"/>
            <a:ext cx="8520600" cy="3672317"/>
          </a:xfrm>
        </p:spPr>
        <p:txBody>
          <a:bodyPr/>
          <a:lstStyle/>
          <a:p>
            <a:endParaRPr lang="en-US"/>
          </a:p>
        </p:txBody>
      </p:sp>
      <p:sp>
        <p:nvSpPr>
          <p:cNvPr id="4" name="Rectangle 3"/>
          <p:cNvSpPr/>
          <p:nvPr/>
        </p:nvSpPr>
        <p:spPr>
          <a:xfrm>
            <a:off x="275214" y="1509852"/>
            <a:ext cx="5113719" cy="2308324"/>
          </a:xfrm>
          <a:prstGeom prst="rect">
            <a:avLst/>
          </a:prstGeom>
        </p:spPr>
        <p:txBody>
          <a:bodyPr wrap="square">
            <a:spAutoFit/>
          </a:bodyPr>
          <a:lstStyle/>
          <a:p>
            <a:r>
              <a:rPr lang="en-US" sz="1800">
                <a:hlinkClick r:id="rId2"/>
              </a:rPr>
              <a:t>Bin Picking</a:t>
            </a:r>
            <a:endParaRPr lang="en-US" sz="1800"/>
          </a:p>
          <a:p>
            <a:endParaRPr lang="en-US" sz="1800" smtClean="0">
              <a:hlinkClick r:id="rId3"/>
            </a:endParaRPr>
          </a:p>
          <a:p>
            <a:r>
              <a:rPr lang="en-US" sz="1800" smtClean="0">
                <a:hlinkClick r:id="rId4"/>
              </a:rPr>
              <a:t>German </a:t>
            </a:r>
            <a:r>
              <a:rPr lang="en-US" sz="1800" smtClean="0">
                <a:hlinkClick r:id="rId4"/>
              </a:rPr>
              <a:t>RoboCup</a:t>
            </a:r>
            <a:endParaRPr lang="en-US" sz="1800" smtClean="0"/>
          </a:p>
          <a:p>
            <a:endParaRPr lang="en-US" sz="1800"/>
          </a:p>
          <a:p>
            <a:r>
              <a:rPr lang="en-US" sz="1800" smtClean="0">
                <a:hlinkClick r:id="rId5"/>
              </a:rPr>
              <a:t>Kitchen Competition</a:t>
            </a:r>
            <a:endParaRPr lang="en-US" sz="1800" smtClean="0"/>
          </a:p>
          <a:p>
            <a:endParaRPr lang="en-US" sz="1800"/>
          </a:p>
          <a:p>
            <a:r>
              <a:rPr lang="en-US" sz="1800" smtClean="0">
                <a:hlinkClick r:id="rId6"/>
              </a:rPr>
              <a:t>RoboCup II</a:t>
            </a:r>
            <a:endParaRPr lang="en-US" sz="1800" smtClean="0"/>
          </a:p>
          <a:p>
            <a:endParaRPr lang="en-US" sz="1800"/>
          </a:p>
        </p:txBody>
      </p:sp>
    </p:spTree>
    <p:extLst>
      <p:ext uri="{BB962C8B-B14F-4D97-AF65-F5344CB8AC3E}">
        <p14:creationId xmlns:p14="http://schemas.microsoft.com/office/powerpoint/2010/main" val="337938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Text Placeholder 2"/>
          <p:cNvSpPr>
            <a:spLocks noGrp="1"/>
          </p:cNvSpPr>
          <p:nvPr>
            <p:ph type="body" idx="1"/>
          </p:nvPr>
        </p:nvSpPr>
        <p:spPr/>
        <p:txBody>
          <a:bodyPr/>
          <a:lstStyle/>
          <a:p>
            <a:r>
              <a:rPr lang="en-US" smtClean="0"/>
              <a:t>A complete system:   Mobile manipulator with HRI</a:t>
            </a:r>
          </a:p>
          <a:p>
            <a:r>
              <a:rPr lang="en-US" smtClean="0"/>
              <a:t>Solutions to </a:t>
            </a:r>
            <a:r>
              <a:rPr lang="en-US" b="1" u="sng" smtClean="0"/>
              <a:t>all</a:t>
            </a:r>
            <a:r>
              <a:rPr lang="en-US" smtClean="0"/>
              <a:t> the problems: </a:t>
            </a:r>
          </a:p>
          <a:p>
            <a:pPr marL="285750" lvl="2" indent="-285750">
              <a:spcAft>
                <a:spcPts val="600"/>
              </a:spcAft>
              <a:buFont typeface="Arial" panose="020B0604020202020204" pitchFamily="34" charset="0"/>
              <a:buChar char="•"/>
            </a:pPr>
            <a:r>
              <a:rPr lang="en-US" smtClean="0"/>
              <a:t>Locomotion</a:t>
            </a:r>
          </a:p>
          <a:p>
            <a:pPr marL="285750" lvl="2" indent="-285750">
              <a:spcAft>
                <a:spcPts val="600"/>
              </a:spcAft>
              <a:buFont typeface="Arial" panose="020B0604020202020204" pitchFamily="34" charset="0"/>
              <a:buChar char="•"/>
            </a:pPr>
            <a:r>
              <a:rPr lang="en-US" smtClean="0"/>
              <a:t>Path and motion planning</a:t>
            </a:r>
          </a:p>
          <a:p>
            <a:pPr marL="285750" lvl="2" indent="-285750">
              <a:spcAft>
                <a:spcPts val="600"/>
              </a:spcAft>
              <a:buFont typeface="Arial" panose="020B0604020202020204" pitchFamily="34" charset="0"/>
              <a:buChar char="•"/>
            </a:pPr>
            <a:r>
              <a:rPr lang="en-US" smtClean="0"/>
              <a:t>Perception</a:t>
            </a:r>
          </a:p>
          <a:p>
            <a:pPr marL="285750" lvl="2" indent="-285750">
              <a:spcAft>
                <a:spcPts val="600"/>
              </a:spcAft>
              <a:buFont typeface="Arial" panose="020B0604020202020204" pitchFamily="34" charset="0"/>
              <a:buChar char="•"/>
            </a:pPr>
            <a:r>
              <a:rPr lang="en-US" smtClean="0"/>
              <a:t>Grasping</a:t>
            </a:r>
          </a:p>
          <a:p>
            <a:pPr marL="285750" lvl="2" indent="-285750">
              <a:spcAft>
                <a:spcPts val="600"/>
              </a:spcAft>
              <a:buFont typeface="Arial" panose="020B0604020202020204" pitchFamily="34" charset="0"/>
              <a:buChar char="•"/>
            </a:pPr>
            <a:r>
              <a:rPr lang="en-US"/>
              <a:t>H</a:t>
            </a:r>
            <a:r>
              <a:rPr lang="en-US" smtClean="0"/>
              <a:t>uman interfacing</a:t>
            </a:r>
          </a:p>
          <a:p>
            <a:pPr lvl="2"/>
            <a:r>
              <a:rPr lang="en-US" smtClean="0"/>
              <a:t>But many, many heuristics and simplifications to make it work!</a:t>
            </a:r>
            <a:endParaRPr lang="en-US"/>
          </a:p>
          <a:p>
            <a:pPr lvl="2"/>
            <a:r>
              <a:rPr lang="en-US" smtClean="0"/>
              <a:t>Project idea:  take one of these “simple solutions” and make it better!!!</a:t>
            </a:r>
            <a:endParaRPr lang="en-US"/>
          </a:p>
        </p:txBody>
      </p:sp>
    </p:spTree>
    <p:extLst>
      <p:ext uri="{BB962C8B-B14F-4D97-AF65-F5344CB8AC3E}">
        <p14:creationId xmlns:p14="http://schemas.microsoft.com/office/powerpoint/2010/main" val="238743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122000"/>
            <a:ext cx="8520600" cy="572700"/>
          </a:xfrm>
          <a:prstGeom prst="rect">
            <a:avLst/>
          </a:prstGeom>
        </p:spPr>
        <p:txBody>
          <a:bodyPr lIns="91425" tIns="91425" rIns="91425" bIns="91425" anchor="t" anchorCtr="0">
            <a:noAutofit/>
          </a:bodyPr>
          <a:lstStyle/>
          <a:p>
            <a:pPr lvl="0" algn="ctr">
              <a:spcBef>
                <a:spcPts val="0"/>
              </a:spcBef>
              <a:buNone/>
            </a:pPr>
            <a:r>
              <a:rPr lang="en-US" smtClean="0"/>
              <a:t>CONFORMABLE GRIPPER</a:t>
            </a:r>
            <a:endParaRP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5" name="Shape 75" descr="-004.jpg"/>
          <p:cNvPicPr preferRelativeResize="0"/>
          <p:nvPr/>
        </p:nvPicPr>
        <p:blipFill>
          <a:blip r:embed="rId3">
            <a:alphaModFix/>
          </a:blip>
          <a:stretch>
            <a:fillRect/>
          </a:stretch>
        </p:blipFill>
        <p:spPr>
          <a:xfrm>
            <a:off x="438150" y="809625"/>
            <a:ext cx="8267700" cy="35242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56" y="284979"/>
            <a:ext cx="8520600" cy="841800"/>
          </a:xfrm>
        </p:spPr>
        <p:txBody>
          <a:bodyPr/>
          <a:lstStyle/>
          <a:p>
            <a:r>
              <a:rPr lang="en-US" smtClean="0"/>
              <a:t>Components of  a Humanoid Service Robot</a:t>
            </a:r>
            <a:endParaRPr lang="en-US"/>
          </a:p>
        </p:txBody>
      </p:sp>
      <p:sp>
        <p:nvSpPr>
          <p:cNvPr id="3" name="TextBox 2"/>
          <p:cNvSpPr txBox="1"/>
          <p:nvPr/>
        </p:nvSpPr>
        <p:spPr>
          <a:xfrm>
            <a:off x="624015" y="1234738"/>
            <a:ext cx="7920681" cy="3908762"/>
          </a:xfrm>
          <a:prstGeom prst="rect">
            <a:avLst/>
          </a:prstGeom>
          <a:noFill/>
        </p:spPr>
        <p:txBody>
          <a:bodyPr wrap="square" rtlCol="0">
            <a:spAutoFit/>
          </a:bodyPr>
          <a:lstStyle/>
          <a:p>
            <a:pPr marL="285750" indent="-285750">
              <a:buFont typeface="Arial" panose="020B0604020202020204" pitchFamily="34" charset="0"/>
              <a:buChar char="•"/>
            </a:pPr>
            <a:r>
              <a:rPr lang="en-US" sz="1800" b="1"/>
              <a:t>Mechatronic </a:t>
            </a:r>
            <a:r>
              <a:rPr lang="en-US" sz="1800" b="1" smtClean="0"/>
              <a:t>Design</a:t>
            </a:r>
          </a:p>
          <a:p>
            <a:pPr marL="285750" indent="-285750">
              <a:buFont typeface="Arial" panose="020B0604020202020204" pitchFamily="34" charset="0"/>
              <a:buChar char="•"/>
            </a:pPr>
            <a:r>
              <a:rPr lang="en-US" sz="1800" b="1"/>
              <a:t>Software and Control </a:t>
            </a:r>
            <a:r>
              <a:rPr lang="en-US" sz="1800" b="1" smtClean="0"/>
              <a:t>Architecture</a:t>
            </a:r>
          </a:p>
          <a:p>
            <a:pPr marL="285750" indent="-285750">
              <a:buFont typeface="Arial" panose="020B0604020202020204" pitchFamily="34" charset="0"/>
              <a:buChar char="•"/>
            </a:pPr>
            <a:r>
              <a:rPr lang="en-US" sz="1800" b="1"/>
              <a:t>Navigation</a:t>
            </a:r>
          </a:p>
          <a:p>
            <a:pPr marL="285750" indent="-285750">
              <a:buFont typeface="Arial" panose="020B0604020202020204" pitchFamily="34" charset="0"/>
              <a:buChar char="•"/>
            </a:pPr>
            <a:r>
              <a:rPr lang="en-US" sz="1800" b="1"/>
              <a:t>Manipulation</a:t>
            </a:r>
          </a:p>
          <a:p>
            <a:pPr marL="285750" lvl="8" indent="-285750">
              <a:buFont typeface="Arial" panose="020B0604020202020204" pitchFamily="34" charset="0"/>
              <a:buChar char="•"/>
            </a:pPr>
            <a:r>
              <a:rPr lang="en-US" sz="1800" b="1" smtClean="0"/>
              <a:t>     Perception</a:t>
            </a:r>
          </a:p>
          <a:p>
            <a:pPr marL="285750" lvl="4" indent="-285750">
              <a:buFont typeface="Arial" panose="020B0604020202020204" pitchFamily="34" charset="0"/>
              <a:buChar char="•"/>
            </a:pPr>
            <a:r>
              <a:rPr lang="en-US" sz="1800" b="1" smtClean="0"/>
              <a:t>     Grasping</a:t>
            </a:r>
            <a:endParaRPr lang="en-US" sz="1800" b="1"/>
          </a:p>
          <a:p>
            <a:pPr marL="285750" lvl="4" indent="-285750">
              <a:buFont typeface="Arial" panose="020B0604020202020204" pitchFamily="34" charset="0"/>
              <a:buChar char="•"/>
            </a:pPr>
            <a:r>
              <a:rPr lang="en-US" sz="1800" b="1" smtClean="0"/>
              <a:t>     Tool Use</a:t>
            </a:r>
          </a:p>
          <a:p>
            <a:pPr marL="285750" indent="-285750">
              <a:buFont typeface="Arial" panose="020B0604020202020204" pitchFamily="34" charset="0"/>
              <a:buChar char="•"/>
            </a:pPr>
            <a:r>
              <a:rPr lang="en-US" sz="1800" b="1" smtClean="0"/>
              <a:t>Interaction</a:t>
            </a:r>
          </a:p>
          <a:p>
            <a:pPr marL="285750" indent="-285750">
              <a:buFont typeface="Arial" panose="020B0604020202020204" pitchFamily="34" charset="0"/>
              <a:buChar char="•"/>
            </a:pPr>
            <a:r>
              <a:rPr lang="en-US" sz="1800" b="1" smtClean="0"/>
              <a:t>     People Recogntion</a:t>
            </a:r>
          </a:p>
          <a:p>
            <a:pPr marL="285750" indent="-285750">
              <a:buFont typeface="Arial" panose="020B0604020202020204" pitchFamily="34" charset="0"/>
              <a:buChar char="•"/>
            </a:pPr>
            <a:r>
              <a:rPr lang="en-US" sz="1800" b="1" smtClean="0"/>
              <a:t>     Gesture Recognition</a:t>
            </a:r>
          </a:p>
          <a:p>
            <a:pPr marL="285750" indent="-285750">
              <a:buFont typeface="Arial" panose="020B0604020202020204" pitchFamily="34" charset="0"/>
              <a:buChar char="•"/>
            </a:pPr>
            <a:r>
              <a:rPr lang="en-US" sz="1800" b="1" smtClean="0"/>
              <a:t>     Dialog System</a:t>
            </a:r>
          </a:p>
          <a:p>
            <a:pPr marL="285750" indent="-285750">
              <a:buFont typeface="Arial" panose="020B0604020202020204" pitchFamily="34" charset="0"/>
              <a:buChar char="•"/>
            </a:pPr>
            <a:r>
              <a:rPr lang="en-US" sz="1800" b="1"/>
              <a:t> </a:t>
            </a:r>
            <a:r>
              <a:rPr lang="en-US" sz="1800" b="1" smtClean="0"/>
              <a:t>    Cooperative tasks</a:t>
            </a:r>
          </a:p>
          <a:p>
            <a:pPr marL="285750" indent="-285750">
              <a:buFont typeface="Arial" panose="020B0604020202020204" pitchFamily="34" charset="0"/>
              <a:buChar char="•"/>
            </a:pPr>
            <a:r>
              <a:rPr lang="en-US" sz="1800" b="1"/>
              <a:t> </a:t>
            </a:r>
            <a:r>
              <a:rPr lang="en-US" sz="1800" b="1" smtClean="0"/>
              <a:t>    Teleioperation   </a:t>
            </a:r>
            <a:endParaRPr lang="en-US" sz="1800" b="1"/>
          </a:p>
          <a:p>
            <a:endParaRPr lang="en-US" b="1"/>
          </a:p>
        </p:txBody>
      </p:sp>
    </p:spTree>
    <p:extLst>
      <p:ext uri="{BB962C8B-B14F-4D97-AF65-F5344CB8AC3E}">
        <p14:creationId xmlns:p14="http://schemas.microsoft.com/office/powerpoint/2010/main" val="311110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Overview of the mechatronic design of </a:t>
            </a:r>
            <a:r>
              <a:rPr lang="en-US" b="1" smtClean="0"/>
              <a:t>Cosero</a:t>
            </a:r>
            <a:r>
              <a:rPr lang="en-US" smtClean="0"/>
              <a:t>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701"/>
            <a:ext cx="8881365" cy="3076890"/>
          </a:xfrm>
          <a:prstGeom prst="rect">
            <a:avLst/>
          </a:prstGeom>
        </p:spPr>
      </p:pic>
      <p:sp>
        <p:nvSpPr>
          <p:cNvPr id="3" name="TextBox 2"/>
          <p:cNvSpPr txBox="1"/>
          <p:nvPr/>
        </p:nvSpPr>
        <p:spPr>
          <a:xfrm>
            <a:off x="740441" y="4279959"/>
            <a:ext cx="5966698" cy="738664"/>
          </a:xfrm>
          <a:prstGeom prst="rect">
            <a:avLst/>
          </a:prstGeom>
          <a:noFill/>
        </p:spPr>
        <p:txBody>
          <a:bodyPr wrap="none" rtlCol="0">
            <a:spAutoFit/>
          </a:bodyPr>
          <a:lstStyle/>
          <a:p>
            <a:r>
              <a:rPr lang="en-US"/>
              <a:t>Sensors are colored green, actuators blue, and other components red. </a:t>
            </a:r>
            <a:endParaRPr lang="en-US" smtClean="0"/>
          </a:p>
          <a:p>
            <a:r>
              <a:rPr lang="en-US" smtClean="0"/>
              <a:t>USB </a:t>
            </a:r>
            <a:r>
              <a:rPr lang="en-US"/>
              <a:t>connections are shown in red, analog audio links are shown in blue</a:t>
            </a:r>
            <a:r>
              <a:rPr lang="en-US" smtClean="0"/>
              <a:t>,</a:t>
            </a:r>
          </a:p>
          <a:p>
            <a:r>
              <a:rPr lang="en-US" smtClean="0"/>
              <a:t> </a:t>
            </a:r>
            <a:r>
              <a:rPr lang="en-US"/>
              <a:t>and the low-level servo connections are shown in magenta.</a:t>
            </a:r>
          </a:p>
        </p:txBody>
      </p:sp>
    </p:spTree>
    <p:extLst>
      <p:ext uri="{BB962C8B-B14F-4D97-AF65-F5344CB8AC3E}">
        <p14:creationId xmlns:p14="http://schemas.microsoft.com/office/powerpoint/2010/main" val="551414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06" y="1569344"/>
            <a:ext cx="8935394" cy="3574156"/>
          </a:xfrm>
          <a:prstGeom prst="rect">
            <a:avLst/>
          </a:prstGeom>
        </p:spPr>
      </p:pic>
      <p:sp>
        <p:nvSpPr>
          <p:cNvPr id="5" name="TextBox 4"/>
          <p:cNvSpPr txBox="1"/>
          <p:nvPr/>
        </p:nvSpPr>
        <p:spPr>
          <a:xfrm>
            <a:off x="1025611" y="457200"/>
            <a:ext cx="5189838" cy="707886"/>
          </a:xfrm>
          <a:prstGeom prst="rect">
            <a:avLst/>
          </a:prstGeom>
          <a:noFill/>
        </p:spPr>
        <p:txBody>
          <a:bodyPr wrap="square" rtlCol="0">
            <a:spAutoFit/>
          </a:bodyPr>
          <a:lstStyle/>
          <a:p>
            <a:r>
              <a:rPr lang="en-US" sz="4000" smtClean="0"/>
              <a:t>Software Architecture</a:t>
            </a:r>
            <a:endParaRPr lang="en-US" sz="4000"/>
          </a:p>
        </p:txBody>
      </p:sp>
    </p:spTree>
    <p:extLst>
      <p:ext uri="{BB962C8B-B14F-4D97-AF65-F5344CB8AC3E}">
        <p14:creationId xmlns:p14="http://schemas.microsoft.com/office/powerpoint/2010/main" val="2320815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3" y="0"/>
            <a:ext cx="8520600" cy="572700"/>
          </a:xfrm>
        </p:spPr>
        <p:txBody>
          <a:bodyPr/>
          <a:lstStyle/>
          <a:p>
            <a:pPr algn="ctr"/>
            <a:r>
              <a:rPr lang="en-US" smtClean="0"/>
              <a:t>Compliant Arm Control</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386" y="572700"/>
            <a:ext cx="5118268" cy="3297674"/>
          </a:xfrm>
          <a:prstGeom prst="rect">
            <a:avLst/>
          </a:prstGeom>
        </p:spPr>
      </p:pic>
      <p:sp>
        <p:nvSpPr>
          <p:cNvPr id="3" name="TextBox 2"/>
          <p:cNvSpPr txBox="1"/>
          <p:nvPr/>
        </p:nvSpPr>
        <p:spPr>
          <a:xfrm>
            <a:off x="2100649" y="48697979"/>
            <a:ext cx="45719" cy="89070537"/>
          </a:xfrm>
          <a:prstGeom prst="rect">
            <a:avLst/>
          </a:prstGeom>
          <a:noFill/>
        </p:spPr>
        <p:txBody>
          <a:bodyPr wrap="square" rtlCol="0">
            <a:spAutoFit/>
          </a:bodyPr>
          <a:lstStyle/>
          <a:p>
            <a:r>
              <a:rPr lang="en-US" b="1"/>
              <a:t>(A)</a:t>
            </a:r>
            <a:r>
              <a:rPr lang="en-US"/>
              <a:t> Activation matrix for compliant control in an example arm pose. The task-space dimensions correspond to forward/backward (x), lateral (y), vertical (z), and rotations around the x-axis (roll), y-axis (pitch), and z-axis (yaw); Examples for use of compliance in physical human–robot interaction: </a:t>
            </a:r>
            <a:r>
              <a:rPr lang="en-US" b="1"/>
              <a:t>(B)</a:t>
            </a:r>
            <a:r>
              <a:rPr lang="en-US"/>
              <a:t> object hand over from robot to user signaled by the user pulling on the object. </a:t>
            </a:r>
            <a:r>
              <a:rPr lang="en-US" b="1"/>
              <a:t>(C)</a:t>
            </a:r>
            <a:r>
              <a:rPr lang="en-US"/>
              <a:t> Cosero is guided by a person. </a:t>
            </a:r>
            <a:r>
              <a:rPr lang="en-US" b="1"/>
              <a:t>(D)</a:t>
            </a:r>
            <a:r>
              <a:rPr lang="en-US"/>
              <a:t> Cosero follows the motion of a person to cooperatively carry a table.</a:t>
            </a:r>
          </a:p>
        </p:txBody>
      </p:sp>
      <p:sp>
        <p:nvSpPr>
          <p:cNvPr id="5" name="TextBox 4"/>
          <p:cNvSpPr txBox="1"/>
          <p:nvPr/>
        </p:nvSpPr>
        <p:spPr>
          <a:xfrm>
            <a:off x="407774" y="3973949"/>
            <a:ext cx="8600302" cy="1169551"/>
          </a:xfrm>
          <a:prstGeom prst="rect">
            <a:avLst/>
          </a:prstGeom>
          <a:noFill/>
        </p:spPr>
        <p:txBody>
          <a:bodyPr wrap="square" rtlCol="0">
            <a:spAutoFit/>
          </a:bodyPr>
          <a:lstStyle/>
          <a:p>
            <a:r>
              <a:rPr lang="en-US"/>
              <a:t> (A) Activation matrix for compliant control in an example arm pose. The task-space dimensions correspond to forward/backward (x), lateral (y), vertical (z), and rotations around the x-axis (roll), y-axis (pitch), and z-axis (yaw); Examples for use of compliance in physical human–robot interaction: (B) object hand over from robot to user signaled by the user pulling on the object. (C) Cosero is guided by a person. (D) Cosero follows the motion of a person to cooperatively carry a table.</a:t>
            </a:r>
          </a:p>
        </p:txBody>
      </p:sp>
    </p:spTree>
    <p:extLst>
      <p:ext uri="{BB962C8B-B14F-4D97-AF65-F5344CB8AC3E}">
        <p14:creationId xmlns:p14="http://schemas.microsoft.com/office/powerpoint/2010/main" val="3013793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27" y="137252"/>
            <a:ext cx="8520600" cy="572700"/>
          </a:xfrm>
        </p:spPr>
        <p:txBody>
          <a:bodyPr/>
          <a:lstStyle/>
          <a:p>
            <a:pPr algn="ctr"/>
            <a:r>
              <a:rPr lang="en-US" smtClean="0"/>
              <a:t>Surfel Grid Maps for </a:t>
            </a:r>
            <a:r>
              <a:rPr lang="en-US" smtClean="0"/>
              <a:t>Navigation</a:t>
            </a:r>
            <a:br>
              <a:rPr lang="en-US" smtClean="0"/>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 y="1048567"/>
            <a:ext cx="9140055" cy="1927979"/>
          </a:xfrm>
          <a:prstGeom prst="rect">
            <a:avLst/>
          </a:prstGeom>
        </p:spPr>
      </p:pic>
      <p:sp>
        <p:nvSpPr>
          <p:cNvPr id="5" name="TextBox 4"/>
          <p:cNvSpPr txBox="1"/>
          <p:nvPr/>
        </p:nvSpPr>
        <p:spPr>
          <a:xfrm>
            <a:off x="417055" y="3238372"/>
            <a:ext cx="7871255" cy="1754326"/>
          </a:xfrm>
          <a:prstGeom prst="rect">
            <a:avLst/>
          </a:prstGeom>
          <a:noFill/>
        </p:spPr>
        <p:txBody>
          <a:bodyPr wrap="square" rtlCol="0">
            <a:spAutoFit/>
          </a:bodyPr>
          <a:lstStyle/>
          <a:p>
            <a:r>
              <a:rPr lang="en-US" sz="1800" smtClean="0"/>
              <a:t>2D </a:t>
            </a:r>
            <a:r>
              <a:rPr lang="en-US" sz="1800"/>
              <a:t>floor map </a:t>
            </a:r>
            <a:r>
              <a:rPr lang="en-US" sz="1800"/>
              <a:t>can </a:t>
            </a:r>
            <a:r>
              <a:rPr lang="en-US" sz="1800" smtClean="0"/>
              <a:t>cause problems with 3D humanoid navigation.</a:t>
            </a:r>
          </a:p>
          <a:p>
            <a:endParaRPr lang="en-US" sz="1800"/>
          </a:p>
          <a:p>
            <a:r>
              <a:rPr lang="en-US" sz="1800" smtClean="0"/>
              <a:t>(A</a:t>
            </a:r>
            <a:r>
              <a:rPr lang="en-US" sz="1800" dirty="0"/>
              <a:t>) Panorama image of an office. (B) 3D </a:t>
            </a:r>
            <a:r>
              <a:rPr lang="en-US" sz="1800" dirty="0" err="1"/>
              <a:t>surfel</a:t>
            </a:r>
            <a:r>
              <a:rPr lang="en-US" sz="1800" dirty="0"/>
              <a:t> map learned with our approach (</a:t>
            </a:r>
            <a:r>
              <a:rPr lang="en-US" sz="1800" dirty="0" err="1"/>
              <a:t>surfel</a:t>
            </a:r>
            <a:r>
              <a:rPr lang="en-US" sz="1800" dirty="0"/>
              <a:t> orientation coded by color). (C) Navigation map derived from 3D </a:t>
            </a:r>
            <a:r>
              <a:rPr lang="en-US" sz="1800" dirty="0" err="1"/>
              <a:t>surfel</a:t>
            </a:r>
            <a:r>
              <a:rPr lang="en-US" sz="1800" dirty="0"/>
              <a:t> </a:t>
            </a:r>
            <a:r>
              <a:rPr lang="en-US" sz="1800"/>
              <a:t>map</a:t>
            </a:r>
            <a:r>
              <a:rPr lang="en-US" sz="1800" smtClean="0"/>
              <a:t>.  Localization is done by Monte Carlo Localization (particle filter) using either 3D surfels or 2D camera line features.</a:t>
            </a:r>
            <a:endParaRPr lang="en-US" sz="1800" dirty="0"/>
          </a:p>
        </p:txBody>
      </p:sp>
    </p:spTree>
    <p:extLst>
      <p:ext uri="{BB962C8B-B14F-4D97-AF65-F5344CB8AC3E}">
        <p14:creationId xmlns:p14="http://schemas.microsoft.com/office/powerpoint/2010/main" val="3407176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2166</Words>
  <Application>Microsoft Office PowerPoint</Application>
  <PresentationFormat>On-screen Show (16:9)</PresentationFormat>
  <Paragraphs>183</Paragraphs>
  <Slides>38</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simple-light-2</vt:lpstr>
      <vt:lpstr>PowerPoint Presentation</vt:lpstr>
      <vt:lpstr>System Overview</vt:lpstr>
      <vt:lpstr>PowerPoint Presentation</vt:lpstr>
      <vt:lpstr>CONFORMABLE GRIPPER</vt:lpstr>
      <vt:lpstr>Components of  a Humanoid Service Robot</vt:lpstr>
      <vt:lpstr>Overview of the mechatronic design of Cosero </vt:lpstr>
      <vt:lpstr>PowerPoint Presentation</vt:lpstr>
      <vt:lpstr>Compliant Arm Control</vt:lpstr>
      <vt:lpstr>Surfel Grid Maps for Navigation </vt:lpstr>
      <vt:lpstr>Object Perception </vt:lpstr>
      <vt:lpstr>Real-time 3D Perception </vt:lpstr>
      <vt:lpstr>Compute Normals </vt:lpstr>
      <vt:lpstr>2. Extract Horizontal Points</vt:lpstr>
      <vt:lpstr>3. Detect Support Plane </vt:lpstr>
      <vt:lpstr>4. Detect Object Candidate</vt:lpstr>
      <vt:lpstr>OBJECT PERCEPTION</vt:lpstr>
      <vt:lpstr>Object Perception</vt:lpstr>
      <vt:lpstr>Object Tracking</vt:lpstr>
      <vt:lpstr>Bluetooth low energy tag localization </vt:lpstr>
      <vt:lpstr>Efficient Grasp Planning</vt:lpstr>
      <vt:lpstr>Efficient Grasp Planning  </vt:lpstr>
      <vt:lpstr>Planning Collision-Free Grasps</vt:lpstr>
      <vt:lpstr>Filtering for Feasible and Collision-Free Grasps</vt:lpstr>
      <vt:lpstr>Searching  For  Collisions </vt:lpstr>
      <vt:lpstr>Ranking of Grasps </vt:lpstr>
      <vt:lpstr>Grasp and motion planning</vt:lpstr>
      <vt:lpstr>Experiments &amp;  Robustness</vt:lpstr>
      <vt:lpstr>Experiments &amp; Robustness: Table</vt:lpstr>
      <vt:lpstr>Experiments &amp; Robustness: Shelf</vt:lpstr>
      <vt:lpstr>Performance Evaluation</vt:lpstr>
      <vt:lpstr>Tool Use</vt:lpstr>
      <vt:lpstr>Tool use at RoboCup 2014</vt:lpstr>
      <vt:lpstr>Physical Human Robot Interaction</vt:lpstr>
      <vt:lpstr>Person perception</vt:lpstr>
      <vt:lpstr>HRI: Dialog system</vt:lpstr>
      <vt:lpstr>Handheld teleoperation interface</vt:lpstr>
      <vt:lpstr>Videos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3D object perception and grasp planning for mobile manipulation in domestic environments</dc:title>
  <dc:creator>Peter Allen</dc:creator>
  <cp:lastModifiedBy>Peter Allen</cp:lastModifiedBy>
  <cp:revision>71</cp:revision>
  <dcterms:modified xsi:type="dcterms:W3CDTF">2019-01-29T20:04:32Z</dcterms:modified>
</cp:coreProperties>
</file>