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16CC71C-358B-4902-AD66-F8DEDDCB9603}">
  <a:tblStyle styleId="{A16CC71C-358B-4902-AD66-F8DEDDCB96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2a4eaeb2a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a4eaeb2a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31b2c45f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31b2c45f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2a1c5d486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a1c5d486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is one of main pillars of Robot Learning</a:t>
            </a:r>
            <a:endParaRPr/>
          </a:p>
          <a:p>
            <a:pPr indent="0" lvl="0" marL="0" rtl="0" algn="l">
              <a:spcBef>
                <a:spcPts val="0"/>
              </a:spcBef>
              <a:spcAft>
                <a:spcPts val="0"/>
              </a:spcAft>
              <a:buNone/>
            </a:pPr>
            <a:r>
              <a:rPr lang="en-GB"/>
              <a:t>Robotics: continuous space, complex transition dynamics, complex rewards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958a6411b_4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958a6411b_4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621cd5387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621cd5387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631a80588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631a80588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94582be5c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94582be5c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2891dc2337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891dc2337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Explore, Exploit or Listen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2a1c5d4863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a1c5d4863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Theta is the parameter of the network.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31b2c45f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31b2c45f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31b2c45f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31b2c45f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494582be5c_1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494582be5c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631b2c45f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631b2c45f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31b2c45f4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31b2c45f4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284fe6c94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84fe6c94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621cd53873_2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21cd53873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621cd53873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621cd53873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494582be5c_1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94582be5c_1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621cd53873_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621cd53873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621cd5387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621cd5387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RL, you maximize sum of discounted rewards. In HR, you maximise the immediate feedback from humans</a:t>
            </a:r>
            <a:endParaRPr/>
          </a:p>
          <a:p>
            <a:pPr indent="0" lvl="0" marL="0" rtl="0" algn="l">
              <a:spcBef>
                <a:spcPts val="0"/>
              </a:spcBef>
              <a:spcAft>
                <a:spcPts val="0"/>
              </a:spcAft>
              <a:buNone/>
            </a:pPr>
            <a:r>
              <a:rPr lang="en-GB"/>
              <a:t>real time positive and negative rewards in in response to robot actions</a:t>
            </a:r>
            <a:endParaRPr/>
          </a:p>
          <a:p>
            <a:pPr indent="0" lvl="0" marL="0" rtl="0" algn="l">
              <a:spcBef>
                <a:spcPts val="0"/>
              </a:spcBef>
              <a:spcAft>
                <a:spcPts val="0"/>
              </a:spcAft>
              <a:buNone/>
            </a:pPr>
            <a:r>
              <a:rPr lang="en-GB"/>
              <a:t>provide anticipatory guidance input that restricts action selection choice and guides the learner towards performing the desired behavior</a:t>
            </a:r>
            <a:endParaRPr/>
          </a:p>
          <a:p>
            <a:pPr indent="0" lvl="0" marL="0" rtl="0" algn="l">
              <a:spcBef>
                <a:spcPts val="0"/>
              </a:spcBef>
              <a:spcAft>
                <a:spcPts val="0"/>
              </a:spcAft>
              <a:buNone/>
            </a:pPr>
            <a:r>
              <a:rPr lang="en-GB"/>
              <a:t>The tamer framework guides the design of agents whose behavior can be shaped through signals of approval and disapproval, a natural form of human feedback.</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21cd53873_2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621cd53873_2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21cd53873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21cd53873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958a6411b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958a6411b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621cd53873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621cd53873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Human brain signals vary when observing a robot perform task</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631a8058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631a8058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621cd5387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21cd5387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621cd53873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621cd53873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621cd53873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621cd53873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6222ab4df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6222ab4df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621cd53873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621cd53873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621cd53873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621cd53873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6222ab4dff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6222ab4dff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6222ab4dff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6222ab4dff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94582be5c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94582be5c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621cd53873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621cd5387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621cd53873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621cd53873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621cd53873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621cd53873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621cd53873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621cd53873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621cd53873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621cd53873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621cd53873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621cd53873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621cd53873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621cd53873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621cd53873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621cd53873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621cd53873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621cd53873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621cd53873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621cd53873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94582be5c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94582be5c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621cd53873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621cd53873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494582be5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494582be5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31b2c45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31b2c45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31b2c45f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31b2c45f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31b2c45f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31b2c45f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 prevent visual artifacts from the demonstrator, virtual reality is now replacing kinesthetic teaching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Images from: Robot Learning From Human Teachers Sonia Chernova and Andrea L. Thomaz (2014)</a:t>
            </a:r>
            <a:endParaRPr/>
          </a:p>
          <a:p>
            <a:pPr indent="0" lvl="0" marL="0" rtl="0" algn="l">
              <a:spcBef>
                <a:spcPts val="0"/>
              </a:spcBef>
              <a:spcAft>
                <a:spcPts val="0"/>
              </a:spcAft>
              <a:buNone/>
            </a:pPr>
            <a:r>
              <a:rPr lang="en-GB"/>
              <a:t>Learning by Doing: Kinesthetic, </a:t>
            </a:r>
            <a:endParaRPr/>
          </a:p>
          <a:p>
            <a:pPr indent="0" lvl="0" marL="0" rtl="0" algn="l">
              <a:spcBef>
                <a:spcPts val="0"/>
              </a:spcBef>
              <a:spcAft>
                <a:spcPts val="0"/>
              </a:spcAft>
              <a:buNone/>
            </a:pPr>
            <a:r>
              <a:rPr lang="en-GB"/>
              <a:t>Learning from observation: MoCap</a:t>
            </a:r>
            <a:endParaRPr/>
          </a:p>
          <a:p>
            <a:pPr indent="0" lvl="0" marL="0" rtl="0" algn="l">
              <a:spcBef>
                <a:spcPts val="0"/>
              </a:spcBef>
              <a:spcAft>
                <a:spcPts val="0"/>
              </a:spcAft>
              <a:buNone/>
            </a:pPr>
            <a:r>
              <a:rPr lang="en-GB"/>
              <a:t>Learning by Critique: IRL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94582be5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94582be5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final policy performance achieved by these methods is limited by the quality of the dataset and the performance of the teacher.</a:t>
            </a:r>
            <a:endParaRPr/>
          </a:p>
          <a:p>
            <a:pPr indent="0" lvl="0" marL="0" rtl="0" algn="l">
              <a:spcBef>
                <a:spcPts val="0"/>
              </a:spcBef>
              <a:spcAft>
                <a:spcPts val="0"/>
              </a:spcAft>
              <a:buNone/>
            </a:pPr>
            <a:r>
              <a:rPr lang="en-GB"/>
              <a:t>This occurs because of “covariate shift” a known challenge, where the states encountered during training differ from the states encountered during testing, reducing robustness.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Calibri"/>
              <a:buNone/>
              <a:defRPr sz="5200">
                <a:latin typeface="Calibri"/>
                <a:ea typeface="Calibri"/>
                <a:cs typeface="Calibri"/>
                <a:sym typeface="Calib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2800"/>
              <a:buFont typeface="Calibri"/>
              <a:buNone/>
              <a:defRPr sz="2800">
                <a:solidFill>
                  <a:srgbClr val="000000"/>
                </a:solidFill>
                <a:latin typeface="Calibri"/>
                <a:ea typeface="Calibri"/>
                <a:cs typeface="Calibri"/>
                <a:sym typeface="Calib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Calibri"/>
              <a:buNone/>
              <a:defRPr sz="5200">
                <a:latin typeface="Calibri"/>
                <a:ea typeface="Calibri"/>
                <a:cs typeface="Calibri"/>
                <a:sym typeface="Calibri"/>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2800"/>
              <a:buFont typeface="Calibri"/>
              <a:buNone/>
              <a:defRPr sz="2800">
                <a:solidFill>
                  <a:srgbClr val="000000"/>
                </a:solidFill>
                <a:latin typeface="Calibri"/>
                <a:ea typeface="Calibri"/>
                <a:cs typeface="Calibri"/>
                <a:sym typeface="Calibri"/>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Font typeface="Calibri"/>
              <a:buChar char="●"/>
              <a:defRPr>
                <a:solidFill>
                  <a:srgbClr val="000000"/>
                </a:solidFill>
                <a:latin typeface="Calibri"/>
                <a:ea typeface="Calibri"/>
                <a:cs typeface="Calibri"/>
                <a:sym typeface="Calibri"/>
              </a:defRPr>
            </a:lvl1pPr>
            <a:lvl2pPr indent="-317500" lvl="1" marL="9144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2pPr>
            <a:lvl3pPr indent="-317500" lvl="2" marL="13716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3pPr>
            <a:lvl4pPr indent="-317500" lvl="3" marL="18288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4pPr>
            <a:lvl5pPr indent="-317500" lvl="4" marL="22860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5pPr>
            <a:lvl6pPr indent="-317500" lvl="5" marL="27432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6pPr>
            <a:lvl7pPr indent="-317500" lvl="6" marL="32004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7pPr>
            <a:lvl8pPr indent="-317500" lvl="7" marL="36576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8pPr>
            <a:lvl9pPr indent="-317500" lvl="8" marL="4114800" rtl="0">
              <a:spcBef>
                <a:spcPts val="1600"/>
              </a:spcBef>
              <a:spcAft>
                <a:spcPts val="1600"/>
              </a:spcAft>
              <a:buClr>
                <a:srgbClr val="000000"/>
              </a:buClr>
              <a:buSzPts val="1400"/>
              <a:buFont typeface="Calibri"/>
              <a:buChar char="■"/>
              <a:defRPr>
                <a:solidFill>
                  <a:srgbClr val="000000"/>
                </a:solidFill>
                <a:latin typeface="Calibri"/>
                <a:ea typeface="Calibri"/>
                <a:cs typeface="Calibri"/>
                <a:sym typeface="Calibri"/>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00000"/>
              </a:buClr>
              <a:buSzPts val="1800"/>
              <a:buFont typeface="Calibri"/>
              <a:buChar char="●"/>
              <a:defRPr>
                <a:solidFill>
                  <a:srgbClr val="000000"/>
                </a:solidFill>
                <a:latin typeface="Calibri"/>
                <a:ea typeface="Calibri"/>
                <a:cs typeface="Calibri"/>
                <a:sym typeface="Calibri"/>
              </a:defRPr>
            </a:lvl1pPr>
            <a:lvl2pPr indent="-317500" lvl="1" marL="9144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2pPr>
            <a:lvl3pPr indent="-317500" lvl="2" marL="13716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3pPr>
            <a:lvl4pPr indent="-317500" lvl="3" marL="18288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4pPr>
            <a:lvl5pPr indent="-317500" lvl="4" marL="22860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5pPr>
            <a:lvl6pPr indent="-317500" lvl="5" marL="27432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6pPr>
            <a:lvl7pPr indent="-317500" lvl="6" marL="32004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7pPr>
            <a:lvl8pPr indent="-317500" lvl="7" marL="36576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8pPr>
            <a:lvl9pPr indent="-317500" lvl="8" marL="4114800">
              <a:spcBef>
                <a:spcPts val="1600"/>
              </a:spcBef>
              <a:spcAft>
                <a:spcPts val="1600"/>
              </a:spcAft>
              <a:buClr>
                <a:srgbClr val="000000"/>
              </a:buClr>
              <a:buSzPts val="1400"/>
              <a:buFont typeface="Calibri"/>
              <a:buChar char="■"/>
              <a:defRPr>
                <a:solidFill>
                  <a:srgbClr val="000000"/>
                </a:solidFill>
                <a:latin typeface="Calibri"/>
                <a:ea typeface="Calibri"/>
                <a:cs typeface="Calibri"/>
                <a:sym typeface="Calibri"/>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2.png"/><Relationship Id="rId4" Type="http://schemas.openxmlformats.org/officeDocument/2006/relationships/image" Target="../media/image6.png"/><Relationship Id="rId5" Type="http://schemas.openxmlformats.org/officeDocument/2006/relationships/image" Target="../media/image3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gym.openai.com/envs/#robotics" TargetMode="External"/><Relationship Id="rId4" Type="http://schemas.openxmlformats.org/officeDocument/2006/relationships/hyperlink" Target="http://www.youtube.com/watch?v=jJtBll8l_OM" TargetMode="External"/><Relationship Id="rId5" Type="http://schemas.openxmlformats.org/officeDocument/2006/relationships/image" Target="../media/image10.jp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vgiW0HlQWVE" TargetMode="External"/><Relationship Id="rId4" Type="http://schemas.openxmlformats.org/officeDocument/2006/relationships/image" Target="../media/image7.jpg"/><Relationship Id="rId5" Type="http://schemas.openxmlformats.org/officeDocument/2006/relationships/hyperlink" Target="http://drive.google.com/file/d/10yeHoK-V7Tpki7pyyqkfkwRLixz1eYol/view" TargetMode="External"/><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vgiW0HlQWVE" TargetMode="External"/><Relationship Id="rId4" Type="http://schemas.openxmlformats.org/officeDocument/2006/relationships/image" Target="../media/image7.jpg"/><Relationship Id="rId5" Type="http://schemas.openxmlformats.org/officeDocument/2006/relationships/hyperlink" Target="http://drive.google.com/file/d/10yeHoK-V7Tpki7pyyqkfkwRLixz1eYol/view" TargetMode="External"/><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1.png"/><Relationship Id="rId10" Type="http://schemas.openxmlformats.org/officeDocument/2006/relationships/image" Target="../media/image69.png"/><Relationship Id="rId9"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27.png"/><Relationship Id="rId7" Type="http://schemas.openxmlformats.org/officeDocument/2006/relationships/image" Target="../media/image16.gif"/><Relationship Id="rId8"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W_gxLKSsSIE" TargetMode="Externa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76.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2.png"/><Relationship Id="rId4" Type="http://schemas.openxmlformats.org/officeDocument/2006/relationships/image" Target="../media/image23.png"/><Relationship Id="rId5" Type="http://schemas.openxmlformats.org/officeDocument/2006/relationships/hyperlink" Target="http://www.youtube.com/watch?v=WT0WtoYz2jE" TargetMode="External"/><Relationship Id="rId6"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0yeHoK-V7Tpki7pyyqkfkwRLixz1eYol/view"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80.png"/><Relationship Id="rId6"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81.png"/><Relationship Id="rId5"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www.youtube.com/watch?v=XYoS68yJVmw" TargetMode="Externa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38.jpg"/><Relationship Id="rId4" Type="http://schemas.openxmlformats.org/officeDocument/2006/relationships/image" Target="../media/image62.gif"/><Relationship Id="rId5"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38.jpg"/><Relationship Id="rId4" Type="http://schemas.openxmlformats.org/officeDocument/2006/relationships/image" Target="../media/image39.png"/><Relationship Id="rId5" Type="http://schemas.openxmlformats.org/officeDocument/2006/relationships/image" Target="../media/image5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41.png"/><Relationship Id="rId7" Type="http://schemas.openxmlformats.org/officeDocument/2006/relationships/hyperlink" Target="http://drive.google.com/file/d/1Yve1mEdm2_Wa2C4FQ0ZOOI6CPCIQKo5G/view" TargetMode="External"/><Relationship Id="rId8"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33.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56.png"/><Relationship Id="rId8"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hyperlink" Target="http://drive.google.com/file/d/1jk5m1964o0t58KVQd98IFKiDX8Nep3Am/view" TargetMode="External"/><Relationship Id="rId4" Type="http://schemas.openxmlformats.org/officeDocument/2006/relationships/image" Target="../media/image45.jpg"/><Relationship Id="rId10" Type="http://schemas.openxmlformats.org/officeDocument/2006/relationships/image" Target="../media/image56.png"/><Relationship Id="rId9"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42.png"/><Relationship Id="rId7" Type="http://schemas.openxmlformats.org/officeDocument/2006/relationships/image" Target="../media/image55.png"/><Relationship Id="rId8"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hyperlink" Target="http://drive.google.com/file/d/1etn1gvPK69qf2tDHlcGVNXAf612DzNtG/view" TargetMode="Externa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77.png"/><Relationship Id="rId5"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8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hyperlink" Target="http://drive.google.com/file/d/1wqMSLahLNHsrgYX3jmMf-FYq7bC4bMC2/view" TargetMode="External"/><Relationship Id="rId4" Type="http://schemas.openxmlformats.org/officeDocument/2006/relationships/image" Target="../media/image57.jpg"/><Relationship Id="rId5" Type="http://schemas.openxmlformats.org/officeDocument/2006/relationships/hyperlink" Target="http://drive.google.com/file/d/10yeHoK-V7Tpki7pyyqkfkwRLixz1eYol/view" TargetMode="External"/><Relationship Id="rId6" Type="http://schemas.openxmlformats.org/officeDocument/2006/relationships/image" Target="../media/image61.jpg"/></Relationships>
</file>

<file path=ppt/slides/_rels/slide49.xml.rels><?xml version="1.0" encoding="UTF-8" standalone="yes"?><Relationships xmlns="http://schemas.openxmlformats.org/package/2006/relationships"><Relationship Id="rId20" Type="http://schemas.openxmlformats.org/officeDocument/2006/relationships/image" Target="../media/image66.jpg"/><Relationship Id="rId11" Type="http://schemas.openxmlformats.org/officeDocument/2006/relationships/hyperlink" Target="http://drive.google.com/file/d/1KVZRJ47v1Z2U66rHMpOxXIBprvNWmZGv/view" TargetMode="External"/><Relationship Id="rId22" Type="http://schemas.openxmlformats.org/officeDocument/2006/relationships/image" Target="../media/image65.jpg"/><Relationship Id="rId10" Type="http://schemas.openxmlformats.org/officeDocument/2006/relationships/image" Target="../media/image71.jpg"/><Relationship Id="rId21" Type="http://schemas.openxmlformats.org/officeDocument/2006/relationships/hyperlink" Target="http://drive.google.com/file/d/1OrIPHBWMtspfJxrRqMgIg00tcQvGyuBb/view" TargetMode="External"/><Relationship Id="rId13" Type="http://schemas.openxmlformats.org/officeDocument/2006/relationships/hyperlink" Target="http://drive.google.com/file/d/1IqVxyOTWpXgNVdAzH5PZrttEtvip6gc0/view" TargetMode="External"/><Relationship Id="rId12" Type="http://schemas.openxmlformats.org/officeDocument/2006/relationships/image" Target="../media/image74.jpg"/><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hyperlink" Target="http://drive.google.com/file/d/1QyaGaoeRJHNbOqyTvHZax6WaXgKoP9-W/view" TargetMode="External"/><Relationship Id="rId4" Type="http://schemas.openxmlformats.org/officeDocument/2006/relationships/image" Target="../media/image59.jpg"/><Relationship Id="rId9" Type="http://schemas.openxmlformats.org/officeDocument/2006/relationships/hyperlink" Target="http://drive.google.com/file/d/1EhJ1T9vOCZQSeGKCg9FRPoAYsrh_4Ha_/view" TargetMode="External"/><Relationship Id="rId15" Type="http://schemas.openxmlformats.org/officeDocument/2006/relationships/hyperlink" Target="http://drive.google.com/file/d/1wqMSLahLNHsrgYX3jmMf-FYq7bC4bMC2/view" TargetMode="External"/><Relationship Id="rId14" Type="http://schemas.openxmlformats.org/officeDocument/2006/relationships/image" Target="../media/image63.jpg"/><Relationship Id="rId17" Type="http://schemas.openxmlformats.org/officeDocument/2006/relationships/hyperlink" Target="http://drive.google.com/file/d/1R9ZwF1Fp1bj3JyKC8kqCSMPDxL__OJ-_/view" TargetMode="External"/><Relationship Id="rId16" Type="http://schemas.openxmlformats.org/officeDocument/2006/relationships/image" Target="../media/image58.jpg"/><Relationship Id="rId5" Type="http://schemas.openxmlformats.org/officeDocument/2006/relationships/hyperlink" Target="http://drive.google.com/file/d/1etn1gvPK69qf2tDHlcGVNXAf612DzNtG/view" TargetMode="External"/><Relationship Id="rId19" Type="http://schemas.openxmlformats.org/officeDocument/2006/relationships/hyperlink" Target="http://drive.google.com/file/d/1vj5N83ElMIOBh1iSzWEpCS88N_sbkytC/view" TargetMode="External"/><Relationship Id="rId6" Type="http://schemas.openxmlformats.org/officeDocument/2006/relationships/image" Target="../media/image52.jpg"/><Relationship Id="rId18" Type="http://schemas.openxmlformats.org/officeDocument/2006/relationships/image" Target="../media/image64.jpg"/><Relationship Id="rId7" Type="http://schemas.openxmlformats.org/officeDocument/2006/relationships/hyperlink" Target="http://drive.google.com/file/d/1yJqQK7Mqqkjll5Lwo1MrWclglprvqBG7/view" TargetMode="External"/><Relationship Id="rId8"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0" Type="http://schemas.openxmlformats.org/officeDocument/2006/relationships/image" Target="../media/image74.jpg"/><Relationship Id="rId11" Type="http://schemas.openxmlformats.org/officeDocument/2006/relationships/hyperlink" Target="http://drive.google.com/file/d/1R9ZwF1Fp1bj3JyKC8kqCSMPDxL__OJ-_/view" TargetMode="External"/><Relationship Id="rId22" Type="http://schemas.openxmlformats.org/officeDocument/2006/relationships/image" Target="../media/image63.jpg"/><Relationship Id="rId10" Type="http://schemas.openxmlformats.org/officeDocument/2006/relationships/image" Target="../media/image71.jpg"/><Relationship Id="rId21" Type="http://schemas.openxmlformats.org/officeDocument/2006/relationships/hyperlink" Target="http://drive.google.com/file/d/1IqVxyOTWpXgNVdAzH5PZrttEtvip6gc0/view" TargetMode="External"/><Relationship Id="rId13" Type="http://schemas.openxmlformats.org/officeDocument/2006/relationships/hyperlink" Target="http://drive.google.com/file/d/1yJqQK7Mqqkjll5Lwo1MrWclglprvqBG7/view" TargetMode="External"/><Relationship Id="rId12" Type="http://schemas.openxmlformats.org/officeDocument/2006/relationships/image" Target="../media/image64.jpg"/><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hyperlink" Target="http://drive.google.com/file/d/1etn1gvPK69qf2tDHlcGVNXAf612DzNtG/view" TargetMode="External"/><Relationship Id="rId4" Type="http://schemas.openxmlformats.org/officeDocument/2006/relationships/image" Target="../media/image52.jpg"/><Relationship Id="rId9" Type="http://schemas.openxmlformats.org/officeDocument/2006/relationships/hyperlink" Target="http://drive.google.com/file/d/1EhJ1T9vOCZQSeGKCg9FRPoAYsrh_4Ha_/view" TargetMode="External"/><Relationship Id="rId15" Type="http://schemas.openxmlformats.org/officeDocument/2006/relationships/hyperlink" Target="http://drive.google.com/file/d/1OrIPHBWMtspfJxrRqMgIg00tcQvGyuBb/view" TargetMode="External"/><Relationship Id="rId14" Type="http://schemas.openxmlformats.org/officeDocument/2006/relationships/image" Target="../media/image60.jpg"/><Relationship Id="rId17" Type="http://schemas.openxmlformats.org/officeDocument/2006/relationships/hyperlink" Target="http://drive.google.com/file/d/1QyaGaoeRJHNbOqyTvHZax6WaXgKoP9-W/view" TargetMode="External"/><Relationship Id="rId16" Type="http://schemas.openxmlformats.org/officeDocument/2006/relationships/image" Target="../media/image65.jpg"/><Relationship Id="rId5" Type="http://schemas.openxmlformats.org/officeDocument/2006/relationships/hyperlink" Target="http://drive.google.com/file/d/1wqMSLahLNHsrgYX3jmMf-FYq7bC4bMC2/view" TargetMode="External"/><Relationship Id="rId19" Type="http://schemas.openxmlformats.org/officeDocument/2006/relationships/hyperlink" Target="http://drive.google.com/file/d/1KVZRJ47v1Z2U66rHMpOxXIBprvNWmZGv/view" TargetMode="External"/><Relationship Id="rId6" Type="http://schemas.openxmlformats.org/officeDocument/2006/relationships/image" Target="../media/image58.jpg"/><Relationship Id="rId18" Type="http://schemas.openxmlformats.org/officeDocument/2006/relationships/image" Target="../media/image59.jpg"/><Relationship Id="rId7" Type="http://schemas.openxmlformats.org/officeDocument/2006/relationships/hyperlink" Target="http://drive.google.com/file/d/1vj5N83ElMIOBh1iSzWEpCS88N_sbkytC/view" TargetMode="External"/><Relationship Id="rId8" Type="http://schemas.openxmlformats.org/officeDocument/2006/relationships/image" Target="../media/image6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32.png"/><Relationship Id="rId6"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3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Accelerated Robot </a:t>
            </a:r>
            <a:r>
              <a:rPr lang="en-GB"/>
              <a:t>Learning Via Human BCI</a:t>
            </a:r>
            <a:endParaRPr/>
          </a:p>
        </p:txBody>
      </p:sp>
      <p:sp>
        <p:nvSpPr>
          <p:cNvPr id="145" name="Google Shape;145;p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Iretiayo Akinola and Zizhao Wang</a:t>
            </a:r>
            <a:endParaRPr/>
          </a:p>
        </p:txBody>
      </p:sp>
      <p:pic>
        <p:nvPicPr>
          <p:cNvPr descr="Image result for columbia university logo transparent" id="146" name="Google Shape;146;p37"/>
          <p:cNvPicPr preferRelativeResize="0"/>
          <p:nvPr/>
        </p:nvPicPr>
        <p:blipFill>
          <a:blip r:embed="rId3">
            <a:alphaModFix/>
          </a:blip>
          <a:stretch>
            <a:fillRect/>
          </a:stretch>
        </p:blipFill>
        <p:spPr>
          <a:xfrm>
            <a:off x="3948913" y="3897325"/>
            <a:ext cx="1246175" cy="124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243" name="Google Shape;243;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Alternatives to direct programming are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b="1" lang="en-GB"/>
              <a:t>Reinforcement Learning</a:t>
            </a:r>
            <a:endParaRPr>
              <a:solidFill>
                <a:schemeClr val="dk1"/>
              </a:solidFill>
            </a:endParaRPr>
          </a:p>
          <a:p>
            <a:pPr indent="-342900" lvl="0" marL="457200" rtl="0" algn="l">
              <a:spcBef>
                <a:spcPts val="0"/>
              </a:spcBef>
              <a:spcAft>
                <a:spcPts val="0"/>
              </a:spcAft>
              <a:buClr>
                <a:schemeClr val="dk1"/>
              </a:buClr>
              <a:buSzPts val="1800"/>
              <a:buChar char="●"/>
            </a:pPr>
            <a:r>
              <a:rPr b="1" lang="en-GB">
                <a:solidFill>
                  <a:schemeClr val="dk1"/>
                </a:solidFill>
              </a:rPr>
              <a:t>Learning from Human Feedback</a:t>
            </a:r>
            <a:endParaRPr b="1"/>
          </a:p>
        </p:txBody>
      </p:sp>
      <p:sp>
        <p:nvSpPr>
          <p:cNvPr id="244" name="Google Shape;244;p46"/>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245" name="Google Shape;245;p46"/>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
        <p:nvSpPr>
          <p:cNvPr id="246" name="Google Shape;246;p46"/>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252" name="Google Shape;252;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Learning by trial and Error</a:t>
            </a:r>
            <a:endParaRPr/>
          </a:p>
          <a:p>
            <a:pPr indent="-342900" lvl="0" marL="457200" rtl="0" algn="l">
              <a:spcBef>
                <a:spcPts val="0"/>
              </a:spcBef>
              <a:spcAft>
                <a:spcPts val="0"/>
              </a:spcAft>
              <a:buSzPts val="1800"/>
              <a:buChar char="●"/>
            </a:pPr>
            <a:r>
              <a:rPr lang="en-GB"/>
              <a:t>Maximize cumulative rewards</a:t>
            </a:r>
            <a:endParaRPr/>
          </a:p>
          <a:p>
            <a:pPr indent="-342900" lvl="0" marL="457200" rtl="0" algn="l">
              <a:spcBef>
                <a:spcPts val="0"/>
              </a:spcBef>
              <a:spcAft>
                <a:spcPts val="0"/>
              </a:spcAft>
              <a:buSzPts val="1800"/>
              <a:buChar char="●"/>
            </a:pPr>
            <a:r>
              <a:rPr lang="en-GB"/>
              <a:t>Learn a policy</a:t>
            </a:r>
            <a:endParaRPr/>
          </a:p>
          <a:p>
            <a:pPr indent="0" lvl="0" marL="0" rtl="0" algn="l">
              <a:spcBef>
                <a:spcPts val="1600"/>
              </a:spcBef>
              <a:spcAft>
                <a:spcPts val="0"/>
              </a:spcAft>
              <a:buNone/>
            </a:pPr>
            <a:r>
              <a:rPr lang="en-GB">
                <a:solidFill>
                  <a:schemeClr val="dk1"/>
                </a:solidFill>
              </a:rPr>
              <a:t>Reinforcement Learning</a:t>
            </a:r>
            <a:r>
              <a:rPr lang="en-GB"/>
              <a:t> Progress</a:t>
            </a:r>
            <a:endParaRPr>
              <a:solidFill>
                <a:schemeClr val="dk1"/>
              </a:solidFill>
            </a:endParaRPr>
          </a:p>
          <a:p>
            <a:pPr indent="-342900" lvl="0" marL="457200" rtl="0" algn="l">
              <a:spcBef>
                <a:spcPts val="1600"/>
              </a:spcBef>
              <a:spcAft>
                <a:spcPts val="0"/>
              </a:spcAft>
              <a:buSzPts val="1800"/>
              <a:buChar char="●"/>
            </a:pPr>
            <a:r>
              <a:rPr lang="en-GB">
                <a:solidFill>
                  <a:schemeClr val="dk1"/>
                </a:solidFill>
              </a:rPr>
              <a:t>Classical Control</a:t>
            </a:r>
            <a:endParaRPr>
              <a:solidFill>
                <a:schemeClr val="dk1"/>
              </a:solidFill>
            </a:endParaRPr>
          </a:p>
          <a:p>
            <a:pPr indent="-342900" lvl="0" marL="457200" rtl="0" algn="l">
              <a:spcBef>
                <a:spcPts val="0"/>
              </a:spcBef>
              <a:spcAft>
                <a:spcPts val="0"/>
              </a:spcAft>
              <a:buSzPts val="1800"/>
              <a:buChar char="●"/>
            </a:pPr>
            <a:r>
              <a:rPr lang="en-GB"/>
              <a:t>Games: Atari, Go</a:t>
            </a:r>
            <a:endParaRPr/>
          </a:p>
          <a:p>
            <a:pPr indent="-342900" lvl="0" marL="457200" rtl="0" algn="l">
              <a:spcBef>
                <a:spcPts val="0"/>
              </a:spcBef>
              <a:spcAft>
                <a:spcPts val="0"/>
              </a:spcAft>
              <a:buSzPts val="1800"/>
              <a:buChar char="●"/>
            </a:pPr>
            <a:r>
              <a:rPr lang="en-GB"/>
              <a:t>Robotics</a:t>
            </a:r>
            <a:endParaRPr/>
          </a:p>
          <a:p>
            <a:pPr indent="-317500" lvl="1" marL="914400" rtl="0" algn="l">
              <a:lnSpc>
                <a:spcPct val="100000"/>
              </a:lnSpc>
              <a:spcBef>
                <a:spcPts val="0"/>
              </a:spcBef>
              <a:spcAft>
                <a:spcPts val="0"/>
              </a:spcAft>
              <a:buSzPts val="1400"/>
              <a:buChar char="○"/>
            </a:pPr>
            <a:r>
              <a:rPr lang="en-GB" sz="1100">
                <a:solidFill>
                  <a:schemeClr val="dk1"/>
                </a:solidFill>
                <a:latin typeface="Arial"/>
                <a:ea typeface="Arial"/>
                <a:cs typeface="Arial"/>
                <a:sym typeface="Arial"/>
              </a:rPr>
              <a:t>continuous space, complex transition dynamics, complex rewards</a:t>
            </a:r>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253" name="Google Shape;253;p47"/>
          <p:cNvPicPr preferRelativeResize="0"/>
          <p:nvPr/>
        </p:nvPicPr>
        <p:blipFill>
          <a:blip r:embed="rId3">
            <a:alphaModFix/>
          </a:blip>
          <a:stretch>
            <a:fillRect/>
          </a:stretch>
        </p:blipFill>
        <p:spPr>
          <a:xfrm>
            <a:off x="5992421" y="1656725"/>
            <a:ext cx="2166975" cy="1289850"/>
          </a:xfrm>
          <a:prstGeom prst="rect">
            <a:avLst/>
          </a:prstGeom>
          <a:noFill/>
          <a:ln>
            <a:noFill/>
          </a:ln>
        </p:spPr>
      </p:pic>
      <p:pic>
        <p:nvPicPr>
          <p:cNvPr id="254" name="Google Shape;254;p47"/>
          <p:cNvPicPr preferRelativeResize="0"/>
          <p:nvPr/>
        </p:nvPicPr>
        <p:blipFill rotWithShape="1">
          <a:blip r:embed="rId4">
            <a:alphaModFix/>
          </a:blip>
          <a:srcRect b="0" l="36159" r="0" t="0"/>
          <a:stretch/>
        </p:blipFill>
        <p:spPr>
          <a:xfrm>
            <a:off x="6002750" y="131650"/>
            <a:ext cx="2146325" cy="1400875"/>
          </a:xfrm>
          <a:prstGeom prst="rect">
            <a:avLst/>
          </a:prstGeom>
          <a:noFill/>
          <a:ln>
            <a:noFill/>
          </a:ln>
        </p:spPr>
      </p:pic>
      <p:pic>
        <p:nvPicPr>
          <p:cNvPr id="255" name="Google Shape;255;p47"/>
          <p:cNvPicPr preferRelativeResize="0"/>
          <p:nvPr/>
        </p:nvPicPr>
        <p:blipFill>
          <a:blip r:embed="rId5">
            <a:alphaModFix/>
          </a:blip>
          <a:stretch>
            <a:fillRect/>
          </a:stretch>
        </p:blipFill>
        <p:spPr>
          <a:xfrm>
            <a:off x="6198575" y="3173550"/>
            <a:ext cx="1754675" cy="1754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a:t>
            </a:r>
            <a:endParaRPr/>
          </a:p>
        </p:txBody>
      </p:sp>
      <p:sp>
        <p:nvSpPr>
          <p:cNvPr id="261" name="Google Shape;261;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u="sng">
                <a:solidFill>
                  <a:schemeClr val="hlink"/>
                </a:solidFill>
                <a:hlinkClick r:id="rId3"/>
              </a:rPr>
              <a:t>Robotics</a:t>
            </a:r>
            <a:endParaRPr>
              <a:solidFill>
                <a:schemeClr val="dk1"/>
              </a:solidFill>
            </a:endParaRPr>
          </a:p>
          <a:p>
            <a:pPr indent="-317500" lvl="1" marL="914400" rtl="0" algn="l">
              <a:spcBef>
                <a:spcPts val="0"/>
              </a:spcBef>
              <a:spcAft>
                <a:spcPts val="0"/>
              </a:spcAft>
              <a:buSzPts val="1400"/>
              <a:buChar char="○"/>
            </a:pPr>
            <a:r>
              <a:rPr lang="en-GB"/>
              <a:t>continuous space</a:t>
            </a:r>
            <a:endParaRPr/>
          </a:p>
          <a:p>
            <a:pPr indent="-317500" lvl="1" marL="914400" rtl="0" algn="l">
              <a:spcBef>
                <a:spcPts val="0"/>
              </a:spcBef>
              <a:spcAft>
                <a:spcPts val="0"/>
              </a:spcAft>
              <a:buSzPts val="1400"/>
              <a:buChar char="○"/>
            </a:pPr>
            <a:r>
              <a:rPr lang="en-GB"/>
              <a:t>complex transition dynamics</a:t>
            </a:r>
            <a:endParaRPr/>
          </a:p>
          <a:p>
            <a:pPr indent="-317500" lvl="1" marL="914400" rtl="0" algn="l">
              <a:spcBef>
                <a:spcPts val="0"/>
              </a:spcBef>
              <a:spcAft>
                <a:spcPts val="0"/>
              </a:spcAft>
              <a:buSzPts val="1400"/>
              <a:buChar char="○"/>
            </a:pPr>
            <a:r>
              <a:rPr lang="en-GB"/>
              <a:t>complex rewards</a:t>
            </a:r>
            <a:endParaRPr/>
          </a:p>
        </p:txBody>
      </p:sp>
      <p:pic>
        <p:nvPicPr>
          <p:cNvPr descr="Project details: https://vikashplus.github.io/&#10;Dexterous multi-fingered hands are extremely versatile and provide a generic way to perform multiple tasks in human-centric environments. However, effectively controlling them remains challenging due to their high dimensionality and large number of potential contacts. Deep reinforcement learning (DRL) provides a model-agnostic approach to control complex dynamical systems, but has not been shown to scale to high-dimensional dexterous manipulation. Furthermore, deployment of DRL on physical systems remains challenging due to sample inefficiency. Thus, the success of DRL in robotics has thus far been limited to simpler manipulators and tasks. In this work, we show that model-free DRL with natural policy gradients can effectively scale up to complex manipulation tasks with a high-dimensional 24-DoF hand, and solve them from scratch in simulated experiments. Furthermore, with the use of a small number of human demonstrations, the sample complexity can be significantly reduced, and enable learning within the equivalent of a few hours of robot experience. We demonstrate successful policies for multiple complex tasks: object relocation, in-hand manipulation, tool use, and door opening." id="262" name="Google Shape;262;p48" title="Learning Complex Dexterous Manipulation with Deep Reinforcement Learning and Demonstrations">
            <a:hlinkClick r:id="rId4"/>
          </p:cNvPr>
          <p:cNvPicPr preferRelativeResize="0"/>
          <p:nvPr/>
        </p:nvPicPr>
        <p:blipFill>
          <a:blip r:embed="rId5">
            <a:alphaModFix/>
          </a:blip>
          <a:stretch>
            <a:fillRect/>
          </a:stretch>
        </p:blipFill>
        <p:spPr>
          <a:xfrm>
            <a:off x="4611925" y="1492994"/>
            <a:ext cx="4220375" cy="3165281"/>
          </a:xfrm>
          <a:prstGeom prst="rect">
            <a:avLst/>
          </a:prstGeom>
          <a:noFill/>
          <a:ln>
            <a:noFill/>
          </a:ln>
        </p:spPr>
      </p:pic>
      <p:pic>
        <p:nvPicPr>
          <p:cNvPr id="263" name="Google Shape;263;p48"/>
          <p:cNvPicPr preferRelativeResize="0"/>
          <p:nvPr/>
        </p:nvPicPr>
        <p:blipFill>
          <a:blip r:embed="rId6">
            <a:alphaModFix/>
          </a:blip>
          <a:stretch>
            <a:fillRect/>
          </a:stretch>
        </p:blipFill>
        <p:spPr>
          <a:xfrm>
            <a:off x="1211475" y="2814200"/>
            <a:ext cx="1754675" cy="1749796"/>
          </a:xfrm>
          <a:prstGeom prst="rect">
            <a:avLst/>
          </a:prstGeom>
          <a:noFill/>
          <a:ln>
            <a:noFill/>
          </a:ln>
        </p:spPr>
      </p:pic>
      <p:sp>
        <p:nvSpPr>
          <p:cNvPr id="264" name="Google Shape;264;p48"/>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in Robotics</a:t>
            </a:r>
            <a:endParaRPr/>
          </a:p>
        </p:txBody>
      </p:sp>
      <p:sp>
        <p:nvSpPr>
          <p:cNvPr id="270" name="Google Shape;270;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a:t>Indoor Navigation</a:t>
            </a:r>
            <a:endParaRPr b="1"/>
          </a:p>
        </p:txBody>
      </p:sp>
      <p:pic>
        <p:nvPicPr>
          <p:cNvPr id="271" name="Google Shape;271;p49" title="Self-supervised Deep Reinforcement Learning with Generalized Computation Graphs for Robot Navigation">
            <a:hlinkClick r:id="rId3"/>
          </p:cNvPr>
          <p:cNvPicPr preferRelativeResize="0"/>
          <p:nvPr/>
        </p:nvPicPr>
        <p:blipFill>
          <a:blip r:embed="rId4">
            <a:alphaModFix/>
          </a:blip>
          <a:stretch>
            <a:fillRect/>
          </a:stretch>
        </p:blipFill>
        <p:spPr>
          <a:xfrm>
            <a:off x="369350" y="1521813"/>
            <a:ext cx="4113750" cy="3085300"/>
          </a:xfrm>
          <a:prstGeom prst="rect">
            <a:avLst/>
          </a:prstGeom>
          <a:noFill/>
          <a:ln>
            <a:noFill/>
          </a:ln>
        </p:spPr>
      </p:pic>
      <p:pic>
        <p:nvPicPr>
          <p:cNvPr id="272" name="Google Shape;272;p49" title="RL_sparse.mp4">
            <a:hlinkClick r:id="rId5"/>
          </p:cNvPr>
          <p:cNvPicPr preferRelativeResize="0"/>
          <p:nvPr/>
        </p:nvPicPr>
        <p:blipFill>
          <a:blip r:embed="rId6">
            <a:alphaModFix/>
          </a:blip>
          <a:stretch>
            <a:fillRect/>
          </a:stretch>
        </p:blipFill>
        <p:spPr>
          <a:xfrm>
            <a:off x="4898275" y="1521825"/>
            <a:ext cx="4187000" cy="3140250"/>
          </a:xfrm>
          <a:prstGeom prst="rect">
            <a:avLst/>
          </a:prstGeom>
          <a:noFill/>
          <a:ln>
            <a:noFill/>
          </a:ln>
        </p:spPr>
      </p:pic>
      <p:sp>
        <p:nvSpPr>
          <p:cNvPr id="273" name="Google Shape;273;p49"/>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in Robotics</a:t>
            </a:r>
            <a:endParaRPr/>
          </a:p>
        </p:txBody>
      </p:sp>
      <p:sp>
        <p:nvSpPr>
          <p:cNvPr id="279" name="Google Shape;279;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a:t>Indoor Navigation</a:t>
            </a:r>
            <a:endParaRPr b="1"/>
          </a:p>
        </p:txBody>
      </p:sp>
      <p:pic>
        <p:nvPicPr>
          <p:cNvPr id="280" name="Google Shape;280;p50" title="Self-supervised Deep Reinforcement Learning with Generalized Computation Graphs for Robot Navigation">
            <a:hlinkClick r:id="rId3"/>
          </p:cNvPr>
          <p:cNvPicPr preferRelativeResize="0"/>
          <p:nvPr/>
        </p:nvPicPr>
        <p:blipFill>
          <a:blip r:embed="rId4">
            <a:alphaModFix/>
          </a:blip>
          <a:stretch>
            <a:fillRect/>
          </a:stretch>
        </p:blipFill>
        <p:spPr>
          <a:xfrm>
            <a:off x="369350" y="1521813"/>
            <a:ext cx="4113750" cy="3085300"/>
          </a:xfrm>
          <a:prstGeom prst="rect">
            <a:avLst/>
          </a:prstGeom>
          <a:noFill/>
          <a:ln>
            <a:noFill/>
          </a:ln>
        </p:spPr>
      </p:pic>
      <p:pic>
        <p:nvPicPr>
          <p:cNvPr id="281" name="Google Shape;281;p50" title="RL_sparse.mp4">
            <a:hlinkClick r:id="rId5"/>
          </p:cNvPr>
          <p:cNvPicPr preferRelativeResize="0"/>
          <p:nvPr/>
        </p:nvPicPr>
        <p:blipFill>
          <a:blip r:embed="rId6">
            <a:alphaModFix/>
          </a:blip>
          <a:stretch>
            <a:fillRect/>
          </a:stretch>
        </p:blipFill>
        <p:spPr>
          <a:xfrm>
            <a:off x="4898275" y="1521825"/>
            <a:ext cx="4187000" cy="3140250"/>
          </a:xfrm>
          <a:prstGeom prst="rect">
            <a:avLst/>
          </a:prstGeom>
          <a:noFill/>
          <a:ln>
            <a:noFill/>
          </a:ln>
        </p:spPr>
      </p:pic>
      <p:sp>
        <p:nvSpPr>
          <p:cNvPr id="282" name="Google Shape;282;p50"/>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Formulation</a:t>
            </a:r>
            <a:endParaRPr/>
          </a:p>
        </p:txBody>
      </p:sp>
      <p:sp>
        <p:nvSpPr>
          <p:cNvPr id="288" name="Google Shape;288;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Markov Decision Process</a:t>
            </a:r>
            <a:endParaRPr/>
          </a:p>
        </p:txBody>
      </p:sp>
      <p:pic>
        <p:nvPicPr>
          <p:cNvPr id="289" name="Google Shape;289;p51"/>
          <p:cNvPicPr preferRelativeResize="0"/>
          <p:nvPr/>
        </p:nvPicPr>
        <p:blipFill>
          <a:blip r:embed="rId3">
            <a:alphaModFix/>
          </a:blip>
          <a:stretch>
            <a:fillRect/>
          </a:stretch>
        </p:blipFill>
        <p:spPr>
          <a:xfrm>
            <a:off x="1816425" y="1548387"/>
            <a:ext cx="5132824" cy="2624575"/>
          </a:xfrm>
          <a:prstGeom prst="rect">
            <a:avLst/>
          </a:prstGeom>
          <a:noFill/>
          <a:ln>
            <a:noFill/>
          </a:ln>
        </p:spPr>
      </p:pic>
      <p:sp>
        <p:nvSpPr>
          <p:cNvPr id="290" name="Google Shape;290;p5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Formulation</a:t>
            </a:r>
            <a:endParaRPr/>
          </a:p>
        </p:txBody>
      </p:sp>
      <p:sp>
        <p:nvSpPr>
          <p:cNvPr id="296" name="Google Shape;296;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 goal of RL is to get </a:t>
            </a:r>
            <a:r>
              <a:rPr b="1" lang="en-GB">
                <a:solidFill>
                  <a:schemeClr val="dk1"/>
                </a:solidFill>
              </a:rPr>
              <a:t>a policy</a:t>
            </a:r>
            <a:r>
              <a:rPr lang="en-GB">
                <a:solidFill>
                  <a:schemeClr val="dk1"/>
                </a:solidFill>
              </a:rPr>
              <a:t>:</a:t>
            </a:r>
            <a:endParaRPr/>
          </a:p>
          <a:p>
            <a:pPr indent="0" lvl="0" marL="0" rtl="0" algn="l">
              <a:spcBef>
                <a:spcPts val="1600"/>
              </a:spcBef>
              <a:spcAft>
                <a:spcPts val="1600"/>
              </a:spcAft>
              <a:buNone/>
            </a:pPr>
            <a:r>
              <a:t/>
            </a:r>
            <a:endParaRPr/>
          </a:p>
        </p:txBody>
      </p:sp>
      <p:cxnSp>
        <p:nvCxnSpPr>
          <p:cNvPr id="297" name="Google Shape;297;p52"/>
          <p:cNvCxnSpPr/>
          <p:nvPr/>
        </p:nvCxnSpPr>
        <p:spPr>
          <a:xfrm flipH="1" rot="10800000">
            <a:off x="3973625" y="1347600"/>
            <a:ext cx="650100" cy="6900"/>
          </a:xfrm>
          <a:prstGeom prst="straightConnector1">
            <a:avLst/>
          </a:prstGeom>
          <a:noFill/>
          <a:ln cap="flat" cmpd="sng" w="9525">
            <a:solidFill>
              <a:srgbClr val="FF00FF"/>
            </a:solidFill>
            <a:prstDash val="solid"/>
            <a:round/>
            <a:headEnd len="med" w="med" type="none"/>
            <a:tailEnd len="med" w="med" type="triangle"/>
          </a:ln>
        </p:spPr>
      </p:cxnSp>
      <p:pic>
        <p:nvPicPr>
          <p:cNvPr id="298" name="Google Shape;298;p52"/>
          <p:cNvPicPr preferRelativeResize="0"/>
          <p:nvPr/>
        </p:nvPicPr>
        <p:blipFill>
          <a:blip r:embed="rId3">
            <a:alphaModFix/>
          </a:blip>
          <a:stretch>
            <a:fillRect/>
          </a:stretch>
        </p:blipFill>
        <p:spPr>
          <a:xfrm>
            <a:off x="3531973" y="1223925"/>
            <a:ext cx="314950" cy="254250"/>
          </a:xfrm>
          <a:prstGeom prst="rect">
            <a:avLst/>
          </a:prstGeom>
          <a:noFill/>
          <a:ln>
            <a:noFill/>
          </a:ln>
        </p:spPr>
      </p:pic>
      <p:pic>
        <p:nvPicPr>
          <p:cNvPr id="299" name="Google Shape;299;p52"/>
          <p:cNvPicPr preferRelativeResize="0"/>
          <p:nvPr/>
        </p:nvPicPr>
        <p:blipFill>
          <a:blip r:embed="rId4">
            <a:alphaModFix/>
          </a:blip>
          <a:stretch>
            <a:fillRect/>
          </a:stretch>
        </p:blipFill>
        <p:spPr>
          <a:xfrm>
            <a:off x="4789775" y="1223925"/>
            <a:ext cx="379450" cy="254250"/>
          </a:xfrm>
          <a:prstGeom prst="rect">
            <a:avLst/>
          </a:prstGeom>
          <a:noFill/>
          <a:ln>
            <a:noFill/>
          </a:ln>
        </p:spPr>
      </p:pic>
      <p:pic>
        <p:nvPicPr>
          <p:cNvPr id="300" name="Google Shape;300;p52"/>
          <p:cNvPicPr preferRelativeResize="0"/>
          <p:nvPr/>
        </p:nvPicPr>
        <p:blipFill>
          <a:blip r:embed="rId5">
            <a:alphaModFix/>
          </a:blip>
          <a:stretch>
            <a:fillRect/>
          </a:stretch>
        </p:blipFill>
        <p:spPr>
          <a:xfrm>
            <a:off x="4162500" y="1006725"/>
            <a:ext cx="311694" cy="269825"/>
          </a:xfrm>
          <a:prstGeom prst="rect">
            <a:avLst/>
          </a:prstGeom>
          <a:noFill/>
          <a:ln>
            <a:noFill/>
          </a:ln>
        </p:spPr>
      </p:pic>
      <p:pic>
        <p:nvPicPr>
          <p:cNvPr id="301" name="Google Shape;301;p52"/>
          <p:cNvPicPr preferRelativeResize="0"/>
          <p:nvPr/>
        </p:nvPicPr>
        <p:blipFill rotWithShape="1">
          <a:blip r:embed="rId6">
            <a:alphaModFix/>
          </a:blip>
          <a:srcRect b="0" l="44982" r="0" t="66913"/>
          <a:stretch/>
        </p:blipFill>
        <p:spPr>
          <a:xfrm>
            <a:off x="458400" y="1617025"/>
            <a:ext cx="3900801" cy="1048550"/>
          </a:xfrm>
          <a:prstGeom prst="rect">
            <a:avLst/>
          </a:prstGeom>
          <a:noFill/>
          <a:ln>
            <a:noFill/>
          </a:ln>
        </p:spPr>
      </p:pic>
      <p:pic>
        <p:nvPicPr>
          <p:cNvPr id="302" name="Google Shape;302;p52"/>
          <p:cNvPicPr preferRelativeResize="0"/>
          <p:nvPr/>
        </p:nvPicPr>
        <p:blipFill rotWithShape="1">
          <a:blip r:embed="rId7">
            <a:alphaModFix/>
          </a:blip>
          <a:srcRect b="0" l="19548" r="12266" t="54189"/>
          <a:stretch/>
        </p:blipFill>
        <p:spPr>
          <a:xfrm>
            <a:off x="611703" y="4314525"/>
            <a:ext cx="3594196" cy="1003400"/>
          </a:xfrm>
          <a:prstGeom prst="rect">
            <a:avLst/>
          </a:prstGeom>
          <a:noFill/>
          <a:ln>
            <a:noFill/>
          </a:ln>
        </p:spPr>
      </p:pic>
      <p:pic>
        <p:nvPicPr>
          <p:cNvPr id="303" name="Google Shape;303;p52"/>
          <p:cNvPicPr preferRelativeResize="0"/>
          <p:nvPr/>
        </p:nvPicPr>
        <p:blipFill rotWithShape="1">
          <a:blip r:embed="rId7">
            <a:alphaModFix/>
          </a:blip>
          <a:srcRect b="50290" l="0" r="0" t="0"/>
          <a:stretch/>
        </p:blipFill>
        <p:spPr>
          <a:xfrm>
            <a:off x="351313" y="2665575"/>
            <a:ext cx="5292476" cy="1093100"/>
          </a:xfrm>
          <a:prstGeom prst="rect">
            <a:avLst/>
          </a:prstGeom>
          <a:noFill/>
          <a:ln>
            <a:noFill/>
          </a:ln>
        </p:spPr>
      </p:pic>
      <p:sp>
        <p:nvSpPr>
          <p:cNvPr id="304" name="Google Shape;304;p52"/>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305" name="Google Shape;305;p52"/>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306" name="Google Shape;306;p52"/>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cxnSp>
        <p:nvCxnSpPr>
          <p:cNvPr id="307" name="Google Shape;307;p52"/>
          <p:cNvCxnSpPr/>
          <p:nvPr/>
        </p:nvCxnSpPr>
        <p:spPr>
          <a:xfrm>
            <a:off x="1068425" y="1901450"/>
            <a:ext cx="291900" cy="6000"/>
          </a:xfrm>
          <a:prstGeom prst="straightConnector1">
            <a:avLst/>
          </a:prstGeom>
          <a:noFill/>
          <a:ln cap="flat" cmpd="sng" w="9525">
            <a:solidFill>
              <a:srgbClr val="FF00FF"/>
            </a:solidFill>
            <a:prstDash val="solid"/>
            <a:round/>
            <a:headEnd len="med" w="med" type="none"/>
            <a:tailEnd len="med" w="med" type="triangle"/>
          </a:ln>
        </p:spPr>
      </p:cxnSp>
      <p:cxnSp>
        <p:nvCxnSpPr>
          <p:cNvPr id="308" name="Google Shape;308;p52"/>
          <p:cNvCxnSpPr/>
          <p:nvPr/>
        </p:nvCxnSpPr>
        <p:spPr>
          <a:xfrm>
            <a:off x="2555975" y="1901450"/>
            <a:ext cx="291900" cy="6000"/>
          </a:xfrm>
          <a:prstGeom prst="straightConnector1">
            <a:avLst/>
          </a:prstGeom>
          <a:noFill/>
          <a:ln cap="flat" cmpd="sng" w="9525">
            <a:solidFill>
              <a:srgbClr val="FF00FF"/>
            </a:solidFill>
            <a:prstDash val="solid"/>
            <a:round/>
            <a:headEnd len="med" w="med" type="none"/>
            <a:tailEnd len="med" w="med" type="triangle"/>
          </a:ln>
        </p:spPr>
      </p:cxnSp>
      <p:pic>
        <p:nvPicPr>
          <p:cNvPr id="309" name="Google Shape;309;p52"/>
          <p:cNvPicPr preferRelativeResize="0"/>
          <p:nvPr/>
        </p:nvPicPr>
        <p:blipFill>
          <a:blip r:embed="rId8">
            <a:alphaModFix/>
          </a:blip>
          <a:stretch>
            <a:fillRect/>
          </a:stretch>
        </p:blipFill>
        <p:spPr>
          <a:xfrm>
            <a:off x="458400" y="3941175"/>
            <a:ext cx="3900801" cy="2209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Formulation</a:t>
            </a:r>
            <a:endParaRPr/>
          </a:p>
        </p:txBody>
      </p:sp>
      <p:sp>
        <p:nvSpPr>
          <p:cNvPr id="315" name="Google Shape;315;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 goal of RL is to get </a:t>
            </a:r>
            <a:r>
              <a:rPr b="1" lang="en-GB">
                <a:solidFill>
                  <a:schemeClr val="dk1"/>
                </a:solidFill>
              </a:rPr>
              <a:t>a policy</a:t>
            </a:r>
            <a:r>
              <a:rPr lang="en-GB">
                <a:solidFill>
                  <a:schemeClr val="dk1"/>
                </a:solidFill>
              </a:rPr>
              <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GB"/>
              <a:t>Reward function:</a:t>
            </a:r>
            <a:endParaRPr/>
          </a:p>
        </p:txBody>
      </p:sp>
      <p:cxnSp>
        <p:nvCxnSpPr>
          <p:cNvPr id="316" name="Google Shape;316;p53"/>
          <p:cNvCxnSpPr/>
          <p:nvPr/>
        </p:nvCxnSpPr>
        <p:spPr>
          <a:xfrm flipH="1" rot="10800000">
            <a:off x="3973625" y="1347600"/>
            <a:ext cx="650100" cy="6900"/>
          </a:xfrm>
          <a:prstGeom prst="straightConnector1">
            <a:avLst/>
          </a:prstGeom>
          <a:noFill/>
          <a:ln cap="flat" cmpd="sng" w="9525">
            <a:solidFill>
              <a:srgbClr val="FF00FF"/>
            </a:solidFill>
            <a:prstDash val="solid"/>
            <a:round/>
            <a:headEnd len="med" w="med" type="none"/>
            <a:tailEnd len="med" w="med" type="triangle"/>
          </a:ln>
        </p:spPr>
      </p:cxnSp>
      <p:pic>
        <p:nvPicPr>
          <p:cNvPr id="317" name="Google Shape;317;p53"/>
          <p:cNvPicPr preferRelativeResize="0"/>
          <p:nvPr/>
        </p:nvPicPr>
        <p:blipFill>
          <a:blip r:embed="rId3">
            <a:alphaModFix/>
          </a:blip>
          <a:stretch>
            <a:fillRect/>
          </a:stretch>
        </p:blipFill>
        <p:spPr>
          <a:xfrm>
            <a:off x="3531973" y="1223925"/>
            <a:ext cx="314950" cy="254250"/>
          </a:xfrm>
          <a:prstGeom prst="rect">
            <a:avLst/>
          </a:prstGeom>
          <a:noFill/>
          <a:ln>
            <a:noFill/>
          </a:ln>
        </p:spPr>
      </p:pic>
      <p:pic>
        <p:nvPicPr>
          <p:cNvPr id="318" name="Google Shape;318;p53"/>
          <p:cNvPicPr preferRelativeResize="0"/>
          <p:nvPr/>
        </p:nvPicPr>
        <p:blipFill>
          <a:blip r:embed="rId4">
            <a:alphaModFix/>
          </a:blip>
          <a:stretch>
            <a:fillRect/>
          </a:stretch>
        </p:blipFill>
        <p:spPr>
          <a:xfrm>
            <a:off x="4789775" y="1223925"/>
            <a:ext cx="379450" cy="254250"/>
          </a:xfrm>
          <a:prstGeom prst="rect">
            <a:avLst/>
          </a:prstGeom>
          <a:noFill/>
          <a:ln>
            <a:noFill/>
          </a:ln>
        </p:spPr>
      </p:pic>
      <p:pic>
        <p:nvPicPr>
          <p:cNvPr id="319" name="Google Shape;319;p53"/>
          <p:cNvPicPr preferRelativeResize="0"/>
          <p:nvPr/>
        </p:nvPicPr>
        <p:blipFill>
          <a:blip r:embed="rId5">
            <a:alphaModFix/>
          </a:blip>
          <a:stretch>
            <a:fillRect/>
          </a:stretch>
        </p:blipFill>
        <p:spPr>
          <a:xfrm>
            <a:off x="4162500" y="1006725"/>
            <a:ext cx="311694" cy="269825"/>
          </a:xfrm>
          <a:prstGeom prst="rect">
            <a:avLst/>
          </a:prstGeom>
          <a:noFill/>
          <a:ln>
            <a:noFill/>
          </a:ln>
        </p:spPr>
      </p:pic>
      <p:pic>
        <p:nvPicPr>
          <p:cNvPr id="320" name="Google Shape;320;p53"/>
          <p:cNvPicPr preferRelativeResize="0"/>
          <p:nvPr/>
        </p:nvPicPr>
        <p:blipFill rotWithShape="1">
          <a:blip r:embed="rId6">
            <a:alphaModFix/>
          </a:blip>
          <a:srcRect b="0" l="19548" r="12266" t="54189"/>
          <a:stretch/>
        </p:blipFill>
        <p:spPr>
          <a:xfrm>
            <a:off x="880003" y="4011550"/>
            <a:ext cx="3594196" cy="1003400"/>
          </a:xfrm>
          <a:prstGeom prst="rect">
            <a:avLst/>
          </a:prstGeom>
          <a:noFill/>
          <a:ln>
            <a:noFill/>
          </a:ln>
        </p:spPr>
      </p:pic>
      <p:sp>
        <p:nvSpPr>
          <p:cNvPr id="321" name="Google Shape;321;p53"/>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22" name="Google Shape;322;p53"/>
          <p:cNvPicPr preferRelativeResize="0"/>
          <p:nvPr/>
        </p:nvPicPr>
        <p:blipFill>
          <a:blip r:embed="rId7">
            <a:alphaModFix/>
          </a:blip>
          <a:stretch>
            <a:fillRect/>
          </a:stretch>
        </p:blipFill>
        <p:spPr>
          <a:xfrm>
            <a:off x="6303875" y="1692650"/>
            <a:ext cx="2528425" cy="2528425"/>
          </a:xfrm>
          <a:prstGeom prst="rect">
            <a:avLst/>
          </a:prstGeom>
          <a:noFill/>
          <a:ln>
            <a:noFill/>
          </a:ln>
        </p:spPr>
      </p:pic>
      <p:pic>
        <p:nvPicPr>
          <p:cNvPr id="323" name="Google Shape;323;p53"/>
          <p:cNvPicPr preferRelativeResize="0"/>
          <p:nvPr/>
        </p:nvPicPr>
        <p:blipFill rotWithShape="1">
          <a:blip r:embed="rId8">
            <a:alphaModFix/>
          </a:blip>
          <a:srcRect b="32952" l="11888" r="9538" t="17591"/>
          <a:stretch/>
        </p:blipFill>
        <p:spPr>
          <a:xfrm>
            <a:off x="1641775" y="1781238"/>
            <a:ext cx="2837599" cy="798062"/>
          </a:xfrm>
          <a:prstGeom prst="rect">
            <a:avLst/>
          </a:prstGeom>
          <a:noFill/>
          <a:ln>
            <a:noFill/>
          </a:ln>
        </p:spPr>
      </p:pic>
      <p:sp>
        <p:nvSpPr>
          <p:cNvPr id="324" name="Google Shape;324;p53"/>
          <p:cNvSpPr/>
          <p:nvPr/>
        </p:nvSpPr>
        <p:spPr>
          <a:xfrm>
            <a:off x="403275" y="1900536"/>
            <a:ext cx="854700" cy="46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Joint states</a:t>
            </a:r>
            <a:endParaRPr/>
          </a:p>
        </p:txBody>
      </p:sp>
      <p:sp>
        <p:nvSpPr>
          <p:cNvPr id="325" name="Google Shape;325;p53"/>
          <p:cNvSpPr/>
          <p:nvPr/>
        </p:nvSpPr>
        <p:spPr>
          <a:xfrm>
            <a:off x="4896450" y="1900523"/>
            <a:ext cx="854700" cy="46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Joint Torque</a:t>
            </a:r>
            <a:endParaRPr/>
          </a:p>
        </p:txBody>
      </p:sp>
      <p:sp>
        <p:nvSpPr>
          <p:cNvPr id="326" name="Google Shape;326;p53"/>
          <p:cNvSpPr/>
          <p:nvPr/>
        </p:nvSpPr>
        <p:spPr>
          <a:xfrm>
            <a:off x="1389858" y="2056529"/>
            <a:ext cx="252000" cy="150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3"/>
          <p:cNvSpPr/>
          <p:nvPr/>
        </p:nvSpPr>
        <p:spPr>
          <a:xfrm>
            <a:off x="4549936" y="2056529"/>
            <a:ext cx="252000" cy="150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53"/>
          <p:cNvPicPr preferRelativeResize="0"/>
          <p:nvPr/>
        </p:nvPicPr>
        <p:blipFill rotWithShape="1">
          <a:blip r:embed="rId9">
            <a:alphaModFix/>
          </a:blip>
          <a:srcRect b="0" l="0" r="77023" t="0"/>
          <a:stretch/>
        </p:blipFill>
        <p:spPr>
          <a:xfrm>
            <a:off x="7185650" y="4873687"/>
            <a:ext cx="1886061" cy="269825"/>
          </a:xfrm>
          <a:prstGeom prst="rect">
            <a:avLst/>
          </a:prstGeom>
          <a:noFill/>
          <a:ln>
            <a:noFill/>
          </a:ln>
        </p:spPr>
      </p:pic>
      <p:pic>
        <p:nvPicPr>
          <p:cNvPr id="329" name="Google Shape;329;p53"/>
          <p:cNvPicPr preferRelativeResize="0"/>
          <p:nvPr/>
        </p:nvPicPr>
        <p:blipFill>
          <a:blip r:embed="rId10">
            <a:alphaModFix/>
          </a:blip>
          <a:stretch>
            <a:fillRect/>
          </a:stretch>
        </p:blipFill>
        <p:spPr>
          <a:xfrm>
            <a:off x="403274" y="3141964"/>
            <a:ext cx="5856024" cy="3069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3" name="Shape 333"/>
        <p:cNvGrpSpPr/>
        <p:nvPr/>
      </p:nvGrpSpPr>
      <p:grpSpPr>
        <a:xfrm>
          <a:off x="0" y="0"/>
          <a:ext cx="0" cy="0"/>
          <a:chOff x="0" y="0"/>
          <a:chExt cx="0" cy="0"/>
        </a:xfrm>
      </p:grpSpPr>
      <p:sp>
        <p:nvSpPr>
          <p:cNvPr id="334" name="Google Shape;33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35" name="Google Shape;335;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Pancake Flipping Task</a:t>
            </a:r>
            <a:endParaRPr/>
          </a:p>
        </p:txBody>
      </p:sp>
      <p:sp>
        <p:nvSpPr>
          <p:cNvPr id="336" name="Google Shape;336;p54"/>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37" name="Google Shape;337;p54"/>
          <p:cNvPicPr preferRelativeResize="0"/>
          <p:nvPr/>
        </p:nvPicPr>
        <p:blipFill>
          <a:blip r:embed="rId3">
            <a:alphaModFix/>
          </a:blip>
          <a:stretch>
            <a:fillRect/>
          </a:stretch>
        </p:blipFill>
        <p:spPr>
          <a:xfrm>
            <a:off x="476862" y="1920024"/>
            <a:ext cx="8190275" cy="2843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41" name="Shape 341"/>
        <p:cNvGrpSpPr/>
        <p:nvPr/>
      </p:nvGrpSpPr>
      <p:grpSpPr>
        <a:xfrm>
          <a:off x="0" y="0"/>
          <a:ext cx="0" cy="0"/>
          <a:chOff x="0" y="0"/>
          <a:chExt cx="0" cy="0"/>
        </a:xfrm>
      </p:grpSpPr>
      <p:sp>
        <p:nvSpPr>
          <p:cNvPr id="342" name="Google Shape;34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43" name="Google Shape;343;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Pancake Flipping Task</a:t>
            </a:r>
            <a:endParaRPr/>
          </a:p>
        </p:txBody>
      </p:sp>
      <p:sp>
        <p:nvSpPr>
          <p:cNvPr id="344" name="Google Shape;344;p55"/>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descr="Pancake day special!&#10;&#10;The video shows a Barrett WAM robot learning to flip pancakes by reinforcement learning. The motion is encoded in a mixture of basis force fields through an extension of Dynamic Movement Primitives (DMP) that represents the synergies across the different variables through stiffness matrices. An Inverse Dynamics controller with variable stiffness is used for reproduction. &#10;&#10;For pancake day special, the skill is first demonstrated via kinesthetic teaching, and then refined by Policy learning by Weighting Exploration with the Returns (PoWER) algorithm. After 50 trials, the robot learns that the first part of the task requires a stiff behavior to throw the pancake in the air, while the second part requires the hand to be compliant in order to catch the pancake without having it bounced off the pan.&#10;&#10;Video credits:&#10;--------------------------&#10;Dr. Petar Kormushev&#10;http://kormushev.com&#10;&#10;Affiliation:&#10;----------------------&#10;Advanced Robotics dept.&#10;Italian Institute of Technology (IIT)&#10;&#10;Published paper about this pancake flipping robot experiment:&#10;http://kormushev.com/papers/Kormushev-IROS2010.pdf&#10;&#10;Pancake day special" id="345" name="Google Shape;345;p55" title="Robot Learns to Flip Pancakes">
            <a:hlinkClick r:id="rId3"/>
          </p:cNvPr>
          <p:cNvPicPr preferRelativeResize="0"/>
          <p:nvPr/>
        </p:nvPicPr>
        <p:blipFill>
          <a:blip r:embed="rId4">
            <a:alphaModFix/>
          </a:blip>
          <a:stretch>
            <a:fillRect/>
          </a:stretch>
        </p:blipFill>
        <p:spPr>
          <a:xfrm>
            <a:off x="2286000" y="1548875"/>
            <a:ext cx="4572000" cy="342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52" name="Google Shape;15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Robotics: see, think, act</a:t>
            </a:r>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Direct programming can be hard for different tasks</a:t>
            </a:r>
            <a:endParaRPr/>
          </a:p>
          <a:p>
            <a:pPr indent="-342900" lvl="0" marL="457200" rtl="0" algn="l">
              <a:spcBef>
                <a:spcPts val="1600"/>
              </a:spcBef>
              <a:spcAft>
                <a:spcPts val="0"/>
              </a:spcAft>
              <a:buSzPts val="1800"/>
              <a:buChar char="●"/>
            </a:pPr>
            <a:r>
              <a:rPr lang="en-GB"/>
              <a:t>Degree of structure and consistency</a:t>
            </a:r>
            <a:endParaRPr/>
          </a:p>
          <a:p>
            <a:pPr indent="-342900" lvl="0" marL="457200" rtl="0" algn="l">
              <a:spcBef>
                <a:spcPts val="0"/>
              </a:spcBef>
              <a:spcAft>
                <a:spcPts val="0"/>
              </a:spcAft>
              <a:buSzPts val="1800"/>
              <a:buChar char="●"/>
            </a:pPr>
            <a:r>
              <a:rPr lang="en-GB"/>
              <a:t>Perception</a:t>
            </a:r>
            <a:endParaRPr/>
          </a:p>
          <a:p>
            <a:pPr indent="-342900" lvl="0" marL="457200" rtl="0" algn="l">
              <a:spcBef>
                <a:spcPts val="0"/>
              </a:spcBef>
              <a:spcAft>
                <a:spcPts val="0"/>
              </a:spcAft>
              <a:buSzPts val="1800"/>
              <a:buChar char="●"/>
            </a:pPr>
            <a:r>
              <a:rPr lang="en-GB"/>
              <a:t>Manipulation</a:t>
            </a:r>
            <a:endParaRPr/>
          </a:p>
          <a:p>
            <a:pPr indent="-342900" lvl="0" marL="457200" rtl="0" algn="l">
              <a:spcBef>
                <a:spcPts val="0"/>
              </a:spcBef>
              <a:spcAft>
                <a:spcPts val="0"/>
              </a:spcAft>
              <a:buSzPts val="1800"/>
              <a:buChar char="●"/>
            </a:pPr>
            <a:r>
              <a:rPr lang="en-GB"/>
              <a:t>Deformation</a:t>
            </a:r>
            <a:endParaRPr/>
          </a:p>
          <a:p>
            <a:pPr indent="0" lvl="0" marL="0" rtl="0" algn="l">
              <a:spcBef>
                <a:spcPts val="1600"/>
              </a:spcBef>
              <a:spcAft>
                <a:spcPts val="1600"/>
              </a:spcAft>
              <a:buNone/>
            </a:pPr>
            <a:r>
              <a:t/>
            </a:r>
            <a:endParaRPr/>
          </a:p>
        </p:txBody>
      </p:sp>
      <p:sp>
        <p:nvSpPr>
          <p:cNvPr id="153" name="Google Shape;153;p38"/>
          <p:cNvSpPr txBox="1"/>
          <p:nvPr/>
        </p:nvSpPr>
        <p:spPr>
          <a:xfrm>
            <a:off x="5200150" y="2986025"/>
            <a:ext cx="1928700" cy="9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Vacuum robots</a:t>
            </a:r>
            <a:endParaRPr>
              <a:solidFill>
                <a:schemeClr val="dk1"/>
              </a:solidFill>
            </a:endParaRPr>
          </a:p>
          <a:p>
            <a:pPr indent="0" lvl="0" marL="0" rtl="0" algn="l">
              <a:spcBef>
                <a:spcPts val="0"/>
              </a:spcBef>
              <a:spcAft>
                <a:spcPts val="0"/>
              </a:spcAft>
              <a:buNone/>
            </a:pPr>
            <a:r>
              <a:rPr lang="en-GB">
                <a:solidFill>
                  <a:schemeClr val="dk1"/>
                </a:solidFill>
              </a:rPr>
              <a:t>Lawn mowing</a:t>
            </a:r>
            <a:endParaRPr>
              <a:solidFill>
                <a:schemeClr val="dk1"/>
              </a:solidFill>
            </a:endParaRPr>
          </a:p>
          <a:p>
            <a:pPr indent="0" lvl="0" marL="0" rtl="0" algn="l">
              <a:spcBef>
                <a:spcPts val="0"/>
              </a:spcBef>
              <a:spcAft>
                <a:spcPts val="0"/>
              </a:spcAft>
              <a:buNone/>
            </a:pPr>
            <a:r>
              <a:rPr lang="en-GB">
                <a:solidFill>
                  <a:schemeClr val="dk1"/>
                </a:solidFill>
              </a:rPr>
              <a:t>Pool cleaning</a:t>
            </a:r>
            <a:endParaRPr>
              <a:solidFill>
                <a:schemeClr val="dk1"/>
              </a:solidFill>
            </a:endParaRPr>
          </a:p>
          <a:p>
            <a:pPr indent="0" lvl="0" marL="0" rtl="0" algn="l">
              <a:spcBef>
                <a:spcPts val="0"/>
              </a:spcBef>
              <a:spcAft>
                <a:spcPts val="0"/>
              </a:spcAft>
              <a:buNone/>
            </a:pPr>
            <a:r>
              <a:rPr lang="en-GB">
                <a:solidFill>
                  <a:schemeClr val="dk1"/>
                </a:solidFill>
              </a:rPr>
              <a:t>Manufacturing robots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4" name="Google Shape;154;p38"/>
          <p:cNvSpPr txBox="1"/>
          <p:nvPr/>
        </p:nvSpPr>
        <p:spPr>
          <a:xfrm>
            <a:off x="7157100" y="2986025"/>
            <a:ext cx="19287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Home-cleaning robot </a:t>
            </a:r>
            <a:endParaRPr/>
          </a:p>
          <a:p>
            <a:pPr indent="0" lvl="0" marL="0" rtl="0" algn="l">
              <a:spcBef>
                <a:spcPts val="0"/>
              </a:spcBef>
              <a:spcAft>
                <a:spcPts val="0"/>
              </a:spcAft>
              <a:buNone/>
            </a:pPr>
            <a:r>
              <a:rPr lang="en-GB"/>
              <a:t>Cooking Robot</a:t>
            </a:r>
            <a:endParaRPr/>
          </a:p>
          <a:p>
            <a:pPr indent="0" lvl="0" marL="0" rtl="0" algn="l">
              <a:spcBef>
                <a:spcPts val="0"/>
              </a:spcBef>
              <a:spcAft>
                <a:spcPts val="0"/>
              </a:spcAft>
              <a:buNone/>
            </a:pPr>
            <a:r>
              <a:rPr lang="en-GB"/>
              <a:t>Laundry Robot</a:t>
            </a:r>
            <a:br>
              <a:rPr lang="en-GB"/>
            </a:br>
            <a:r>
              <a:rPr lang="en-GB"/>
              <a:t>Warehouse Robot</a:t>
            </a:r>
            <a:endParaRPr/>
          </a:p>
        </p:txBody>
      </p:sp>
      <p:pic>
        <p:nvPicPr>
          <p:cNvPr id="155" name="Google Shape;155;p38"/>
          <p:cNvPicPr preferRelativeResize="0"/>
          <p:nvPr/>
        </p:nvPicPr>
        <p:blipFill>
          <a:blip r:embed="rId3">
            <a:alphaModFix/>
          </a:blip>
          <a:stretch>
            <a:fillRect/>
          </a:stretch>
        </p:blipFill>
        <p:spPr>
          <a:xfrm>
            <a:off x="3731975" y="863337"/>
            <a:ext cx="2403272" cy="1185925"/>
          </a:xfrm>
          <a:prstGeom prst="rect">
            <a:avLst/>
          </a:prstGeom>
          <a:noFill/>
          <a:ln>
            <a:noFill/>
          </a:ln>
        </p:spPr>
      </p:pic>
      <p:pic>
        <p:nvPicPr>
          <p:cNvPr id="156" name="Google Shape;156;p38"/>
          <p:cNvPicPr preferRelativeResize="0"/>
          <p:nvPr/>
        </p:nvPicPr>
        <p:blipFill>
          <a:blip r:embed="rId4">
            <a:alphaModFix/>
          </a:blip>
          <a:stretch>
            <a:fillRect/>
          </a:stretch>
        </p:blipFill>
        <p:spPr>
          <a:xfrm>
            <a:off x="6698301" y="826025"/>
            <a:ext cx="2387499" cy="1260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49" name="Shape 349"/>
        <p:cNvGrpSpPr/>
        <p:nvPr/>
      </p:nvGrpSpPr>
      <p:grpSpPr>
        <a:xfrm>
          <a:off x="0" y="0"/>
          <a:ext cx="0" cy="0"/>
          <a:chOff x="0" y="0"/>
          <a:chExt cx="0" cy="0"/>
        </a:xfrm>
      </p:grpSpPr>
      <p:sp>
        <p:nvSpPr>
          <p:cNvPr id="350" name="Google Shape;35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51" name="Google Shape;351;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Pancake Flipping Task</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GB"/>
              <a:t>Reward</a:t>
            </a:r>
            <a:endParaRPr/>
          </a:p>
          <a:p>
            <a:pPr indent="-317500" lvl="1" marL="914400" rtl="0" algn="l">
              <a:spcBef>
                <a:spcPts val="0"/>
              </a:spcBef>
              <a:spcAft>
                <a:spcPts val="0"/>
              </a:spcAft>
              <a:buSzPts val="1400"/>
              <a:buChar char="○"/>
            </a:pPr>
            <a:r>
              <a:rPr lang="en-GB">
                <a:solidFill>
                  <a:schemeClr val="dk1"/>
                </a:solidFill>
              </a:rPr>
              <a:t>Orientational </a:t>
            </a:r>
            <a:r>
              <a:rPr lang="en-GB"/>
              <a:t>reward</a:t>
            </a:r>
            <a:endParaRPr/>
          </a:p>
          <a:p>
            <a:pPr indent="-317500" lvl="1" marL="914400" rtl="0" algn="l">
              <a:spcBef>
                <a:spcPts val="0"/>
              </a:spcBef>
              <a:spcAft>
                <a:spcPts val="0"/>
              </a:spcAft>
              <a:buSzPts val="1400"/>
              <a:buChar char="○"/>
            </a:pPr>
            <a:r>
              <a:rPr lang="en-GB">
                <a:solidFill>
                  <a:schemeClr val="dk1"/>
                </a:solidFill>
              </a:rPr>
              <a:t>Positional </a:t>
            </a:r>
            <a:r>
              <a:rPr lang="en-GB"/>
              <a:t>reward</a:t>
            </a:r>
            <a:endParaRPr/>
          </a:p>
        </p:txBody>
      </p:sp>
      <p:sp>
        <p:nvSpPr>
          <p:cNvPr id="352" name="Google Shape;352;p56"/>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53" name="Google Shape;353;p56"/>
          <p:cNvPicPr preferRelativeResize="0"/>
          <p:nvPr/>
        </p:nvPicPr>
        <p:blipFill rotWithShape="1">
          <a:blip r:embed="rId3">
            <a:alphaModFix/>
          </a:blip>
          <a:srcRect b="0" l="0" r="49377" t="0"/>
          <a:stretch/>
        </p:blipFill>
        <p:spPr>
          <a:xfrm>
            <a:off x="6111775" y="2920250"/>
            <a:ext cx="2681602" cy="1838775"/>
          </a:xfrm>
          <a:prstGeom prst="rect">
            <a:avLst/>
          </a:prstGeom>
          <a:noFill/>
          <a:ln>
            <a:noFill/>
          </a:ln>
        </p:spPr>
      </p:pic>
      <p:pic>
        <p:nvPicPr>
          <p:cNvPr id="354" name="Google Shape;354;p56"/>
          <p:cNvPicPr preferRelativeResize="0"/>
          <p:nvPr/>
        </p:nvPicPr>
        <p:blipFill>
          <a:blip r:embed="rId4">
            <a:alphaModFix/>
          </a:blip>
          <a:stretch>
            <a:fillRect/>
          </a:stretch>
        </p:blipFill>
        <p:spPr>
          <a:xfrm>
            <a:off x="1437863" y="1602850"/>
            <a:ext cx="6268275" cy="856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58" name="Shape 358"/>
        <p:cNvGrpSpPr/>
        <p:nvPr/>
      </p:nvGrpSpPr>
      <p:grpSpPr>
        <a:xfrm>
          <a:off x="0" y="0"/>
          <a:ext cx="0" cy="0"/>
          <a:chOff x="0" y="0"/>
          <a:chExt cx="0" cy="0"/>
        </a:xfrm>
      </p:grpSpPr>
      <p:sp>
        <p:nvSpPr>
          <p:cNvPr id="359" name="Google Shape;35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60" name="Google Shape;360;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Archery Task</a:t>
            </a:r>
            <a:endParaRPr/>
          </a:p>
        </p:txBody>
      </p:sp>
      <p:sp>
        <p:nvSpPr>
          <p:cNvPr id="361" name="Google Shape;361;p57"/>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62" name="Google Shape;362;p57"/>
          <p:cNvPicPr preferRelativeResize="0"/>
          <p:nvPr/>
        </p:nvPicPr>
        <p:blipFill>
          <a:blip r:embed="rId3">
            <a:alphaModFix/>
          </a:blip>
          <a:stretch>
            <a:fillRect/>
          </a:stretch>
        </p:blipFill>
        <p:spPr>
          <a:xfrm>
            <a:off x="311700" y="1958400"/>
            <a:ext cx="4390450" cy="2799250"/>
          </a:xfrm>
          <a:prstGeom prst="rect">
            <a:avLst/>
          </a:prstGeom>
          <a:noFill/>
          <a:ln>
            <a:noFill/>
          </a:ln>
        </p:spPr>
      </p:pic>
      <p:pic>
        <p:nvPicPr>
          <p:cNvPr id="363" name="Google Shape;363;p57"/>
          <p:cNvPicPr preferRelativeResize="0"/>
          <p:nvPr/>
        </p:nvPicPr>
        <p:blipFill>
          <a:blip r:embed="rId4">
            <a:alphaModFix/>
          </a:blip>
          <a:stretch>
            <a:fillRect/>
          </a:stretch>
        </p:blipFill>
        <p:spPr>
          <a:xfrm>
            <a:off x="5868338" y="1958394"/>
            <a:ext cx="2473774" cy="510550"/>
          </a:xfrm>
          <a:prstGeom prst="rect">
            <a:avLst/>
          </a:prstGeom>
          <a:noFill/>
          <a:ln>
            <a:noFill/>
          </a:ln>
        </p:spPr>
      </p:pic>
      <p:pic>
        <p:nvPicPr>
          <p:cNvPr id="364" name="Google Shape;364;p57"/>
          <p:cNvPicPr preferRelativeResize="0"/>
          <p:nvPr/>
        </p:nvPicPr>
        <p:blipFill>
          <a:blip r:embed="rId5">
            <a:alphaModFix/>
          </a:blip>
          <a:stretch>
            <a:fillRect/>
          </a:stretch>
        </p:blipFill>
        <p:spPr>
          <a:xfrm>
            <a:off x="5568988" y="2839950"/>
            <a:ext cx="3072451" cy="2210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370" name="Google Shape;370;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Pros</a:t>
            </a:r>
            <a:endParaRPr/>
          </a:p>
          <a:p>
            <a:pPr indent="-342900" lvl="0" marL="457200" rtl="0" algn="l">
              <a:spcBef>
                <a:spcPts val="1600"/>
              </a:spcBef>
              <a:spcAft>
                <a:spcPts val="0"/>
              </a:spcAft>
              <a:buSzPts val="1800"/>
              <a:buChar char="●"/>
            </a:pPr>
            <a:r>
              <a:rPr lang="en-GB"/>
              <a:t>Fully autonomous</a:t>
            </a:r>
            <a:endParaRPr/>
          </a:p>
          <a:p>
            <a:pPr indent="-342900" lvl="0" marL="457200" rtl="0" algn="l">
              <a:spcBef>
                <a:spcPts val="0"/>
              </a:spcBef>
              <a:spcAft>
                <a:spcPts val="0"/>
              </a:spcAft>
              <a:buSzPts val="1800"/>
              <a:buChar char="●"/>
            </a:pPr>
            <a:r>
              <a:rPr lang="en-GB"/>
              <a:t>Skills not explicit coded</a:t>
            </a:r>
            <a:endParaRPr/>
          </a:p>
          <a:p>
            <a:pPr indent="-342900" lvl="0" marL="457200" rtl="0" algn="l">
              <a:spcBef>
                <a:spcPts val="0"/>
              </a:spcBef>
              <a:spcAft>
                <a:spcPts val="0"/>
              </a:spcAft>
              <a:buSzPts val="1800"/>
              <a:buChar char="●"/>
            </a:pPr>
            <a:r>
              <a:rPr lang="en-GB"/>
              <a:t>No demonstration needed</a:t>
            </a:r>
            <a:endParaRPr/>
          </a:p>
          <a:p>
            <a:pPr indent="0" lvl="0" marL="0" rtl="0" algn="l">
              <a:spcBef>
                <a:spcPts val="1600"/>
              </a:spcBef>
              <a:spcAft>
                <a:spcPts val="0"/>
              </a:spcAft>
              <a:buNone/>
            </a:pPr>
            <a:r>
              <a:rPr lang="en-GB"/>
              <a:t>Cons</a:t>
            </a:r>
            <a:endParaRPr/>
          </a:p>
          <a:p>
            <a:pPr indent="-342900" lvl="0" marL="457200" rtl="0" algn="l">
              <a:spcBef>
                <a:spcPts val="1600"/>
              </a:spcBef>
              <a:spcAft>
                <a:spcPts val="0"/>
              </a:spcAft>
              <a:buSzPts val="1800"/>
              <a:buChar char="●"/>
            </a:pPr>
            <a:r>
              <a:rPr lang="en-GB"/>
              <a:t>Reward definition: </a:t>
            </a:r>
            <a:r>
              <a:rPr lang="en-GB">
                <a:solidFill>
                  <a:schemeClr val="dk1"/>
                </a:solidFill>
              </a:rPr>
              <a:t>Where does the R come from?</a:t>
            </a:r>
            <a:endParaRPr/>
          </a:p>
          <a:p>
            <a:pPr indent="-342900" lvl="0" marL="457200" rtl="0" algn="l">
              <a:spcBef>
                <a:spcPts val="0"/>
              </a:spcBef>
              <a:spcAft>
                <a:spcPts val="0"/>
              </a:spcAft>
              <a:buSzPts val="1800"/>
              <a:buChar char="●"/>
            </a:pPr>
            <a:r>
              <a:rPr lang="en-GB"/>
              <a:t>Curse of Dimensionality: Exploration cost increases exponentially with dimension</a:t>
            </a:r>
            <a:endParaRPr/>
          </a:p>
          <a:p>
            <a:pPr indent="-342900" lvl="0" marL="457200" rtl="0" algn="l">
              <a:spcBef>
                <a:spcPts val="0"/>
              </a:spcBef>
              <a:spcAft>
                <a:spcPts val="0"/>
              </a:spcAft>
              <a:buSzPts val="1800"/>
              <a:buChar char="●"/>
            </a:pPr>
            <a:r>
              <a:rPr lang="en-GB"/>
              <a:t>Generalization issues: Simulation to Real??</a:t>
            </a:r>
            <a:endParaRPr/>
          </a:p>
          <a:p>
            <a:pPr indent="-342900" lvl="0" marL="457200" rtl="0" algn="l">
              <a:spcBef>
                <a:spcPts val="0"/>
              </a:spcBef>
              <a:spcAft>
                <a:spcPts val="0"/>
              </a:spcAft>
              <a:buSzPts val="1800"/>
              <a:buChar char="●"/>
            </a:pPr>
            <a:r>
              <a:rPr lang="en-GB"/>
              <a:t>Convergence</a:t>
            </a:r>
            <a:endParaRPr/>
          </a:p>
        </p:txBody>
      </p:sp>
      <p:sp>
        <p:nvSpPr>
          <p:cNvPr id="371" name="Google Shape;371;p58"/>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377" name="Google Shape;377;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Pros</a:t>
            </a:r>
            <a:endParaRPr/>
          </a:p>
          <a:p>
            <a:pPr indent="-342900" lvl="0" marL="457200" rtl="0" algn="l">
              <a:spcBef>
                <a:spcPts val="1600"/>
              </a:spcBef>
              <a:spcAft>
                <a:spcPts val="0"/>
              </a:spcAft>
              <a:buSzPts val="1800"/>
              <a:buChar char="●"/>
            </a:pPr>
            <a:r>
              <a:rPr lang="en-GB"/>
              <a:t>Fully autonomous</a:t>
            </a:r>
            <a:endParaRPr/>
          </a:p>
          <a:p>
            <a:pPr indent="-342900" lvl="0" marL="457200" rtl="0" algn="l">
              <a:spcBef>
                <a:spcPts val="0"/>
              </a:spcBef>
              <a:spcAft>
                <a:spcPts val="0"/>
              </a:spcAft>
              <a:buSzPts val="1800"/>
              <a:buChar char="●"/>
            </a:pPr>
            <a:r>
              <a:rPr lang="en-GB"/>
              <a:t>Skills not explicit coded</a:t>
            </a:r>
            <a:endParaRPr/>
          </a:p>
          <a:p>
            <a:pPr indent="-342900" lvl="0" marL="457200" rtl="0" algn="l">
              <a:spcBef>
                <a:spcPts val="0"/>
              </a:spcBef>
              <a:spcAft>
                <a:spcPts val="0"/>
              </a:spcAft>
              <a:buSzPts val="1800"/>
              <a:buChar char="●"/>
            </a:pPr>
            <a:r>
              <a:rPr lang="en-GB"/>
              <a:t>No demonstration needed</a:t>
            </a:r>
            <a:endParaRPr/>
          </a:p>
          <a:p>
            <a:pPr indent="0" lvl="0" marL="0" rtl="0" algn="l">
              <a:spcBef>
                <a:spcPts val="1600"/>
              </a:spcBef>
              <a:spcAft>
                <a:spcPts val="0"/>
              </a:spcAft>
              <a:buNone/>
            </a:pPr>
            <a:r>
              <a:rPr lang="en-GB"/>
              <a:t>Cons</a:t>
            </a:r>
            <a:endParaRPr/>
          </a:p>
          <a:p>
            <a:pPr indent="-342900" lvl="0" marL="457200" rtl="0" algn="l">
              <a:spcBef>
                <a:spcPts val="1600"/>
              </a:spcBef>
              <a:spcAft>
                <a:spcPts val="0"/>
              </a:spcAft>
              <a:buSzPts val="1800"/>
              <a:buChar char="●"/>
            </a:pPr>
            <a:r>
              <a:rPr b="1" lang="en-GB"/>
              <a:t>Reward definition: </a:t>
            </a:r>
            <a:r>
              <a:rPr b="1" lang="en-GB">
                <a:solidFill>
                  <a:schemeClr val="dk1"/>
                </a:solidFill>
              </a:rPr>
              <a:t>Where does the R come from?</a:t>
            </a:r>
            <a:endParaRPr b="1"/>
          </a:p>
          <a:p>
            <a:pPr indent="-342900" lvl="0" marL="457200" rtl="0" algn="l">
              <a:spcBef>
                <a:spcPts val="0"/>
              </a:spcBef>
              <a:spcAft>
                <a:spcPts val="0"/>
              </a:spcAft>
              <a:buSzPts val="1800"/>
              <a:buChar char="●"/>
            </a:pPr>
            <a:r>
              <a:rPr lang="en-GB"/>
              <a:t>Curse of Dimensionality: Exploration cost increases exponentially with dimension</a:t>
            </a:r>
            <a:endParaRPr/>
          </a:p>
          <a:p>
            <a:pPr indent="-342900" lvl="0" marL="457200" rtl="0" algn="l">
              <a:spcBef>
                <a:spcPts val="0"/>
              </a:spcBef>
              <a:spcAft>
                <a:spcPts val="0"/>
              </a:spcAft>
              <a:buSzPts val="1800"/>
              <a:buChar char="●"/>
            </a:pPr>
            <a:r>
              <a:rPr lang="en-GB"/>
              <a:t>Generalization issues: Simulation to Real??</a:t>
            </a:r>
            <a:endParaRPr/>
          </a:p>
          <a:p>
            <a:pPr indent="-342900" lvl="0" marL="457200" rtl="0" algn="l">
              <a:spcBef>
                <a:spcPts val="0"/>
              </a:spcBef>
              <a:spcAft>
                <a:spcPts val="0"/>
              </a:spcAft>
              <a:buSzPts val="1800"/>
              <a:buChar char="●"/>
            </a:pPr>
            <a:r>
              <a:rPr lang="en-GB"/>
              <a:t>Convergence</a:t>
            </a:r>
            <a:endParaRPr/>
          </a:p>
        </p:txBody>
      </p:sp>
      <p:sp>
        <p:nvSpPr>
          <p:cNvPr id="378" name="Google Shape;378;p59"/>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Reward definition: Where does the R come from?</a:t>
            </a:r>
            <a:endParaRPr/>
          </a:p>
        </p:txBody>
      </p:sp>
      <p:sp>
        <p:nvSpPr>
          <p:cNvPr id="384" name="Google Shape;384;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5" name="Google Shape;385;p60"/>
          <p:cNvPicPr preferRelativeResize="0"/>
          <p:nvPr/>
        </p:nvPicPr>
        <p:blipFill>
          <a:blip r:embed="rId3">
            <a:alphaModFix/>
          </a:blip>
          <a:stretch>
            <a:fillRect/>
          </a:stretch>
        </p:blipFill>
        <p:spPr>
          <a:xfrm>
            <a:off x="5848725" y="1755250"/>
            <a:ext cx="3179175" cy="825825"/>
          </a:xfrm>
          <a:prstGeom prst="rect">
            <a:avLst/>
          </a:prstGeom>
          <a:noFill/>
          <a:ln>
            <a:noFill/>
          </a:ln>
        </p:spPr>
      </p:pic>
      <p:pic>
        <p:nvPicPr>
          <p:cNvPr id="386" name="Google Shape;386;p60"/>
          <p:cNvPicPr preferRelativeResize="0"/>
          <p:nvPr/>
        </p:nvPicPr>
        <p:blipFill>
          <a:blip r:embed="rId4">
            <a:alphaModFix/>
          </a:blip>
          <a:stretch>
            <a:fillRect/>
          </a:stretch>
        </p:blipFill>
        <p:spPr>
          <a:xfrm>
            <a:off x="5576000" y="0"/>
            <a:ext cx="3567998" cy="1784950"/>
          </a:xfrm>
          <a:prstGeom prst="rect">
            <a:avLst/>
          </a:prstGeom>
          <a:noFill/>
          <a:ln>
            <a:noFill/>
          </a:ln>
        </p:spPr>
      </p:pic>
      <p:pic>
        <p:nvPicPr>
          <p:cNvPr descr="The paper &quot;Deep Reinforcement Learning from Human Preferences&quot; is available here:&#10;https://arxiv.org/pdf/1706.03741.pdf&#10;&#10;Our Patreon page with the details:&#10;https://www.patreon.com/TwoMinutePapers&#10;&#10;We would like to thank our generous Patreon supporters who make Two Minute Papers possible:&#10;Andrew Melnychuk, Brian Gilman, Dave Rushton-Smith, Dennis Abts, Eric Haddad, Esa Turkulainen, Evan Breznyik, Kaben Gabriel Nanlohy, Malek Cellier, Michael Albrecht, Michael Jensen, Michael Orenstein, Steef, Sunil Kim, Torsten Reil.&#10;https://www.patreon.com/TwoMinutePapers&#10;&#10;Two Minute Papers Merch:&#10;US: http://twominutepapers.com/&#10;EU/Worldwide: https://shop.spreadshirt.net/TwoMinutePapers/&#10;&#10;Music: Antarctica by Audionautix is licensed under a Creative Commons Attribution license (https://creativecommons.org/licenses/by/4.0/)&#10;Artist: http://audionautix.com/ &#10;&#10;Thumbnail background image credit: https://pixabay.com/photo-2386034/&#10;Splash screen/thumbnail design: Felícia Fehér - http://felicia.hu&#10;&#10;Károly Zsolnai-Fehér's links:&#10;Facebook: https://www.facebook.com/TwoMinutePapers/&#10;Twitter: https://twitter.com/karoly_zsolnai&#10;Web: https://cg.tuwien.ac.at/~zsolnai/" id="387" name="Google Shape;387;p60" title="Deep Learning From Human Preferences | Two Minute Papers #196">
            <a:hlinkClick r:id="rId5"/>
          </p:cNvPr>
          <p:cNvPicPr preferRelativeResize="0"/>
          <p:nvPr/>
        </p:nvPicPr>
        <p:blipFill>
          <a:blip r:embed="rId6">
            <a:alphaModFix/>
          </a:blip>
          <a:stretch>
            <a:fillRect/>
          </a:stretch>
        </p:blipFill>
        <p:spPr>
          <a:xfrm>
            <a:off x="904800" y="1178725"/>
            <a:ext cx="4572000" cy="342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Sparse Reward</a:t>
            </a:r>
            <a:endParaRPr/>
          </a:p>
        </p:txBody>
      </p:sp>
      <p:sp>
        <p:nvSpPr>
          <p:cNvPr id="393" name="Google Shape;393;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Easy to specify</a:t>
            </a:r>
            <a:endParaRPr/>
          </a:p>
          <a:p>
            <a:pPr indent="-342900" lvl="0" marL="457200" rtl="0" algn="l">
              <a:spcBef>
                <a:spcPts val="0"/>
              </a:spcBef>
              <a:spcAft>
                <a:spcPts val="0"/>
              </a:spcAft>
              <a:buSzPts val="1800"/>
              <a:buChar char="●"/>
            </a:pPr>
            <a:r>
              <a:rPr lang="en-GB"/>
              <a:t>Rare training signal</a:t>
            </a:r>
            <a:endParaRPr/>
          </a:p>
        </p:txBody>
      </p:sp>
      <p:pic>
        <p:nvPicPr>
          <p:cNvPr id="394" name="Google Shape;394;p61" title="RL_sparse.mp4">
            <a:hlinkClick r:id="rId3"/>
          </p:cNvPr>
          <p:cNvPicPr preferRelativeResize="0"/>
          <p:nvPr/>
        </p:nvPicPr>
        <p:blipFill>
          <a:blip r:embed="rId4">
            <a:alphaModFix/>
          </a:blip>
          <a:stretch>
            <a:fillRect/>
          </a:stretch>
        </p:blipFill>
        <p:spPr>
          <a:xfrm>
            <a:off x="4398025" y="1561550"/>
            <a:ext cx="4260301" cy="3195226"/>
          </a:xfrm>
          <a:prstGeom prst="rect">
            <a:avLst/>
          </a:prstGeom>
          <a:noFill/>
          <a:ln>
            <a:noFill/>
          </a:ln>
        </p:spPr>
      </p:pic>
      <p:sp>
        <p:nvSpPr>
          <p:cNvPr id="395" name="Google Shape;395;p6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401" name="Google Shape;401;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Alternatives to direct programming is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b="1" lang="en-GB"/>
              <a:t>Reinforcement Learning</a:t>
            </a:r>
            <a:endParaRPr>
              <a:solidFill>
                <a:schemeClr val="dk1"/>
              </a:solidFill>
            </a:endParaRPr>
          </a:p>
          <a:p>
            <a:pPr indent="-342900" lvl="0" marL="457200" rtl="0" algn="l">
              <a:spcBef>
                <a:spcPts val="0"/>
              </a:spcBef>
              <a:spcAft>
                <a:spcPts val="0"/>
              </a:spcAft>
              <a:buClr>
                <a:schemeClr val="dk1"/>
              </a:buClr>
              <a:buSzPts val="1800"/>
              <a:buChar char="●"/>
            </a:pPr>
            <a:r>
              <a:rPr b="1" lang="en-GB">
                <a:solidFill>
                  <a:schemeClr val="dk1"/>
                </a:solidFill>
              </a:rPr>
              <a:t>Learning from Human Feedback</a:t>
            </a:r>
            <a:endParaRPr b="1"/>
          </a:p>
        </p:txBody>
      </p:sp>
      <p:sp>
        <p:nvSpPr>
          <p:cNvPr id="402" name="Google Shape;402;p62"/>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03" name="Google Shape;403;p62"/>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
        <p:nvSpPr>
          <p:cNvPr id="404" name="Google Shape;404;p62"/>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from Human Reinforcement</a:t>
            </a:r>
            <a:endParaRPr/>
          </a:p>
        </p:txBody>
      </p:sp>
      <p:sp>
        <p:nvSpPr>
          <p:cNvPr id="410" name="Google Shape;410;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RL</a:t>
            </a:r>
            <a:r>
              <a:rPr lang="en-GB"/>
              <a:t>:</a:t>
            </a:r>
            <a:endParaRPr/>
          </a:p>
          <a:p>
            <a:pPr indent="0" lvl="0" marL="0" rtl="0" algn="l">
              <a:spcBef>
                <a:spcPts val="1600"/>
              </a:spcBef>
              <a:spcAft>
                <a:spcPts val="0"/>
              </a:spcAft>
              <a:buNone/>
            </a:pPr>
            <a:r>
              <a:rPr b="1" lang="en-GB"/>
              <a:t>HR</a:t>
            </a:r>
            <a:r>
              <a:rPr lang="en-GB"/>
              <a:t>: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GB"/>
              <a:t>Human Agent provides:</a:t>
            </a:r>
            <a:endParaRPr/>
          </a:p>
          <a:p>
            <a:pPr indent="-342900" lvl="0" marL="457200" rtl="0" algn="l">
              <a:spcBef>
                <a:spcPts val="1600"/>
              </a:spcBef>
              <a:spcAft>
                <a:spcPts val="0"/>
              </a:spcAft>
              <a:buSzPts val="1800"/>
              <a:buChar char="●"/>
            </a:pPr>
            <a:r>
              <a:rPr lang="en-GB"/>
              <a:t>real time positive and negative rewards </a:t>
            </a:r>
            <a:endParaRPr/>
          </a:p>
          <a:p>
            <a:pPr indent="-342900" lvl="0" marL="457200" rtl="0" algn="l">
              <a:spcBef>
                <a:spcPts val="0"/>
              </a:spcBef>
              <a:spcAft>
                <a:spcPts val="0"/>
              </a:spcAft>
              <a:buSzPts val="1800"/>
              <a:buChar char="●"/>
            </a:pPr>
            <a:r>
              <a:rPr lang="en-GB"/>
              <a:t>Reduces the number of states it explores</a:t>
            </a:r>
            <a:endParaRPr/>
          </a:p>
          <a:p>
            <a:pPr indent="-342900" lvl="0" marL="457200" rtl="0" algn="l">
              <a:spcBef>
                <a:spcPts val="0"/>
              </a:spcBef>
              <a:spcAft>
                <a:spcPts val="0"/>
              </a:spcAft>
              <a:buSzPts val="1800"/>
              <a:buChar char="●"/>
            </a:pPr>
            <a:r>
              <a:rPr lang="en-GB"/>
              <a:t>Significantly improves the learning speed</a:t>
            </a:r>
            <a:endParaRPr/>
          </a:p>
          <a:p>
            <a:pPr indent="-342900" lvl="0" marL="457200" rtl="0" algn="l">
              <a:spcBef>
                <a:spcPts val="0"/>
              </a:spcBef>
              <a:spcAft>
                <a:spcPts val="0"/>
              </a:spcAft>
              <a:buSzPts val="1800"/>
              <a:buChar char="●"/>
            </a:pPr>
            <a:r>
              <a:rPr b="1" lang="en-GB"/>
              <a:t>No reward function engineering</a:t>
            </a:r>
            <a:endParaRPr b="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11" name="Google Shape;411;p63"/>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12" name="Google Shape;412;p63"/>
          <p:cNvSpPr/>
          <p:nvPr/>
        </p:nvSpPr>
        <p:spPr>
          <a:xfrm>
            <a:off x="8053568" y="300000"/>
            <a:ext cx="729000" cy="654000"/>
          </a:xfrm>
          <a:prstGeom prst="ellipse">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HR</a:t>
            </a:r>
            <a:endParaRPr b="1"/>
          </a:p>
        </p:txBody>
      </p:sp>
      <p:sp>
        <p:nvSpPr>
          <p:cNvPr id="413" name="Google Shape;413;p63"/>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14" name="Google Shape;414;p63"/>
          <p:cNvPicPr preferRelativeResize="0"/>
          <p:nvPr/>
        </p:nvPicPr>
        <p:blipFill>
          <a:blip r:embed="rId3">
            <a:alphaModFix/>
          </a:blip>
          <a:stretch>
            <a:fillRect/>
          </a:stretch>
        </p:blipFill>
        <p:spPr>
          <a:xfrm>
            <a:off x="4898975" y="1329200"/>
            <a:ext cx="3807426" cy="3062949"/>
          </a:xfrm>
          <a:prstGeom prst="rect">
            <a:avLst/>
          </a:prstGeom>
          <a:noFill/>
          <a:ln>
            <a:noFill/>
          </a:ln>
        </p:spPr>
      </p:pic>
      <p:pic>
        <p:nvPicPr>
          <p:cNvPr id="415" name="Google Shape;415;p63"/>
          <p:cNvPicPr preferRelativeResize="0"/>
          <p:nvPr/>
        </p:nvPicPr>
        <p:blipFill rotWithShape="1">
          <a:blip r:embed="rId4">
            <a:alphaModFix/>
          </a:blip>
          <a:srcRect b="0" l="52031" r="0" t="0"/>
          <a:stretch/>
        </p:blipFill>
        <p:spPr>
          <a:xfrm>
            <a:off x="1167275" y="1273400"/>
            <a:ext cx="1871175" cy="220950"/>
          </a:xfrm>
          <a:prstGeom prst="rect">
            <a:avLst/>
          </a:prstGeom>
          <a:noFill/>
          <a:ln>
            <a:noFill/>
          </a:ln>
        </p:spPr>
      </p:pic>
      <p:pic>
        <p:nvPicPr>
          <p:cNvPr id="416" name="Google Shape;416;p63"/>
          <p:cNvPicPr preferRelativeResize="0"/>
          <p:nvPr/>
        </p:nvPicPr>
        <p:blipFill>
          <a:blip r:embed="rId5">
            <a:alphaModFix/>
          </a:blip>
          <a:stretch>
            <a:fillRect/>
          </a:stretch>
        </p:blipFill>
        <p:spPr>
          <a:xfrm>
            <a:off x="1237192" y="1782967"/>
            <a:ext cx="1731324" cy="220950"/>
          </a:xfrm>
          <a:prstGeom prst="rect">
            <a:avLst/>
          </a:prstGeom>
          <a:noFill/>
          <a:ln>
            <a:noFill/>
          </a:ln>
        </p:spPr>
      </p:pic>
      <p:sp>
        <p:nvSpPr>
          <p:cNvPr id="417" name="Google Shape;417;p63"/>
          <p:cNvSpPr txBox="1"/>
          <p:nvPr/>
        </p:nvSpPr>
        <p:spPr>
          <a:xfrm>
            <a:off x="5673700" y="4373525"/>
            <a:ext cx="27948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Training An Agent Manually with Evaluative Feedback (TAMER)</a:t>
            </a:r>
            <a:endParaRPr/>
          </a:p>
        </p:txBody>
      </p:sp>
      <p:pic>
        <p:nvPicPr>
          <p:cNvPr id="418" name="Google Shape;418;p63"/>
          <p:cNvPicPr preferRelativeResize="0"/>
          <p:nvPr/>
        </p:nvPicPr>
        <p:blipFill>
          <a:blip r:embed="rId6">
            <a:alphaModFix/>
          </a:blip>
          <a:stretch>
            <a:fillRect/>
          </a:stretch>
        </p:blipFill>
        <p:spPr>
          <a:xfrm>
            <a:off x="1038749" y="2292538"/>
            <a:ext cx="2750074" cy="3512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vs Human Reinforcement?</a:t>
            </a:r>
            <a:endParaRPr/>
          </a:p>
        </p:txBody>
      </p:sp>
      <p:sp>
        <p:nvSpPr>
          <p:cNvPr id="424" name="Google Shape;424;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Interactive RL Modes</a:t>
            </a:r>
            <a:endParaRPr/>
          </a:p>
        </p:txBody>
      </p:sp>
      <p:sp>
        <p:nvSpPr>
          <p:cNvPr id="430" name="Google Shape;430;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Clicker</a:t>
            </a:r>
            <a:endParaRPr/>
          </a:p>
          <a:p>
            <a:pPr indent="-342900" lvl="0" marL="457200" rtl="0" algn="l">
              <a:spcBef>
                <a:spcPts val="0"/>
              </a:spcBef>
              <a:spcAft>
                <a:spcPts val="0"/>
              </a:spcAft>
              <a:buSzPts val="1800"/>
              <a:buChar char="●"/>
            </a:pPr>
            <a:r>
              <a:rPr lang="en-GB"/>
              <a:t>Facial</a:t>
            </a:r>
            <a:endParaRPr/>
          </a:p>
          <a:p>
            <a:pPr indent="-342900" lvl="0" marL="457200" rtl="0" algn="l">
              <a:spcBef>
                <a:spcPts val="0"/>
              </a:spcBef>
              <a:spcAft>
                <a:spcPts val="0"/>
              </a:spcAft>
              <a:buSzPts val="1800"/>
              <a:buChar char="●"/>
            </a:pPr>
            <a:r>
              <a:rPr lang="en-GB"/>
              <a:t>Gesture</a:t>
            </a:r>
            <a:endParaRPr/>
          </a:p>
          <a:p>
            <a:pPr indent="-342900" lvl="0" marL="457200" rtl="0" algn="l">
              <a:spcBef>
                <a:spcPts val="0"/>
              </a:spcBef>
              <a:spcAft>
                <a:spcPts val="0"/>
              </a:spcAft>
              <a:buSzPts val="1800"/>
              <a:buChar char="●"/>
            </a:pPr>
            <a:r>
              <a:rPr lang="en-GB"/>
              <a:t>Audio</a:t>
            </a:r>
            <a:endParaRPr/>
          </a:p>
          <a:p>
            <a:pPr indent="-342900" lvl="0" marL="457200" rtl="0" algn="l">
              <a:spcBef>
                <a:spcPts val="0"/>
              </a:spcBef>
              <a:spcAft>
                <a:spcPts val="0"/>
              </a:spcAft>
              <a:buSzPts val="1800"/>
              <a:buChar char="●"/>
            </a:pPr>
            <a:r>
              <a:rPr lang="en-GB"/>
              <a:t>Hybrid</a:t>
            </a:r>
            <a:endParaRPr/>
          </a:p>
        </p:txBody>
      </p:sp>
      <p:sp>
        <p:nvSpPr>
          <p:cNvPr id="431" name="Google Shape;431;p65"/>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32" name="Google Shape;432;p65"/>
          <p:cNvSpPr/>
          <p:nvPr/>
        </p:nvSpPr>
        <p:spPr>
          <a:xfrm>
            <a:off x="8053568" y="300000"/>
            <a:ext cx="729000" cy="654000"/>
          </a:xfrm>
          <a:prstGeom prst="ellipse">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HR</a:t>
            </a:r>
            <a:endParaRPr b="1"/>
          </a:p>
        </p:txBody>
      </p:sp>
      <p:sp>
        <p:nvSpPr>
          <p:cNvPr id="433" name="Google Shape;433;p65"/>
          <p:cNvSpPr/>
          <p:nvPr/>
        </p:nvSpPr>
        <p:spPr>
          <a:xfrm>
            <a:off x="7510178" y="314108"/>
            <a:ext cx="729000" cy="654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RL</a:t>
            </a:r>
            <a:endParaRPr/>
          </a:p>
        </p:txBody>
      </p:sp>
      <p:pic>
        <p:nvPicPr>
          <p:cNvPr id="434" name="Google Shape;434;p65"/>
          <p:cNvPicPr preferRelativeResize="0"/>
          <p:nvPr/>
        </p:nvPicPr>
        <p:blipFill>
          <a:blip r:embed="rId3">
            <a:alphaModFix/>
          </a:blip>
          <a:stretch>
            <a:fillRect/>
          </a:stretch>
        </p:blipFill>
        <p:spPr>
          <a:xfrm>
            <a:off x="2452176" y="2718050"/>
            <a:ext cx="1884675" cy="1734025"/>
          </a:xfrm>
          <a:prstGeom prst="rect">
            <a:avLst/>
          </a:prstGeom>
          <a:noFill/>
          <a:ln>
            <a:noFill/>
          </a:ln>
        </p:spPr>
      </p:pic>
      <p:pic>
        <p:nvPicPr>
          <p:cNvPr id="435" name="Google Shape;435;p65"/>
          <p:cNvPicPr preferRelativeResize="0"/>
          <p:nvPr/>
        </p:nvPicPr>
        <p:blipFill>
          <a:blip r:embed="rId4">
            <a:alphaModFix/>
          </a:blip>
          <a:stretch>
            <a:fillRect/>
          </a:stretch>
        </p:blipFill>
        <p:spPr>
          <a:xfrm>
            <a:off x="5528996" y="2541312"/>
            <a:ext cx="3153330" cy="1687949"/>
          </a:xfrm>
          <a:prstGeom prst="rect">
            <a:avLst/>
          </a:prstGeom>
          <a:noFill/>
          <a:ln>
            <a:noFill/>
          </a:ln>
        </p:spPr>
      </p:pic>
      <p:sp>
        <p:nvSpPr>
          <p:cNvPr id="436" name="Google Shape;436;p65"/>
          <p:cNvSpPr txBox="1"/>
          <p:nvPr/>
        </p:nvSpPr>
        <p:spPr>
          <a:xfrm>
            <a:off x="5654250" y="4238513"/>
            <a:ext cx="29028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Multimodal Input- Cruz etal (2017)</a:t>
            </a:r>
            <a:endParaRPr/>
          </a:p>
        </p:txBody>
      </p:sp>
      <p:sp>
        <p:nvSpPr>
          <p:cNvPr id="437" name="Google Shape;437;p65"/>
          <p:cNvSpPr txBox="1"/>
          <p:nvPr/>
        </p:nvSpPr>
        <p:spPr>
          <a:xfrm>
            <a:off x="2110000" y="4438300"/>
            <a:ext cx="29028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Face-Valuing- Veeriah etal (2016)</a:t>
            </a:r>
            <a:endParaRPr/>
          </a:p>
        </p:txBody>
      </p:sp>
      <p:pic>
        <p:nvPicPr>
          <p:cNvPr id="438" name="Google Shape;438;p65"/>
          <p:cNvPicPr preferRelativeResize="0"/>
          <p:nvPr/>
        </p:nvPicPr>
        <p:blipFill>
          <a:blip r:embed="rId5">
            <a:alphaModFix/>
          </a:blip>
          <a:stretch>
            <a:fillRect/>
          </a:stretch>
        </p:blipFill>
        <p:spPr>
          <a:xfrm>
            <a:off x="3069075" y="1017725"/>
            <a:ext cx="4984501" cy="1046250"/>
          </a:xfrm>
          <a:prstGeom prst="rect">
            <a:avLst/>
          </a:prstGeom>
          <a:noFill/>
          <a:ln>
            <a:noFill/>
          </a:ln>
        </p:spPr>
      </p:pic>
      <p:sp>
        <p:nvSpPr>
          <p:cNvPr id="439" name="Google Shape;439;p65"/>
          <p:cNvSpPr txBox="1"/>
          <p:nvPr/>
        </p:nvSpPr>
        <p:spPr>
          <a:xfrm>
            <a:off x="2965275" y="1961200"/>
            <a:ext cx="51921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Actor-Critic RL with Human Rewards- Jagodnik etal (2017)</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62" name="Google Shape;162;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Robotics: see, think, act</a:t>
            </a:r>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Direct programming can be hard for different tasks</a:t>
            </a:r>
            <a:endParaRPr/>
          </a:p>
          <a:p>
            <a:pPr indent="-342900" lvl="0" marL="457200" rtl="0" algn="l">
              <a:spcBef>
                <a:spcPts val="1600"/>
              </a:spcBef>
              <a:spcAft>
                <a:spcPts val="0"/>
              </a:spcAft>
              <a:buSzPts val="1800"/>
              <a:buChar char="●"/>
            </a:pPr>
            <a:r>
              <a:rPr lang="en-GB"/>
              <a:t>Degree of structure and consistency</a:t>
            </a:r>
            <a:endParaRPr/>
          </a:p>
          <a:p>
            <a:pPr indent="-342900" lvl="0" marL="457200" rtl="0" algn="l">
              <a:spcBef>
                <a:spcPts val="0"/>
              </a:spcBef>
              <a:spcAft>
                <a:spcPts val="0"/>
              </a:spcAft>
              <a:buSzPts val="1800"/>
              <a:buChar char="●"/>
            </a:pPr>
            <a:r>
              <a:rPr lang="en-GB"/>
              <a:t>Perception</a:t>
            </a:r>
            <a:endParaRPr/>
          </a:p>
          <a:p>
            <a:pPr indent="-342900" lvl="0" marL="457200" rtl="0" algn="l">
              <a:spcBef>
                <a:spcPts val="0"/>
              </a:spcBef>
              <a:spcAft>
                <a:spcPts val="0"/>
              </a:spcAft>
              <a:buSzPts val="1800"/>
              <a:buChar char="●"/>
            </a:pPr>
            <a:r>
              <a:rPr lang="en-GB"/>
              <a:t>Manipulation</a:t>
            </a:r>
            <a:endParaRPr/>
          </a:p>
          <a:p>
            <a:pPr indent="-342900" lvl="0" marL="457200" rtl="0" algn="l">
              <a:spcBef>
                <a:spcPts val="0"/>
              </a:spcBef>
              <a:spcAft>
                <a:spcPts val="0"/>
              </a:spcAft>
              <a:buSzPts val="1800"/>
              <a:buChar char="●"/>
            </a:pPr>
            <a:r>
              <a:rPr lang="en-GB"/>
              <a:t>Deformation</a:t>
            </a:r>
            <a:endParaRPr/>
          </a:p>
          <a:p>
            <a:pPr indent="0" lvl="0" marL="0" rtl="0" algn="l">
              <a:spcBef>
                <a:spcPts val="1600"/>
              </a:spcBef>
              <a:spcAft>
                <a:spcPts val="1600"/>
              </a:spcAft>
              <a:buNone/>
            </a:pPr>
            <a:r>
              <a:t/>
            </a:r>
            <a:endParaRPr/>
          </a:p>
        </p:txBody>
      </p:sp>
      <p:sp>
        <p:nvSpPr>
          <p:cNvPr id="163" name="Google Shape;163;p39"/>
          <p:cNvSpPr txBox="1"/>
          <p:nvPr/>
        </p:nvSpPr>
        <p:spPr>
          <a:xfrm>
            <a:off x="5200150" y="2986025"/>
            <a:ext cx="1928700" cy="9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Vacuum robots</a:t>
            </a:r>
            <a:endParaRPr>
              <a:solidFill>
                <a:schemeClr val="dk1"/>
              </a:solidFill>
            </a:endParaRPr>
          </a:p>
          <a:p>
            <a:pPr indent="0" lvl="0" marL="0" rtl="0" algn="l">
              <a:spcBef>
                <a:spcPts val="0"/>
              </a:spcBef>
              <a:spcAft>
                <a:spcPts val="0"/>
              </a:spcAft>
              <a:buNone/>
            </a:pPr>
            <a:r>
              <a:rPr lang="en-GB">
                <a:solidFill>
                  <a:schemeClr val="dk1"/>
                </a:solidFill>
              </a:rPr>
              <a:t>Lawn mowing</a:t>
            </a:r>
            <a:endParaRPr>
              <a:solidFill>
                <a:schemeClr val="dk1"/>
              </a:solidFill>
            </a:endParaRPr>
          </a:p>
          <a:p>
            <a:pPr indent="0" lvl="0" marL="0" rtl="0" algn="l">
              <a:spcBef>
                <a:spcPts val="0"/>
              </a:spcBef>
              <a:spcAft>
                <a:spcPts val="0"/>
              </a:spcAft>
              <a:buNone/>
            </a:pPr>
            <a:r>
              <a:rPr lang="en-GB">
                <a:solidFill>
                  <a:schemeClr val="dk1"/>
                </a:solidFill>
              </a:rPr>
              <a:t>Pool cleaning</a:t>
            </a:r>
            <a:endParaRPr>
              <a:solidFill>
                <a:schemeClr val="dk1"/>
              </a:solidFill>
            </a:endParaRPr>
          </a:p>
          <a:p>
            <a:pPr indent="0" lvl="0" marL="0" rtl="0" algn="l">
              <a:spcBef>
                <a:spcPts val="0"/>
              </a:spcBef>
              <a:spcAft>
                <a:spcPts val="0"/>
              </a:spcAft>
              <a:buNone/>
            </a:pPr>
            <a:r>
              <a:rPr lang="en-GB">
                <a:solidFill>
                  <a:schemeClr val="dk1"/>
                </a:solidFill>
              </a:rPr>
              <a:t>Manufacturing robots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4" name="Google Shape;164;p39"/>
          <p:cNvSpPr txBox="1"/>
          <p:nvPr/>
        </p:nvSpPr>
        <p:spPr>
          <a:xfrm>
            <a:off x="7157100" y="2986025"/>
            <a:ext cx="19287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Home-cleaning robot </a:t>
            </a:r>
            <a:endParaRPr/>
          </a:p>
          <a:p>
            <a:pPr indent="0" lvl="0" marL="0" rtl="0" algn="l">
              <a:spcBef>
                <a:spcPts val="0"/>
              </a:spcBef>
              <a:spcAft>
                <a:spcPts val="0"/>
              </a:spcAft>
              <a:buNone/>
            </a:pPr>
            <a:r>
              <a:rPr lang="en-GB"/>
              <a:t>Cooking Robot</a:t>
            </a:r>
            <a:endParaRPr/>
          </a:p>
          <a:p>
            <a:pPr indent="0" lvl="0" marL="0" rtl="0" algn="l">
              <a:spcBef>
                <a:spcPts val="0"/>
              </a:spcBef>
              <a:spcAft>
                <a:spcPts val="0"/>
              </a:spcAft>
              <a:buNone/>
            </a:pPr>
            <a:r>
              <a:rPr lang="en-GB"/>
              <a:t>Laundry Robot</a:t>
            </a:r>
            <a:br>
              <a:rPr lang="en-GB"/>
            </a:br>
            <a:r>
              <a:rPr lang="en-GB"/>
              <a:t>Warehouse Robot</a:t>
            </a:r>
            <a:endParaRPr/>
          </a:p>
        </p:txBody>
      </p:sp>
      <p:pic>
        <p:nvPicPr>
          <p:cNvPr descr="OpenAI has trained a human-like robot hand to manipulate physical objects with unprecedented dexterity. &#10;&#10;Their system, called Dactyl, is trained entirely in simulation and transfers its knowledge to reality, adapting to real-world physics.&#10;&#10;Dactyl learns from scratch using the same general-purpose reinforcement learning algorithm and code as OpenAI Five.&#10;&#10;The results show that it’s possible to train agents in simulation and have them solve real-world tasks, without physically-accurate modeling of the world.&#10;&#10;Dactyl is a system for manipulating objects using a Shadow Dexterous Hand. The Researchers place an object such as a block or a prism in the palm of the hand and ask Dactyl to reposition it into a different orientation; for example, rotating the block to put a new face on top. The network observes only the coordinates of the fingertips and the images from three regular RGB cameras.&#10;&#10;Although the first humanoid hands were developed decades ago, using them to manipulate objects effectively has been a long-standing challenge in robotic control. Unlike other problems such as locomotion, progress on dextrous manipulation using traditional robotics approaches has been slow, and current techniques remain limited in their ability to manipulate objects in the real world.&#10;&#10;Reorienting an object in the hand requires many problems to be solved. Dactyl learns to solve the object reorientation task entirely in simulation without any human input. After this training phase, the learned policy works on the real robot without any fine-tuning.&#10;&#10;Learning methods for robotic manipulation face a dilemma. Simulated robots can easily provide enough data to train complex policies, but most manipulation problems can’t be modeled accurately enough for those policies to transfer to real robots.&#10;Training directly on physical robots allows the policy to learn from real-world physics, but today’s algorithms would require years of experience to solve a problem like object reorientation.&#10;&#10;OpenAI's approach &quot;domain randomization&quot; learns in a simulation which is designed to provide a variety of experiences rather than maximizing realism. This gives  the best of both approaches.&#10;&#10;Video Source: OpenAI&#10;News Source: https://blog.openai.com/learning-dexterity/&#10;&#10;*****************************************&#10;See Today's Deals/Offers/Discounts/Coupons at Amazon https://amzn.to/2LPNLpW&#10;*****************************************&#10;Amazon Influencer Page:  https://www.amazon.com/shop/rajamanickamantonimuthu&#10;Twitter: https://twitter.com/rajamanickam_a&#10;LinkedIn:  https://www.linkedin.com/in/qualitypoint/&#10;******************************************&#10;&#10;Subscribe to our YouTube channel &quot;QualityPointTech&quot; #QPT at http://www.youtube.com/subscription_center?add_user=qualitypointtech&#10;&#10;#AI #Robot" id="165" name="Google Shape;165;p39" title="OpenAI's Dactyl improves Dexterity of Robotic Hands without Human Input">
            <a:hlinkClick r:id="rId3"/>
          </p:cNvPr>
          <p:cNvPicPr preferRelativeResize="0"/>
          <p:nvPr/>
        </p:nvPicPr>
        <p:blipFill>
          <a:blip r:embed="rId4">
            <a:alphaModFix/>
          </a:blip>
          <a:stretch>
            <a:fillRect/>
          </a:stretch>
        </p:blipFill>
        <p:spPr>
          <a:xfrm>
            <a:off x="5280625" y="181300"/>
            <a:ext cx="3739625" cy="280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Can we replace Mouse Clicks with Brain Signals?</a:t>
            </a:r>
            <a:endParaRPr/>
          </a:p>
        </p:txBody>
      </p:sp>
      <p:sp>
        <p:nvSpPr>
          <p:cNvPr id="445" name="Google Shape;445;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Humans have a high level understanding of the task</a:t>
            </a:r>
            <a:endParaRPr>
              <a:solidFill>
                <a:schemeClr val="dk1"/>
              </a:solidFill>
            </a:endParaRPr>
          </a:p>
          <a:p>
            <a:pPr indent="-342900" lvl="0" marL="457200" rtl="0" algn="l">
              <a:spcBef>
                <a:spcPts val="0"/>
              </a:spcBef>
              <a:spcAft>
                <a:spcPts val="0"/>
              </a:spcAft>
              <a:buSzPts val="1800"/>
              <a:buChar char="●"/>
            </a:pPr>
            <a:r>
              <a:rPr lang="en-GB"/>
              <a:t>Humans brain signals vary when observing robot performing a task in error or not</a:t>
            </a:r>
            <a:endParaRPr/>
          </a:p>
          <a:p>
            <a:pPr indent="-342900" lvl="0" marL="457200" rtl="0" algn="l">
              <a:spcBef>
                <a:spcPts val="0"/>
              </a:spcBef>
              <a:spcAft>
                <a:spcPts val="0"/>
              </a:spcAft>
              <a:buSzPts val="1800"/>
              <a:buChar char="●"/>
            </a:pPr>
            <a:r>
              <a:rPr lang="en-GB"/>
              <a:t>Can we learn the reward function directly from brain signals?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46" name="Google Shape;446;p66"/>
          <p:cNvPicPr preferRelativeResize="0"/>
          <p:nvPr/>
        </p:nvPicPr>
        <p:blipFill>
          <a:blip r:embed="rId3">
            <a:alphaModFix/>
          </a:blip>
          <a:stretch>
            <a:fillRect/>
          </a:stretch>
        </p:blipFill>
        <p:spPr>
          <a:xfrm>
            <a:off x="6878000" y="3351975"/>
            <a:ext cx="2156500" cy="1619500"/>
          </a:xfrm>
          <a:prstGeom prst="rect">
            <a:avLst/>
          </a:prstGeom>
          <a:noFill/>
          <a:ln>
            <a:noFill/>
          </a:ln>
        </p:spPr>
      </p:pic>
      <p:sp>
        <p:nvSpPr>
          <p:cNvPr id="447" name="Google Shape;447;p66"/>
          <p:cNvSpPr/>
          <p:nvPr/>
        </p:nvSpPr>
        <p:spPr>
          <a:xfrm>
            <a:off x="8053568" y="300000"/>
            <a:ext cx="729000" cy="654000"/>
          </a:xfrm>
          <a:prstGeom prst="ellipse">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HR</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from Feedback + Reinforcement Learning</a:t>
            </a:r>
            <a:endParaRPr/>
          </a:p>
        </p:txBody>
      </p:sp>
      <p:sp>
        <p:nvSpPr>
          <p:cNvPr id="453" name="Google Shape;453;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Arial"/>
                <a:ea typeface="Arial"/>
                <a:cs typeface="Arial"/>
                <a:sym typeface="Arial"/>
              </a:rPr>
              <a:t>RL with sparse rewards struggles</a:t>
            </a:r>
            <a:endParaRPr>
              <a:latin typeface="Arial"/>
              <a:ea typeface="Arial"/>
              <a:cs typeface="Arial"/>
              <a:sym typeface="Arial"/>
            </a:endParaRPr>
          </a:p>
        </p:txBody>
      </p:sp>
      <p:pic>
        <p:nvPicPr>
          <p:cNvPr id="454" name="Google Shape;454;p67"/>
          <p:cNvPicPr preferRelativeResize="0"/>
          <p:nvPr/>
        </p:nvPicPr>
        <p:blipFill>
          <a:blip r:embed="rId3">
            <a:alphaModFix/>
          </a:blip>
          <a:stretch>
            <a:fillRect/>
          </a:stretch>
        </p:blipFill>
        <p:spPr>
          <a:xfrm>
            <a:off x="1171974" y="1539800"/>
            <a:ext cx="6800051" cy="3279725"/>
          </a:xfrm>
          <a:prstGeom prst="rect">
            <a:avLst/>
          </a:prstGeom>
          <a:noFill/>
          <a:ln>
            <a:noFill/>
          </a:ln>
        </p:spPr>
      </p:pic>
      <p:sp>
        <p:nvSpPr>
          <p:cNvPr id="455" name="Google Shape;455;p67"/>
          <p:cNvSpPr txBox="1"/>
          <p:nvPr/>
        </p:nvSpPr>
        <p:spPr>
          <a:xfrm>
            <a:off x="1765675" y="4703625"/>
            <a:ext cx="66789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                  Exploration                     Convergence     Refining</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Brain Guided RL</a:t>
            </a:r>
            <a:endParaRPr>
              <a:latin typeface="Calibri"/>
              <a:ea typeface="Calibri"/>
              <a:cs typeface="Calibri"/>
              <a:sym typeface="Calibri"/>
            </a:endParaRPr>
          </a:p>
        </p:txBody>
      </p:sp>
      <p:pic>
        <p:nvPicPr>
          <p:cNvPr id="461" name="Google Shape;461;p68"/>
          <p:cNvPicPr preferRelativeResize="0"/>
          <p:nvPr/>
        </p:nvPicPr>
        <p:blipFill>
          <a:blip r:embed="rId3">
            <a:alphaModFix/>
          </a:blip>
          <a:stretch>
            <a:fillRect/>
          </a:stretch>
        </p:blipFill>
        <p:spPr>
          <a:xfrm>
            <a:off x="152400" y="1624850"/>
            <a:ext cx="8909273" cy="2482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Brain Guided RL</a:t>
            </a:r>
            <a:endParaRPr>
              <a:latin typeface="Calibri"/>
              <a:ea typeface="Calibri"/>
              <a:cs typeface="Calibri"/>
              <a:sym typeface="Calibri"/>
            </a:endParaRPr>
          </a:p>
        </p:txBody>
      </p:sp>
      <p:sp>
        <p:nvSpPr>
          <p:cNvPr id="467" name="Google Shape;467;p69"/>
          <p:cNvSpPr/>
          <p:nvPr/>
        </p:nvSpPr>
        <p:spPr>
          <a:xfrm>
            <a:off x="195325" y="1494825"/>
            <a:ext cx="1947900" cy="2677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69"/>
          <p:cNvPicPr preferRelativeResize="0"/>
          <p:nvPr/>
        </p:nvPicPr>
        <p:blipFill>
          <a:blip r:embed="rId3">
            <a:alphaModFix/>
          </a:blip>
          <a:stretch>
            <a:fillRect/>
          </a:stretch>
        </p:blipFill>
        <p:spPr>
          <a:xfrm>
            <a:off x="152400" y="1624850"/>
            <a:ext cx="8909273" cy="2482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Error-related Potentials</a:t>
            </a:r>
            <a:endParaRPr b="1" sz="2400"/>
          </a:p>
        </p:txBody>
      </p:sp>
      <p:pic>
        <p:nvPicPr>
          <p:cNvPr id="474" name="Google Shape;474;p70"/>
          <p:cNvPicPr preferRelativeResize="0"/>
          <p:nvPr/>
        </p:nvPicPr>
        <p:blipFill>
          <a:blip r:embed="rId3">
            <a:alphaModFix/>
          </a:blip>
          <a:stretch>
            <a:fillRect/>
          </a:stretch>
        </p:blipFill>
        <p:spPr>
          <a:xfrm>
            <a:off x="4929176" y="1220850"/>
            <a:ext cx="4214775" cy="2701775"/>
          </a:xfrm>
          <a:prstGeom prst="rect">
            <a:avLst/>
          </a:prstGeom>
          <a:noFill/>
          <a:ln>
            <a:noFill/>
          </a:ln>
        </p:spPr>
      </p:pic>
      <p:pic>
        <p:nvPicPr>
          <p:cNvPr id="475" name="Google Shape;475;p70"/>
          <p:cNvPicPr preferRelativeResize="0"/>
          <p:nvPr/>
        </p:nvPicPr>
        <p:blipFill>
          <a:blip r:embed="rId4">
            <a:alphaModFix/>
          </a:blip>
          <a:stretch>
            <a:fillRect/>
          </a:stretch>
        </p:blipFill>
        <p:spPr>
          <a:xfrm>
            <a:off x="173925" y="1720438"/>
            <a:ext cx="3025449" cy="1702600"/>
          </a:xfrm>
          <a:prstGeom prst="rect">
            <a:avLst/>
          </a:prstGeom>
          <a:noFill/>
          <a:ln>
            <a:noFill/>
          </a:ln>
        </p:spPr>
      </p:pic>
      <p:pic>
        <p:nvPicPr>
          <p:cNvPr id="476" name="Google Shape;476;p70"/>
          <p:cNvPicPr preferRelativeResize="0"/>
          <p:nvPr/>
        </p:nvPicPr>
        <p:blipFill rotWithShape="1">
          <a:blip r:embed="rId5">
            <a:alphaModFix/>
          </a:blip>
          <a:srcRect b="12285" l="78950" r="-1054" t="37873"/>
          <a:stretch/>
        </p:blipFill>
        <p:spPr>
          <a:xfrm>
            <a:off x="3508939" y="1949669"/>
            <a:ext cx="1139101" cy="1244154"/>
          </a:xfrm>
          <a:prstGeom prst="rect">
            <a:avLst/>
          </a:prstGeom>
          <a:noFill/>
          <a:ln>
            <a:noFill/>
          </a:ln>
        </p:spPr>
      </p:pic>
      <p:cxnSp>
        <p:nvCxnSpPr>
          <p:cNvPr id="477" name="Google Shape;477;p70"/>
          <p:cNvCxnSpPr>
            <a:stCxn id="476" idx="3"/>
            <a:endCxn id="474" idx="1"/>
          </p:cNvCxnSpPr>
          <p:nvPr/>
        </p:nvCxnSpPr>
        <p:spPr>
          <a:xfrm>
            <a:off x="4648040" y="2571746"/>
            <a:ext cx="281100" cy="600"/>
          </a:xfrm>
          <a:prstGeom prst="bentConnector3">
            <a:avLst>
              <a:gd fmla="val 50007" name="adj1"/>
            </a:avLst>
          </a:prstGeom>
          <a:noFill/>
          <a:ln cap="flat" cmpd="sng" w="28575">
            <a:solidFill>
              <a:srgbClr val="000000"/>
            </a:solidFill>
            <a:prstDash val="solid"/>
            <a:round/>
            <a:headEnd len="med" w="med" type="none"/>
            <a:tailEnd len="med" w="med" type="triangle"/>
          </a:ln>
        </p:spPr>
      </p:cxnSp>
      <p:cxnSp>
        <p:nvCxnSpPr>
          <p:cNvPr id="478" name="Google Shape;478;p70"/>
          <p:cNvCxnSpPr>
            <a:stCxn id="475" idx="3"/>
            <a:endCxn id="476" idx="1"/>
          </p:cNvCxnSpPr>
          <p:nvPr/>
        </p:nvCxnSpPr>
        <p:spPr>
          <a:xfrm>
            <a:off x="3199374" y="2571737"/>
            <a:ext cx="309600" cy="600"/>
          </a:xfrm>
          <a:prstGeom prst="bentConnector3">
            <a:avLst>
              <a:gd fmla="val 49994" name="adj1"/>
            </a:avLst>
          </a:prstGeom>
          <a:noFill/>
          <a:ln cap="flat" cmpd="sng" w="28575">
            <a:solidFill>
              <a:srgbClr val="000000"/>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Error-related Potentials</a:t>
            </a:r>
            <a:endParaRPr b="1" sz="2400"/>
          </a:p>
        </p:txBody>
      </p:sp>
      <p:pic>
        <p:nvPicPr>
          <p:cNvPr id="484" name="Google Shape;484;p71"/>
          <p:cNvPicPr preferRelativeResize="0"/>
          <p:nvPr/>
        </p:nvPicPr>
        <p:blipFill>
          <a:blip r:embed="rId3">
            <a:alphaModFix/>
          </a:blip>
          <a:stretch>
            <a:fillRect/>
          </a:stretch>
        </p:blipFill>
        <p:spPr>
          <a:xfrm>
            <a:off x="4929176" y="1220850"/>
            <a:ext cx="4214775" cy="2701775"/>
          </a:xfrm>
          <a:prstGeom prst="rect">
            <a:avLst/>
          </a:prstGeom>
          <a:noFill/>
          <a:ln>
            <a:noFill/>
          </a:ln>
        </p:spPr>
      </p:pic>
      <p:pic>
        <p:nvPicPr>
          <p:cNvPr id="485" name="Google Shape;485;p71"/>
          <p:cNvPicPr preferRelativeResize="0"/>
          <p:nvPr/>
        </p:nvPicPr>
        <p:blipFill rotWithShape="1">
          <a:blip r:embed="rId4">
            <a:alphaModFix/>
          </a:blip>
          <a:srcRect b="12285" l="78950" r="-1054" t="37873"/>
          <a:stretch/>
        </p:blipFill>
        <p:spPr>
          <a:xfrm>
            <a:off x="3510000" y="1949669"/>
            <a:ext cx="1139101" cy="1244154"/>
          </a:xfrm>
          <a:prstGeom prst="rect">
            <a:avLst/>
          </a:prstGeom>
          <a:noFill/>
          <a:ln>
            <a:noFill/>
          </a:ln>
        </p:spPr>
      </p:pic>
      <p:cxnSp>
        <p:nvCxnSpPr>
          <p:cNvPr id="486" name="Google Shape;486;p71"/>
          <p:cNvCxnSpPr>
            <a:stCxn id="485" idx="3"/>
            <a:endCxn id="484" idx="1"/>
          </p:cNvCxnSpPr>
          <p:nvPr/>
        </p:nvCxnSpPr>
        <p:spPr>
          <a:xfrm>
            <a:off x="4649101" y="2571746"/>
            <a:ext cx="280200" cy="600"/>
          </a:xfrm>
          <a:prstGeom prst="bentConnector3">
            <a:avLst>
              <a:gd fmla="val 49978" name="adj1"/>
            </a:avLst>
          </a:prstGeom>
          <a:noFill/>
          <a:ln cap="flat" cmpd="sng" w="28575">
            <a:solidFill>
              <a:srgbClr val="000000"/>
            </a:solidFill>
            <a:prstDash val="solid"/>
            <a:round/>
            <a:headEnd len="med" w="med" type="none"/>
            <a:tailEnd len="med" w="med" type="triangle"/>
          </a:ln>
        </p:spPr>
      </p:cxnSp>
      <p:cxnSp>
        <p:nvCxnSpPr>
          <p:cNvPr id="487" name="Google Shape;487;p71"/>
          <p:cNvCxnSpPr>
            <a:stCxn id="488" idx="3"/>
            <a:endCxn id="485" idx="1"/>
          </p:cNvCxnSpPr>
          <p:nvPr/>
        </p:nvCxnSpPr>
        <p:spPr>
          <a:xfrm>
            <a:off x="3198249" y="2572055"/>
            <a:ext cx="311700" cy="600"/>
          </a:xfrm>
          <a:prstGeom prst="bentConnector3">
            <a:avLst>
              <a:gd fmla="val 50008" name="adj1"/>
            </a:avLst>
          </a:prstGeom>
          <a:noFill/>
          <a:ln cap="flat" cmpd="sng" w="28575">
            <a:solidFill>
              <a:srgbClr val="000000"/>
            </a:solidFill>
            <a:prstDash val="solid"/>
            <a:round/>
            <a:headEnd len="med" w="med" type="none"/>
            <a:tailEnd len="med" w="med" type="triangle"/>
          </a:ln>
        </p:spPr>
      </p:cxnSp>
      <p:pic>
        <p:nvPicPr>
          <p:cNvPr id="488" name="Google Shape;488;p71"/>
          <p:cNvPicPr preferRelativeResize="0"/>
          <p:nvPr/>
        </p:nvPicPr>
        <p:blipFill>
          <a:blip r:embed="rId5">
            <a:alphaModFix/>
          </a:blip>
          <a:stretch>
            <a:fillRect/>
          </a:stretch>
        </p:blipFill>
        <p:spPr>
          <a:xfrm>
            <a:off x="172800" y="1720763"/>
            <a:ext cx="3025449" cy="17025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Detect ErrP - EEGNet</a:t>
            </a:r>
            <a:endParaRPr b="1" sz="2400"/>
          </a:p>
        </p:txBody>
      </p:sp>
      <p:pic>
        <p:nvPicPr>
          <p:cNvPr id="494" name="Google Shape;494;p72"/>
          <p:cNvPicPr preferRelativeResize="0"/>
          <p:nvPr/>
        </p:nvPicPr>
        <p:blipFill>
          <a:blip r:embed="rId3">
            <a:alphaModFix/>
          </a:blip>
          <a:stretch>
            <a:fillRect/>
          </a:stretch>
        </p:blipFill>
        <p:spPr>
          <a:xfrm>
            <a:off x="1224100" y="1017725"/>
            <a:ext cx="6695804" cy="382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73"/>
          <p:cNvSpPr/>
          <p:nvPr/>
        </p:nvSpPr>
        <p:spPr>
          <a:xfrm>
            <a:off x="6239150" y="4158085"/>
            <a:ext cx="669600" cy="9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ErrP Calibration</a:t>
            </a:r>
            <a:endParaRPr b="1" sz="2400"/>
          </a:p>
        </p:txBody>
      </p:sp>
      <p:pic>
        <p:nvPicPr>
          <p:cNvPr id="501" name="Google Shape;501;p73"/>
          <p:cNvPicPr preferRelativeResize="0"/>
          <p:nvPr/>
        </p:nvPicPr>
        <p:blipFill>
          <a:blip r:embed="rId3">
            <a:alphaModFix/>
          </a:blip>
          <a:stretch>
            <a:fillRect/>
          </a:stretch>
        </p:blipFill>
        <p:spPr>
          <a:xfrm>
            <a:off x="5749775" y="186974"/>
            <a:ext cx="3266226" cy="854430"/>
          </a:xfrm>
          <a:prstGeom prst="rect">
            <a:avLst/>
          </a:prstGeom>
          <a:noFill/>
          <a:ln>
            <a:noFill/>
          </a:ln>
        </p:spPr>
      </p:pic>
      <p:sp>
        <p:nvSpPr>
          <p:cNvPr id="502" name="Google Shape;502;p73"/>
          <p:cNvSpPr/>
          <p:nvPr/>
        </p:nvSpPr>
        <p:spPr>
          <a:xfrm>
            <a:off x="5749775" y="110825"/>
            <a:ext cx="754200" cy="956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73"/>
          <p:cNvPicPr preferRelativeResize="0"/>
          <p:nvPr/>
        </p:nvPicPr>
        <p:blipFill rotWithShape="1">
          <a:blip r:embed="rId4">
            <a:alphaModFix/>
          </a:blip>
          <a:srcRect b="58958" l="24089" r="51873" t="4808"/>
          <a:stretch/>
        </p:blipFill>
        <p:spPr>
          <a:xfrm>
            <a:off x="1909425" y="4293687"/>
            <a:ext cx="1536558" cy="689200"/>
          </a:xfrm>
          <a:prstGeom prst="rect">
            <a:avLst/>
          </a:prstGeom>
          <a:noFill/>
          <a:ln cap="flat" cmpd="sng" w="9525">
            <a:solidFill>
              <a:srgbClr val="000000"/>
            </a:solidFill>
            <a:prstDash val="solid"/>
            <a:round/>
            <a:headEnd len="sm" w="sm" type="none"/>
            <a:tailEnd len="sm" w="sm" type="none"/>
          </a:ln>
        </p:spPr>
      </p:pic>
      <p:pic>
        <p:nvPicPr>
          <p:cNvPr descr="f_i" id="504" name="Google Shape;504;p73" title="MathEquation,#000000"/>
          <p:cNvPicPr preferRelativeResize="0"/>
          <p:nvPr/>
        </p:nvPicPr>
        <p:blipFill>
          <a:blip r:embed="rId5">
            <a:alphaModFix/>
          </a:blip>
          <a:stretch>
            <a:fillRect/>
          </a:stretch>
        </p:blipFill>
        <p:spPr>
          <a:xfrm>
            <a:off x="6421804" y="4297225"/>
            <a:ext cx="277706" cy="365759"/>
          </a:xfrm>
          <a:prstGeom prst="rect">
            <a:avLst/>
          </a:prstGeom>
          <a:noFill/>
          <a:ln>
            <a:noFill/>
          </a:ln>
        </p:spPr>
      </p:pic>
      <p:pic>
        <p:nvPicPr>
          <p:cNvPr descr="\text{label}" id="505" name="Google Shape;505;p73" title="MathEquation,#000000"/>
          <p:cNvPicPr preferRelativeResize="0"/>
          <p:nvPr/>
        </p:nvPicPr>
        <p:blipFill>
          <a:blip r:embed="rId6">
            <a:alphaModFix/>
          </a:blip>
          <a:stretch>
            <a:fillRect/>
          </a:stretch>
        </p:blipFill>
        <p:spPr>
          <a:xfrm>
            <a:off x="6288300" y="4674575"/>
            <a:ext cx="544692" cy="365761"/>
          </a:xfrm>
          <a:prstGeom prst="rect">
            <a:avLst/>
          </a:prstGeom>
          <a:noFill/>
          <a:ln>
            <a:noFill/>
          </a:ln>
        </p:spPr>
      </p:pic>
      <p:cxnSp>
        <p:nvCxnSpPr>
          <p:cNvPr id="506" name="Google Shape;506;p73"/>
          <p:cNvCxnSpPr>
            <a:stCxn id="507" idx="1"/>
            <a:endCxn id="503" idx="1"/>
          </p:cNvCxnSpPr>
          <p:nvPr/>
        </p:nvCxnSpPr>
        <p:spPr>
          <a:xfrm>
            <a:off x="1790150" y="2031500"/>
            <a:ext cx="119400" cy="2606700"/>
          </a:xfrm>
          <a:prstGeom prst="bentConnector3">
            <a:avLst>
              <a:gd fmla="val -517923" name="adj1"/>
            </a:avLst>
          </a:prstGeom>
          <a:noFill/>
          <a:ln cap="flat" cmpd="sng" w="28575">
            <a:solidFill>
              <a:srgbClr val="000000"/>
            </a:solidFill>
            <a:prstDash val="solid"/>
            <a:round/>
            <a:headEnd len="med" w="med" type="none"/>
            <a:tailEnd len="med" w="med" type="triangle"/>
          </a:ln>
        </p:spPr>
      </p:cxnSp>
      <p:sp>
        <p:nvSpPr>
          <p:cNvPr id="507" name="Google Shape;507;p73"/>
          <p:cNvSpPr/>
          <p:nvPr/>
        </p:nvSpPr>
        <p:spPr>
          <a:xfrm>
            <a:off x="1790150" y="1263050"/>
            <a:ext cx="1775100" cy="15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8" name="Google Shape;508;p73"/>
          <p:cNvCxnSpPr>
            <a:stCxn id="503" idx="3"/>
            <a:endCxn id="509" idx="1"/>
          </p:cNvCxnSpPr>
          <p:nvPr/>
        </p:nvCxnSpPr>
        <p:spPr>
          <a:xfrm>
            <a:off x="3445983" y="4638287"/>
            <a:ext cx="609300" cy="2100"/>
          </a:xfrm>
          <a:prstGeom prst="straightConnector1">
            <a:avLst/>
          </a:prstGeom>
          <a:noFill/>
          <a:ln cap="flat" cmpd="sng" w="28575">
            <a:solidFill>
              <a:srgbClr val="000000"/>
            </a:solidFill>
            <a:prstDash val="solid"/>
            <a:round/>
            <a:headEnd len="med" w="med" type="none"/>
            <a:tailEnd len="med" w="med" type="triangle"/>
          </a:ln>
        </p:spPr>
      </p:cxnSp>
      <p:cxnSp>
        <p:nvCxnSpPr>
          <p:cNvPr id="510" name="Google Shape;510;p73"/>
          <p:cNvCxnSpPr>
            <a:stCxn id="511" idx="3"/>
            <a:endCxn id="499" idx="3"/>
          </p:cNvCxnSpPr>
          <p:nvPr/>
        </p:nvCxnSpPr>
        <p:spPr>
          <a:xfrm flipH="1">
            <a:off x="6908700" y="2457450"/>
            <a:ext cx="158700" cy="2178900"/>
          </a:xfrm>
          <a:prstGeom prst="bentConnector3">
            <a:avLst>
              <a:gd fmla="val -480246" name="adj1"/>
            </a:avLst>
          </a:prstGeom>
          <a:noFill/>
          <a:ln cap="flat" cmpd="sng" w="28575">
            <a:solidFill>
              <a:srgbClr val="000000"/>
            </a:solidFill>
            <a:prstDash val="solid"/>
            <a:round/>
            <a:headEnd len="med" w="med" type="none"/>
            <a:tailEnd len="med" w="med" type="triangle"/>
          </a:ln>
        </p:spPr>
      </p:cxnSp>
      <p:cxnSp>
        <p:nvCxnSpPr>
          <p:cNvPr id="512" name="Google Shape;512;p73"/>
          <p:cNvCxnSpPr>
            <a:stCxn id="509" idx="3"/>
            <a:endCxn id="499" idx="1"/>
          </p:cNvCxnSpPr>
          <p:nvPr/>
        </p:nvCxnSpPr>
        <p:spPr>
          <a:xfrm flipH="1" rot="10800000">
            <a:off x="5552568" y="4636138"/>
            <a:ext cx="686700" cy="4200"/>
          </a:xfrm>
          <a:prstGeom prst="straightConnector1">
            <a:avLst/>
          </a:prstGeom>
          <a:noFill/>
          <a:ln cap="flat" cmpd="sng" w="28575">
            <a:solidFill>
              <a:srgbClr val="000000"/>
            </a:solidFill>
            <a:prstDash val="solid"/>
            <a:round/>
            <a:headEnd len="med" w="med" type="none"/>
            <a:tailEnd len="med" w="med" type="triangle"/>
          </a:ln>
        </p:spPr>
      </p:cxnSp>
      <p:sp>
        <p:nvSpPr>
          <p:cNvPr id="511" name="Google Shape;511;p73"/>
          <p:cNvSpPr/>
          <p:nvPr/>
        </p:nvSpPr>
        <p:spPr>
          <a:xfrm>
            <a:off x="4953000" y="1828800"/>
            <a:ext cx="21144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3" name="Google Shape;513;p73" title="IMG_5549.MOV">
            <a:hlinkClick r:id="rId7"/>
          </p:cNvPr>
          <p:cNvPicPr preferRelativeResize="0"/>
          <p:nvPr/>
        </p:nvPicPr>
        <p:blipFill>
          <a:blip r:embed="rId8">
            <a:alphaModFix/>
          </a:blip>
          <a:stretch>
            <a:fillRect/>
          </a:stretch>
        </p:blipFill>
        <p:spPr>
          <a:xfrm>
            <a:off x="1790150" y="1131217"/>
            <a:ext cx="5277250" cy="2968418"/>
          </a:xfrm>
          <a:prstGeom prst="rect">
            <a:avLst/>
          </a:prstGeom>
          <a:noFill/>
          <a:ln>
            <a:noFill/>
          </a:ln>
        </p:spPr>
      </p:pic>
      <p:pic>
        <p:nvPicPr>
          <p:cNvPr id="509" name="Google Shape;509;p73"/>
          <p:cNvPicPr preferRelativeResize="0"/>
          <p:nvPr/>
        </p:nvPicPr>
        <p:blipFill>
          <a:blip r:embed="rId9">
            <a:alphaModFix/>
          </a:blip>
          <a:stretch>
            <a:fillRect/>
          </a:stretch>
        </p:blipFill>
        <p:spPr>
          <a:xfrm>
            <a:off x="4055284" y="4213125"/>
            <a:ext cx="1497283" cy="854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Quiz</a:t>
            </a:r>
            <a:endParaRPr b="1" sz="2400"/>
          </a:p>
        </p:txBody>
      </p:sp>
      <p:sp>
        <p:nvSpPr>
          <p:cNvPr id="519" name="Google Shape;519;p74"/>
          <p:cNvSpPr txBox="1"/>
          <p:nvPr>
            <p:ph idx="1" type="body"/>
          </p:nvPr>
        </p:nvSpPr>
        <p:spPr>
          <a:xfrm>
            <a:off x="311700" y="1152475"/>
            <a:ext cx="8655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When you get feedback (good/bad), how will you treat and utilize it for RL?</a:t>
            </a:r>
            <a:endParaRPr sz="2000"/>
          </a:p>
          <a:p>
            <a:pPr indent="-355600" lvl="0" marL="457200" rtl="0" algn="l">
              <a:spcBef>
                <a:spcPts val="1600"/>
              </a:spcBef>
              <a:spcAft>
                <a:spcPts val="0"/>
              </a:spcAft>
              <a:buSzPts val="2000"/>
              <a:buAutoNum type="alphaUcPeriod"/>
            </a:pPr>
            <a:r>
              <a:rPr lang="en-GB" sz="2000"/>
              <a:t>It is praise/penalty, i.e, rewards in RL settings.</a:t>
            </a:r>
            <a:endParaRPr sz="2000"/>
          </a:p>
          <a:p>
            <a:pPr indent="-355600" lvl="0" marL="457200" rtl="0" algn="l">
              <a:spcBef>
                <a:spcPts val="0"/>
              </a:spcBef>
              <a:spcAft>
                <a:spcPts val="0"/>
              </a:spcAft>
              <a:buSzPts val="2000"/>
              <a:buAutoNum type="alphaUcPeriod"/>
            </a:pPr>
            <a:r>
              <a:rPr lang="en-GB" sz="2000"/>
              <a:t>It is whether the action is optimal/suboptimal, i.e., Q values in RL.</a:t>
            </a:r>
            <a:endParaRPr sz="2000"/>
          </a:p>
          <a:p>
            <a:pPr indent="-355600" lvl="0" marL="457200" rtl="0" algn="l">
              <a:spcBef>
                <a:spcPts val="0"/>
              </a:spcBef>
              <a:spcAft>
                <a:spcPts val="0"/>
              </a:spcAft>
              <a:buSzPts val="2000"/>
              <a:buAutoNum type="alphaUcPeriod"/>
            </a:pPr>
            <a:r>
              <a:rPr lang="en-GB" sz="2000"/>
              <a:t>Other thoughts</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Quiz</a:t>
            </a:r>
            <a:endParaRPr b="1" sz="2400"/>
          </a:p>
        </p:txBody>
      </p:sp>
      <p:sp>
        <p:nvSpPr>
          <p:cNvPr id="525" name="Google Shape;525;p75"/>
          <p:cNvSpPr txBox="1"/>
          <p:nvPr>
            <p:ph idx="1" type="body"/>
          </p:nvPr>
        </p:nvSpPr>
        <p:spPr>
          <a:xfrm>
            <a:off x="311700" y="1152475"/>
            <a:ext cx="8655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When you get feedback (good/bad), how will you treat and utilize it for RL?</a:t>
            </a:r>
            <a:endParaRPr sz="2000"/>
          </a:p>
          <a:p>
            <a:pPr indent="-355600" lvl="0" marL="457200" rtl="0" algn="l">
              <a:spcBef>
                <a:spcPts val="1600"/>
              </a:spcBef>
              <a:spcAft>
                <a:spcPts val="0"/>
              </a:spcAft>
              <a:buSzPts val="2000"/>
              <a:buAutoNum type="alphaUcPeriod"/>
            </a:pPr>
            <a:r>
              <a:rPr lang="en-GB" sz="2000"/>
              <a:t>It is praise/penalty, i.e, rewards in RL settings.</a:t>
            </a:r>
            <a:endParaRPr sz="2000"/>
          </a:p>
          <a:p>
            <a:pPr indent="-355600" lvl="0" marL="457200" rtl="0" algn="l">
              <a:spcBef>
                <a:spcPts val="0"/>
              </a:spcBef>
              <a:spcAft>
                <a:spcPts val="0"/>
              </a:spcAft>
              <a:buSzPts val="2000"/>
              <a:buAutoNum type="alphaUcPeriod"/>
            </a:pPr>
            <a:r>
              <a:rPr b="1" lang="en-GB" sz="2000"/>
              <a:t>It is whether the action is optimal/suboptimal, i.e., Q values in RL.</a:t>
            </a:r>
            <a:endParaRPr b="1" sz="2000"/>
          </a:p>
          <a:p>
            <a:pPr indent="-355600" lvl="0" marL="457200" rtl="0" algn="l">
              <a:spcBef>
                <a:spcPts val="0"/>
              </a:spcBef>
              <a:spcAft>
                <a:spcPts val="0"/>
              </a:spcAft>
              <a:buSzPts val="2000"/>
              <a:buAutoNum type="alphaUcPeriod"/>
            </a:pPr>
            <a:r>
              <a:rPr lang="en-GB" sz="2000"/>
              <a:t>Other thoughts</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71" name="Google Shape;171;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Alternatives to direct programming are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lang="en-GB"/>
              <a:t>Reinforcement Learning</a:t>
            </a:r>
            <a:endParaRPr/>
          </a:p>
          <a:p>
            <a:pPr indent="-342900" lvl="0" marL="457200" rtl="0" algn="l">
              <a:spcBef>
                <a:spcPts val="0"/>
              </a:spcBef>
              <a:spcAft>
                <a:spcPts val="0"/>
              </a:spcAft>
              <a:buSzPts val="1800"/>
              <a:buChar char="●"/>
            </a:pPr>
            <a:r>
              <a:rPr lang="en-GB"/>
              <a:t>Learning from Human Feedback</a:t>
            </a:r>
            <a:endParaRPr/>
          </a:p>
        </p:txBody>
      </p:sp>
      <p:sp>
        <p:nvSpPr>
          <p:cNvPr id="172" name="Google Shape;172;p40"/>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173" name="Google Shape;173;p40"/>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174" name="Google Shape;174;p40"/>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Learning from Human Feedback</a:t>
            </a:r>
            <a:endParaRPr b="1" sz="2400"/>
          </a:p>
        </p:txBody>
      </p:sp>
      <p:sp>
        <p:nvSpPr>
          <p:cNvPr id="531" name="Google Shape;531;p76"/>
          <p:cNvSpPr/>
          <p:nvPr/>
        </p:nvSpPr>
        <p:spPr>
          <a:xfrm>
            <a:off x="2263200" y="1498500"/>
            <a:ext cx="3336000" cy="2673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76"/>
          <p:cNvPicPr preferRelativeResize="0"/>
          <p:nvPr/>
        </p:nvPicPr>
        <p:blipFill>
          <a:blip r:embed="rId3">
            <a:alphaModFix/>
          </a:blip>
          <a:stretch>
            <a:fillRect/>
          </a:stretch>
        </p:blipFill>
        <p:spPr>
          <a:xfrm>
            <a:off x="152400" y="1624850"/>
            <a:ext cx="8909273" cy="2482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Learning from Human Feedback</a:t>
            </a:r>
            <a:endParaRPr b="1" sz="2400"/>
          </a:p>
          <a:p>
            <a:pPr indent="0" lvl="0" marL="0" rtl="0" algn="l">
              <a:spcBef>
                <a:spcPts val="0"/>
              </a:spcBef>
              <a:spcAft>
                <a:spcPts val="0"/>
              </a:spcAft>
              <a:buNone/>
            </a:pPr>
            <a:r>
              <a:t/>
            </a:r>
            <a:endParaRPr b="1" sz="2400"/>
          </a:p>
        </p:txBody>
      </p:sp>
      <p:pic>
        <p:nvPicPr>
          <p:cNvPr id="538" name="Google Shape;538;p77"/>
          <p:cNvPicPr preferRelativeResize="0"/>
          <p:nvPr/>
        </p:nvPicPr>
        <p:blipFill>
          <a:blip r:embed="rId3">
            <a:alphaModFix/>
          </a:blip>
          <a:stretch>
            <a:fillRect/>
          </a:stretch>
        </p:blipFill>
        <p:spPr>
          <a:xfrm>
            <a:off x="5749775" y="186974"/>
            <a:ext cx="3266226" cy="854430"/>
          </a:xfrm>
          <a:prstGeom prst="rect">
            <a:avLst/>
          </a:prstGeom>
          <a:noFill/>
          <a:ln>
            <a:noFill/>
          </a:ln>
        </p:spPr>
      </p:pic>
      <p:sp>
        <p:nvSpPr>
          <p:cNvPr id="539" name="Google Shape;539;p77"/>
          <p:cNvSpPr/>
          <p:nvPr/>
        </p:nvSpPr>
        <p:spPr>
          <a:xfrm>
            <a:off x="6497650" y="110825"/>
            <a:ext cx="1266900" cy="956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_t, a_t \rightarrow f_t" id="540" name="Google Shape;540;p77" title="MathEquation,#000000"/>
          <p:cNvPicPr preferRelativeResize="0"/>
          <p:nvPr/>
        </p:nvPicPr>
        <p:blipFill>
          <a:blip r:embed="rId4">
            <a:alphaModFix/>
          </a:blip>
          <a:stretch>
            <a:fillRect/>
          </a:stretch>
        </p:blipFill>
        <p:spPr>
          <a:xfrm>
            <a:off x="3621312" y="1699525"/>
            <a:ext cx="1901372" cy="457200"/>
          </a:xfrm>
          <a:prstGeom prst="rect">
            <a:avLst/>
          </a:prstGeom>
          <a:noFill/>
          <a:ln>
            <a:noFill/>
          </a:ln>
        </p:spPr>
      </p:pic>
      <p:graphicFrame>
        <p:nvGraphicFramePr>
          <p:cNvPr id="541" name="Google Shape;541;p77"/>
          <p:cNvGraphicFramePr/>
          <p:nvPr/>
        </p:nvGraphicFramePr>
        <p:xfrm>
          <a:off x="810925" y="2471350"/>
          <a:ext cx="3000000" cy="3000000"/>
        </p:xfrm>
        <a:graphic>
          <a:graphicData uri="http://schemas.openxmlformats.org/drawingml/2006/table">
            <a:tbl>
              <a:tblPr>
                <a:noFill/>
                <a:tableStyleId>{A16CC71C-358B-4902-AD66-F8DEDDCB9603}</a:tableStyleId>
              </a:tblPr>
              <a:tblGrid>
                <a:gridCol w="1504425"/>
                <a:gridCol w="1504425"/>
                <a:gridCol w="1504425"/>
                <a:gridCol w="1504425"/>
                <a:gridCol w="1504425"/>
              </a:tblGrid>
              <a:tr h="467275">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rPr lang="en-GB" sz="1800"/>
                        <a:t>a1</a:t>
                      </a:r>
                      <a:endParaRPr sz="1800"/>
                    </a:p>
                  </a:txBody>
                  <a:tcPr marT="91425" marB="91425" marR="91425" marL="91425"/>
                </a:tc>
                <a:tc>
                  <a:txBody>
                    <a:bodyPr/>
                    <a:lstStyle/>
                    <a:p>
                      <a:pPr indent="0" lvl="0" marL="0" rtl="0" algn="l">
                        <a:spcBef>
                          <a:spcPts val="0"/>
                        </a:spcBef>
                        <a:spcAft>
                          <a:spcPts val="0"/>
                        </a:spcAft>
                        <a:buNone/>
                      </a:pPr>
                      <a:r>
                        <a:rPr lang="en-GB" sz="1800"/>
                        <a:t>a2</a:t>
                      </a:r>
                      <a:endParaRPr sz="1800"/>
                    </a:p>
                  </a:txBody>
                  <a:tcPr marT="91425" marB="91425" marR="91425" marL="91425"/>
                </a:tc>
                <a:tc>
                  <a:txBody>
                    <a:bodyPr/>
                    <a:lstStyle/>
                    <a:p>
                      <a:pPr indent="0" lvl="0" marL="0" rtl="0" algn="l">
                        <a:spcBef>
                          <a:spcPts val="0"/>
                        </a:spcBef>
                        <a:spcAft>
                          <a:spcPts val="0"/>
                        </a:spcAft>
                        <a:buNone/>
                      </a:pPr>
                      <a:r>
                        <a:rPr lang="en-GB" sz="1800"/>
                        <a:t>a3</a:t>
                      </a:r>
                      <a:endParaRPr sz="1800"/>
                    </a:p>
                  </a:txBody>
                  <a:tcPr marT="91425" marB="91425" marR="91425" marL="91425"/>
                </a:tc>
                <a:tc>
                  <a:txBody>
                    <a:bodyPr/>
                    <a:lstStyle/>
                    <a:p>
                      <a:pPr indent="0" lvl="0" marL="0" rtl="0" algn="l">
                        <a:spcBef>
                          <a:spcPts val="0"/>
                        </a:spcBef>
                        <a:spcAft>
                          <a:spcPts val="0"/>
                        </a:spcAft>
                        <a:buNone/>
                      </a:pPr>
                      <a:r>
                        <a:rPr lang="en-GB" sz="1800"/>
                        <a:t>...</a:t>
                      </a:r>
                      <a:endParaRPr sz="1800"/>
                    </a:p>
                  </a:txBody>
                  <a:tcPr marT="91425" marB="91425" marR="91425" marL="91425"/>
                </a:tc>
              </a:tr>
              <a:tr h="467275">
                <a:tc>
                  <a:txBody>
                    <a:bodyPr/>
                    <a:lstStyle/>
                    <a:p>
                      <a:pPr indent="0" lvl="0" marL="0" rtl="0" algn="l">
                        <a:spcBef>
                          <a:spcPts val="0"/>
                        </a:spcBef>
                        <a:spcAft>
                          <a:spcPts val="0"/>
                        </a:spcAft>
                        <a:buNone/>
                      </a:pPr>
                      <a:r>
                        <a:rPr lang="en-GB" sz="1800"/>
                        <a:t>s1</a:t>
                      </a:r>
                      <a:endParaRPr sz="1800"/>
                    </a:p>
                  </a:txBody>
                  <a:tcPr marT="91425" marB="91425" marR="91425" marL="91425"/>
                </a:tc>
                <a:tc>
                  <a:txBody>
                    <a:bodyPr/>
                    <a:lstStyle/>
                    <a:p>
                      <a:pPr indent="0" lvl="0" marL="0" rtl="0" algn="l">
                        <a:spcBef>
                          <a:spcPts val="0"/>
                        </a:spcBef>
                        <a:spcAft>
                          <a:spcPts val="0"/>
                        </a:spcAft>
                        <a:buNone/>
                      </a:pPr>
                      <a:r>
                        <a:rPr lang="en-GB" sz="1800"/>
                        <a:t>good</a:t>
                      </a:r>
                      <a:endParaRPr sz="1800"/>
                    </a:p>
                  </a:txBody>
                  <a:tcPr marT="91425" marB="91425" marR="91425" marL="91425"/>
                </a:tc>
                <a:tc>
                  <a:txBody>
                    <a:bodyPr/>
                    <a:lstStyle/>
                    <a:p>
                      <a:pPr indent="0" lvl="0" marL="0" rtl="0" algn="l">
                        <a:spcBef>
                          <a:spcPts val="0"/>
                        </a:spcBef>
                        <a:spcAft>
                          <a:spcPts val="0"/>
                        </a:spcAft>
                        <a:buNone/>
                      </a:pPr>
                      <a:r>
                        <a:rPr lang="en-GB" sz="1800"/>
                        <a:t>bad</a:t>
                      </a:r>
                      <a:endParaRPr sz="1800"/>
                    </a:p>
                  </a:txBody>
                  <a:tcPr marT="91425" marB="91425" marR="91425" marL="91425"/>
                </a:tc>
                <a:tc>
                  <a:txBody>
                    <a:bodyPr/>
                    <a:lstStyle/>
                    <a:p>
                      <a:pPr indent="0" lvl="0" marL="0" rtl="0" algn="l">
                        <a:spcBef>
                          <a:spcPts val="0"/>
                        </a:spcBef>
                        <a:spcAft>
                          <a:spcPts val="0"/>
                        </a:spcAft>
                        <a:buNone/>
                      </a:pPr>
                      <a:r>
                        <a:rPr lang="en-GB" sz="1800"/>
                        <a:t>bad</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r>
              <a:tr h="467275">
                <a:tc>
                  <a:txBody>
                    <a:bodyPr/>
                    <a:lstStyle/>
                    <a:p>
                      <a:pPr indent="0" lvl="0" marL="0" rtl="0" algn="l">
                        <a:spcBef>
                          <a:spcPts val="0"/>
                        </a:spcBef>
                        <a:spcAft>
                          <a:spcPts val="0"/>
                        </a:spcAft>
                        <a:buNone/>
                      </a:pPr>
                      <a:r>
                        <a:rPr lang="en-GB" sz="1800"/>
                        <a:t>s2</a:t>
                      </a:r>
                      <a:endParaRPr sz="1800"/>
                    </a:p>
                  </a:txBody>
                  <a:tcPr marT="91425" marB="91425" marR="91425" marL="91425"/>
                </a:tc>
                <a:tc>
                  <a:txBody>
                    <a:bodyPr/>
                    <a:lstStyle/>
                    <a:p>
                      <a:pPr indent="0" lvl="0" marL="0" rtl="0" algn="l">
                        <a:spcBef>
                          <a:spcPts val="0"/>
                        </a:spcBef>
                        <a:spcAft>
                          <a:spcPts val="0"/>
                        </a:spcAft>
                        <a:buNone/>
                      </a:pPr>
                      <a:r>
                        <a:rPr lang="en-GB" sz="1800"/>
                        <a:t>bad</a:t>
                      </a:r>
                      <a:endParaRPr sz="1800"/>
                    </a:p>
                  </a:txBody>
                  <a:tcPr marT="91425" marB="91425" marR="91425" marL="91425"/>
                </a:tc>
                <a:tc>
                  <a:txBody>
                    <a:bodyPr/>
                    <a:lstStyle/>
                    <a:p>
                      <a:pPr indent="0" lvl="0" marL="0" rtl="0" algn="l">
                        <a:spcBef>
                          <a:spcPts val="0"/>
                        </a:spcBef>
                        <a:spcAft>
                          <a:spcPts val="0"/>
                        </a:spcAft>
                        <a:buNone/>
                      </a:pPr>
                      <a:r>
                        <a:rPr lang="en-GB" sz="1800"/>
                        <a:t>u</a:t>
                      </a:r>
                      <a:r>
                        <a:rPr lang="en-GB" sz="1800"/>
                        <a:t>nknown</a:t>
                      </a:r>
                      <a:endParaRPr sz="1800"/>
                    </a:p>
                  </a:txBody>
                  <a:tcPr marT="91425" marB="91425" marR="91425" marL="91425"/>
                </a:tc>
                <a:tc>
                  <a:txBody>
                    <a:bodyPr/>
                    <a:lstStyle/>
                    <a:p>
                      <a:pPr indent="0" lvl="0" marL="0" rtl="0" algn="l">
                        <a:spcBef>
                          <a:spcPts val="0"/>
                        </a:spcBef>
                        <a:spcAft>
                          <a:spcPts val="0"/>
                        </a:spcAft>
                        <a:buNone/>
                      </a:pPr>
                      <a:r>
                        <a:rPr lang="en-GB" sz="1800"/>
                        <a:t>good</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r>
              <a:tr h="467275">
                <a:tc>
                  <a:txBody>
                    <a:bodyPr/>
                    <a:lstStyle/>
                    <a:p>
                      <a:pPr indent="0" lvl="0" marL="0" rtl="0" algn="l">
                        <a:spcBef>
                          <a:spcPts val="0"/>
                        </a:spcBef>
                        <a:spcAft>
                          <a:spcPts val="0"/>
                        </a:spcAft>
                        <a:buNone/>
                      </a:pPr>
                      <a:r>
                        <a:rPr lang="en-GB" sz="1800"/>
                        <a:t>s3</a:t>
                      </a:r>
                      <a:endParaRPr sz="1800"/>
                    </a:p>
                  </a:txBody>
                  <a:tcPr marT="91425" marB="91425" marR="91425" marL="91425"/>
                </a:tc>
                <a:tc>
                  <a:txBody>
                    <a:bodyPr/>
                    <a:lstStyle/>
                    <a:p>
                      <a:pPr indent="0" lvl="0" marL="0" rtl="0" algn="l">
                        <a:spcBef>
                          <a:spcPts val="0"/>
                        </a:spcBef>
                        <a:spcAft>
                          <a:spcPts val="0"/>
                        </a:spcAft>
                        <a:buNone/>
                      </a:pPr>
                      <a:r>
                        <a:rPr lang="en-GB" sz="1800"/>
                        <a:t>bad</a:t>
                      </a:r>
                      <a:endParaRPr sz="1800"/>
                    </a:p>
                  </a:txBody>
                  <a:tcPr marT="91425" marB="91425" marR="91425" marL="91425"/>
                </a:tc>
                <a:tc>
                  <a:txBody>
                    <a:bodyPr/>
                    <a:lstStyle/>
                    <a:p>
                      <a:pPr indent="0" lvl="0" marL="0" rtl="0" algn="l">
                        <a:spcBef>
                          <a:spcPts val="0"/>
                        </a:spcBef>
                        <a:spcAft>
                          <a:spcPts val="0"/>
                        </a:spcAft>
                        <a:buNone/>
                      </a:pPr>
                      <a:r>
                        <a:rPr lang="en-GB" sz="1800">
                          <a:solidFill>
                            <a:schemeClr val="dk1"/>
                          </a:solidFill>
                        </a:rPr>
                        <a:t>u</a:t>
                      </a:r>
                      <a:r>
                        <a:rPr lang="en-GB" sz="1800">
                          <a:solidFill>
                            <a:schemeClr val="dk1"/>
                          </a:solidFill>
                        </a:rPr>
                        <a:t>nknown</a:t>
                      </a:r>
                      <a:endParaRPr sz="18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GB" sz="1800">
                          <a:solidFill>
                            <a:schemeClr val="dk1"/>
                          </a:solidFill>
                        </a:rPr>
                        <a:t>unknown</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r>
              <a:tr h="471800">
                <a:tc>
                  <a:txBody>
                    <a:bodyPr/>
                    <a:lstStyle/>
                    <a:p>
                      <a:pPr indent="0" lvl="0" marL="0" rtl="0" algn="l">
                        <a:spcBef>
                          <a:spcPts val="0"/>
                        </a:spcBef>
                        <a:spcAft>
                          <a:spcPts val="0"/>
                        </a:spcAft>
                        <a:buNone/>
                      </a:pPr>
                      <a:r>
                        <a:rPr lang="en-GB" sz="1800"/>
                        <a:t>...</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t/>
                      </a:r>
                      <a:endParaRPr sz="1800"/>
                    </a:p>
                  </a:txBody>
                  <a:tcPr marT="91425" marB="91425" marR="91425" marL="91425"/>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Learning from Human Feedback</a:t>
            </a:r>
            <a:endParaRPr b="1" sz="2400"/>
          </a:p>
          <a:p>
            <a:pPr indent="0" lvl="0" marL="0" rtl="0" algn="l">
              <a:spcBef>
                <a:spcPts val="0"/>
              </a:spcBef>
              <a:spcAft>
                <a:spcPts val="0"/>
              </a:spcAft>
              <a:buNone/>
            </a:pPr>
            <a:r>
              <a:t/>
            </a:r>
            <a:endParaRPr b="1" sz="2400"/>
          </a:p>
        </p:txBody>
      </p:sp>
      <p:pic>
        <p:nvPicPr>
          <p:cNvPr id="547" name="Google Shape;547;p78"/>
          <p:cNvPicPr preferRelativeResize="0"/>
          <p:nvPr/>
        </p:nvPicPr>
        <p:blipFill>
          <a:blip r:embed="rId3">
            <a:alphaModFix/>
          </a:blip>
          <a:stretch>
            <a:fillRect/>
          </a:stretch>
        </p:blipFill>
        <p:spPr>
          <a:xfrm>
            <a:off x="5749775" y="186974"/>
            <a:ext cx="3266226" cy="854430"/>
          </a:xfrm>
          <a:prstGeom prst="rect">
            <a:avLst/>
          </a:prstGeom>
          <a:noFill/>
          <a:ln>
            <a:noFill/>
          </a:ln>
        </p:spPr>
      </p:pic>
      <p:sp>
        <p:nvSpPr>
          <p:cNvPr id="548" name="Google Shape;548;p78"/>
          <p:cNvSpPr/>
          <p:nvPr/>
        </p:nvSpPr>
        <p:spPr>
          <a:xfrm>
            <a:off x="6497650" y="110825"/>
            <a:ext cx="1266900" cy="956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_t, a_t \rightarrow f_t" id="549" name="Google Shape;549;p78" title="MathEquation,#000000"/>
          <p:cNvPicPr preferRelativeResize="0"/>
          <p:nvPr/>
        </p:nvPicPr>
        <p:blipFill>
          <a:blip r:embed="rId4">
            <a:alphaModFix/>
          </a:blip>
          <a:stretch>
            <a:fillRect/>
          </a:stretch>
        </p:blipFill>
        <p:spPr>
          <a:xfrm>
            <a:off x="3621312" y="1362400"/>
            <a:ext cx="1901372" cy="457200"/>
          </a:xfrm>
          <a:prstGeom prst="rect">
            <a:avLst/>
          </a:prstGeom>
          <a:noFill/>
          <a:ln>
            <a:noFill/>
          </a:ln>
        </p:spPr>
      </p:pic>
      <p:pic>
        <p:nvPicPr>
          <p:cNvPr descr="\pi(a_t|s_t) = \text{argmax}_{a}\hat{F}(s_t, a)" id="550" name="Google Shape;550;p78" title="MathEquation,#000000"/>
          <p:cNvPicPr preferRelativeResize="0"/>
          <p:nvPr/>
        </p:nvPicPr>
        <p:blipFill>
          <a:blip r:embed="rId5">
            <a:alphaModFix/>
          </a:blip>
          <a:stretch>
            <a:fillRect/>
          </a:stretch>
        </p:blipFill>
        <p:spPr>
          <a:xfrm>
            <a:off x="2707025" y="3752525"/>
            <a:ext cx="3729962" cy="457200"/>
          </a:xfrm>
          <a:prstGeom prst="rect">
            <a:avLst/>
          </a:prstGeom>
          <a:noFill/>
          <a:ln>
            <a:noFill/>
          </a:ln>
        </p:spPr>
      </p:pic>
      <p:pic>
        <p:nvPicPr>
          <p:cNvPr descr="\hat{F}: S \times A \rightarrow \{0,1\}" id="551" name="Google Shape;551;p78" title="MathEquation,#000000"/>
          <p:cNvPicPr preferRelativeResize="0"/>
          <p:nvPr/>
        </p:nvPicPr>
        <p:blipFill>
          <a:blip r:embed="rId6">
            <a:alphaModFix/>
          </a:blip>
          <a:stretch>
            <a:fillRect/>
          </a:stretch>
        </p:blipFill>
        <p:spPr>
          <a:xfrm>
            <a:off x="2483712" y="2486075"/>
            <a:ext cx="2707018" cy="457200"/>
          </a:xfrm>
          <a:prstGeom prst="rect">
            <a:avLst/>
          </a:prstGeom>
          <a:noFill/>
          <a:ln>
            <a:noFill/>
          </a:ln>
        </p:spPr>
      </p:pic>
      <p:pic>
        <p:nvPicPr>
          <p:cNvPr id="552" name="Google Shape;552;p78"/>
          <p:cNvPicPr preferRelativeResize="0"/>
          <p:nvPr/>
        </p:nvPicPr>
        <p:blipFill rotWithShape="1">
          <a:blip r:embed="rId7">
            <a:alphaModFix/>
          </a:blip>
          <a:srcRect b="19296" l="16578" r="14857" t="20794"/>
          <a:stretch/>
        </p:blipFill>
        <p:spPr>
          <a:xfrm>
            <a:off x="5863175" y="1884004"/>
            <a:ext cx="1901375" cy="1661345"/>
          </a:xfrm>
          <a:prstGeom prst="rect">
            <a:avLst/>
          </a:prstGeom>
          <a:noFill/>
          <a:ln cap="flat" cmpd="sng" w="9525">
            <a:solidFill>
              <a:srgbClr val="000000"/>
            </a:solidFill>
            <a:prstDash val="solid"/>
            <a:round/>
            <a:headEnd len="sm" w="sm" type="none"/>
            <a:tailEnd len="sm" w="sm" type="none"/>
          </a:ln>
        </p:spPr>
      </p:pic>
      <p:pic>
        <p:nvPicPr>
          <p:cNvPr id="553" name="Google Shape;553;p78"/>
          <p:cNvPicPr preferRelativeResize="0"/>
          <p:nvPr/>
        </p:nvPicPr>
        <p:blipFill>
          <a:blip r:embed="rId8">
            <a:alphaModFix/>
          </a:blip>
          <a:stretch>
            <a:fillRect/>
          </a:stretch>
        </p:blipFill>
        <p:spPr>
          <a:xfrm>
            <a:off x="1011575" y="4511425"/>
            <a:ext cx="358140" cy="457200"/>
          </a:xfrm>
          <a:prstGeom prst="rect">
            <a:avLst/>
          </a:prstGeom>
          <a:noFill/>
          <a:ln>
            <a:noFill/>
          </a:ln>
        </p:spPr>
      </p:pic>
      <p:sp>
        <p:nvSpPr>
          <p:cNvPr id="554" name="Google Shape;554;p78"/>
          <p:cNvSpPr txBox="1"/>
          <p:nvPr/>
        </p:nvSpPr>
        <p:spPr>
          <a:xfrm>
            <a:off x="1363325" y="4511425"/>
            <a:ext cx="69573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t>comes from the EEG classifier and has low accuracy (60%)</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id="559" name="Google Shape;559;p79" title="Jingxi_online.MOV">
            <a:hlinkClick r:id="rId3"/>
          </p:cNvPr>
          <p:cNvPicPr preferRelativeResize="0"/>
          <p:nvPr/>
        </p:nvPicPr>
        <p:blipFill>
          <a:blip r:embed="rId4">
            <a:alphaModFix/>
          </a:blip>
          <a:stretch>
            <a:fillRect/>
          </a:stretch>
        </p:blipFill>
        <p:spPr>
          <a:xfrm>
            <a:off x="1028139" y="1093300"/>
            <a:ext cx="5277600" cy="2956902"/>
          </a:xfrm>
          <a:prstGeom prst="rect">
            <a:avLst/>
          </a:prstGeom>
          <a:noFill/>
          <a:ln>
            <a:noFill/>
          </a:ln>
        </p:spPr>
      </p:pic>
      <p:sp>
        <p:nvSpPr>
          <p:cNvPr id="560" name="Google Shape;560;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Learning from Human Feedback</a:t>
            </a:r>
            <a:endParaRPr b="1" sz="2400"/>
          </a:p>
          <a:p>
            <a:pPr indent="0" lvl="0" marL="0" rtl="0" algn="l">
              <a:spcBef>
                <a:spcPts val="0"/>
              </a:spcBef>
              <a:spcAft>
                <a:spcPts val="0"/>
              </a:spcAft>
              <a:buNone/>
            </a:pPr>
            <a:r>
              <a:t/>
            </a:r>
            <a:endParaRPr b="1" sz="2400"/>
          </a:p>
        </p:txBody>
      </p:sp>
      <p:pic>
        <p:nvPicPr>
          <p:cNvPr id="561" name="Google Shape;561;p79"/>
          <p:cNvPicPr preferRelativeResize="0"/>
          <p:nvPr/>
        </p:nvPicPr>
        <p:blipFill>
          <a:blip r:embed="rId5">
            <a:alphaModFix/>
          </a:blip>
          <a:stretch>
            <a:fillRect/>
          </a:stretch>
        </p:blipFill>
        <p:spPr>
          <a:xfrm>
            <a:off x="5749775" y="186974"/>
            <a:ext cx="3266226" cy="854430"/>
          </a:xfrm>
          <a:prstGeom prst="rect">
            <a:avLst/>
          </a:prstGeom>
          <a:noFill/>
          <a:ln>
            <a:noFill/>
          </a:ln>
        </p:spPr>
      </p:pic>
      <p:pic>
        <p:nvPicPr>
          <p:cNvPr id="562" name="Google Shape;562;p79"/>
          <p:cNvPicPr preferRelativeResize="0"/>
          <p:nvPr/>
        </p:nvPicPr>
        <p:blipFill rotWithShape="1">
          <a:blip r:embed="rId6">
            <a:alphaModFix/>
          </a:blip>
          <a:srcRect b="58958" l="24089" r="51873" t="4808"/>
          <a:stretch/>
        </p:blipFill>
        <p:spPr>
          <a:xfrm>
            <a:off x="1147425" y="4293687"/>
            <a:ext cx="1536558" cy="689200"/>
          </a:xfrm>
          <a:prstGeom prst="rect">
            <a:avLst/>
          </a:prstGeom>
          <a:noFill/>
          <a:ln cap="flat" cmpd="sng" w="9525">
            <a:solidFill>
              <a:srgbClr val="000000"/>
            </a:solidFill>
            <a:prstDash val="solid"/>
            <a:round/>
            <a:headEnd len="sm" w="sm" type="none"/>
            <a:tailEnd len="sm" w="sm" type="none"/>
          </a:ln>
        </p:spPr>
      </p:pic>
      <p:cxnSp>
        <p:nvCxnSpPr>
          <p:cNvPr id="563" name="Google Shape;563;p79"/>
          <p:cNvCxnSpPr>
            <a:stCxn id="559" idx="1"/>
            <a:endCxn id="562" idx="1"/>
          </p:cNvCxnSpPr>
          <p:nvPr/>
        </p:nvCxnSpPr>
        <p:spPr>
          <a:xfrm>
            <a:off x="1028139" y="2571751"/>
            <a:ext cx="119400" cy="2066400"/>
          </a:xfrm>
          <a:prstGeom prst="bentConnector3">
            <a:avLst>
              <a:gd fmla="val -476456" name="adj1"/>
            </a:avLst>
          </a:prstGeom>
          <a:noFill/>
          <a:ln cap="flat" cmpd="sng" w="28575">
            <a:solidFill>
              <a:srgbClr val="000000"/>
            </a:solidFill>
            <a:prstDash val="solid"/>
            <a:round/>
            <a:headEnd len="med" w="med" type="none"/>
            <a:tailEnd len="med" w="med" type="triangle"/>
          </a:ln>
        </p:spPr>
      </p:cxnSp>
      <p:sp>
        <p:nvSpPr>
          <p:cNvPr id="564" name="Google Shape;564;p79"/>
          <p:cNvSpPr/>
          <p:nvPr/>
        </p:nvSpPr>
        <p:spPr>
          <a:xfrm>
            <a:off x="1028150" y="1263050"/>
            <a:ext cx="1775100" cy="15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 name="Google Shape;565;p79"/>
          <p:cNvCxnSpPr>
            <a:stCxn id="562" idx="3"/>
            <a:endCxn id="566" idx="1"/>
          </p:cNvCxnSpPr>
          <p:nvPr/>
        </p:nvCxnSpPr>
        <p:spPr>
          <a:xfrm>
            <a:off x="2683983" y="4638287"/>
            <a:ext cx="639900" cy="2100"/>
          </a:xfrm>
          <a:prstGeom prst="straightConnector1">
            <a:avLst/>
          </a:prstGeom>
          <a:noFill/>
          <a:ln cap="flat" cmpd="sng" w="28575">
            <a:solidFill>
              <a:srgbClr val="000000"/>
            </a:solidFill>
            <a:prstDash val="solid"/>
            <a:round/>
            <a:headEnd len="med" w="med" type="none"/>
            <a:tailEnd len="med" w="med" type="triangle"/>
          </a:ln>
        </p:spPr>
      </p:cxnSp>
      <p:cxnSp>
        <p:nvCxnSpPr>
          <p:cNvPr id="567" name="Google Shape;567;p79"/>
          <p:cNvCxnSpPr>
            <a:stCxn id="566" idx="3"/>
            <a:endCxn id="568" idx="1"/>
          </p:cNvCxnSpPr>
          <p:nvPr/>
        </p:nvCxnSpPr>
        <p:spPr>
          <a:xfrm flipH="1" rot="10800000">
            <a:off x="4821200" y="4638238"/>
            <a:ext cx="656100" cy="2100"/>
          </a:xfrm>
          <a:prstGeom prst="straightConnector1">
            <a:avLst/>
          </a:prstGeom>
          <a:noFill/>
          <a:ln cap="flat" cmpd="sng" w="28575">
            <a:solidFill>
              <a:srgbClr val="000000"/>
            </a:solidFill>
            <a:prstDash val="solid"/>
            <a:round/>
            <a:headEnd len="med" w="med" type="none"/>
            <a:tailEnd len="med" w="med" type="triangle"/>
          </a:ln>
        </p:spPr>
      </p:cxnSp>
      <p:sp>
        <p:nvSpPr>
          <p:cNvPr id="569" name="Google Shape;569;p79"/>
          <p:cNvSpPr/>
          <p:nvPr/>
        </p:nvSpPr>
        <p:spPr>
          <a:xfrm>
            <a:off x="4191000" y="1828800"/>
            <a:ext cx="21144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9"/>
          <p:cNvSpPr/>
          <p:nvPr/>
        </p:nvSpPr>
        <p:spPr>
          <a:xfrm>
            <a:off x="6497650" y="110825"/>
            <a:ext cx="1266900" cy="956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f_t" id="568" name="Google Shape;568;p79" title="MathEquation,#000000"/>
          <p:cNvPicPr preferRelativeResize="0"/>
          <p:nvPr/>
        </p:nvPicPr>
        <p:blipFill>
          <a:blip r:embed="rId7">
            <a:alphaModFix/>
          </a:blip>
          <a:stretch>
            <a:fillRect/>
          </a:stretch>
        </p:blipFill>
        <p:spPr>
          <a:xfrm>
            <a:off x="5477250" y="4455400"/>
            <a:ext cx="284188" cy="365761"/>
          </a:xfrm>
          <a:prstGeom prst="rect">
            <a:avLst/>
          </a:prstGeom>
          <a:noFill/>
          <a:ln>
            <a:noFill/>
          </a:ln>
        </p:spPr>
      </p:pic>
      <p:grpSp>
        <p:nvGrpSpPr>
          <p:cNvPr id="571" name="Google Shape;571;p79"/>
          <p:cNvGrpSpPr/>
          <p:nvPr/>
        </p:nvGrpSpPr>
        <p:grpSpPr>
          <a:xfrm>
            <a:off x="6954292" y="1905011"/>
            <a:ext cx="1491707" cy="717774"/>
            <a:chOff x="6617825" y="1765961"/>
            <a:chExt cx="1998000" cy="901500"/>
          </a:xfrm>
        </p:grpSpPr>
        <p:sp>
          <p:nvSpPr>
            <p:cNvPr id="572" name="Google Shape;572;p79"/>
            <p:cNvSpPr txBox="1"/>
            <p:nvPr/>
          </p:nvSpPr>
          <p:spPr>
            <a:xfrm>
              <a:off x="6617825" y="1765961"/>
              <a:ext cx="1998000" cy="901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t>HF Agent</a:t>
              </a:r>
              <a:endParaRPr sz="2400"/>
            </a:p>
            <a:p>
              <a:pPr indent="0" lvl="0" marL="0" rtl="0" algn="ctr">
                <a:spcBef>
                  <a:spcPts val="0"/>
                </a:spcBef>
                <a:spcAft>
                  <a:spcPts val="0"/>
                </a:spcAft>
                <a:buNone/>
              </a:pPr>
              <a:r>
                <a:t/>
              </a:r>
              <a:endParaRPr sz="2400"/>
            </a:p>
          </p:txBody>
        </p:sp>
        <p:pic>
          <p:nvPicPr>
            <p:cNvPr id="573" name="Google Shape;573;p79"/>
            <p:cNvPicPr preferRelativeResize="0"/>
            <p:nvPr/>
          </p:nvPicPr>
          <p:blipFill>
            <a:blip r:embed="rId8">
              <a:alphaModFix/>
            </a:blip>
            <a:stretch>
              <a:fillRect/>
            </a:stretch>
          </p:blipFill>
          <p:spPr>
            <a:xfrm>
              <a:off x="7173625" y="2248632"/>
              <a:ext cx="886380" cy="280500"/>
            </a:xfrm>
            <a:prstGeom prst="rect">
              <a:avLst/>
            </a:prstGeom>
            <a:noFill/>
            <a:ln>
              <a:noFill/>
            </a:ln>
          </p:spPr>
        </p:pic>
      </p:grpSp>
      <p:sp>
        <p:nvSpPr>
          <p:cNvPr id="574" name="Google Shape;574;p79"/>
          <p:cNvSpPr/>
          <p:nvPr/>
        </p:nvSpPr>
        <p:spPr>
          <a:xfrm>
            <a:off x="4225025" y="1546100"/>
            <a:ext cx="2080500" cy="143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5" name="Google Shape;575;p79"/>
          <p:cNvCxnSpPr>
            <a:stCxn id="568" idx="3"/>
            <a:endCxn id="576" idx="2"/>
          </p:cNvCxnSpPr>
          <p:nvPr/>
        </p:nvCxnSpPr>
        <p:spPr>
          <a:xfrm flipH="1" rot="10800000">
            <a:off x="5761438" y="4345780"/>
            <a:ext cx="1938600" cy="292500"/>
          </a:xfrm>
          <a:prstGeom prst="bentConnector2">
            <a:avLst/>
          </a:prstGeom>
          <a:noFill/>
          <a:ln cap="flat" cmpd="sng" w="28575">
            <a:solidFill>
              <a:srgbClr val="000000"/>
            </a:solidFill>
            <a:prstDash val="solid"/>
            <a:round/>
            <a:headEnd len="med" w="med" type="none"/>
            <a:tailEnd len="med" w="med" type="triangle"/>
          </a:ln>
        </p:spPr>
      </p:cxnSp>
      <p:cxnSp>
        <p:nvCxnSpPr>
          <p:cNvPr id="577" name="Google Shape;577;p79"/>
          <p:cNvCxnSpPr>
            <a:stCxn id="576" idx="0"/>
            <a:endCxn id="572" idx="2"/>
          </p:cNvCxnSpPr>
          <p:nvPr/>
        </p:nvCxnSpPr>
        <p:spPr>
          <a:xfrm rot="10800000">
            <a:off x="7700150" y="2622650"/>
            <a:ext cx="0" cy="380700"/>
          </a:xfrm>
          <a:prstGeom prst="straightConnector1">
            <a:avLst/>
          </a:prstGeom>
          <a:noFill/>
          <a:ln cap="flat" cmpd="sng" w="28575">
            <a:solidFill>
              <a:srgbClr val="000000"/>
            </a:solidFill>
            <a:prstDash val="solid"/>
            <a:round/>
            <a:headEnd len="med" w="med" type="none"/>
            <a:tailEnd len="med" w="med" type="triangle"/>
          </a:ln>
        </p:spPr>
      </p:cxnSp>
      <p:pic>
        <p:nvPicPr>
          <p:cNvPr id="566" name="Google Shape;566;p79"/>
          <p:cNvPicPr preferRelativeResize="0"/>
          <p:nvPr/>
        </p:nvPicPr>
        <p:blipFill>
          <a:blip r:embed="rId9">
            <a:alphaModFix/>
          </a:blip>
          <a:stretch>
            <a:fillRect/>
          </a:stretch>
        </p:blipFill>
        <p:spPr>
          <a:xfrm>
            <a:off x="3323916" y="4213125"/>
            <a:ext cx="1497283" cy="854425"/>
          </a:xfrm>
          <a:prstGeom prst="rect">
            <a:avLst/>
          </a:prstGeom>
          <a:noFill/>
          <a:ln>
            <a:noFill/>
          </a:ln>
        </p:spPr>
      </p:pic>
      <p:cxnSp>
        <p:nvCxnSpPr>
          <p:cNvPr id="578" name="Google Shape;578;p79"/>
          <p:cNvCxnSpPr>
            <a:stCxn id="572" idx="1"/>
            <a:endCxn id="574" idx="3"/>
          </p:cNvCxnSpPr>
          <p:nvPr/>
        </p:nvCxnSpPr>
        <p:spPr>
          <a:xfrm flipH="1">
            <a:off x="6305392" y="2263898"/>
            <a:ext cx="648900" cy="1800"/>
          </a:xfrm>
          <a:prstGeom prst="straightConnector1">
            <a:avLst/>
          </a:prstGeom>
          <a:noFill/>
          <a:ln cap="flat" cmpd="sng" w="28575">
            <a:solidFill>
              <a:srgbClr val="000000"/>
            </a:solidFill>
            <a:prstDash val="solid"/>
            <a:round/>
            <a:headEnd len="med" w="med" type="none"/>
            <a:tailEnd len="med" w="med" type="triangle"/>
          </a:ln>
        </p:spPr>
      </p:cxnSp>
      <p:pic>
        <p:nvPicPr>
          <p:cNvPr id="576" name="Google Shape;576;p79"/>
          <p:cNvPicPr preferRelativeResize="0"/>
          <p:nvPr/>
        </p:nvPicPr>
        <p:blipFill rotWithShape="1">
          <a:blip r:embed="rId10">
            <a:alphaModFix/>
          </a:blip>
          <a:srcRect b="19296" l="16578" r="14857" t="20794"/>
          <a:stretch/>
        </p:blipFill>
        <p:spPr>
          <a:xfrm>
            <a:off x="6931875" y="3003350"/>
            <a:ext cx="1536551" cy="134257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latin typeface="Calibri"/>
                <a:ea typeface="Calibri"/>
                <a:cs typeface="Calibri"/>
                <a:sym typeface="Calibri"/>
              </a:rPr>
              <a:t>HF policy is Limited</a:t>
            </a:r>
            <a:endParaRPr/>
          </a:p>
        </p:txBody>
      </p:sp>
      <p:pic>
        <p:nvPicPr>
          <p:cNvPr id="584" name="Google Shape;584;p80" title="Max_rollout.mp4">
            <a:hlinkClick r:id="rId3"/>
          </p:cNvPr>
          <p:cNvPicPr preferRelativeResize="0"/>
          <p:nvPr/>
        </p:nvPicPr>
        <p:blipFill>
          <a:blip r:embed="rId4">
            <a:alphaModFix/>
          </a:blip>
          <a:stretch>
            <a:fillRect/>
          </a:stretch>
        </p:blipFill>
        <p:spPr>
          <a:xfrm>
            <a:off x="2199637" y="1143650"/>
            <a:ext cx="4744724" cy="35379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pic>
        <p:nvPicPr>
          <p:cNvPr id="589" name="Google Shape;589;p81"/>
          <p:cNvPicPr preferRelativeResize="0"/>
          <p:nvPr/>
        </p:nvPicPr>
        <p:blipFill>
          <a:blip r:embed="rId3">
            <a:alphaModFix/>
          </a:blip>
          <a:stretch>
            <a:fillRect/>
          </a:stretch>
        </p:blipFill>
        <p:spPr>
          <a:xfrm>
            <a:off x="152400" y="1624850"/>
            <a:ext cx="8909273" cy="2482075"/>
          </a:xfrm>
          <a:prstGeom prst="rect">
            <a:avLst/>
          </a:prstGeom>
          <a:noFill/>
          <a:ln>
            <a:noFill/>
          </a:ln>
        </p:spPr>
      </p:pic>
      <p:sp>
        <p:nvSpPr>
          <p:cNvPr id="590" name="Google Shape;590;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latin typeface="Calibri"/>
                <a:ea typeface="Calibri"/>
                <a:cs typeface="Calibri"/>
                <a:sym typeface="Calibri"/>
              </a:rPr>
              <a:t>RL from Sparse Reward</a:t>
            </a:r>
            <a:endParaRPr sz="2400"/>
          </a:p>
        </p:txBody>
      </p:sp>
      <p:sp>
        <p:nvSpPr>
          <p:cNvPr id="591" name="Google Shape;591;p81"/>
          <p:cNvSpPr/>
          <p:nvPr/>
        </p:nvSpPr>
        <p:spPr>
          <a:xfrm>
            <a:off x="5661300" y="1530075"/>
            <a:ext cx="3406500" cy="2642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latin typeface="Calibri"/>
                <a:ea typeface="Calibri"/>
                <a:cs typeface="Calibri"/>
                <a:sym typeface="Calibri"/>
              </a:rPr>
              <a:t>RL from Sparse Reward</a:t>
            </a:r>
            <a:endParaRPr>
              <a:latin typeface="Calibri"/>
              <a:ea typeface="Calibri"/>
              <a:cs typeface="Calibri"/>
              <a:sym typeface="Calibri"/>
            </a:endParaRPr>
          </a:p>
        </p:txBody>
      </p:sp>
      <p:pic>
        <p:nvPicPr>
          <p:cNvPr id="597" name="Google Shape;597;p82"/>
          <p:cNvPicPr preferRelativeResize="0"/>
          <p:nvPr/>
        </p:nvPicPr>
        <p:blipFill>
          <a:blip r:embed="rId3">
            <a:alphaModFix/>
          </a:blip>
          <a:stretch>
            <a:fillRect/>
          </a:stretch>
        </p:blipFill>
        <p:spPr>
          <a:xfrm>
            <a:off x="5749775" y="186974"/>
            <a:ext cx="3266226" cy="854430"/>
          </a:xfrm>
          <a:prstGeom prst="rect">
            <a:avLst/>
          </a:prstGeom>
          <a:noFill/>
          <a:ln>
            <a:noFill/>
          </a:ln>
        </p:spPr>
      </p:pic>
      <p:sp>
        <p:nvSpPr>
          <p:cNvPr id="598" name="Google Shape;598;p82"/>
          <p:cNvSpPr/>
          <p:nvPr/>
        </p:nvSpPr>
        <p:spPr>
          <a:xfrm>
            <a:off x="7770825" y="110825"/>
            <a:ext cx="1269900" cy="956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9" name="Google Shape;599;p82"/>
          <p:cNvPicPr preferRelativeResize="0"/>
          <p:nvPr/>
        </p:nvPicPr>
        <p:blipFill>
          <a:blip r:embed="rId4">
            <a:alphaModFix/>
          </a:blip>
          <a:stretch>
            <a:fillRect/>
          </a:stretch>
        </p:blipFill>
        <p:spPr>
          <a:xfrm>
            <a:off x="3302025" y="1406850"/>
            <a:ext cx="4434000" cy="3325576"/>
          </a:xfrm>
          <a:prstGeom prst="rect">
            <a:avLst/>
          </a:prstGeom>
          <a:noFill/>
          <a:ln>
            <a:noFill/>
          </a:ln>
        </p:spPr>
      </p:pic>
      <p:pic>
        <p:nvPicPr>
          <p:cNvPr id="600" name="Google Shape;600;p82"/>
          <p:cNvPicPr preferRelativeResize="0"/>
          <p:nvPr/>
        </p:nvPicPr>
        <p:blipFill>
          <a:blip r:embed="rId5">
            <a:alphaModFix/>
          </a:blip>
          <a:stretch>
            <a:fillRect/>
          </a:stretch>
        </p:blipFill>
        <p:spPr>
          <a:xfrm>
            <a:off x="1829975" y="2729074"/>
            <a:ext cx="1111650" cy="681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83"/>
          <p:cNvSpPr txBox="1"/>
          <p:nvPr>
            <p:ph type="title"/>
          </p:nvPr>
        </p:nvSpPr>
        <p:spPr>
          <a:xfrm>
            <a:off x="311700" y="448056"/>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latin typeface="Calibri"/>
                <a:ea typeface="Calibri"/>
                <a:cs typeface="Calibri"/>
                <a:sym typeface="Calibri"/>
              </a:rPr>
              <a:t>Learning from Simulated Feedback</a:t>
            </a:r>
            <a:endParaRPr>
              <a:latin typeface="Calibri"/>
              <a:ea typeface="Calibri"/>
              <a:cs typeface="Calibri"/>
              <a:sym typeface="Calibri"/>
            </a:endParaRPr>
          </a:p>
        </p:txBody>
      </p:sp>
      <p:pic>
        <p:nvPicPr>
          <p:cNvPr id="606" name="Google Shape;606;p83"/>
          <p:cNvPicPr preferRelativeResize="0"/>
          <p:nvPr/>
        </p:nvPicPr>
        <p:blipFill>
          <a:blip r:embed="rId3">
            <a:alphaModFix/>
          </a:blip>
          <a:stretch>
            <a:fillRect/>
          </a:stretch>
        </p:blipFill>
        <p:spPr>
          <a:xfrm>
            <a:off x="3971688" y="1155927"/>
            <a:ext cx="5010624" cy="3757950"/>
          </a:xfrm>
          <a:prstGeom prst="rect">
            <a:avLst/>
          </a:prstGeom>
          <a:noFill/>
          <a:ln>
            <a:noFill/>
          </a:ln>
        </p:spPr>
      </p:pic>
      <p:sp>
        <p:nvSpPr>
          <p:cNvPr id="607" name="Google Shape;607;p83"/>
          <p:cNvSpPr txBox="1"/>
          <p:nvPr>
            <p:ph idx="1" type="body"/>
          </p:nvPr>
        </p:nvSpPr>
        <p:spPr>
          <a:xfrm>
            <a:off x="311700" y="1221275"/>
            <a:ext cx="3557400" cy="3156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000"/>
              <a:t>Two baselines</a:t>
            </a:r>
            <a:endParaRPr sz="2000"/>
          </a:p>
          <a:p>
            <a:pPr indent="-355600" lvl="0" marL="457200" rtl="0" algn="l">
              <a:lnSpc>
                <a:spcPct val="150000"/>
              </a:lnSpc>
              <a:spcBef>
                <a:spcPts val="1600"/>
              </a:spcBef>
              <a:spcAft>
                <a:spcPts val="0"/>
              </a:spcAft>
              <a:buSzPts val="2000"/>
              <a:buChar char="●"/>
            </a:pPr>
            <a:r>
              <a:rPr lang="en-GB" sz="2000"/>
              <a:t>RL with sparse rewards</a:t>
            </a:r>
            <a:endParaRPr sz="2000"/>
          </a:p>
          <a:p>
            <a:pPr indent="-355600" lvl="0" marL="457200" rtl="0" algn="l">
              <a:lnSpc>
                <a:spcPct val="150000"/>
              </a:lnSpc>
              <a:spcBef>
                <a:spcPts val="0"/>
              </a:spcBef>
              <a:spcAft>
                <a:spcPts val="0"/>
              </a:spcAft>
              <a:buSzPts val="2000"/>
              <a:buChar char="●"/>
            </a:pPr>
            <a:r>
              <a:rPr lang="en-GB" sz="2000"/>
              <a:t>RL with human-designed rich rewards</a:t>
            </a:r>
            <a:endParaRPr sz="2000"/>
          </a:p>
        </p:txBody>
      </p:sp>
      <p:pic>
        <p:nvPicPr>
          <p:cNvPr id="608" name="Google Shape;608;p83"/>
          <p:cNvPicPr preferRelativeResize="0"/>
          <p:nvPr/>
        </p:nvPicPr>
        <p:blipFill>
          <a:blip r:embed="rId4">
            <a:alphaModFix/>
          </a:blip>
          <a:stretch>
            <a:fillRect/>
          </a:stretch>
        </p:blipFill>
        <p:spPr>
          <a:xfrm>
            <a:off x="403550" y="3505375"/>
            <a:ext cx="3660001" cy="77064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84"/>
          <p:cNvSpPr txBox="1"/>
          <p:nvPr>
            <p:ph type="title"/>
          </p:nvPr>
        </p:nvSpPr>
        <p:spPr>
          <a:xfrm>
            <a:off x="311700" y="448056"/>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Robot Navigation Policy</a:t>
            </a:r>
            <a:endParaRPr>
              <a:latin typeface="Calibri"/>
              <a:ea typeface="Calibri"/>
              <a:cs typeface="Calibri"/>
              <a:sym typeface="Calibri"/>
            </a:endParaRPr>
          </a:p>
        </p:txBody>
      </p:sp>
      <p:graphicFrame>
        <p:nvGraphicFramePr>
          <p:cNvPr id="614" name="Google Shape;614;p84"/>
          <p:cNvGraphicFramePr/>
          <p:nvPr/>
        </p:nvGraphicFramePr>
        <p:xfrm>
          <a:off x="311700" y="1183600"/>
          <a:ext cx="3000000" cy="3000000"/>
        </p:xfrm>
        <a:graphic>
          <a:graphicData uri="http://schemas.openxmlformats.org/drawingml/2006/table">
            <a:tbl>
              <a:tblPr>
                <a:noFill/>
                <a:tableStyleId>{A16CC71C-358B-4902-AD66-F8DEDDCB9603}</a:tableStyleId>
              </a:tblPr>
              <a:tblGrid>
                <a:gridCol w="4260300"/>
                <a:gridCol w="4260300"/>
              </a:tblGrid>
              <a:tr h="375500">
                <a:tc>
                  <a:txBody>
                    <a:bodyPr/>
                    <a:lstStyle/>
                    <a:p>
                      <a:pPr indent="0" lvl="0" marL="0" rtl="0" algn="ctr">
                        <a:spcBef>
                          <a:spcPts val="0"/>
                        </a:spcBef>
                        <a:spcAft>
                          <a:spcPts val="0"/>
                        </a:spcAft>
                        <a:buNone/>
                      </a:pPr>
                      <a:r>
                        <a:rPr b="1" lang="en-GB" sz="1800">
                          <a:solidFill>
                            <a:schemeClr val="dk1"/>
                          </a:solidFill>
                        </a:rPr>
                        <a:t>RL Sparse</a:t>
                      </a:r>
                      <a:endParaRPr b="1" sz="18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Our Method</a:t>
                      </a:r>
                      <a:endParaRPr b="1" sz="18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18825">
                <a:tc>
                  <a:txBody>
                    <a:bodyPr/>
                    <a:lstStyle/>
                    <a:p>
                      <a:pPr indent="0" lvl="0" marL="0" rtl="0" algn="ctr">
                        <a:spcBef>
                          <a:spcPts val="0"/>
                        </a:spcBef>
                        <a:spcAft>
                          <a:spcPts val="0"/>
                        </a:spcAft>
                        <a:buNone/>
                      </a:pPr>
                      <a:r>
                        <a:t/>
                      </a:r>
                      <a:endParaRPr b="1"/>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615" name="Google Shape;615;p84" title="Max_RL.mp4">
            <a:hlinkClick r:id="rId3"/>
          </p:cNvPr>
          <p:cNvPicPr preferRelativeResize="0"/>
          <p:nvPr/>
        </p:nvPicPr>
        <p:blipFill>
          <a:blip r:embed="rId4">
            <a:alphaModFix/>
          </a:blip>
          <a:stretch>
            <a:fillRect/>
          </a:stretch>
        </p:blipFill>
        <p:spPr>
          <a:xfrm>
            <a:off x="4572000" y="1642675"/>
            <a:ext cx="4260301" cy="3195220"/>
          </a:xfrm>
          <a:prstGeom prst="rect">
            <a:avLst/>
          </a:prstGeom>
          <a:noFill/>
          <a:ln>
            <a:noFill/>
          </a:ln>
        </p:spPr>
      </p:pic>
      <p:pic>
        <p:nvPicPr>
          <p:cNvPr id="616" name="Google Shape;616;p84" title="RL_sparse.mp4">
            <a:hlinkClick r:id="rId5"/>
          </p:cNvPr>
          <p:cNvPicPr preferRelativeResize="0"/>
          <p:nvPr/>
        </p:nvPicPr>
        <p:blipFill>
          <a:blip r:embed="rId6">
            <a:alphaModFix/>
          </a:blip>
          <a:stretch>
            <a:fillRect/>
          </a:stretch>
        </p:blipFill>
        <p:spPr>
          <a:xfrm>
            <a:off x="235500" y="1642675"/>
            <a:ext cx="4260301" cy="31952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85"/>
          <p:cNvSpPr txBox="1"/>
          <p:nvPr>
            <p:ph type="title"/>
          </p:nvPr>
        </p:nvSpPr>
        <p:spPr>
          <a:xfrm>
            <a:off x="311700" y="2381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Real Experiment Results</a:t>
            </a:r>
            <a:endParaRPr b="1" sz="2400"/>
          </a:p>
        </p:txBody>
      </p:sp>
      <p:graphicFrame>
        <p:nvGraphicFramePr>
          <p:cNvPr id="622" name="Google Shape;622;p85"/>
          <p:cNvGraphicFramePr/>
          <p:nvPr/>
        </p:nvGraphicFramePr>
        <p:xfrm>
          <a:off x="33600" y="963160"/>
          <a:ext cx="3000000" cy="3000000"/>
        </p:xfrm>
        <a:graphic>
          <a:graphicData uri="http://schemas.openxmlformats.org/drawingml/2006/table">
            <a:tbl>
              <a:tblPr>
                <a:noFill/>
                <a:tableStyleId>{A16CC71C-358B-4902-AD66-F8DEDDCB9603}</a:tableStyleId>
              </a:tblPr>
              <a:tblGrid>
                <a:gridCol w="1186825"/>
                <a:gridCol w="1577975"/>
                <a:gridCol w="1577975"/>
                <a:gridCol w="1577975"/>
                <a:gridCol w="1577975"/>
                <a:gridCol w="1577975"/>
              </a:tblGrid>
              <a:tr h="414850">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rPr b="1" lang="en-GB" sz="1800"/>
                        <a:t>Subject 1</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2</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3</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4</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5</a:t>
                      </a:r>
                      <a:endParaRPr b="1" sz="1800"/>
                    </a:p>
                  </a:txBody>
                  <a:tcPr marT="91425" marB="91425" marR="91425" marL="91425" anchor="ctr"/>
                </a:tc>
              </a:tr>
              <a:tr h="340150">
                <a:tc>
                  <a:txBody>
                    <a:bodyPr/>
                    <a:lstStyle/>
                    <a:p>
                      <a:pPr indent="0" lvl="0" marL="0" rtl="0" algn="l">
                        <a:spcBef>
                          <a:spcPts val="0"/>
                        </a:spcBef>
                        <a:spcAft>
                          <a:spcPts val="0"/>
                        </a:spcAft>
                        <a:buNone/>
                      </a:pPr>
                      <a:r>
                        <a:rPr b="1" lang="en-GB" sz="1800"/>
                        <a:t>ErrP Acc</a:t>
                      </a:r>
                      <a:endParaRPr b="1" sz="1800"/>
                    </a:p>
                  </a:txBody>
                  <a:tcPr marT="91425" marB="91425" marR="91425" marL="91425" anchor="ctr"/>
                </a:tc>
                <a:tc>
                  <a:txBody>
                    <a:bodyPr/>
                    <a:lstStyle/>
                    <a:p>
                      <a:pPr indent="0" lvl="0" marL="0" rtl="0" algn="ctr">
                        <a:spcBef>
                          <a:spcPts val="0"/>
                        </a:spcBef>
                        <a:spcAft>
                          <a:spcPts val="0"/>
                        </a:spcAft>
                        <a:buNone/>
                      </a:pPr>
                      <a:r>
                        <a:rPr b="1" lang="en-GB" sz="1800"/>
                        <a:t>66%</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60%</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67%</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r>
              <a:tr h="1425250">
                <a:tc>
                  <a:txBody>
                    <a:bodyPr/>
                    <a:lstStyle/>
                    <a:p>
                      <a:pPr indent="0" lvl="0" marL="0" rtl="0" algn="ctr">
                        <a:spcBef>
                          <a:spcPts val="0"/>
                        </a:spcBef>
                        <a:spcAft>
                          <a:spcPts val="0"/>
                        </a:spcAft>
                        <a:buNone/>
                      </a:pPr>
                      <a:r>
                        <a:rPr b="1" lang="en-GB" sz="1800"/>
                        <a:t>HF only</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r>
              <a:tr h="1428125">
                <a:tc>
                  <a:txBody>
                    <a:bodyPr/>
                    <a:lstStyle/>
                    <a:p>
                      <a:pPr indent="0" lvl="0" marL="0" rtl="0" algn="ctr">
                        <a:spcBef>
                          <a:spcPts val="0"/>
                        </a:spcBef>
                        <a:spcAft>
                          <a:spcPts val="0"/>
                        </a:spcAft>
                        <a:buNone/>
                      </a:pPr>
                      <a:r>
                        <a:rPr b="1" lang="en-GB" sz="1800"/>
                        <a:t>HF+RL</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r>
            </a:tbl>
          </a:graphicData>
        </a:graphic>
      </p:graphicFrame>
      <p:pic>
        <p:nvPicPr>
          <p:cNvPr id="623" name="Google Shape;623;p85" title="Xiaomin_rollout.mp4">
            <a:hlinkClick r:id="rId3"/>
          </p:cNvPr>
          <p:cNvPicPr preferRelativeResize="0"/>
          <p:nvPr/>
        </p:nvPicPr>
        <p:blipFill>
          <a:blip r:embed="rId4">
            <a:alphaModFix/>
          </a:blip>
          <a:stretch>
            <a:fillRect/>
          </a:stretch>
        </p:blipFill>
        <p:spPr>
          <a:xfrm>
            <a:off x="1220425" y="2003838"/>
            <a:ext cx="1577974" cy="1183461"/>
          </a:xfrm>
          <a:prstGeom prst="rect">
            <a:avLst/>
          </a:prstGeom>
          <a:noFill/>
          <a:ln>
            <a:noFill/>
          </a:ln>
        </p:spPr>
      </p:pic>
      <p:pic>
        <p:nvPicPr>
          <p:cNvPr id="624" name="Google Shape;624;p85" title="Max_rollout.mp4">
            <a:hlinkClick r:id="rId5"/>
          </p:cNvPr>
          <p:cNvPicPr preferRelativeResize="0"/>
          <p:nvPr/>
        </p:nvPicPr>
        <p:blipFill>
          <a:blip r:embed="rId6">
            <a:alphaModFix/>
          </a:blip>
          <a:stretch>
            <a:fillRect/>
          </a:stretch>
        </p:blipFill>
        <p:spPr>
          <a:xfrm>
            <a:off x="7532325" y="2000875"/>
            <a:ext cx="1581911" cy="1179577"/>
          </a:xfrm>
          <a:prstGeom prst="rect">
            <a:avLst/>
          </a:prstGeom>
          <a:noFill/>
          <a:ln>
            <a:noFill/>
          </a:ln>
        </p:spPr>
      </p:pic>
      <p:pic>
        <p:nvPicPr>
          <p:cNvPr id="625" name="Google Shape;625;p85" title="Jack_rollout.mp4">
            <a:hlinkClick r:id="rId7"/>
          </p:cNvPr>
          <p:cNvPicPr preferRelativeResize="0"/>
          <p:nvPr/>
        </p:nvPicPr>
        <p:blipFill>
          <a:blip r:embed="rId8">
            <a:alphaModFix/>
          </a:blip>
          <a:stretch>
            <a:fillRect/>
          </a:stretch>
        </p:blipFill>
        <p:spPr>
          <a:xfrm>
            <a:off x="4376375" y="2000875"/>
            <a:ext cx="1577974" cy="1183488"/>
          </a:xfrm>
          <a:prstGeom prst="rect">
            <a:avLst/>
          </a:prstGeom>
          <a:noFill/>
          <a:ln>
            <a:noFill/>
          </a:ln>
        </p:spPr>
      </p:pic>
      <p:pic>
        <p:nvPicPr>
          <p:cNvPr id="626" name="Google Shape;626;p85" title="Bohan_rollout.mp4">
            <a:hlinkClick r:id="rId9"/>
          </p:cNvPr>
          <p:cNvPicPr preferRelativeResize="0"/>
          <p:nvPr/>
        </p:nvPicPr>
        <p:blipFill>
          <a:blip r:embed="rId10">
            <a:alphaModFix/>
          </a:blip>
          <a:stretch>
            <a:fillRect/>
          </a:stretch>
        </p:blipFill>
        <p:spPr>
          <a:xfrm>
            <a:off x="5954300" y="2000866"/>
            <a:ext cx="1581911" cy="1179577"/>
          </a:xfrm>
          <a:prstGeom prst="rect">
            <a:avLst/>
          </a:prstGeom>
          <a:noFill/>
          <a:ln>
            <a:noFill/>
          </a:ln>
        </p:spPr>
      </p:pic>
      <p:pic>
        <p:nvPicPr>
          <p:cNvPr id="627" name="Google Shape;627;p85" title="Zizhao_RL.mp4">
            <a:hlinkClick r:id="rId11"/>
          </p:cNvPr>
          <p:cNvPicPr preferRelativeResize="0"/>
          <p:nvPr/>
        </p:nvPicPr>
        <p:blipFill>
          <a:blip r:embed="rId12">
            <a:alphaModFix/>
          </a:blip>
          <a:stretch>
            <a:fillRect/>
          </a:stretch>
        </p:blipFill>
        <p:spPr>
          <a:xfrm>
            <a:off x="2800813" y="3431632"/>
            <a:ext cx="1581911" cy="1179577"/>
          </a:xfrm>
          <a:prstGeom prst="rect">
            <a:avLst/>
          </a:prstGeom>
          <a:noFill/>
          <a:ln>
            <a:noFill/>
          </a:ln>
        </p:spPr>
      </p:pic>
      <p:pic>
        <p:nvPicPr>
          <p:cNvPr id="628" name="Google Shape;628;p85" title="Xiaomin_RL.mp4">
            <a:hlinkClick r:id="rId13"/>
          </p:cNvPr>
          <p:cNvPicPr preferRelativeResize="0"/>
          <p:nvPr/>
        </p:nvPicPr>
        <p:blipFill>
          <a:blip r:embed="rId14">
            <a:alphaModFix/>
          </a:blip>
          <a:stretch>
            <a:fillRect/>
          </a:stretch>
        </p:blipFill>
        <p:spPr>
          <a:xfrm>
            <a:off x="1220450" y="3429707"/>
            <a:ext cx="1577950" cy="1183417"/>
          </a:xfrm>
          <a:prstGeom prst="rect">
            <a:avLst/>
          </a:prstGeom>
          <a:noFill/>
          <a:ln>
            <a:noFill/>
          </a:ln>
        </p:spPr>
      </p:pic>
      <p:pic>
        <p:nvPicPr>
          <p:cNvPr id="629" name="Google Shape;629;p85" title="Max_RL.mp4">
            <a:hlinkClick r:id="rId15"/>
          </p:cNvPr>
          <p:cNvPicPr preferRelativeResize="0"/>
          <p:nvPr/>
        </p:nvPicPr>
        <p:blipFill>
          <a:blip r:embed="rId16">
            <a:alphaModFix/>
          </a:blip>
          <a:stretch>
            <a:fillRect/>
          </a:stretch>
        </p:blipFill>
        <p:spPr>
          <a:xfrm>
            <a:off x="7518000" y="3431625"/>
            <a:ext cx="1572769" cy="1179575"/>
          </a:xfrm>
          <a:prstGeom prst="rect">
            <a:avLst/>
          </a:prstGeom>
          <a:noFill/>
          <a:ln>
            <a:noFill/>
          </a:ln>
        </p:spPr>
      </p:pic>
      <p:pic>
        <p:nvPicPr>
          <p:cNvPr id="630" name="Google Shape;630;p85" title="Jack_RL.mp4">
            <a:hlinkClick r:id="rId17"/>
          </p:cNvPr>
          <p:cNvPicPr preferRelativeResize="0"/>
          <p:nvPr/>
        </p:nvPicPr>
        <p:blipFill>
          <a:blip r:embed="rId18">
            <a:alphaModFix/>
          </a:blip>
          <a:stretch>
            <a:fillRect/>
          </a:stretch>
        </p:blipFill>
        <p:spPr>
          <a:xfrm>
            <a:off x="4367239" y="3431625"/>
            <a:ext cx="1581911" cy="1179575"/>
          </a:xfrm>
          <a:prstGeom prst="rect">
            <a:avLst/>
          </a:prstGeom>
          <a:noFill/>
          <a:ln>
            <a:noFill/>
          </a:ln>
        </p:spPr>
      </p:pic>
      <p:pic>
        <p:nvPicPr>
          <p:cNvPr id="631" name="Google Shape;631;p85" title="Bohan_RL.mp4">
            <a:hlinkClick r:id="rId19"/>
          </p:cNvPr>
          <p:cNvPicPr preferRelativeResize="0"/>
          <p:nvPr/>
        </p:nvPicPr>
        <p:blipFill>
          <a:blip r:embed="rId20">
            <a:alphaModFix/>
          </a:blip>
          <a:stretch>
            <a:fillRect/>
          </a:stretch>
        </p:blipFill>
        <p:spPr>
          <a:xfrm>
            <a:off x="5954300" y="3431625"/>
            <a:ext cx="1581911" cy="1179575"/>
          </a:xfrm>
          <a:prstGeom prst="rect">
            <a:avLst/>
          </a:prstGeom>
          <a:noFill/>
          <a:ln>
            <a:noFill/>
          </a:ln>
        </p:spPr>
      </p:pic>
      <p:pic>
        <p:nvPicPr>
          <p:cNvPr id="632" name="Google Shape;632;p85" title="Zizhao_rollout.mp4">
            <a:hlinkClick r:id="rId21"/>
          </p:cNvPr>
          <p:cNvPicPr preferRelativeResize="0"/>
          <p:nvPr/>
        </p:nvPicPr>
        <p:blipFill>
          <a:blip r:embed="rId22">
            <a:alphaModFix/>
          </a:blip>
          <a:stretch>
            <a:fillRect/>
          </a:stretch>
        </p:blipFill>
        <p:spPr>
          <a:xfrm>
            <a:off x="2802787" y="1999050"/>
            <a:ext cx="1577974" cy="11834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80" name="Google Shape;180;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Alternatives to direct programming are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b="1" lang="en-GB"/>
              <a:t>Reinforcement Learning</a:t>
            </a:r>
            <a:endParaRPr>
              <a:solidFill>
                <a:schemeClr val="dk1"/>
              </a:solidFill>
            </a:endParaRPr>
          </a:p>
          <a:p>
            <a:pPr indent="-342900" lvl="0" marL="457200" rtl="0" algn="l">
              <a:spcBef>
                <a:spcPts val="0"/>
              </a:spcBef>
              <a:spcAft>
                <a:spcPts val="0"/>
              </a:spcAft>
              <a:buClr>
                <a:schemeClr val="dk1"/>
              </a:buClr>
              <a:buSzPts val="1800"/>
              <a:buChar char="●"/>
            </a:pPr>
            <a:r>
              <a:rPr b="1" lang="en-GB">
                <a:solidFill>
                  <a:schemeClr val="dk1"/>
                </a:solidFill>
              </a:rPr>
              <a:t>Learning from Human Feedback</a:t>
            </a:r>
            <a:endParaRPr b="1"/>
          </a:p>
        </p:txBody>
      </p:sp>
      <p:sp>
        <p:nvSpPr>
          <p:cNvPr id="181" name="Google Shape;181;p41"/>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182" name="Google Shape;182;p4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
        <p:nvSpPr>
          <p:cNvPr id="183" name="Google Shape;183;p41"/>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pic>
        <p:nvPicPr>
          <p:cNvPr id="637" name="Google Shape;637;p86" title="Max_rollout.mp4">
            <a:hlinkClick r:id="rId3"/>
          </p:cNvPr>
          <p:cNvPicPr preferRelativeResize="0"/>
          <p:nvPr/>
        </p:nvPicPr>
        <p:blipFill>
          <a:blip r:embed="rId4">
            <a:alphaModFix/>
          </a:blip>
          <a:stretch>
            <a:fillRect/>
          </a:stretch>
        </p:blipFill>
        <p:spPr>
          <a:xfrm>
            <a:off x="7532325" y="2000875"/>
            <a:ext cx="1581911" cy="1179577"/>
          </a:xfrm>
          <a:prstGeom prst="rect">
            <a:avLst/>
          </a:prstGeom>
          <a:noFill/>
          <a:ln>
            <a:noFill/>
          </a:ln>
        </p:spPr>
      </p:pic>
      <p:pic>
        <p:nvPicPr>
          <p:cNvPr id="638" name="Google Shape;638;p86" title="Max_RL.mp4">
            <a:hlinkClick r:id="rId5"/>
          </p:cNvPr>
          <p:cNvPicPr preferRelativeResize="0"/>
          <p:nvPr/>
        </p:nvPicPr>
        <p:blipFill>
          <a:blip r:embed="rId6">
            <a:alphaModFix/>
          </a:blip>
          <a:stretch>
            <a:fillRect/>
          </a:stretch>
        </p:blipFill>
        <p:spPr>
          <a:xfrm>
            <a:off x="7518000" y="3431625"/>
            <a:ext cx="1572769" cy="1179575"/>
          </a:xfrm>
          <a:prstGeom prst="rect">
            <a:avLst/>
          </a:prstGeom>
          <a:noFill/>
          <a:ln>
            <a:noFill/>
          </a:ln>
        </p:spPr>
      </p:pic>
      <p:pic>
        <p:nvPicPr>
          <p:cNvPr id="639" name="Google Shape;639;p86" title="Bohan_RL.mp4">
            <a:hlinkClick r:id="rId7"/>
          </p:cNvPr>
          <p:cNvPicPr preferRelativeResize="0"/>
          <p:nvPr/>
        </p:nvPicPr>
        <p:blipFill>
          <a:blip r:embed="rId8">
            <a:alphaModFix/>
          </a:blip>
          <a:stretch>
            <a:fillRect/>
          </a:stretch>
        </p:blipFill>
        <p:spPr>
          <a:xfrm>
            <a:off x="5954300" y="3431625"/>
            <a:ext cx="1581911" cy="1179575"/>
          </a:xfrm>
          <a:prstGeom prst="rect">
            <a:avLst/>
          </a:prstGeom>
          <a:noFill/>
          <a:ln>
            <a:noFill/>
          </a:ln>
        </p:spPr>
      </p:pic>
      <p:pic>
        <p:nvPicPr>
          <p:cNvPr id="640" name="Google Shape;640;p86" title="Bohan_rollout.mp4">
            <a:hlinkClick r:id="rId9"/>
          </p:cNvPr>
          <p:cNvPicPr preferRelativeResize="0"/>
          <p:nvPr/>
        </p:nvPicPr>
        <p:blipFill>
          <a:blip r:embed="rId10">
            <a:alphaModFix/>
          </a:blip>
          <a:stretch>
            <a:fillRect/>
          </a:stretch>
        </p:blipFill>
        <p:spPr>
          <a:xfrm>
            <a:off x="5954300" y="2000866"/>
            <a:ext cx="1581911" cy="1179577"/>
          </a:xfrm>
          <a:prstGeom prst="rect">
            <a:avLst/>
          </a:prstGeom>
          <a:noFill/>
          <a:ln>
            <a:noFill/>
          </a:ln>
        </p:spPr>
      </p:pic>
      <p:pic>
        <p:nvPicPr>
          <p:cNvPr id="641" name="Google Shape;641;p86" title="Jack_RL.mp4">
            <a:hlinkClick r:id="rId11"/>
          </p:cNvPr>
          <p:cNvPicPr preferRelativeResize="0"/>
          <p:nvPr/>
        </p:nvPicPr>
        <p:blipFill>
          <a:blip r:embed="rId12">
            <a:alphaModFix/>
          </a:blip>
          <a:stretch>
            <a:fillRect/>
          </a:stretch>
        </p:blipFill>
        <p:spPr>
          <a:xfrm>
            <a:off x="4367239" y="3431625"/>
            <a:ext cx="1581911" cy="1179575"/>
          </a:xfrm>
          <a:prstGeom prst="rect">
            <a:avLst/>
          </a:prstGeom>
          <a:noFill/>
          <a:ln>
            <a:noFill/>
          </a:ln>
        </p:spPr>
      </p:pic>
      <p:pic>
        <p:nvPicPr>
          <p:cNvPr id="642" name="Google Shape;642;p86" title="Jack_rollout.mp4">
            <a:hlinkClick r:id="rId13"/>
          </p:cNvPr>
          <p:cNvPicPr preferRelativeResize="0"/>
          <p:nvPr/>
        </p:nvPicPr>
        <p:blipFill>
          <a:blip r:embed="rId14">
            <a:alphaModFix/>
          </a:blip>
          <a:stretch>
            <a:fillRect/>
          </a:stretch>
        </p:blipFill>
        <p:spPr>
          <a:xfrm>
            <a:off x="4376375" y="2000875"/>
            <a:ext cx="1577974" cy="1183488"/>
          </a:xfrm>
          <a:prstGeom prst="rect">
            <a:avLst/>
          </a:prstGeom>
          <a:noFill/>
          <a:ln>
            <a:noFill/>
          </a:ln>
        </p:spPr>
      </p:pic>
      <p:pic>
        <p:nvPicPr>
          <p:cNvPr id="643" name="Google Shape;643;p86" title="Zizhao_rollout.mp4">
            <a:hlinkClick r:id="rId15"/>
          </p:cNvPr>
          <p:cNvPicPr preferRelativeResize="0"/>
          <p:nvPr/>
        </p:nvPicPr>
        <p:blipFill>
          <a:blip r:embed="rId16">
            <a:alphaModFix/>
          </a:blip>
          <a:stretch>
            <a:fillRect/>
          </a:stretch>
        </p:blipFill>
        <p:spPr>
          <a:xfrm>
            <a:off x="2802787" y="1999050"/>
            <a:ext cx="1577974" cy="1183488"/>
          </a:xfrm>
          <a:prstGeom prst="rect">
            <a:avLst/>
          </a:prstGeom>
          <a:noFill/>
          <a:ln>
            <a:noFill/>
          </a:ln>
        </p:spPr>
      </p:pic>
      <p:pic>
        <p:nvPicPr>
          <p:cNvPr id="644" name="Google Shape;644;p86" title="Xiaomin_rollout.mp4">
            <a:hlinkClick r:id="rId17"/>
          </p:cNvPr>
          <p:cNvPicPr preferRelativeResize="0"/>
          <p:nvPr/>
        </p:nvPicPr>
        <p:blipFill>
          <a:blip r:embed="rId18">
            <a:alphaModFix/>
          </a:blip>
          <a:stretch>
            <a:fillRect/>
          </a:stretch>
        </p:blipFill>
        <p:spPr>
          <a:xfrm>
            <a:off x="1220425" y="2003838"/>
            <a:ext cx="1577974" cy="1183461"/>
          </a:xfrm>
          <a:prstGeom prst="rect">
            <a:avLst/>
          </a:prstGeom>
          <a:noFill/>
          <a:ln>
            <a:noFill/>
          </a:ln>
        </p:spPr>
      </p:pic>
      <p:graphicFrame>
        <p:nvGraphicFramePr>
          <p:cNvPr id="645" name="Google Shape;645;p86"/>
          <p:cNvGraphicFramePr/>
          <p:nvPr/>
        </p:nvGraphicFramePr>
        <p:xfrm>
          <a:off x="33600" y="963160"/>
          <a:ext cx="3000000" cy="3000000"/>
        </p:xfrm>
        <a:graphic>
          <a:graphicData uri="http://schemas.openxmlformats.org/drawingml/2006/table">
            <a:tbl>
              <a:tblPr>
                <a:noFill/>
                <a:tableStyleId>{A16CC71C-358B-4902-AD66-F8DEDDCB9603}</a:tableStyleId>
              </a:tblPr>
              <a:tblGrid>
                <a:gridCol w="1186825"/>
                <a:gridCol w="1577975"/>
                <a:gridCol w="1577975"/>
                <a:gridCol w="1577975"/>
                <a:gridCol w="1577975"/>
                <a:gridCol w="1577975"/>
              </a:tblGrid>
              <a:tr h="414850">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rPr b="1" lang="en-GB" sz="1800"/>
                        <a:t>Subject 1</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2</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3</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4</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5</a:t>
                      </a:r>
                      <a:endParaRPr b="1" sz="1800"/>
                    </a:p>
                  </a:txBody>
                  <a:tcPr marT="91425" marB="91425" marR="91425" marL="91425" anchor="ctr"/>
                </a:tc>
              </a:tr>
              <a:tr h="340150">
                <a:tc>
                  <a:txBody>
                    <a:bodyPr/>
                    <a:lstStyle/>
                    <a:p>
                      <a:pPr indent="0" lvl="0" marL="0" rtl="0" algn="l">
                        <a:spcBef>
                          <a:spcPts val="0"/>
                        </a:spcBef>
                        <a:spcAft>
                          <a:spcPts val="0"/>
                        </a:spcAft>
                        <a:buNone/>
                      </a:pPr>
                      <a:r>
                        <a:rPr b="1" lang="en-GB" sz="1800"/>
                        <a:t>ErrP Acc</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t>66%</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60%</a:t>
                      </a:r>
                      <a:endParaRPr b="1" sz="1800">
                        <a:solidFill>
                          <a:schemeClr val="dk1"/>
                        </a:solidFill>
                      </a:endParaRPr>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67%</a:t>
                      </a:r>
                      <a:endParaRPr b="1" sz="1800">
                        <a:solidFill>
                          <a:schemeClr val="dk1"/>
                        </a:solidFill>
                      </a:endParaRPr>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lnB cap="flat" cmpd="sng" w="38100">
                      <a:solidFill>
                        <a:srgbClr val="FF0000"/>
                      </a:solidFill>
                      <a:prstDash val="solid"/>
                      <a:round/>
                      <a:headEnd len="sm" w="sm" type="none"/>
                      <a:tailEnd len="sm" w="sm" type="none"/>
                    </a:lnB>
                  </a:tcPr>
                </a:tc>
              </a:tr>
              <a:tr h="1425250">
                <a:tc>
                  <a:txBody>
                    <a:bodyPr/>
                    <a:lstStyle/>
                    <a:p>
                      <a:pPr indent="0" lvl="0" marL="0" rtl="0" algn="ctr">
                        <a:spcBef>
                          <a:spcPts val="0"/>
                        </a:spcBef>
                        <a:spcAft>
                          <a:spcPts val="0"/>
                        </a:spcAft>
                        <a:buNone/>
                      </a:pPr>
                      <a:r>
                        <a:rPr b="1" lang="en-GB" sz="1800"/>
                        <a:t>HF only</a:t>
                      </a:r>
                      <a:endParaRPr b="1" sz="1800"/>
                    </a:p>
                  </a:txBody>
                  <a:tcPr marT="91425" marB="91425" marR="91425" marL="91425" anchor="ctr">
                    <a:lnL cap="flat" cmpd="sng" w="38100">
                      <a:solidFill>
                        <a:srgbClr val="FF0000"/>
                      </a:solidFill>
                      <a:prstDash val="solid"/>
                      <a:round/>
                      <a:headEnd len="sm" w="sm" type="none"/>
                      <a:tailEnd len="sm" w="sm" type="none"/>
                    </a:lnL>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R cap="flat" cmpd="sng" w="38100">
                      <a:solidFill>
                        <a:srgbClr val="FF0000"/>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r>
              <a:tr h="1428125">
                <a:tc>
                  <a:txBody>
                    <a:bodyPr/>
                    <a:lstStyle/>
                    <a:p>
                      <a:pPr indent="0" lvl="0" marL="0" rtl="0" algn="ctr">
                        <a:spcBef>
                          <a:spcPts val="0"/>
                        </a:spcBef>
                        <a:spcAft>
                          <a:spcPts val="0"/>
                        </a:spcAft>
                        <a:buNone/>
                      </a:pPr>
                      <a:r>
                        <a:rPr b="1" lang="en-GB" sz="1800"/>
                        <a:t>HF+RL</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r>
            </a:tbl>
          </a:graphicData>
        </a:graphic>
      </p:graphicFrame>
      <p:graphicFrame>
        <p:nvGraphicFramePr>
          <p:cNvPr id="646" name="Google Shape;646;p86"/>
          <p:cNvGraphicFramePr/>
          <p:nvPr/>
        </p:nvGraphicFramePr>
        <p:xfrm>
          <a:off x="33600" y="963160"/>
          <a:ext cx="3000000" cy="3000000"/>
        </p:xfrm>
        <a:graphic>
          <a:graphicData uri="http://schemas.openxmlformats.org/drawingml/2006/table">
            <a:tbl>
              <a:tblPr>
                <a:noFill/>
                <a:tableStyleId>{A16CC71C-358B-4902-AD66-F8DEDDCB9603}</a:tableStyleId>
              </a:tblPr>
              <a:tblGrid>
                <a:gridCol w="1186825"/>
                <a:gridCol w="1577975"/>
                <a:gridCol w="1577975"/>
                <a:gridCol w="1577975"/>
                <a:gridCol w="1577975"/>
                <a:gridCol w="1577975"/>
              </a:tblGrid>
              <a:tr h="414850">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rPr b="1" lang="en-GB" sz="1800"/>
                        <a:t>Subject 1</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2</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3</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4</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5</a:t>
                      </a:r>
                      <a:endParaRPr b="1" sz="1800"/>
                    </a:p>
                  </a:txBody>
                  <a:tcPr marT="91425" marB="91425" marR="91425" marL="91425" anchor="ctr"/>
                </a:tc>
              </a:tr>
              <a:tr h="340150">
                <a:tc>
                  <a:txBody>
                    <a:bodyPr/>
                    <a:lstStyle/>
                    <a:p>
                      <a:pPr indent="0" lvl="0" marL="0" rtl="0" algn="l">
                        <a:spcBef>
                          <a:spcPts val="0"/>
                        </a:spcBef>
                        <a:spcAft>
                          <a:spcPts val="0"/>
                        </a:spcAft>
                        <a:buNone/>
                      </a:pPr>
                      <a:r>
                        <a:rPr b="1" lang="en-GB" sz="1800"/>
                        <a:t>ErrP Acc</a:t>
                      </a:r>
                      <a:endParaRPr b="1" sz="1800"/>
                    </a:p>
                  </a:txBody>
                  <a:tcPr marT="91425" marB="91425" marR="91425" marL="91425" anchor="ctr"/>
                </a:tc>
                <a:tc>
                  <a:txBody>
                    <a:bodyPr/>
                    <a:lstStyle/>
                    <a:p>
                      <a:pPr indent="0" lvl="0" marL="0" rtl="0" algn="ctr">
                        <a:spcBef>
                          <a:spcPts val="0"/>
                        </a:spcBef>
                        <a:spcAft>
                          <a:spcPts val="0"/>
                        </a:spcAft>
                        <a:buNone/>
                      </a:pPr>
                      <a:r>
                        <a:rPr b="1" lang="en-GB" sz="1800"/>
                        <a:t>66%</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60%</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67%</a:t>
                      </a:r>
                      <a:endParaRPr b="1" sz="1800">
                        <a:solidFill>
                          <a:schemeClr val="dk1"/>
                        </a:solidFill>
                      </a:endParaRPr>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r>
              <a:tr h="1425250">
                <a:tc>
                  <a:txBody>
                    <a:bodyPr/>
                    <a:lstStyle/>
                    <a:p>
                      <a:pPr indent="0" lvl="0" marL="0" rtl="0" algn="ctr">
                        <a:spcBef>
                          <a:spcPts val="0"/>
                        </a:spcBef>
                        <a:spcAft>
                          <a:spcPts val="0"/>
                        </a:spcAft>
                        <a:buNone/>
                      </a:pPr>
                      <a:r>
                        <a:rPr b="1" lang="en-GB" sz="1800"/>
                        <a:t>HF only</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lnR cap="flat" cmpd="sng" w="3810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t/>
                      </a:r>
                      <a:endParaRPr b="1" sz="1800"/>
                    </a:p>
                  </a:txBody>
                  <a:tcPr marT="91425" marB="91425" marR="91425" marL="91425" anchor="ctr">
                    <a:lnL cap="flat" cmpd="sng" w="38100">
                      <a:solidFill>
                        <a:srgbClr val="FF0000"/>
                      </a:solidFill>
                      <a:prstDash val="solid"/>
                      <a:round/>
                      <a:headEnd len="sm" w="sm" type="none"/>
                      <a:tailEnd len="sm" w="sm" type="none"/>
                    </a:lnL>
                    <a:lnR cap="flat" cmpd="sng" w="38100">
                      <a:solidFill>
                        <a:srgbClr val="FF0000"/>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L cap="flat" cmpd="sng" w="38100">
                      <a:solidFill>
                        <a:srgbClr val="FF0000"/>
                      </a:solidFill>
                      <a:prstDash val="solid"/>
                      <a:round/>
                      <a:headEnd len="sm" w="sm" type="none"/>
                      <a:tailEnd len="sm" w="sm" type="none"/>
                    </a:lnL>
                  </a:tcPr>
                </a:tc>
                <a:tc>
                  <a:txBody>
                    <a:bodyPr/>
                    <a:lstStyle/>
                    <a:p>
                      <a:pPr indent="0" lvl="0" marL="0" rtl="0" algn="ctr">
                        <a:spcBef>
                          <a:spcPts val="0"/>
                        </a:spcBef>
                        <a:spcAft>
                          <a:spcPts val="0"/>
                        </a:spcAft>
                        <a:buNone/>
                      </a:pPr>
                      <a:r>
                        <a:t/>
                      </a:r>
                      <a:endParaRPr b="1" sz="1800"/>
                    </a:p>
                  </a:txBody>
                  <a:tcPr marT="91425" marB="91425" marR="91425" marL="91425" anchor="ctr"/>
                </a:tc>
              </a:tr>
              <a:tr h="1428125">
                <a:tc>
                  <a:txBody>
                    <a:bodyPr/>
                    <a:lstStyle/>
                    <a:p>
                      <a:pPr indent="0" lvl="0" marL="0" rtl="0" algn="ctr">
                        <a:spcBef>
                          <a:spcPts val="0"/>
                        </a:spcBef>
                        <a:spcAft>
                          <a:spcPts val="0"/>
                        </a:spcAft>
                        <a:buNone/>
                      </a:pPr>
                      <a:r>
                        <a:rPr b="1" lang="en-GB" sz="1800"/>
                        <a:t>HF+RL</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tcP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r>
            </a:tbl>
          </a:graphicData>
        </a:graphic>
      </p:graphicFrame>
      <p:graphicFrame>
        <p:nvGraphicFramePr>
          <p:cNvPr id="647" name="Google Shape;647;p86"/>
          <p:cNvGraphicFramePr/>
          <p:nvPr/>
        </p:nvGraphicFramePr>
        <p:xfrm>
          <a:off x="33600" y="963160"/>
          <a:ext cx="3000000" cy="3000000"/>
        </p:xfrm>
        <a:graphic>
          <a:graphicData uri="http://schemas.openxmlformats.org/drawingml/2006/table">
            <a:tbl>
              <a:tblPr>
                <a:noFill/>
                <a:tableStyleId>{A16CC71C-358B-4902-AD66-F8DEDDCB9603}</a:tableStyleId>
              </a:tblPr>
              <a:tblGrid>
                <a:gridCol w="1186825"/>
                <a:gridCol w="1577975"/>
                <a:gridCol w="1577975"/>
                <a:gridCol w="1577975"/>
                <a:gridCol w="1577975"/>
                <a:gridCol w="1577975"/>
              </a:tblGrid>
              <a:tr h="414850">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rPr b="1" lang="en-GB" sz="1800"/>
                        <a:t>Subject 1</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2</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3</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4</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5</a:t>
                      </a:r>
                      <a:endParaRPr b="1" sz="1800"/>
                    </a:p>
                  </a:txBody>
                  <a:tcPr marT="91425" marB="91425" marR="91425" marL="91425" anchor="ctr"/>
                </a:tc>
              </a:tr>
              <a:tr h="340150">
                <a:tc>
                  <a:txBody>
                    <a:bodyPr/>
                    <a:lstStyle/>
                    <a:p>
                      <a:pPr indent="0" lvl="0" marL="0" rtl="0" algn="l">
                        <a:spcBef>
                          <a:spcPts val="0"/>
                        </a:spcBef>
                        <a:spcAft>
                          <a:spcPts val="0"/>
                        </a:spcAft>
                        <a:buNone/>
                      </a:pPr>
                      <a:r>
                        <a:rPr b="1" lang="en-GB" sz="1800"/>
                        <a:t>ErrP Acc</a:t>
                      </a:r>
                      <a:endParaRPr b="1" sz="1800"/>
                    </a:p>
                  </a:txBody>
                  <a:tcPr marT="91425" marB="91425" marR="91425" marL="91425" anchor="ctr"/>
                </a:tc>
                <a:tc>
                  <a:txBody>
                    <a:bodyPr/>
                    <a:lstStyle/>
                    <a:p>
                      <a:pPr indent="0" lvl="0" marL="0" rtl="0" algn="ctr">
                        <a:spcBef>
                          <a:spcPts val="0"/>
                        </a:spcBef>
                        <a:spcAft>
                          <a:spcPts val="0"/>
                        </a:spcAft>
                        <a:buNone/>
                      </a:pPr>
                      <a:r>
                        <a:rPr b="1" lang="en-GB" sz="1800"/>
                        <a:t>66%</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60%</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67%</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r>
              <a:tr h="1425250">
                <a:tc>
                  <a:txBody>
                    <a:bodyPr/>
                    <a:lstStyle/>
                    <a:p>
                      <a:pPr indent="0" lvl="0" marL="0" rtl="0" algn="ctr">
                        <a:spcBef>
                          <a:spcPts val="0"/>
                        </a:spcBef>
                        <a:spcAft>
                          <a:spcPts val="0"/>
                        </a:spcAft>
                        <a:buNone/>
                      </a:pPr>
                      <a:r>
                        <a:rPr b="1" lang="en-GB" sz="1800"/>
                        <a:t>HF only</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r>
              <a:tr h="1428125">
                <a:tc>
                  <a:txBody>
                    <a:bodyPr/>
                    <a:lstStyle/>
                    <a:p>
                      <a:pPr indent="0" lvl="0" marL="0" rtl="0" algn="ctr">
                        <a:spcBef>
                          <a:spcPts val="0"/>
                        </a:spcBef>
                        <a:spcAft>
                          <a:spcPts val="0"/>
                        </a:spcAft>
                        <a:buNone/>
                      </a:pPr>
                      <a:r>
                        <a:rPr b="1" lang="en-GB" sz="1800"/>
                        <a:t>HF+RL</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t/>
                      </a:r>
                      <a:endParaRPr b="1" sz="1800"/>
                    </a:p>
                  </a:txBody>
                  <a:tcPr marT="91425" marB="91425" marR="91425" marL="91425" anchor="ctr">
                    <a:lnR cap="flat" cmpd="sng" w="3810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t/>
                      </a:r>
                      <a:endParaRPr b="1" sz="1800"/>
                    </a:p>
                  </a:txBody>
                  <a:tcPr marT="91425" marB="91425" marR="91425" marL="91425" anchor="ctr">
                    <a:lnL cap="flat" cmpd="sng" w="38100">
                      <a:solidFill>
                        <a:srgbClr val="FF0000"/>
                      </a:solidFill>
                      <a:prstDash val="solid"/>
                      <a:round/>
                      <a:headEnd len="sm" w="sm" type="none"/>
                      <a:tailEnd len="sm" w="sm" type="none"/>
                    </a:lnL>
                    <a:lnR cap="flat" cmpd="sng" w="38100">
                      <a:solidFill>
                        <a:srgbClr val="FF0000"/>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L cap="flat" cmpd="sng" w="38100">
                      <a:solidFill>
                        <a:srgbClr val="FF0000"/>
                      </a:solidFill>
                      <a:prstDash val="solid"/>
                      <a:round/>
                      <a:headEnd len="sm" w="sm" type="none"/>
                      <a:tailEnd len="sm" w="sm" type="none"/>
                    </a:lnL>
                  </a:tcPr>
                </a:tc>
                <a:tc>
                  <a:txBody>
                    <a:bodyPr/>
                    <a:lstStyle/>
                    <a:p>
                      <a:pPr indent="0" lvl="0" marL="0" rtl="0" algn="ctr">
                        <a:spcBef>
                          <a:spcPts val="0"/>
                        </a:spcBef>
                        <a:spcAft>
                          <a:spcPts val="0"/>
                        </a:spcAft>
                        <a:buNone/>
                      </a:pPr>
                      <a:r>
                        <a:t/>
                      </a:r>
                      <a:endParaRPr b="1" sz="1800"/>
                    </a:p>
                  </a:txBody>
                  <a:tcPr marT="91425" marB="91425" marR="91425" marL="91425" anchor="ctr"/>
                </a:tc>
              </a:tr>
            </a:tbl>
          </a:graphicData>
        </a:graphic>
      </p:graphicFrame>
      <p:graphicFrame>
        <p:nvGraphicFramePr>
          <p:cNvPr id="648" name="Google Shape;648;p86"/>
          <p:cNvGraphicFramePr/>
          <p:nvPr/>
        </p:nvGraphicFramePr>
        <p:xfrm>
          <a:off x="33600" y="963160"/>
          <a:ext cx="3000000" cy="3000000"/>
        </p:xfrm>
        <a:graphic>
          <a:graphicData uri="http://schemas.openxmlformats.org/drawingml/2006/table">
            <a:tbl>
              <a:tblPr>
                <a:noFill/>
                <a:tableStyleId>{A16CC71C-358B-4902-AD66-F8DEDDCB9603}</a:tableStyleId>
              </a:tblPr>
              <a:tblGrid>
                <a:gridCol w="1186825"/>
                <a:gridCol w="1577975"/>
                <a:gridCol w="1577975"/>
                <a:gridCol w="1577975"/>
                <a:gridCol w="1577975"/>
                <a:gridCol w="1577975"/>
              </a:tblGrid>
              <a:tr h="414850">
                <a:tc>
                  <a:txBody>
                    <a:bodyPr/>
                    <a:lstStyle/>
                    <a:p>
                      <a:pPr indent="0" lvl="0" marL="0" rtl="0" algn="ctr">
                        <a:spcBef>
                          <a:spcPts val="0"/>
                        </a:spcBef>
                        <a:spcAft>
                          <a:spcPts val="0"/>
                        </a:spcAft>
                        <a:buNone/>
                      </a:pPr>
                      <a:r>
                        <a:t/>
                      </a:r>
                      <a:endParaRPr b="1" sz="1800"/>
                    </a:p>
                  </a:txBody>
                  <a:tcPr marT="91425" marB="91425" marR="91425" marL="91425" anchor="ctr"/>
                </a:tc>
                <a:tc>
                  <a:txBody>
                    <a:bodyPr/>
                    <a:lstStyle/>
                    <a:p>
                      <a:pPr indent="0" lvl="0" marL="0" rtl="0" algn="ctr">
                        <a:spcBef>
                          <a:spcPts val="0"/>
                        </a:spcBef>
                        <a:spcAft>
                          <a:spcPts val="0"/>
                        </a:spcAft>
                        <a:buNone/>
                      </a:pPr>
                      <a:r>
                        <a:rPr b="1" lang="en-GB" sz="1800"/>
                        <a:t>Subject 1</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2</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3</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4</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Subject 5</a:t>
                      </a:r>
                      <a:endParaRPr b="1" sz="1800"/>
                    </a:p>
                  </a:txBody>
                  <a:tcPr marT="91425" marB="91425" marR="91425" marL="91425" anchor="ctr"/>
                </a:tc>
              </a:tr>
              <a:tr h="340150">
                <a:tc>
                  <a:txBody>
                    <a:bodyPr/>
                    <a:lstStyle/>
                    <a:p>
                      <a:pPr indent="0" lvl="0" marL="0" rtl="0" algn="l">
                        <a:spcBef>
                          <a:spcPts val="0"/>
                        </a:spcBef>
                        <a:spcAft>
                          <a:spcPts val="0"/>
                        </a:spcAft>
                        <a:buNone/>
                      </a:pPr>
                      <a:r>
                        <a:rPr b="1" lang="en-GB" sz="1800"/>
                        <a:t>ErrP Acc</a:t>
                      </a:r>
                      <a:endParaRPr b="1" sz="1800"/>
                    </a:p>
                  </a:txBody>
                  <a:tcPr marT="91425" marB="91425" marR="91425" marL="91425" anchor="ctr"/>
                </a:tc>
                <a:tc>
                  <a:txBody>
                    <a:bodyPr/>
                    <a:lstStyle/>
                    <a:p>
                      <a:pPr indent="0" lvl="0" marL="0" rtl="0" algn="ctr">
                        <a:spcBef>
                          <a:spcPts val="0"/>
                        </a:spcBef>
                        <a:spcAft>
                          <a:spcPts val="0"/>
                        </a:spcAft>
                        <a:buNone/>
                      </a:pPr>
                      <a:r>
                        <a:rPr b="1" lang="en-GB" sz="1800"/>
                        <a:t>66%</a:t>
                      </a:r>
                      <a:endParaRPr b="1" sz="1800"/>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60%</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67%</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c>
                  <a:txBody>
                    <a:bodyPr/>
                    <a:lstStyle/>
                    <a:p>
                      <a:pPr indent="0" lvl="0" marL="0" rtl="0" algn="ctr">
                        <a:spcBef>
                          <a:spcPts val="0"/>
                        </a:spcBef>
                        <a:spcAft>
                          <a:spcPts val="0"/>
                        </a:spcAft>
                        <a:buNone/>
                      </a:pPr>
                      <a:r>
                        <a:rPr b="1" lang="en-GB" sz="1800">
                          <a:solidFill>
                            <a:schemeClr val="dk1"/>
                          </a:solidFill>
                        </a:rPr>
                        <a:t>62%</a:t>
                      </a:r>
                      <a:endParaRPr b="1" sz="1800">
                        <a:solidFill>
                          <a:schemeClr val="dk1"/>
                        </a:solidFill>
                      </a:endParaRPr>
                    </a:p>
                  </a:txBody>
                  <a:tcPr marT="91425" marB="91425" marR="91425" marL="91425" anchor="ctr"/>
                </a:tc>
              </a:tr>
              <a:tr h="1425250">
                <a:tc>
                  <a:txBody>
                    <a:bodyPr/>
                    <a:lstStyle/>
                    <a:p>
                      <a:pPr indent="0" lvl="0" marL="0" rtl="0" algn="ctr">
                        <a:spcBef>
                          <a:spcPts val="0"/>
                        </a:spcBef>
                        <a:spcAft>
                          <a:spcPts val="0"/>
                        </a:spcAft>
                        <a:buNone/>
                      </a:pPr>
                      <a:r>
                        <a:rPr b="1" lang="en-GB" sz="1800"/>
                        <a:t>HF only</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B cap="flat" cmpd="sng" w="38100">
                      <a:solidFill>
                        <a:srgbClr val="FF0000"/>
                      </a:solidFill>
                      <a:prstDash val="solid"/>
                      <a:round/>
                      <a:headEnd len="sm" w="sm" type="none"/>
                      <a:tailEnd len="sm" w="sm" type="none"/>
                    </a:lnB>
                  </a:tcPr>
                </a:tc>
              </a:tr>
              <a:tr h="1428125">
                <a:tc>
                  <a:txBody>
                    <a:bodyPr/>
                    <a:lstStyle/>
                    <a:p>
                      <a:pPr indent="0" lvl="0" marL="0" rtl="0" algn="ctr">
                        <a:spcBef>
                          <a:spcPts val="0"/>
                        </a:spcBef>
                        <a:spcAft>
                          <a:spcPts val="0"/>
                        </a:spcAft>
                        <a:buNone/>
                      </a:pPr>
                      <a:r>
                        <a:rPr b="1" lang="en-GB" sz="1800"/>
                        <a:t>HF+RL</a:t>
                      </a:r>
                      <a:endParaRPr b="1" sz="1800"/>
                    </a:p>
                  </a:txBody>
                  <a:tcPr marT="91425" marB="91425" marR="91425" marL="91425" anchor="ctr">
                    <a:lnL cap="flat" cmpd="sng" w="38100">
                      <a:solidFill>
                        <a:srgbClr val="FF0000"/>
                      </a:solidFill>
                      <a:prstDash val="solid"/>
                      <a:round/>
                      <a:headEnd len="sm" w="sm" type="none"/>
                      <a:tailEnd len="sm" w="sm" type="none"/>
                    </a:lnL>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t/>
                      </a:r>
                      <a:endParaRPr b="1" sz="1800"/>
                    </a:p>
                  </a:txBody>
                  <a:tcPr marT="91425" marB="91425" marR="91425" marL="91425" anchor="ctr">
                    <a:lnR cap="flat" cmpd="sng" w="38100">
                      <a:solidFill>
                        <a:srgbClr val="FF0000"/>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tcPr>
                </a:tc>
              </a:tr>
            </a:tbl>
          </a:graphicData>
        </a:graphic>
      </p:graphicFrame>
      <p:pic>
        <p:nvPicPr>
          <p:cNvPr id="649" name="Google Shape;649;p86" title="Zizhao_RL.mp4">
            <a:hlinkClick r:id="rId19"/>
          </p:cNvPr>
          <p:cNvPicPr preferRelativeResize="0"/>
          <p:nvPr/>
        </p:nvPicPr>
        <p:blipFill>
          <a:blip r:embed="rId20">
            <a:alphaModFix/>
          </a:blip>
          <a:stretch>
            <a:fillRect/>
          </a:stretch>
        </p:blipFill>
        <p:spPr>
          <a:xfrm>
            <a:off x="2800813" y="3431632"/>
            <a:ext cx="1581911" cy="1179577"/>
          </a:xfrm>
          <a:prstGeom prst="rect">
            <a:avLst/>
          </a:prstGeom>
          <a:noFill/>
          <a:ln>
            <a:noFill/>
          </a:ln>
        </p:spPr>
      </p:pic>
      <p:pic>
        <p:nvPicPr>
          <p:cNvPr id="650" name="Google Shape;650;p86" title="Xiaomin_RL.mp4">
            <a:hlinkClick r:id="rId21"/>
          </p:cNvPr>
          <p:cNvPicPr preferRelativeResize="0"/>
          <p:nvPr/>
        </p:nvPicPr>
        <p:blipFill>
          <a:blip r:embed="rId22">
            <a:alphaModFix/>
          </a:blip>
          <a:stretch>
            <a:fillRect/>
          </a:stretch>
        </p:blipFill>
        <p:spPr>
          <a:xfrm>
            <a:off x="1220450" y="3429707"/>
            <a:ext cx="1577950" cy="1183417"/>
          </a:xfrm>
          <a:prstGeom prst="rect">
            <a:avLst/>
          </a:prstGeom>
          <a:noFill/>
          <a:ln>
            <a:noFill/>
          </a:ln>
        </p:spPr>
      </p:pic>
      <p:sp>
        <p:nvSpPr>
          <p:cNvPr id="651" name="Google Shape;651;p86"/>
          <p:cNvSpPr txBox="1"/>
          <p:nvPr>
            <p:ph type="title"/>
          </p:nvPr>
        </p:nvSpPr>
        <p:spPr>
          <a:xfrm>
            <a:off x="311700" y="2381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a:latin typeface="Calibri"/>
                <a:ea typeface="Calibri"/>
                <a:cs typeface="Calibri"/>
                <a:sym typeface="Calibri"/>
              </a:rPr>
              <a:t>Real Experiment Results</a:t>
            </a:r>
            <a:endParaRPr b="1"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45"/>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46"/>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47"/>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References</a:t>
            </a:r>
            <a:endParaRPr/>
          </a:p>
        </p:txBody>
      </p:sp>
      <p:sp>
        <p:nvSpPr>
          <p:cNvPr id="657" name="Google Shape;657;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1" marL="914400" rtl="0" algn="l">
              <a:spcBef>
                <a:spcPts val="0"/>
              </a:spcBef>
              <a:spcAft>
                <a:spcPts val="0"/>
              </a:spcAft>
              <a:buSzPts val="1400"/>
              <a:buChar char="○"/>
            </a:pPr>
            <a:r>
              <a:rPr lang="en-GB"/>
              <a:t>“Robot Learning From Human Teachers”,  Sonia Chernova and Andrea L. Thomaz (2014)</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“Deterministic Policy Gradient Algorithms” (David Silver et al. 2014)</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“Continuous control with deep reinforcement learning” (Lillicrap etal Deepmind 2016)</a:t>
            </a:r>
            <a:endParaRPr>
              <a:solidFill>
                <a:schemeClr val="dk1"/>
              </a:solidFill>
            </a:endParaRPr>
          </a:p>
          <a:p>
            <a:pPr indent="-317500" lvl="1" marL="914400" rtl="0" algn="l">
              <a:spcBef>
                <a:spcPts val="0"/>
              </a:spcBef>
              <a:spcAft>
                <a:spcPts val="0"/>
              </a:spcAft>
              <a:buSzPts val="1400"/>
              <a:buChar char="○"/>
            </a:pPr>
            <a:r>
              <a:rPr lang="en-GB"/>
              <a:t>"CARLA: An open urban driving simulator." </a:t>
            </a:r>
            <a:r>
              <a:rPr lang="en-GB">
                <a:solidFill>
                  <a:schemeClr val="dk1"/>
                </a:solidFill>
              </a:rPr>
              <a:t>Dosovitskiy, Alexey, German Ros, Felipe Codevilla, Antonio Lopez, and Vladlen Koltun. </a:t>
            </a:r>
            <a:r>
              <a:rPr lang="en-GB"/>
              <a:t>(2017).</a:t>
            </a:r>
            <a:endParaRPr/>
          </a:p>
          <a:p>
            <a:pPr indent="-317500" lvl="1" marL="914400" rtl="0" algn="l">
              <a:spcBef>
                <a:spcPts val="0"/>
              </a:spcBef>
              <a:spcAft>
                <a:spcPts val="0"/>
              </a:spcAft>
              <a:buSzPts val="1400"/>
              <a:buChar char="○"/>
            </a:pPr>
            <a:r>
              <a:rPr lang="en-GB"/>
              <a:t>“Self-supervised Deep Reinforcement Learning with Generalized Computation Graphs for Robot Navigation” Kahn, Gregory, Adam Villaflor, Bosen Ding, Pieter Abbeel, and Sergey Levine. (ICRA 2018)</a:t>
            </a:r>
            <a:endParaRPr/>
          </a:p>
          <a:p>
            <a:pPr indent="-317500" lvl="1" marL="914400" rtl="0" algn="l">
              <a:spcBef>
                <a:spcPts val="0"/>
              </a:spcBef>
              <a:spcAft>
                <a:spcPts val="0"/>
              </a:spcAft>
              <a:buSzPts val="1400"/>
              <a:buChar char="○"/>
            </a:pPr>
            <a:r>
              <a:rPr lang="en-GB"/>
              <a:t>“Deep Imitation Learning for Complex Manipulation Tasks from Virtual Reality Teleoperation” (</a:t>
            </a:r>
            <a:r>
              <a:rPr lang="en-GB" sz="1100">
                <a:solidFill>
                  <a:schemeClr val="dk1"/>
                </a:solidFill>
                <a:latin typeface="Arial"/>
                <a:ea typeface="Arial"/>
                <a:cs typeface="Arial"/>
                <a:sym typeface="Arial"/>
              </a:rPr>
              <a:t>Carthy et al. 2017)</a:t>
            </a:r>
            <a:endParaRPr>
              <a:solidFill>
                <a:schemeClr val="dk1"/>
              </a:solidFill>
              <a:latin typeface="Arial"/>
              <a:ea typeface="Arial"/>
              <a:cs typeface="Arial"/>
              <a:sym typeface="Arial"/>
            </a:endParaRPr>
          </a:p>
          <a:p>
            <a:pPr indent="-317500" lvl="1" marL="914400" rtl="0" algn="l">
              <a:lnSpc>
                <a:spcPct val="100000"/>
              </a:lnSpc>
              <a:spcBef>
                <a:spcPts val="0"/>
              </a:spcBef>
              <a:spcAft>
                <a:spcPts val="0"/>
              </a:spcAft>
              <a:buClr>
                <a:schemeClr val="dk1"/>
              </a:buClr>
              <a:buSzPts val="1400"/>
              <a:buFont typeface="Arial"/>
              <a:buChar char="○"/>
            </a:pPr>
            <a:r>
              <a:rPr lang="en-GB"/>
              <a:t>“</a:t>
            </a:r>
            <a:r>
              <a:rPr lang="en-GB"/>
              <a:t>Imitation Learning: A Survey of Learning Methods” (Hussein et al. 2017)</a:t>
            </a:r>
            <a:endParaRPr>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from Demonstration (LfD)</a:t>
            </a:r>
            <a:endParaRPr/>
          </a:p>
        </p:txBody>
      </p:sp>
      <p:sp>
        <p:nvSpPr>
          <p:cNvPr id="189" name="Google Shape;189;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LfD Dataset (D): a set of state-action pairs</a:t>
            </a:r>
            <a:endParaRPr/>
          </a:p>
          <a:p>
            <a:pPr indent="0" lvl="0" marL="0" rtl="0" algn="l">
              <a:spcBef>
                <a:spcPts val="1600"/>
              </a:spcBef>
              <a:spcAft>
                <a:spcPts val="0"/>
              </a:spcAft>
              <a:buNone/>
            </a:pPr>
            <a:r>
              <a:rPr lang="en-GB"/>
              <a:t>Goal: Learn</a:t>
            </a:r>
            <a:endParaRPr/>
          </a:p>
          <a:p>
            <a:pPr indent="0" lvl="0" marL="0" rtl="0" algn="l">
              <a:spcBef>
                <a:spcPts val="1600"/>
              </a:spcBef>
              <a:spcAft>
                <a:spcPts val="0"/>
              </a:spcAft>
              <a:buNone/>
            </a:pPr>
            <a:r>
              <a:rPr lang="en-GB"/>
              <a:t>Assumptions: Human Teacher exists, Demonstration is possible</a:t>
            </a:r>
            <a:endParaRPr/>
          </a:p>
          <a:p>
            <a:pPr indent="0" lvl="0" marL="0" rtl="0" algn="l">
              <a:spcBef>
                <a:spcPts val="1600"/>
              </a:spcBef>
              <a:spcAft>
                <a:spcPts val="0"/>
              </a:spcAft>
              <a:buNone/>
            </a:pPr>
            <a:r>
              <a:rPr lang="en-GB"/>
              <a:t>Key Considerations:</a:t>
            </a:r>
            <a:endParaRPr/>
          </a:p>
          <a:p>
            <a:pPr indent="-342900" lvl="0" marL="457200" rtl="0" algn="l">
              <a:spcBef>
                <a:spcPts val="1600"/>
              </a:spcBef>
              <a:spcAft>
                <a:spcPts val="0"/>
              </a:spcAft>
              <a:buSzPts val="1800"/>
              <a:buChar char="●"/>
            </a:pPr>
            <a:r>
              <a:rPr lang="en-GB"/>
              <a:t>Demonstration mode</a:t>
            </a:r>
            <a:endParaRPr/>
          </a:p>
          <a:p>
            <a:pPr indent="-342900" lvl="0" marL="457200" rtl="0" algn="l">
              <a:spcBef>
                <a:spcPts val="0"/>
              </a:spcBef>
              <a:spcAft>
                <a:spcPts val="0"/>
              </a:spcAft>
              <a:buSzPts val="1800"/>
              <a:buChar char="●"/>
            </a:pPr>
            <a:r>
              <a:rPr lang="en-GB"/>
              <a:t>State representation</a:t>
            </a:r>
            <a:endParaRPr/>
          </a:p>
          <a:p>
            <a:pPr indent="-342900" lvl="0" marL="457200" rtl="0" algn="l">
              <a:spcBef>
                <a:spcPts val="0"/>
              </a:spcBef>
              <a:spcAft>
                <a:spcPts val="0"/>
              </a:spcAft>
              <a:buSzPts val="1800"/>
              <a:buChar char="●"/>
            </a:pPr>
            <a:r>
              <a:rPr lang="en-GB"/>
              <a:t>Policy Derivation method</a:t>
            </a:r>
            <a:endParaRPr/>
          </a:p>
          <a:p>
            <a:pPr indent="-317500" lvl="1" marL="914400" rtl="0" algn="l">
              <a:spcBef>
                <a:spcPts val="0"/>
              </a:spcBef>
              <a:spcAft>
                <a:spcPts val="0"/>
              </a:spcAft>
              <a:buSzPts val="1400"/>
              <a:buChar char="○"/>
            </a:pPr>
            <a:r>
              <a:rPr lang="en-GB"/>
              <a:t>Supervised learning/Function approximation</a:t>
            </a:r>
            <a:endParaRPr/>
          </a:p>
        </p:txBody>
      </p:sp>
      <p:sp>
        <p:nvSpPr>
          <p:cNvPr id="190" name="Google Shape;190;p42"/>
          <p:cNvSpPr/>
          <p:nvPr/>
        </p:nvSpPr>
        <p:spPr>
          <a:xfrm>
            <a:off x="6996075" y="300000"/>
            <a:ext cx="729000" cy="654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LfD</a:t>
            </a:r>
            <a:endParaRPr b="1"/>
          </a:p>
        </p:txBody>
      </p:sp>
      <p:sp>
        <p:nvSpPr>
          <p:cNvPr id="191" name="Google Shape;191;p42"/>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RL</a:t>
            </a:r>
            <a:endParaRPr/>
          </a:p>
        </p:txBody>
      </p:sp>
      <p:pic>
        <p:nvPicPr>
          <p:cNvPr id="192" name="Google Shape;192;p42"/>
          <p:cNvPicPr preferRelativeResize="0"/>
          <p:nvPr/>
        </p:nvPicPr>
        <p:blipFill>
          <a:blip r:embed="rId3">
            <a:alphaModFix/>
          </a:blip>
          <a:stretch>
            <a:fillRect/>
          </a:stretch>
        </p:blipFill>
        <p:spPr>
          <a:xfrm>
            <a:off x="1555150" y="1755625"/>
            <a:ext cx="1759275" cy="289350"/>
          </a:xfrm>
          <a:prstGeom prst="rect">
            <a:avLst/>
          </a:prstGeom>
          <a:noFill/>
          <a:ln>
            <a:noFill/>
          </a:ln>
        </p:spPr>
      </p:pic>
      <p:sp>
        <p:nvSpPr>
          <p:cNvPr id="193" name="Google Shape;193;p42"/>
          <p:cNvSpPr/>
          <p:nvPr/>
        </p:nvSpPr>
        <p:spPr>
          <a:xfrm>
            <a:off x="6518075" y="1864250"/>
            <a:ext cx="1838100" cy="821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Collect Demonstrations </a:t>
            </a:r>
            <a:endParaRPr/>
          </a:p>
          <a:p>
            <a:pPr indent="0" lvl="0" marL="0" rtl="0" algn="ctr">
              <a:spcBef>
                <a:spcPts val="0"/>
              </a:spcBef>
              <a:spcAft>
                <a:spcPts val="0"/>
              </a:spcAft>
              <a:buNone/>
            </a:pPr>
            <a:r>
              <a:rPr lang="en-GB"/>
              <a:t>D = {(s,a)}</a:t>
            </a:r>
            <a:endParaRPr/>
          </a:p>
        </p:txBody>
      </p:sp>
      <p:sp>
        <p:nvSpPr>
          <p:cNvPr id="194" name="Google Shape;194;p42"/>
          <p:cNvSpPr/>
          <p:nvPr/>
        </p:nvSpPr>
        <p:spPr>
          <a:xfrm>
            <a:off x="6757775" y="3365100"/>
            <a:ext cx="1358700" cy="654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Derive policy from D</a:t>
            </a:r>
            <a:endParaRPr/>
          </a:p>
        </p:txBody>
      </p:sp>
      <p:sp>
        <p:nvSpPr>
          <p:cNvPr id="195" name="Google Shape;195;p42"/>
          <p:cNvSpPr/>
          <p:nvPr/>
        </p:nvSpPr>
        <p:spPr>
          <a:xfrm>
            <a:off x="7147625" y="2773675"/>
            <a:ext cx="579000" cy="503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2"/>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Learning from Demonstration data</a:t>
            </a:r>
            <a:endParaRPr>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Learns a mapping from state to action</a:t>
            </a:r>
            <a:endParaRPr sz="1400">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Demonstration modes</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Teleoperation</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Kinesthetic teaching (e.g. in motion trajectory learning)</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Camera recording a human teacher</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Robotic teachers</a:t>
            </a:r>
            <a:endParaRPr>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202" name="Google Shape;202;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from Demonstration (LfD)</a:t>
            </a:r>
            <a:endParaRPr/>
          </a:p>
        </p:txBody>
      </p:sp>
      <p:pic>
        <p:nvPicPr>
          <p:cNvPr id="203" name="Google Shape;203;p43"/>
          <p:cNvPicPr preferRelativeResize="0"/>
          <p:nvPr/>
        </p:nvPicPr>
        <p:blipFill>
          <a:blip r:embed="rId3">
            <a:alphaModFix/>
          </a:blip>
          <a:stretch>
            <a:fillRect/>
          </a:stretch>
        </p:blipFill>
        <p:spPr>
          <a:xfrm>
            <a:off x="5408575" y="3102050"/>
            <a:ext cx="3149624" cy="1733027"/>
          </a:xfrm>
          <a:prstGeom prst="rect">
            <a:avLst/>
          </a:prstGeom>
          <a:noFill/>
          <a:ln>
            <a:noFill/>
          </a:ln>
        </p:spPr>
      </p:pic>
      <p:pic>
        <p:nvPicPr>
          <p:cNvPr id="204" name="Google Shape;204;p43"/>
          <p:cNvPicPr preferRelativeResize="0"/>
          <p:nvPr/>
        </p:nvPicPr>
        <p:blipFill>
          <a:blip r:embed="rId4">
            <a:alphaModFix/>
          </a:blip>
          <a:stretch>
            <a:fillRect/>
          </a:stretch>
        </p:blipFill>
        <p:spPr>
          <a:xfrm>
            <a:off x="985725" y="3155550"/>
            <a:ext cx="2620074" cy="1689330"/>
          </a:xfrm>
          <a:prstGeom prst="rect">
            <a:avLst/>
          </a:prstGeom>
          <a:noFill/>
          <a:ln>
            <a:noFill/>
          </a:ln>
        </p:spPr>
      </p:pic>
      <p:sp>
        <p:nvSpPr>
          <p:cNvPr id="205" name="Google Shape;205;p43"/>
          <p:cNvSpPr txBox="1"/>
          <p:nvPr/>
        </p:nvSpPr>
        <p:spPr>
          <a:xfrm>
            <a:off x="1249679" y="4844880"/>
            <a:ext cx="2092200" cy="2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Kinesthetic Teaching</a:t>
            </a:r>
            <a:endParaRPr/>
          </a:p>
        </p:txBody>
      </p:sp>
      <p:sp>
        <p:nvSpPr>
          <p:cNvPr id="206" name="Google Shape;206;p43"/>
          <p:cNvSpPr txBox="1"/>
          <p:nvPr/>
        </p:nvSpPr>
        <p:spPr>
          <a:xfrm>
            <a:off x="6168564" y="4784646"/>
            <a:ext cx="16296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Motion Capture</a:t>
            </a:r>
            <a:endParaRPr/>
          </a:p>
        </p:txBody>
      </p:sp>
      <p:pic>
        <p:nvPicPr>
          <p:cNvPr id="207" name="Google Shape;207;p43"/>
          <p:cNvPicPr preferRelativeResize="0"/>
          <p:nvPr/>
        </p:nvPicPr>
        <p:blipFill>
          <a:blip r:embed="rId5">
            <a:alphaModFix/>
          </a:blip>
          <a:stretch>
            <a:fillRect/>
          </a:stretch>
        </p:blipFill>
        <p:spPr>
          <a:xfrm>
            <a:off x="7725070" y="1244195"/>
            <a:ext cx="1230450" cy="1230450"/>
          </a:xfrm>
          <a:prstGeom prst="rect">
            <a:avLst/>
          </a:prstGeom>
          <a:noFill/>
          <a:ln>
            <a:noFill/>
          </a:ln>
        </p:spPr>
      </p:pic>
      <p:pic>
        <p:nvPicPr>
          <p:cNvPr id="208" name="Google Shape;208;p43"/>
          <p:cNvPicPr preferRelativeResize="0"/>
          <p:nvPr/>
        </p:nvPicPr>
        <p:blipFill>
          <a:blip r:embed="rId6">
            <a:alphaModFix/>
          </a:blip>
          <a:stretch>
            <a:fillRect/>
          </a:stretch>
        </p:blipFill>
        <p:spPr>
          <a:xfrm>
            <a:off x="5852595" y="1343171"/>
            <a:ext cx="1776226" cy="1131475"/>
          </a:xfrm>
          <a:prstGeom prst="rect">
            <a:avLst/>
          </a:prstGeom>
          <a:noFill/>
          <a:ln>
            <a:noFill/>
          </a:ln>
        </p:spPr>
      </p:pic>
      <p:sp>
        <p:nvSpPr>
          <p:cNvPr id="209" name="Google Shape;209;p43"/>
          <p:cNvSpPr/>
          <p:nvPr/>
        </p:nvSpPr>
        <p:spPr>
          <a:xfrm>
            <a:off x="6996075" y="300000"/>
            <a:ext cx="729000" cy="654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LfD</a:t>
            </a:r>
            <a:endParaRPr b="1"/>
          </a:p>
        </p:txBody>
      </p:sp>
      <p:sp>
        <p:nvSpPr>
          <p:cNvPr id="210" name="Google Shape;210;p43"/>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RL</a:t>
            </a:r>
            <a:endParaRPr/>
          </a:p>
        </p:txBody>
      </p:sp>
      <p:sp>
        <p:nvSpPr>
          <p:cNvPr id="211" name="Google Shape;211;p43"/>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5" name="Shape 215"/>
        <p:cNvGrpSpPr/>
        <p:nvPr/>
      </p:nvGrpSpPr>
      <p:grpSpPr>
        <a:xfrm>
          <a:off x="0" y="0"/>
          <a:ext cx="0" cy="0"/>
          <a:chOff x="0" y="0"/>
          <a:chExt cx="0" cy="0"/>
        </a:xfrm>
      </p:grpSpPr>
      <p:sp>
        <p:nvSpPr>
          <p:cNvPr id="216" name="Google Shape;216;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Case-Study: LfD</a:t>
            </a:r>
            <a:endParaRPr/>
          </a:p>
        </p:txBody>
      </p:sp>
      <p:sp>
        <p:nvSpPr>
          <p:cNvPr id="217" name="Google Shape;217;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Demonstration mode: </a:t>
            </a:r>
            <a:r>
              <a:rPr lang="en-GB">
                <a:solidFill>
                  <a:schemeClr val="dk1"/>
                </a:solidFill>
              </a:rPr>
              <a:t>Virtual Reality</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~30mins of demonstration</a:t>
            </a:r>
            <a:endParaRPr>
              <a:solidFill>
                <a:schemeClr val="dk1"/>
              </a:solidFill>
            </a:endParaRPr>
          </a:p>
          <a:p>
            <a:pPr indent="-342900" lvl="0" marL="457200" rtl="0" algn="l">
              <a:spcBef>
                <a:spcPts val="0"/>
              </a:spcBef>
              <a:spcAft>
                <a:spcPts val="0"/>
              </a:spcAft>
              <a:buSzPts val="1800"/>
              <a:buChar char="●"/>
            </a:pPr>
            <a:r>
              <a:rPr lang="en-GB"/>
              <a:t>Demonstration Data</a:t>
            </a:r>
            <a:endParaRPr/>
          </a:p>
          <a:p>
            <a:pPr indent="-317500" lvl="1" marL="914400" rtl="0" algn="l">
              <a:spcBef>
                <a:spcPts val="0"/>
              </a:spcBef>
              <a:spcAft>
                <a:spcPts val="0"/>
              </a:spcAft>
              <a:buSzPts val="1400"/>
              <a:buChar char="○"/>
            </a:pPr>
            <a:r>
              <a:rPr lang="en-GB"/>
              <a:t>State representation: Images, Depth, gripper points</a:t>
            </a:r>
            <a:endParaRPr/>
          </a:p>
          <a:p>
            <a:pPr indent="-317500" lvl="1" marL="914400" rtl="0" algn="l">
              <a:spcBef>
                <a:spcPts val="0"/>
              </a:spcBef>
              <a:spcAft>
                <a:spcPts val="0"/>
              </a:spcAft>
              <a:buSzPts val="1400"/>
              <a:buChar char="○"/>
            </a:pPr>
            <a:r>
              <a:rPr lang="en-GB"/>
              <a:t>Action representation: Joint velocities, gripper open/close</a:t>
            </a:r>
            <a:endParaRPr/>
          </a:p>
          <a:p>
            <a:pPr indent="-342900" lvl="0" marL="457200" rtl="0" algn="l">
              <a:spcBef>
                <a:spcPts val="0"/>
              </a:spcBef>
              <a:spcAft>
                <a:spcPts val="0"/>
              </a:spcAft>
              <a:buSzPts val="1800"/>
              <a:buChar char="●"/>
            </a:pPr>
            <a:r>
              <a:rPr lang="en-GB"/>
              <a:t>Policy Derivation method</a:t>
            </a:r>
            <a:endParaRPr/>
          </a:p>
          <a:p>
            <a:pPr indent="-317500" lvl="1" marL="914400" rtl="0" algn="l">
              <a:spcBef>
                <a:spcPts val="0"/>
              </a:spcBef>
              <a:spcAft>
                <a:spcPts val="0"/>
              </a:spcAft>
              <a:buSzPts val="1400"/>
              <a:buChar char="○"/>
            </a:pPr>
            <a:r>
              <a:rPr lang="en-GB"/>
              <a:t>Neural Network</a:t>
            </a:r>
            <a:endParaRPr/>
          </a:p>
        </p:txBody>
      </p:sp>
      <p:pic>
        <p:nvPicPr>
          <p:cNvPr id="218" name="Google Shape;218;p44"/>
          <p:cNvPicPr preferRelativeResize="0"/>
          <p:nvPr/>
        </p:nvPicPr>
        <p:blipFill>
          <a:blip r:embed="rId3">
            <a:alphaModFix/>
          </a:blip>
          <a:stretch>
            <a:fillRect/>
          </a:stretch>
        </p:blipFill>
        <p:spPr>
          <a:xfrm>
            <a:off x="5103325" y="1254222"/>
            <a:ext cx="1775526" cy="1002050"/>
          </a:xfrm>
          <a:prstGeom prst="rect">
            <a:avLst/>
          </a:prstGeom>
          <a:noFill/>
          <a:ln>
            <a:noFill/>
          </a:ln>
        </p:spPr>
      </p:pic>
      <p:pic>
        <p:nvPicPr>
          <p:cNvPr id="219" name="Google Shape;219;p44"/>
          <p:cNvPicPr preferRelativeResize="0"/>
          <p:nvPr/>
        </p:nvPicPr>
        <p:blipFill>
          <a:blip r:embed="rId4">
            <a:alphaModFix/>
          </a:blip>
          <a:stretch>
            <a:fillRect/>
          </a:stretch>
        </p:blipFill>
        <p:spPr>
          <a:xfrm>
            <a:off x="5419674" y="2568975"/>
            <a:ext cx="3670999" cy="2509674"/>
          </a:xfrm>
          <a:prstGeom prst="rect">
            <a:avLst/>
          </a:prstGeom>
          <a:noFill/>
          <a:ln>
            <a:noFill/>
          </a:ln>
        </p:spPr>
      </p:pic>
      <p:sp>
        <p:nvSpPr>
          <p:cNvPr id="220" name="Google Shape;220;p44"/>
          <p:cNvSpPr txBox="1"/>
          <p:nvPr/>
        </p:nvSpPr>
        <p:spPr>
          <a:xfrm>
            <a:off x="5875525" y="2492775"/>
            <a:ext cx="2127000" cy="3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1100">
                <a:solidFill>
                  <a:srgbClr val="000000"/>
                </a:solidFill>
              </a:rPr>
              <a:t>Zhang, McCarthy et al. 2017</a:t>
            </a:r>
            <a:endParaRPr/>
          </a:p>
        </p:txBody>
      </p:sp>
      <p:pic>
        <p:nvPicPr>
          <p:cNvPr id="221" name="Google Shape;221;p44"/>
          <p:cNvPicPr preferRelativeResize="0"/>
          <p:nvPr/>
        </p:nvPicPr>
        <p:blipFill rotWithShape="1">
          <a:blip r:embed="rId5">
            <a:alphaModFix/>
          </a:blip>
          <a:srcRect b="66258" l="2890" r="2025" t="1049"/>
          <a:stretch/>
        </p:blipFill>
        <p:spPr>
          <a:xfrm>
            <a:off x="7409020" y="1269275"/>
            <a:ext cx="1315955" cy="1002051"/>
          </a:xfrm>
          <a:prstGeom prst="rect">
            <a:avLst/>
          </a:prstGeom>
          <a:noFill/>
          <a:ln>
            <a:noFill/>
          </a:ln>
        </p:spPr>
      </p:pic>
      <p:pic>
        <p:nvPicPr>
          <p:cNvPr id="222" name="Google Shape;222;p44"/>
          <p:cNvPicPr preferRelativeResize="0"/>
          <p:nvPr/>
        </p:nvPicPr>
        <p:blipFill>
          <a:blip r:embed="rId6">
            <a:alphaModFix/>
          </a:blip>
          <a:stretch>
            <a:fillRect/>
          </a:stretch>
        </p:blipFill>
        <p:spPr>
          <a:xfrm>
            <a:off x="5074999" y="1240210"/>
            <a:ext cx="1832174" cy="1030074"/>
          </a:xfrm>
          <a:prstGeom prst="rect">
            <a:avLst/>
          </a:prstGeom>
          <a:noFill/>
          <a:ln>
            <a:noFill/>
          </a:ln>
        </p:spPr>
      </p:pic>
      <p:sp>
        <p:nvSpPr>
          <p:cNvPr id="223" name="Google Shape;223;p44"/>
          <p:cNvSpPr/>
          <p:nvPr/>
        </p:nvSpPr>
        <p:spPr>
          <a:xfrm>
            <a:off x="6996075" y="300000"/>
            <a:ext cx="729000" cy="654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LfD</a:t>
            </a:r>
            <a:endParaRPr b="1"/>
          </a:p>
        </p:txBody>
      </p:sp>
      <p:sp>
        <p:nvSpPr>
          <p:cNvPr id="224" name="Google Shape;224;p44"/>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RL</a:t>
            </a:r>
            <a:endParaRPr/>
          </a:p>
        </p:txBody>
      </p:sp>
      <p:sp>
        <p:nvSpPr>
          <p:cNvPr id="225" name="Google Shape;225;p44"/>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LfD</a:t>
            </a:r>
            <a:endParaRPr/>
          </a:p>
        </p:txBody>
      </p:sp>
      <p:sp>
        <p:nvSpPr>
          <p:cNvPr id="231" name="Google Shape;231;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Pros</a:t>
            </a:r>
            <a:endParaRPr>
              <a:solidFill>
                <a:schemeClr val="dk1"/>
              </a:solidFill>
            </a:endParaRPr>
          </a:p>
          <a:p>
            <a:pPr indent="-342900" lvl="0" marL="457200" rtl="0" algn="l">
              <a:spcBef>
                <a:spcPts val="1600"/>
              </a:spcBef>
              <a:spcAft>
                <a:spcPts val="0"/>
              </a:spcAft>
              <a:buClr>
                <a:schemeClr val="dk1"/>
              </a:buClr>
              <a:buSzPts val="1800"/>
              <a:buChar char="●"/>
            </a:pPr>
            <a:r>
              <a:rPr lang="en-GB">
                <a:solidFill>
                  <a:schemeClr val="dk1"/>
                </a:solidFill>
              </a:rPr>
              <a:t>Supervised Learning</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No need for manual reward function</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Exploration not an issue</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Cons</a:t>
            </a:r>
            <a:endParaRPr>
              <a:solidFill>
                <a:schemeClr val="dk1"/>
              </a:solidFill>
            </a:endParaRPr>
          </a:p>
          <a:p>
            <a:pPr indent="-342900" lvl="0" marL="457200" rtl="0" algn="l">
              <a:spcBef>
                <a:spcPts val="1600"/>
              </a:spcBef>
              <a:spcAft>
                <a:spcPts val="0"/>
              </a:spcAft>
              <a:buClr>
                <a:schemeClr val="dk1"/>
              </a:buClr>
              <a:buSzPts val="1800"/>
              <a:buChar char="●"/>
            </a:pPr>
            <a:r>
              <a:rPr lang="en-GB">
                <a:solidFill>
                  <a:schemeClr val="dk1"/>
                </a:solidFill>
              </a:rPr>
              <a:t>Might not generalize well- Covariate shift</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Volume of demonstration</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Some tasks are difficult to demonstrate</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Suboptimal Demonstrations. Limited human patience and inconsistent user input</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Performance of the robot can be limited by that of the teacher.</a:t>
            </a:r>
            <a:endParaRPr>
              <a:solidFill>
                <a:schemeClr val="dk1"/>
              </a:solidFill>
            </a:endParaRPr>
          </a:p>
          <a:p>
            <a:pPr indent="0" lvl="0" marL="0" rtl="0" algn="l">
              <a:spcBef>
                <a:spcPts val="1600"/>
              </a:spcBef>
              <a:spcAft>
                <a:spcPts val="1600"/>
              </a:spcAft>
              <a:buNone/>
            </a:pPr>
            <a:r>
              <a:t/>
            </a:r>
            <a:endParaRPr/>
          </a:p>
        </p:txBody>
      </p:sp>
      <p:sp>
        <p:nvSpPr>
          <p:cNvPr id="232" name="Google Shape;232;p45"/>
          <p:cNvSpPr/>
          <p:nvPr/>
        </p:nvSpPr>
        <p:spPr>
          <a:xfrm>
            <a:off x="6996075" y="300000"/>
            <a:ext cx="729000" cy="654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LfD</a:t>
            </a:r>
            <a:endParaRPr b="1"/>
          </a:p>
        </p:txBody>
      </p:sp>
      <p:sp>
        <p:nvSpPr>
          <p:cNvPr id="233" name="Google Shape;233;p45"/>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RL</a:t>
            </a:r>
            <a:endParaRPr/>
          </a:p>
        </p:txBody>
      </p:sp>
      <p:sp>
        <p:nvSpPr>
          <p:cNvPr id="234" name="Google Shape;234;p45"/>
          <p:cNvSpPr/>
          <p:nvPr/>
        </p:nvSpPr>
        <p:spPr>
          <a:xfrm>
            <a:off x="6518075" y="1864250"/>
            <a:ext cx="1838100" cy="821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Collect Demonstrations </a:t>
            </a:r>
            <a:endParaRPr/>
          </a:p>
          <a:p>
            <a:pPr indent="0" lvl="0" marL="0" rtl="0" algn="ctr">
              <a:spcBef>
                <a:spcPts val="0"/>
              </a:spcBef>
              <a:spcAft>
                <a:spcPts val="0"/>
              </a:spcAft>
              <a:buNone/>
            </a:pPr>
            <a:r>
              <a:rPr lang="en-GB"/>
              <a:t>D = {(s,a)}</a:t>
            </a:r>
            <a:endParaRPr/>
          </a:p>
        </p:txBody>
      </p:sp>
      <p:sp>
        <p:nvSpPr>
          <p:cNvPr id="235" name="Google Shape;235;p45"/>
          <p:cNvSpPr/>
          <p:nvPr/>
        </p:nvSpPr>
        <p:spPr>
          <a:xfrm>
            <a:off x="6757775" y="3365100"/>
            <a:ext cx="1358700" cy="654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Derive policy from D</a:t>
            </a:r>
            <a:endParaRPr/>
          </a:p>
        </p:txBody>
      </p:sp>
      <p:sp>
        <p:nvSpPr>
          <p:cNvPr id="236" name="Google Shape;236;p45"/>
          <p:cNvSpPr/>
          <p:nvPr/>
        </p:nvSpPr>
        <p:spPr>
          <a:xfrm>
            <a:off x="7147625" y="2773675"/>
            <a:ext cx="579000" cy="503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5"/>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