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0" r:id="rId3"/>
    <p:sldId id="261" r:id="rId4"/>
    <p:sldId id="281" r:id="rId5"/>
    <p:sldId id="282" r:id="rId6"/>
    <p:sldId id="283" r:id="rId7"/>
    <p:sldId id="284" r:id="rId8"/>
    <p:sldId id="285" r:id="rId9"/>
    <p:sldId id="337" r:id="rId10"/>
    <p:sldId id="259" r:id="rId11"/>
    <p:sldId id="338" r:id="rId12"/>
    <p:sldId id="267" r:id="rId13"/>
    <p:sldId id="268" r:id="rId14"/>
    <p:sldId id="340" r:id="rId15"/>
    <p:sldId id="339" r:id="rId16"/>
    <p:sldId id="346" r:id="rId17"/>
    <p:sldId id="341" r:id="rId18"/>
    <p:sldId id="264" r:id="rId19"/>
    <p:sldId id="343" r:id="rId20"/>
    <p:sldId id="349" r:id="rId21"/>
    <p:sldId id="348" r:id="rId22"/>
    <p:sldId id="294" r:id="rId23"/>
    <p:sldId id="289" r:id="rId24"/>
    <p:sldId id="334" r:id="rId25"/>
    <p:sldId id="335" r:id="rId26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095F6-4BBA-49F3-9897-C638383B41B1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3C2A7-05D5-482A-B430-02159338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7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54B6C1-42D9-4B5E-A7C0-0AF2C2EB10C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078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F71BA8A-9EEE-48EA-96F0-4A7D64B31390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ctr">
              <a:spcBef>
                <a:spcPct val="0"/>
              </a:spcBef>
            </a:pPr>
            <a:r>
              <a:rPr lang="en-US" altLang="en-US" sz="2000" smtClean="0">
                <a:latin typeface="Tahoma" panose="020B0604030504040204" pitchFamily="34" charset="0"/>
              </a:rPr>
              <a:t>More particles </a:t>
            </a:r>
            <a:r>
              <a:rPr lang="en-US" altLang="en-US" sz="2000" smtClean="0">
                <a:latin typeface="cmsy10" charset="0"/>
              </a:rPr>
              <a:t>)</a:t>
            </a:r>
            <a:r>
              <a:rPr lang="en-US" altLang="en-US" sz="2000" smtClean="0">
                <a:latin typeface="Tahoma" panose="020B0604030504040204" pitchFamily="34" charset="0"/>
              </a:rPr>
              <a:t> Better approximation (and more </a:t>
            </a:r>
          </a:p>
          <a:p>
            <a:pPr lvl="1" algn="ctr">
              <a:spcBef>
                <a:spcPct val="0"/>
              </a:spcBef>
            </a:pPr>
            <a:r>
              <a:rPr lang="en-US" altLang="en-US" sz="2000" smtClean="0">
                <a:latin typeface="Tahoma" panose="020B0604030504040204" pitchFamily="34" charset="0"/>
              </a:rPr>
              <a:t>expensive), but there</a:t>
            </a:r>
            <a:r>
              <a:rPr lang="ja-JP" altLang="en-US" sz="2000" smtClean="0">
                <a:latin typeface="Tahoma" panose="020B0604030504040204" pitchFamily="34" charset="0"/>
              </a:rPr>
              <a:t>’</a:t>
            </a:r>
            <a:r>
              <a:rPr lang="en-US" altLang="ja-JP" sz="2000" smtClean="0">
                <a:latin typeface="Tahoma" panose="020B0604030504040204" pitchFamily="34" charset="0"/>
              </a:rPr>
              <a:t>s no formula for the </a:t>
            </a:r>
            <a:r>
              <a:rPr lang="ja-JP" altLang="en-US" sz="2000" smtClean="0">
                <a:latin typeface="Tahoma" panose="020B0604030504040204" pitchFamily="34" charset="0"/>
              </a:rPr>
              <a:t>“</a:t>
            </a:r>
            <a:r>
              <a:rPr lang="en-US" altLang="ja-JP" sz="2000" smtClean="0">
                <a:latin typeface="Tahoma" panose="020B0604030504040204" pitchFamily="34" charset="0"/>
              </a:rPr>
              <a:t>right amount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672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1AFB862-2B5B-49BE-A992-16DD289DF13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688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E67B5DA-C905-4EB2-9682-38C2670151AE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712788"/>
            <a:ext cx="6223000" cy="3500437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343" y="4457689"/>
            <a:ext cx="5134469" cy="421075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233" tIns="45116" rIns="90233" bIns="45116"/>
          <a:lstStyle/>
          <a:p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142956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5936152-8B50-429E-B0D6-BE261624BFD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6044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2A3B5A3-EA96-4212-9AFF-B818589D2EB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8047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DA1FFF-1C4C-4A33-821A-BB65E65FB31C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86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6094C34-E4DF-46FC-A9A3-A612BDC6A0BD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1272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6AFB14E-7F79-4ACE-B14B-644B8851E213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990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DEF5B43-E3EB-4E6C-95C1-FDD43BA945BA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687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4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0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6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6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4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8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7BFF-BE6F-4321-8C95-6B6812A2FA1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kumente%20und%20Einstellungen\Wolfram%20Burgard\Eigene%20Dateien\talks\animations\sampling\SONAR-FLOOR-GLOBAL.AVI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cs.columbia.edu/~allen/F17/NOTES/simple_particle_pka.tx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WUDDX4PsCI" TargetMode="External"/><Relationship Id="rId2" Type="http://schemas.openxmlformats.org/officeDocument/2006/relationships/hyperlink" Target="https://www.youtube.com/watch?v=H0G1yslM5r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42DCFAB-FF62-4FCD-B2AE-A7DC7930443C}" type="slidenum">
              <a:rPr lang="en-US" altLang="en-US" sz="14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352800"/>
            <a:ext cx="7086600" cy="2667000"/>
          </a:xfrm>
        </p:spPr>
        <p:txBody>
          <a:bodyPr/>
          <a:lstStyle/>
          <a:p>
            <a:pPr eaLnBrk="1" hangingPunct="1"/>
            <a:endParaRPr lang="en-US" altLang="zh-CN" sz="2800" dirty="0"/>
          </a:p>
          <a:p>
            <a:r>
              <a:rPr lang="en-US" altLang="zh-CN" dirty="0" smtClean="0"/>
              <a:t>Slides from D. Fox. W. </a:t>
            </a:r>
            <a:r>
              <a:rPr lang="en-US" altLang="zh-CN" dirty="0" err="1" smtClean="0"/>
              <a:t>Burgard</a:t>
            </a:r>
            <a:r>
              <a:rPr lang="en-US" altLang="zh-CN" dirty="0" smtClean="0"/>
              <a:t>, C. </a:t>
            </a:r>
            <a:r>
              <a:rPr lang="en-US" altLang="zh-CN" dirty="0" err="1" smtClean="0"/>
              <a:t>Stachniss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M. </a:t>
            </a:r>
            <a:r>
              <a:rPr lang="en-US" altLang="zh-CN" dirty="0" err="1" smtClean="0"/>
              <a:t>Bennewitz</a:t>
            </a:r>
            <a:r>
              <a:rPr lang="en-US" altLang="zh-CN" dirty="0" smtClean="0"/>
              <a:t>, K. Arras, S. </a:t>
            </a:r>
            <a:r>
              <a:rPr lang="en-US" altLang="zh-CN" dirty="0" err="1" smtClean="0"/>
              <a:t>Thrun</a:t>
            </a:r>
            <a:r>
              <a:rPr lang="en-US" altLang="zh-CN" dirty="0" smtClean="0"/>
              <a:t>, J</a:t>
            </a:r>
            <a:r>
              <a:rPr lang="en-US" altLang="zh-CN" dirty="0"/>
              <a:t>.</a:t>
            </a:r>
            <a:r>
              <a:rPr lang="en-US" altLang="en-US" dirty="0" smtClean="0"/>
              <a:t> Xiao</a:t>
            </a:r>
            <a:endParaRPr lang="en-US" altLang="en-US" dirty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362200" y="457200"/>
            <a:ext cx="7848600" cy="1447800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Particle Filter/Monte Carlo Localization</a:t>
            </a:r>
            <a:endParaRPr lang="en-US" altLang="en-US" sz="3200" dirty="0">
              <a:solidFill>
                <a:srgbClr val="000099"/>
              </a:solidFill>
            </a:endParaRPr>
          </a:p>
        </p:txBody>
      </p:sp>
      <p:sp>
        <p:nvSpPr>
          <p:cNvPr id="18436" name="Rectangle 5"/>
          <p:cNvSpPr txBox="1">
            <a:spLocks noChangeArrowheads="1"/>
          </p:cNvSpPr>
          <p:nvPr/>
        </p:nvSpPr>
        <p:spPr bwMode="auto">
          <a:xfrm>
            <a:off x="2209800" y="152400"/>
            <a:ext cx="7848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800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Rectangle 5"/>
          <p:cNvSpPr txBox="1">
            <a:spLocks noChangeArrowheads="1"/>
          </p:cNvSpPr>
          <p:nvPr/>
        </p:nvSpPr>
        <p:spPr bwMode="auto">
          <a:xfrm>
            <a:off x="2362200" y="1143000"/>
            <a:ext cx="784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000099"/>
                </a:solidFill>
                <a:latin typeface="Arial" panose="020B0604020202020204" pitchFamily="34" charset="0"/>
              </a:rPr>
              <a:t/>
            </a:r>
            <a:br>
              <a:rPr lang="en-US" altLang="en-US" sz="3600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2800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33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2179" name="SONAR-FLOOR-GLOBAL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281114"/>
            <a:ext cx="6715125" cy="4967287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2180" name="Freeform 4"/>
          <p:cNvSpPr>
            <a:spLocks/>
          </p:cNvSpPr>
          <p:nvPr/>
        </p:nvSpPr>
        <p:spPr bwMode="auto">
          <a:xfrm>
            <a:off x="4624388" y="2133600"/>
            <a:ext cx="1674812" cy="1549400"/>
          </a:xfrm>
          <a:custGeom>
            <a:avLst/>
            <a:gdLst>
              <a:gd name="T0" fmla="*/ 2147483647 w 1055"/>
              <a:gd name="T1" fmla="*/ 2147483647 h 976"/>
              <a:gd name="T2" fmla="*/ 2147483647 w 1055"/>
              <a:gd name="T3" fmla="*/ 2147483647 h 976"/>
              <a:gd name="T4" fmla="*/ 2147483647 w 1055"/>
              <a:gd name="T5" fmla="*/ 2147483647 h 976"/>
              <a:gd name="T6" fmla="*/ 2147483647 w 1055"/>
              <a:gd name="T7" fmla="*/ 2147483647 h 976"/>
              <a:gd name="T8" fmla="*/ 2147483647 w 1055"/>
              <a:gd name="T9" fmla="*/ 2147483647 h 976"/>
              <a:gd name="T10" fmla="*/ 2147483647 w 1055"/>
              <a:gd name="T11" fmla="*/ 2147483647 h 976"/>
              <a:gd name="T12" fmla="*/ 2147483647 w 1055"/>
              <a:gd name="T13" fmla="*/ 2147483647 h 976"/>
              <a:gd name="T14" fmla="*/ 2147483647 w 1055"/>
              <a:gd name="T15" fmla="*/ 2147483647 h 976"/>
              <a:gd name="T16" fmla="*/ 2147483647 w 1055"/>
              <a:gd name="T17" fmla="*/ 2147483647 h 976"/>
              <a:gd name="T18" fmla="*/ 2147483647 w 1055"/>
              <a:gd name="T19" fmla="*/ 0 h 9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5"/>
              <a:gd name="T31" fmla="*/ 0 h 976"/>
              <a:gd name="T32" fmla="*/ 1055 w 1055"/>
              <a:gd name="T33" fmla="*/ 976 h 9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5" h="976">
                <a:moveTo>
                  <a:pt x="1055" y="968"/>
                </a:moveTo>
                <a:cubicBezTo>
                  <a:pt x="922" y="969"/>
                  <a:pt x="427" y="976"/>
                  <a:pt x="255" y="976"/>
                </a:cubicBezTo>
                <a:cubicBezTo>
                  <a:pt x="83" y="976"/>
                  <a:pt x="46" y="976"/>
                  <a:pt x="23" y="968"/>
                </a:cubicBezTo>
                <a:cubicBezTo>
                  <a:pt x="0" y="960"/>
                  <a:pt x="102" y="936"/>
                  <a:pt x="119" y="928"/>
                </a:cubicBezTo>
                <a:cubicBezTo>
                  <a:pt x="136" y="920"/>
                  <a:pt x="90" y="925"/>
                  <a:pt x="127" y="920"/>
                </a:cubicBezTo>
                <a:cubicBezTo>
                  <a:pt x="164" y="915"/>
                  <a:pt x="282" y="916"/>
                  <a:pt x="343" y="896"/>
                </a:cubicBezTo>
                <a:cubicBezTo>
                  <a:pt x="404" y="876"/>
                  <a:pt x="460" y="849"/>
                  <a:pt x="495" y="800"/>
                </a:cubicBezTo>
                <a:cubicBezTo>
                  <a:pt x="530" y="751"/>
                  <a:pt x="543" y="669"/>
                  <a:pt x="551" y="600"/>
                </a:cubicBezTo>
                <a:cubicBezTo>
                  <a:pt x="559" y="531"/>
                  <a:pt x="552" y="484"/>
                  <a:pt x="543" y="384"/>
                </a:cubicBezTo>
                <a:cubicBezTo>
                  <a:pt x="534" y="284"/>
                  <a:pt x="502" y="67"/>
                  <a:pt x="495" y="0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42876"/>
            <a:ext cx="8424863" cy="701675"/>
          </a:xfrm>
        </p:spPr>
        <p:txBody>
          <a:bodyPr/>
          <a:lstStyle/>
          <a:p>
            <a:r>
              <a:rPr lang="en-US" altLang="en-US" sz="4000">
                <a:latin typeface="Times New Roman" panose="02020603050405020304" pitchFamily="18" charset="0"/>
              </a:rPr>
              <a:t>Sample-based Localization (sonar)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1949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02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2021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2179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02179"/>
                </p:tgtEl>
              </p:cMediaNode>
            </p:video>
          </p:childTnLst>
        </p:cTn>
      </p:par>
    </p:tnLst>
    <p:bldLst>
      <p:bldP spid="12021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9D914B6-128A-4500-A07F-5C8BD64D8EE7}" type="slidenum">
              <a:rPr lang="en-US" altLang="en-US" sz="1400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362200" y="212726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>
                <a:solidFill>
                  <a:prstClr val="black"/>
                </a:solidFill>
                <a:latin typeface="Times" panose="02020603050405020304" pitchFamily="18" charset="0"/>
              </a:rPr>
              <a:t>MCL in action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905000" y="12192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>
                <a:solidFill>
                  <a:prstClr val="black"/>
                </a:solidFill>
                <a:latin typeface="Times" panose="02020603050405020304" pitchFamily="18" charset="0"/>
              </a:rPr>
              <a:t>“</a:t>
            </a:r>
            <a:r>
              <a:rPr lang="en-US" altLang="ja-JP">
                <a:solidFill>
                  <a:prstClr val="black"/>
                </a:solidFill>
                <a:latin typeface="Times" panose="02020603050405020304" pitchFamily="18" charset="0"/>
              </a:rPr>
              <a:t>Monte Carlo</a:t>
            </a:r>
            <a:r>
              <a:rPr lang="ja-JP" altLang="en-US">
                <a:solidFill>
                  <a:prstClr val="black"/>
                </a:solidFill>
                <a:latin typeface="Times" panose="02020603050405020304" pitchFamily="18" charset="0"/>
              </a:rPr>
              <a:t>”</a:t>
            </a:r>
            <a:r>
              <a:rPr lang="en-US" altLang="ja-JP">
                <a:solidFill>
                  <a:prstClr val="black"/>
                </a:solidFill>
                <a:latin typeface="Times" panose="02020603050405020304" pitchFamily="18" charset="0"/>
              </a:rPr>
              <a:t> Localization</a:t>
            </a:r>
            <a:r>
              <a:rPr lang="en-US" altLang="ja-JP" sz="2000">
                <a:solidFill>
                  <a:prstClr val="black"/>
                </a:solidFill>
                <a:latin typeface="Times" panose="02020603050405020304" pitchFamily="18" charset="0"/>
              </a:rPr>
              <a:t> -- refers to the resampling of the 		distribution each time a new observation is integrated</a:t>
            </a:r>
            <a:endParaRPr lang="en-US" altLang="en-US" sz="2000">
              <a:solidFill>
                <a:prstClr val="black"/>
              </a:solidFill>
              <a:latin typeface="Geneva" pitchFamily="-84" charset="0"/>
            </a:endParaRPr>
          </a:p>
        </p:txBody>
      </p:sp>
      <p:pic>
        <p:nvPicPr>
          <p:cNvPr id="83972" name="Picture 4" descr="global-floo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47864"/>
            <a:ext cx="6019800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7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Particle Filter Basics</a:t>
            </a:r>
            <a:endParaRPr lang="en-US" altLang="en-US" sz="4000" b="1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4254" y="838200"/>
            <a:ext cx="9144000" cy="6019800"/>
          </a:xfrm>
        </p:spPr>
        <p:txBody>
          <a:bodyPr>
            <a:normAutofit/>
          </a:bodyPr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sz="2400" dirty="0" smtClean="0">
                <a:solidFill>
                  <a:srgbClr val="0070C0"/>
                </a:solidFill>
              </a:rPr>
              <a:t>Known map of the world (2D in our case).  Location of objects of interest (i.e. obstacles, walls, beacons/cones) is also known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How can we localize ourselves given an arbitrary starting position?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Idea:  populate the space with random samples of where we might be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See if the random samples are consistent </a:t>
            </a:r>
            <a:r>
              <a:rPr lang="en-US" altLang="en-US" sz="2400" smtClean="0">
                <a:solidFill>
                  <a:srgbClr val="0070C0"/>
                </a:solidFill>
              </a:rPr>
              <a:t>with movement and sensor readings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Predict: Move all particles according to movement model with noise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Measure: Integrate sensor readings into a “weight” for each sample by making a prediction about the sensor readings likelihood given this particle’s location.  Up</a:t>
            </a:r>
            <a:r>
              <a:rPr lang="en-US" altLang="ja-JP" sz="2400">
                <a:solidFill>
                  <a:srgbClr val="0070C0"/>
                </a:solidFill>
              </a:rPr>
              <a:t>date weight on the particle </a:t>
            </a:r>
            <a:r>
              <a:rPr lang="en-US" altLang="ja-JP" sz="2400" smtClean="0">
                <a:solidFill>
                  <a:srgbClr val="0070C0"/>
                </a:solidFill>
              </a:rPr>
              <a:t>accordingly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70C0"/>
                </a:solidFill>
              </a:rPr>
              <a:t>Sample</a:t>
            </a:r>
            <a:r>
              <a:rPr lang="en-US" altLang="en-US" sz="2400">
                <a:solidFill>
                  <a:srgbClr val="0070C0"/>
                </a:solidFill>
              </a:rPr>
              <a:t>: Randomly select M particles based on weights (same particle may be picked multiple times</a:t>
            </a:r>
            <a:r>
              <a:rPr lang="en-US" altLang="en-US" sz="2400" smtClean="0">
                <a:solidFill>
                  <a:srgbClr val="0070C0"/>
                </a:solidFill>
              </a:rPr>
              <a:t>)</a:t>
            </a:r>
            <a:endParaRPr lang="en-US" altLang="en-US" sz="2400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70C0"/>
                </a:solidFill>
              </a:rPr>
              <a:t>Prefer new samples </a:t>
            </a:r>
            <a:r>
              <a:rPr lang="en-US" altLang="en-US" sz="2400" dirty="0" smtClean="0">
                <a:solidFill>
                  <a:srgbClr val="0070C0"/>
                </a:solidFill>
              </a:rPr>
              <a:t>that are </a:t>
            </a:r>
            <a:r>
              <a:rPr lang="en-US" altLang="en-US" sz="2400" smtClean="0">
                <a:solidFill>
                  <a:srgbClr val="0070C0"/>
                </a:solidFill>
              </a:rPr>
              <a:t>consistent with sensor data over </a:t>
            </a:r>
            <a:r>
              <a:rPr lang="en-US" altLang="en-US" sz="2400" dirty="0" smtClean="0">
                <a:solidFill>
                  <a:srgbClr val="0070C0"/>
                </a:solidFill>
              </a:rPr>
              <a:t>samples that are not consistent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B7114B6-4087-4F51-8D1B-3996AA3D5353}" type="slidenum">
              <a:rPr lang="en-US" altLang="en-US" sz="14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Particle Filter Basics</a:t>
            </a:r>
            <a:endParaRPr lang="en-US" altLang="en-US" sz="4000" b="1"/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Particle filters represent a </a:t>
            </a:r>
            <a:r>
              <a:rPr lang="en-US" altLang="en-US" sz="2000" u="sng">
                <a:solidFill>
                  <a:srgbClr val="0070C0"/>
                </a:solidFill>
              </a:rPr>
              <a:t>distribution</a:t>
            </a:r>
            <a:r>
              <a:rPr lang="en-US" altLang="en-US" sz="2000">
                <a:solidFill>
                  <a:srgbClr val="0070C0"/>
                </a:solidFill>
              </a:rPr>
              <a:t> by a set of samples drawn from the posterior distribution.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The denser a sub-region of the state space is populated by samples, the more likely it is that true state falls into this region.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Such a representation is approximate, but it is nonparametric, and therefore can represent a much broader space of distributions than Gaussians.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Weight of particle are given through the measurement model.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Re-sampling allows to redistribute particles approximately according to the posterior 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The re-sampling step is a probabilistic implementation of the Darwinian idea of survival of the fittest: it refocuses the particle set to regions in state space with high posterior probability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By doing so, it focuses the computational resources of the filter algorithm to regions in the state space where they matter the most.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>
              <a:solidFill>
                <a:srgbClr val="0070C0"/>
              </a:solidFill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C89D136-821A-4380-8EC3-6E361EC0136D}" type="slidenum">
              <a:rPr lang="en-US" altLang="en-US" sz="1400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79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Properties of Particle Filters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Tx/>
              <a:buNone/>
            </a:pPr>
            <a:endParaRPr lang="en-US" altLang="en-US" smtClean="0">
              <a:solidFill>
                <a:srgbClr val="C0000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Sampling Variance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Variation due to random sampling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The sampling variance decreases with the number of samples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Higher number of samples result in </a:t>
            </a:r>
            <a:r>
              <a:rPr lang="en-US" altLang="en-US" smtClean="0">
                <a:solidFill>
                  <a:srgbClr val="0070C0"/>
                </a:solidFill>
                <a:latin typeface="Verdana" panose="020B0604030504040204" pitchFamily="34" charset="0"/>
              </a:rPr>
              <a:t>more accurate </a:t>
            </a: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approximations with less variability</a:t>
            </a:r>
            <a:endParaRPr lang="en-US" altLang="en-US" smtClean="0"/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If enough samples are chosen, the observations made by a robot – sample based belief </a:t>
            </a:r>
            <a:r>
              <a:rPr lang="en-US" altLang="en-US" smtClean="0">
                <a:solidFill>
                  <a:srgbClr val="0070C0"/>
                </a:solidFill>
                <a:latin typeface="Verdana" panose="020B0604030504040204" pitchFamily="34" charset="0"/>
              </a:rPr>
              <a:t>- </a:t>
            </a:r>
            <a:r>
              <a:rPr lang="ja-JP" altLang="en-US" smtClean="0">
                <a:solidFill>
                  <a:srgbClr val="0070C0"/>
                </a:solidFill>
                <a:latin typeface="Verdana" panose="020B0604030504040204" pitchFamily="34" charset="0"/>
              </a:rPr>
              <a:t>“</a:t>
            </a:r>
            <a:r>
              <a:rPr lang="en-US" altLang="ja-JP" smtClean="0">
                <a:solidFill>
                  <a:srgbClr val="0070C0"/>
                </a:solidFill>
                <a:latin typeface="Verdana" panose="020B0604030504040204" pitchFamily="34" charset="0"/>
              </a:rPr>
              <a:t>are close </a:t>
            </a:r>
            <a:r>
              <a:rPr lang="en-US" altLang="ja-JP">
                <a:solidFill>
                  <a:srgbClr val="0070C0"/>
                </a:solidFill>
                <a:latin typeface="Verdana" panose="020B0604030504040204" pitchFamily="34" charset="0"/>
              </a:rPr>
              <a:t>enough</a:t>
            </a:r>
            <a:r>
              <a:rPr lang="ja-JP" altLang="en-US">
                <a:solidFill>
                  <a:srgbClr val="0070C0"/>
                </a:solidFill>
                <a:latin typeface="Verdana" panose="020B0604030504040204" pitchFamily="34" charset="0"/>
              </a:rPr>
              <a:t>”</a:t>
            </a:r>
            <a:r>
              <a:rPr lang="en-US" altLang="ja-JP">
                <a:solidFill>
                  <a:srgbClr val="0070C0"/>
                </a:solidFill>
                <a:latin typeface="Verdana" panose="020B0604030504040204" pitchFamily="34" charset="0"/>
              </a:rPr>
              <a:t> to the true belief.</a:t>
            </a:r>
            <a:endParaRPr lang="en-US" altLang="en-US">
              <a:solidFill>
                <a:srgbClr val="0070C0"/>
              </a:solidFill>
              <a:latin typeface="Verdana" panose="020B0604030504040204" pitchFamily="34" charset="0"/>
            </a:endParaRP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677400" y="6356351"/>
            <a:ext cx="533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317D518-A821-4C13-8573-F0B82BDF585E}" type="slidenum">
              <a:rPr lang="en-US" altLang="en-US" sz="14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4352" y="146304"/>
            <a:ext cx="7178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2-D Mobile Robot Particle Filter Algorithm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80769" y="674132"/>
            <a:ext cx="110901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Define a map of the scene, with features that can be sensed by </a:t>
            </a:r>
            <a:r>
              <a:rPr lang="en-US" smtClean="0"/>
              <a:t>the robot (vision, range, ultrasound etc.)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Choose N random particle locations (X,Y,</a:t>
            </a:r>
            <a:r>
              <a:rPr lang="el-GR" dirty="0" smtClean="0">
                <a:cs typeface="Arial" panose="020B0604020202020204" pitchFamily="34" charset="0"/>
              </a:rPr>
              <a:t>θ</a:t>
            </a:r>
            <a:r>
              <a:rPr lang="en-US" dirty="0" smtClean="0">
                <a:cs typeface="Arial" panose="020B0604020202020204" pitchFamily="34" charset="0"/>
              </a:rPr>
              <a:t>) to cover the scene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Place mobile robot in scene (unknown </a:t>
            </a:r>
            <a:r>
              <a:rPr lang="en-US" smtClean="0">
                <a:cs typeface="Arial" panose="020B0604020202020204" pitchFamily="34" charset="0"/>
              </a:rPr>
              <a:t>location)</a:t>
            </a:r>
            <a:endParaRPr lang="en-US" dirty="0" smtClean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Until robot is localized do: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Move robot according to </a:t>
            </a:r>
            <a:r>
              <a:rPr lang="en-US" smtClean="0">
                <a:cs typeface="Arial" panose="020B0604020202020204" pitchFamily="34" charset="0"/>
              </a:rPr>
              <a:t>known random motion </a:t>
            </a:r>
            <a:r>
              <a:rPr lang="en-US" dirty="0" smtClean="0">
                <a:cs typeface="Arial" panose="020B0604020202020204" pitchFamily="34" charset="0"/>
              </a:rPr>
              <a:t>model with noise.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Move each particle with similar motion using known motion model with noise.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Compare real sensor readings with simulated sensor readings from each particle, given: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know each Particle’s location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 have a noise model of the </a:t>
            </a:r>
            <a:r>
              <a:rPr lang="en-US" smtClean="0">
                <a:cs typeface="Arial" panose="020B0604020202020204" pitchFamily="34" charset="0"/>
              </a:rPr>
              <a:t>sensor (e.g. ultrasound, laser, vision)</a:t>
            </a:r>
            <a:endParaRPr lang="en-US" dirty="0" smtClean="0"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have a known map with feature locations (walls/obstacles/beacons)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Use comparison in (3) above to generate an “importance weight” for each particle – how close it’s measurements are to the sampled measurement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Resample the particles (with replacement) according to the new weighted distribution above.  Higher weights mean more agreement with the sensor measurement, and a more likely location for the robot.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Repeat steps 1-5 above with the newly sampled particle set until robot is localized – particles converge</a:t>
            </a:r>
          </a:p>
          <a:p>
            <a:endParaRPr lang="en-US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each movement update, particles that are close to the actual robot location will have their sensor measurements be consistent with the real readings, reinforcing </a:t>
            </a:r>
            <a:r>
              <a:rPr lang="en-US" smtClean="0">
                <a:cs typeface="Arial" panose="020B0604020202020204" pitchFamily="34" charset="0"/>
              </a:rPr>
              <a:t>these particles (their weights are higher)</a:t>
            </a:r>
            <a:endParaRPr lang="en-US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Particles that were not close to the actual robot location after the movement update will not be consistent with sensor measurements, and will be less likely to survive during </a:t>
            </a:r>
            <a:r>
              <a:rPr lang="en-US" smtClean="0">
                <a:cs typeface="Arial" panose="020B0604020202020204" pitchFamily="34" charset="0"/>
              </a:rPr>
              <a:t>resampling (their weights are lower)</a:t>
            </a:r>
            <a:endParaRPr lang="en-US" dirty="0" smtClean="0"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8" y="247136"/>
            <a:ext cx="11508259" cy="60630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000" u="sng" dirty="0" smtClean="0"/>
              <a:t>Particle Filter in Python</a:t>
            </a:r>
          </a:p>
          <a:p>
            <a:pPr marL="0" indent="0">
              <a:buNone/>
            </a:pPr>
            <a:r>
              <a:rPr lang="en-US" sz="2000" dirty="0"/>
              <a:t>p</a:t>
            </a:r>
            <a:r>
              <a:rPr lang="en-US" sz="2000" dirty="0" smtClean="0"/>
              <a:t>=[]</a:t>
            </a:r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#p is initial particle array with random location of particle (X,Y,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err="1" smtClean="0"/>
              <a:t>p.append</a:t>
            </a:r>
            <a:r>
              <a:rPr lang="en-US" sz="2000" smtClean="0"/>
              <a:t>(p[</a:t>
            </a:r>
            <a:r>
              <a:rPr lang="en-US" sz="2000" err="1" smtClean="0"/>
              <a:t>i</a:t>
            </a:r>
            <a:r>
              <a:rPr lang="en-US" sz="2000" smtClean="0"/>
              <a:t>].random_location(X,Y,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/>
              <a:t>))          </a:t>
            </a:r>
          </a:p>
          <a:p>
            <a:pPr marL="0" indent="0">
              <a:buNone/>
            </a:pPr>
            <a:r>
              <a:rPr lang="en-US" sz="2000" dirty="0" smtClean="0"/>
              <a:t>p2=[]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/>
              <a:t>m</a:t>
            </a:r>
            <a:r>
              <a:rPr lang="en-US" sz="2000" dirty="0" err="1" smtClean="0"/>
              <a:t>yrobot</a:t>
            </a:r>
            <a:r>
              <a:rPr lang="en-US" sz="2000" dirty="0" smtClean="0"/>
              <a:t>=</a:t>
            </a:r>
            <a:r>
              <a:rPr lang="en-US" sz="2000" dirty="0" err="1" smtClean="0"/>
              <a:t>myrobot.move</a:t>
            </a:r>
            <a:r>
              <a:rPr lang="en-US" sz="2000" dirty="0" smtClean="0"/>
              <a:t>(</a:t>
            </a:r>
            <a:r>
              <a:rPr lang="en-US" sz="2000" dirty="0" err="1" smtClean="0"/>
              <a:t>dX,dY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>d</a:t>
            </a:r>
            <a:r>
              <a:rPr lang="el-GR" sz="200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smtClean="0"/>
              <a:t>)          # move robot (randomly) to new position with noise</a:t>
            </a:r>
          </a:p>
          <a:p>
            <a:pPr marL="0" indent="0">
              <a:buNone/>
            </a:pPr>
            <a:r>
              <a:rPr lang="en-US" sz="2000" smtClean="0"/>
              <a:t>Z = sensor_readings()                                    # sensor readings from robot  at this new position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p2.append(p[</a:t>
            </a:r>
            <a:r>
              <a:rPr lang="en-US" sz="2000" dirty="0" err="1" smtClean="0"/>
              <a:t>i</a:t>
            </a:r>
            <a:r>
              <a:rPr lang="en-US" sz="2000" dirty="0" smtClean="0"/>
              <a:t>].move(</a:t>
            </a:r>
            <a:r>
              <a:rPr lang="en-US" sz="2000" dirty="0" err="1" smtClean="0"/>
              <a:t>dX,dY</a:t>
            </a:r>
            <a:r>
              <a:rPr lang="en-US" sz="2000" dirty="0" smtClean="0"/>
              <a:t>, d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smtClean="0"/>
              <a:t>))           #</a:t>
            </a:r>
            <a:r>
              <a:rPr lang="en-US" sz="2000" dirty="0" smtClean="0"/>
              <a:t>update particle position </a:t>
            </a:r>
            <a:r>
              <a:rPr lang="en-US" sz="2000" smtClean="0"/>
              <a:t>with same movement as robot (translation,rotation)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 = p2</a:t>
            </a:r>
          </a:p>
          <a:p>
            <a:pPr marL="0" indent="0">
              <a:buNone/>
            </a:pPr>
            <a:r>
              <a:rPr lang="en-US" sz="2000" dirty="0" smtClean="0"/>
              <a:t>w = []</a:t>
            </a:r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        #w is importance weight for </a:t>
            </a:r>
            <a:r>
              <a:rPr lang="en-US" sz="2000" smtClean="0"/>
              <a:t>each particle.  </a:t>
            </a:r>
            <a:r>
              <a:rPr lang="en-US" sz="2000" dirty="0" smtClean="0"/>
              <a:t>P(Z |</a:t>
            </a:r>
            <a:r>
              <a:rPr lang="en-US" sz="2000" smtClean="0"/>
              <a:t>p[</a:t>
            </a:r>
            <a:r>
              <a:rPr lang="en-US" sz="2000" err="1" smtClean="0"/>
              <a:t>i</a:t>
            </a:r>
            <a:r>
              <a:rPr lang="en-US" sz="2000"/>
              <a:t>]) how close sensor measurement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w.append</a:t>
            </a:r>
            <a:r>
              <a:rPr lang="en-US" sz="2000" dirty="0" smtClean="0"/>
              <a:t>(p[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  <a:r>
              <a:rPr lang="en-US" sz="2000" dirty="0" err="1" smtClean="0"/>
              <a:t>measurement_prob</a:t>
            </a:r>
            <a:r>
              <a:rPr lang="en-US" sz="2000" dirty="0" smtClean="0"/>
              <a:t>(Z</a:t>
            </a:r>
            <a:r>
              <a:rPr lang="en-US" sz="2000" smtClean="0"/>
              <a:t>))    # at particle location is to the actual sensor values (Z)</a:t>
            </a:r>
          </a:p>
          <a:p>
            <a:pPr marL="0" indent="0">
              <a:buNone/>
            </a:pPr>
            <a:r>
              <a:rPr lang="en-US" sz="2000" smtClean="0"/>
              <a:t>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smtClean="0"/>
              <a:t>p3 </a:t>
            </a:r>
            <a:r>
              <a:rPr lang="en-US" sz="2000" dirty="0" smtClean="0"/>
              <a:t>= []                                                                 # now </a:t>
            </a:r>
            <a:r>
              <a:rPr lang="en-US" sz="2000" smtClean="0"/>
              <a:t>resample (with replacement) according </a:t>
            </a:r>
            <a:r>
              <a:rPr lang="en-US" sz="2000" dirty="0" smtClean="0"/>
              <a:t>to new importance weights</a:t>
            </a:r>
          </a:p>
          <a:p>
            <a:pPr marL="0" indent="0">
              <a:buNone/>
            </a:pPr>
            <a:r>
              <a:rPr lang="en-US" sz="2000" dirty="0" smtClean="0"/>
              <a:t>….insert resampling code here to get a new set of particles weighted by their importance</a:t>
            </a:r>
          </a:p>
          <a:p>
            <a:pPr marL="0" indent="0">
              <a:buNone/>
            </a:pPr>
            <a:r>
              <a:rPr lang="en-US" sz="2000" dirty="0" smtClean="0"/>
              <a:t>p = p3</a:t>
            </a:r>
          </a:p>
          <a:p>
            <a:pPr marL="0" indent="0">
              <a:buNone/>
            </a:pPr>
            <a:r>
              <a:rPr lang="en-US" sz="2000" dirty="0" smtClean="0"/>
              <a:t>#  now do this again (starting with </a:t>
            </a:r>
            <a:r>
              <a:rPr lang="en-US" sz="2000" dirty="0" err="1" smtClean="0"/>
              <a:t>myrobot.move</a:t>
            </a:r>
            <a:r>
              <a:rPr lang="en-US" sz="2000" dirty="0" smtClean="0"/>
              <a:t>() )with the new particle set……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04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Importance Sampling Principle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After we update the particles with the sensor readings, we have a set of particles with new “importance weights”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We want to resample the particles (with replacements – duplicates) based on the new importance weightings.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Essentially:  sample from an arbitrary prob. Distribution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Methods ( each with different efficiency/complexity)  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70C0"/>
                </a:solidFill>
              </a:rPr>
              <a:t>Rejection sampling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70C0"/>
                </a:solidFill>
              </a:rPr>
              <a:t>Cumulative Distribution Function buckets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Importance </a:t>
            </a:r>
            <a:r>
              <a:rPr lang="en-US" altLang="en-US" dirty="0" smtClean="0">
                <a:solidFill>
                  <a:srgbClr val="0070C0"/>
                </a:solidFill>
              </a:rPr>
              <a:t>sampling makes sure “good” particles survive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 dirty="0" smtClean="0">
              <a:solidFill>
                <a:srgbClr val="0070C0"/>
              </a:solidFill>
            </a:endParaRP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A51FFD6-897A-4669-9FC5-DDF7FE7514CF}" type="slidenum">
              <a:rPr lang="en-US" altLang="en-US" sz="1400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1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Rejection Sampling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7076" y="1066800"/>
            <a:ext cx="9660924" cy="57912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Let us assume that f(x)&lt;1 for all x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Sample x from a uniform distribution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Sample c from [0,1]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if f(x) &gt; c keep the sample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otherwise reject the </a:t>
            </a:r>
            <a:r>
              <a:rPr lang="en-US" altLang="en-US" sz="2400" smtClean="0">
                <a:solidFill>
                  <a:srgbClr val="0070C0"/>
                </a:solidFill>
              </a:rPr>
              <a:t>sample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70C0"/>
                </a:solidFill>
              </a:rPr>
              <a:t>Intuitively:  Particles with high probability will have a good chance of being chosen as they will be larger than most random values of c =[0,1]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70C0"/>
                </a:solidFill>
              </a:rPr>
              <a:t>Particles with low probability will have a small chance of being chosen as they will be smaller than most random values of c = [0,1]</a:t>
            </a: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B398E34-55E0-4801-99AC-3CB7FE3768EF}" type="slidenum">
              <a:rPr lang="en-US" altLang="en-US" sz="1400">
                <a:latin typeface="Arial" panose="020B0604020202020204" pitchFamily="34" charset="0"/>
              </a:rPr>
              <a:pPr eaLnBrk="1" hangingPunct="1"/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98" y="349851"/>
            <a:ext cx="47529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73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326339"/>
            <a:ext cx="5857101" cy="645340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#rejection sampling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pick a random particle from 1 to N.  Then see if its weight (i.e. probability)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is greater or less than a random probability from [0,1].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if it is greater, then accept this particle, otherwise reject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import math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import random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N=5   #number of particles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w=[.1,.1,.6,.1,.1]  #probability of each particle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'initial particle </a:t>
            </a:r>
            <a:r>
              <a:rPr lang="en-US" sz="3500" dirty="0" err="1" smtClean="0"/>
              <a:t>probabilities',w</a:t>
            </a: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err="1" smtClean="0"/>
              <a:t>freq</a:t>
            </a:r>
            <a:r>
              <a:rPr lang="en-US" sz="3500" dirty="0" smtClean="0"/>
              <a:t>=[0,0,0,0,0]  #resampling frequency (histogram buckets)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accepted=0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iteration=0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while (accepted&lt;1000):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iteration=iteration+1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index = </a:t>
            </a:r>
            <a:r>
              <a:rPr lang="en-US" sz="3500" dirty="0" err="1" smtClean="0"/>
              <a:t>int</a:t>
            </a:r>
            <a:r>
              <a:rPr lang="en-US" sz="3500" dirty="0" smtClean="0"/>
              <a:t>(</a:t>
            </a:r>
            <a:r>
              <a:rPr lang="en-US" sz="3500" dirty="0" err="1" smtClean="0"/>
              <a:t>random.random</a:t>
            </a:r>
            <a:r>
              <a:rPr lang="en-US" sz="3500" dirty="0" smtClean="0"/>
              <a:t>() * 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c=</a:t>
            </a:r>
            <a:r>
              <a:rPr lang="en-US" sz="3500" dirty="0" err="1" smtClean="0"/>
              <a:t>random.random</a:t>
            </a:r>
            <a:r>
              <a:rPr lang="en-US" sz="3500" dirty="0" smtClean="0"/>
              <a:t>() *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if w[index]&gt;=c: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</a:t>
            </a:r>
            <a:r>
              <a:rPr lang="en-US" sz="3500" dirty="0" err="1" smtClean="0"/>
              <a:t>freq</a:t>
            </a:r>
            <a:r>
              <a:rPr lang="en-US" sz="3500" dirty="0" smtClean="0"/>
              <a:t>[index]=</a:t>
            </a:r>
            <a:r>
              <a:rPr lang="en-US" sz="3500" dirty="0" err="1" smtClean="0"/>
              <a:t>freq</a:t>
            </a:r>
            <a:r>
              <a:rPr lang="en-US" sz="3500" dirty="0" smtClean="0"/>
              <a:t>[index]+1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accepted=accepted+1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   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'# of iterations', iteration, ' # accepted', accepted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'resampled frequencies are', </a:t>
            </a:r>
            <a:r>
              <a:rPr lang="en-US" sz="3500" dirty="0" err="1" smtClean="0"/>
              <a:t>freq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8951" y="477795"/>
            <a:ext cx="57829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execution to generate 1000 new particles:</a:t>
            </a:r>
          </a:p>
          <a:p>
            <a:endParaRPr lang="en-US" dirty="0"/>
          </a:p>
          <a:p>
            <a:r>
              <a:rPr lang="en-US" dirty="0" smtClean="0"/>
              <a:t>initial particle probabilities [0.1, 0.1, 0.6, 0.1, 0.1]</a:t>
            </a:r>
          </a:p>
          <a:p>
            <a:r>
              <a:rPr lang="en-US" dirty="0" smtClean="0"/>
              <a:t># of iterations 4900  # accepted 1000</a:t>
            </a:r>
          </a:p>
          <a:p>
            <a:r>
              <a:rPr lang="en-US" dirty="0" smtClean="0"/>
              <a:t>resampled frequencies are [92, 105, 598, 98, 107]</a:t>
            </a:r>
          </a:p>
          <a:p>
            <a:endParaRPr lang="en-US" dirty="0" smtClean="0"/>
          </a:p>
          <a:p>
            <a:r>
              <a:rPr lang="en-US" dirty="0" smtClean="0"/>
              <a:t>initial particle probabilities [0.1, 0.1, 0.6, 0.1, 0.1]</a:t>
            </a:r>
          </a:p>
          <a:p>
            <a:r>
              <a:rPr lang="en-US" dirty="0" smtClean="0"/>
              <a:t># of iterations 5266  # accepted 1000</a:t>
            </a:r>
          </a:p>
          <a:p>
            <a:r>
              <a:rPr lang="en-US" dirty="0" smtClean="0"/>
              <a:t>resampled frequencies are [88, 103, 592, 118, 99]</a:t>
            </a:r>
          </a:p>
          <a:p>
            <a:endParaRPr lang="en-US" dirty="0" smtClean="0"/>
          </a:p>
          <a:p>
            <a:r>
              <a:rPr lang="en-US" dirty="0" smtClean="0"/>
              <a:t>initial particle probabilities [0.2, 0.2, 0.2, 0.2, 0.2]</a:t>
            </a:r>
          </a:p>
          <a:p>
            <a:r>
              <a:rPr lang="en-US" dirty="0" smtClean="0"/>
              <a:t># of iterations 4892  # accepted 1000</a:t>
            </a:r>
          </a:p>
          <a:p>
            <a:r>
              <a:rPr lang="en-US" dirty="0" smtClean="0"/>
              <a:t>resampled frequencies are [195, 209, 185, 198, 213]</a:t>
            </a:r>
          </a:p>
          <a:p>
            <a:endParaRPr lang="en-US" dirty="0"/>
          </a:p>
          <a:p>
            <a:r>
              <a:rPr lang="en-US" dirty="0" smtClean="0"/>
              <a:t>initial particle probabilities [0.47, 0.02, 0.02, 0.02, 0.47]</a:t>
            </a:r>
          </a:p>
          <a:p>
            <a:r>
              <a:rPr lang="en-US" dirty="0" smtClean="0"/>
              <a:t># of iterations 5009  # accepted 1000</a:t>
            </a:r>
          </a:p>
          <a:p>
            <a:r>
              <a:rPr lang="en-US" dirty="0" smtClean="0"/>
              <a:t>resampled frequencies are [464, 20, 17, 25, 474]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r>
              <a:rPr lang="en-US" altLang="en-US" sz="3600"/>
              <a:t> Particle Filter </a:t>
            </a:r>
            <a:endParaRPr lang="en-US" altLang="en-US" sz="3600" b="1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Definition: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Particle filter is a Bayesian based filter that samples the whole robot work space by a weight function derived from the belief distribution of previous stage.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Basic principle:</a:t>
            </a: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Set of state hypotheses (</a:t>
            </a:r>
            <a:r>
              <a:rPr lang="ja-JP" altLang="en-US" smtClean="0">
                <a:solidFill>
                  <a:srgbClr val="0070C0"/>
                </a:solidFill>
              </a:rPr>
              <a:t>“</a:t>
            </a:r>
            <a:r>
              <a:rPr lang="en-US" altLang="ja-JP" smtClean="0">
                <a:solidFill>
                  <a:srgbClr val="0070C0"/>
                </a:solidFill>
              </a:rPr>
              <a:t>particles</a:t>
            </a:r>
            <a:r>
              <a:rPr lang="ja-JP" altLang="en-US" smtClean="0">
                <a:solidFill>
                  <a:srgbClr val="0070C0"/>
                </a:solidFill>
              </a:rPr>
              <a:t>”</a:t>
            </a:r>
            <a:r>
              <a:rPr lang="en-US" altLang="ja-JP" smtClean="0">
                <a:solidFill>
                  <a:srgbClr val="0070C0"/>
                </a:solidFill>
              </a:rPr>
              <a:t>)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Survival-of-the-fittest particles (best fit to sensor data….)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24840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317C98E-0979-4833-B130-14392B397AD6}" type="slidenum">
              <a:rPr lang="en-US" altLang="en-US" sz="14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1" y="0"/>
            <a:ext cx="11176819" cy="1325563"/>
          </a:xfrm>
        </p:spPr>
        <p:txBody>
          <a:bodyPr/>
          <a:lstStyle/>
          <a:p>
            <a:pPr algn="ctr"/>
            <a:r>
              <a:rPr lang="en-US" dirty="0" smtClean="0"/>
              <a:t>Importance Sampling using a</a:t>
            </a:r>
            <a:br>
              <a:rPr lang="en-US" dirty="0" smtClean="0"/>
            </a:br>
            <a:r>
              <a:rPr lang="en-US" dirty="0" smtClean="0"/>
              <a:t>Cumulative </a:t>
            </a:r>
            <a:r>
              <a:rPr lang="en-US" dirty="0" smtClean="0"/>
              <a:t>Dist. Function (CDF)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516641"/>
              </p:ext>
            </p:extLst>
          </p:nvPr>
        </p:nvGraphicFramePr>
        <p:xfrm>
          <a:off x="2457055" y="1325563"/>
          <a:ext cx="5614424" cy="3279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5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Particle #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weight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Cumulative weight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0.4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2890" y="4815118"/>
            <a:ext cx="8927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Choose random number [0,…,1]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Find which bin in the CDF the number falls into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Choose that particle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Binary Search on the Cumulative Weight to find the right bin – Log N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N samples, overall complexity is N Log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01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4849" y="1403093"/>
            <a:ext cx="10515600" cy="132556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Simple Particle Filter </a:t>
            </a:r>
            <a:r>
              <a:rPr lang="en-US" dirty="0" smtClean="0"/>
              <a:t>(click)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958" y="505417"/>
            <a:ext cx="4383404" cy="635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838200"/>
          </a:xfrm>
        </p:spPr>
        <p:txBody>
          <a:bodyPr/>
          <a:lstStyle/>
          <a:p>
            <a:r>
              <a:rPr lang="en-US" altLang="en-US" sz="3600"/>
              <a:t>Advantages of Particle Filters:</a:t>
            </a:r>
            <a:endParaRPr lang="en-US" altLang="en-US" sz="3600" b="1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9144000" cy="48006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</a:t>
            </a:r>
            <a:r>
              <a:rPr lang="en-US" altLang="en-US" smtClean="0">
                <a:solidFill>
                  <a:srgbClr val="0070C0"/>
                </a:solidFill>
              </a:rPr>
              <a:t>with non-linearities, continuous spaces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with non-Gaussian noise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easy </a:t>
            </a:r>
            <a:r>
              <a:rPr lang="en-US" altLang="en-US" dirty="0" smtClean="0">
                <a:solidFill>
                  <a:srgbClr val="0070C0"/>
                </a:solidFill>
              </a:rPr>
              <a:t>to implement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PFs focus adaptively on probable regions of state-space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Parallel implementation possible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with kidnapped robot problem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533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E095F11-C9BD-42A8-9787-754D1B1EF456}" type="slidenum">
              <a:rPr lang="en-US" altLang="en-US" sz="1400">
                <a:latin typeface="Arial" panose="020B0604020202020204" pitchFamily="34" charset="0"/>
              </a:rPr>
              <a:pPr eaLnBrk="1" hangingPunct="1"/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17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Drawbacks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9144000" cy="5715000"/>
          </a:xfrm>
        </p:spPr>
        <p:txBody>
          <a:bodyPr/>
          <a:lstStyle/>
          <a:p>
            <a:pPr algn="just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/>
              <a:t>In order to explore a significant part of the state space, the number of particles should be very large which induces complexity problems not adapted to a real-time implementation</a:t>
            </a:r>
            <a:r>
              <a:rPr lang="en-US" altLang="en-US" sz="2400" smtClean="0"/>
              <a:t>.</a:t>
            </a:r>
          </a:p>
          <a:p>
            <a:pPr marL="0" indent="0" algn="just">
              <a:buClr>
                <a:schemeClr val="folHlink"/>
              </a:buClr>
              <a:buNone/>
            </a:pPr>
            <a:endParaRPr lang="en-US" altLang="en-US" sz="2400"/>
          </a:p>
          <a:p>
            <a:pPr algn="just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CEAF103-92BD-4F1D-A26C-509DE00BBF53}" type="slidenum">
              <a:rPr lang="en-US" altLang="en-US" sz="1400">
                <a:latin typeface="Arial" panose="020B0604020202020204" pitchFamily="34" charset="0"/>
              </a:rPr>
              <a:pPr eaLnBrk="1" hangingPunct="1"/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909175" y="6286500"/>
            <a:ext cx="6111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44D8E3F-5A2E-4089-BC24-5E7EA673A0AE}" type="slidenum">
              <a:rPr lang="en-US" altLang="en-US" sz="1400">
                <a:latin typeface="Arial" panose="020B0604020202020204" pitchFamily="34" charset="0"/>
              </a:rPr>
              <a:pPr eaLnBrk="1" hangingPunct="1"/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de-DE" altLang="en-US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9" y="1370013"/>
            <a:ext cx="8410575" cy="4799012"/>
          </a:xfrm>
        </p:spPr>
        <p:txBody>
          <a:bodyPr/>
          <a:lstStyle/>
          <a:p>
            <a:pPr marL="517525" indent="-517525">
              <a:lnSpc>
                <a:spcPct val="80000"/>
              </a:lnSpc>
            </a:pPr>
            <a:r>
              <a:rPr lang="en-US" altLang="en-US"/>
              <a:t>Particle filters are an implementation of recursive Bayesian filtering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They represent the posterior by a set of weighted samples.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In the context of localization, the particles are propagated according to the motion model.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They are then weighted according to the likelihood of </a:t>
            </a:r>
            <a:r>
              <a:rPr lang="en-US" altLang="en-US" smtClean="0"/>
              <a:t>their observations being the same as the real robot observations</a:t>
            </a:r>
            <a:endParaRPr lang="en-US" altLang="en-US"/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In a re-sampling step, new particles are drawn with a probability proportional to the </a:t>
            </a:r>
            <a:r>
              <a:rPr lang="en-US" altLang="en-US" smtClean="0"/>
              <a:t>particle’s likelihood </a:t>
            </a:r>
            <a:r>
              <a:rPr lang="en-US" altLang="en-US"/>
              <a:t>of the </a:t>
            </a:r>
            <a:r>
              <a:rPr lang="en-US" altLang="en-US" smtClean="0"/>
              <a:t>real observation</a:t>
            </a:r>
            <a:r>
              <a:rPr lang="en-US" altLang="en-US"/>
              <a:t>. </a:t>
            </a: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474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196CFB-3694-4400-B251-90376840A849}" type="slidenum">
              <a:rPr lang="en-US" altLang="en-US" sz="1400">
                <a:latin typeface="Arial" panose="020B0604020202020204" pitchFamily="34" charset="0"/>
              </a:rPr>
              <a:pPr eaLnBrk="1" hangingPunct="1"/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Dieter Fox, Wolfram Burgard, Frank Dellaert, Sebastian Thrun, </a:t>
            </a:r>
            <a:r>
              <a:rPr lang="ja-JP" altLang="en-US" sz="1900"/>
              <a:t>“</a:t>
            </a:r>
            <a:r>
              <a:rPr lang="en-US" altLang="ja-JP" sz="1900"/>
              <a:t>Monte Carlo Localization: Efficient Position Estimation for Mobile Robots</a:t>
            </a:r>
            <a:r>
              <a:rPr lang="ja-JP" altLang="en-US" sz="1900"/>
              <a:t>”</a:t>
            </a:r>
            <a:r>
              <a:rPr lang="en-US" altLang="ja-JP" sz="1900"/>
              <a:t>, Proc. 16th National Conference on Artificial Intelligence, AAAI</a:t>
            </a:r>
            <a:r>
              <a:rPr lang="ja-JP" altLang="en-US" sz="1900"/>
              <a:t>’</a:t>
            </a:r>
            <a:r>
              <a:rPr lang="en-US" altLang="ja-JP" sz="1900"/>
              <a:t>99, July 1999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Dieter Fox, Wolfram Burgard, Sebastian Thrun, </a:t>
            </a:r>
            <a:r>
              <a:rPr lang="ja-JP" altLang="en-US" sz="1900"/>
              <a:t>“</a:t>
            </a:r>
            <a:r>
              <a:rPr lang="en-US" altLang="ja-JP" sz="1900"/>
              <a:t>Markov Localization for Mobile Robots in Dynamic Environments</a:t>
            </a:r>
            <a:r>
              <a:rPr lang="ja-JP" altLang="en-US" sz="1900"/>
              <a:t>”</a:t>
            </a:r>
            <a:r>
              <a:rPr lang="en-US" altLang="ja-JP" sz="1900"/>
              <a:t>, J. of Artificial Intelligence Research 11 (1999) 391-427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Sebastian Thrun, </a:t>
            </a:r>
            <a:r>
              <a:rPr lang="ja-JP" altLang="en-US" sz="1900"/>
              <a:t>“</a:t>
            </a:r>
            <a:r>
              <a:rPr lang="en-US" altLang="ja-JP" sz="1900"/>
              <a:t>Probabilistic Algorithms in Robotics</a:t>
            </a:r>
            <a:r>
              <a:rPr lang="ja-JP" altLang="en-US" sz="1900"/>
              <a:t>”</a:t>
            </a:r>
            <a:r>
              <a:rPr lang="en-US" altLang="ja-JP" sz="1900"/>
              <a:t>, Technical Report CMU-CS-00-126, School of Computer Science, Carnegie Mellon University, Pittsburgh, USA, 2000</a:t>
            </a:r>
            <a:endParaRPr lang="en-US" altLang="en-US" sz="1900"/>
          </a:p>
        </p:txBody>
      </p:sp>
    </p:spTree>
    <p:extLst>
      <p:ext uri="{BB962C8B-B14F-4D97-AF65-F5344CB8AC3E}">
        <p14:creationId xmlns:p14="http://schemas.microsoft.com/office/powerpoint/2010/main" val="38791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52600" y="1284288"/>
            <a:ext cx="86868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20000"/>
              </a:spcBef>
              <a:buSzPct val="130000"/>
              <a:buFont typeface="Wingdings" panose="05000000000000000000" pitchFamily="2" charset="2"/>
              <a:buChar char="§"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Represent belief by random </a:t>
            </a:r>
            <a:r>
              <a:rPr lang="en-US" altLang="en-US" sz="3600">
                <a:solidFill>
                  <a:srgbClr val="C50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  <a:buFont typeface="Wingdings" panose="05000000000000000000" pitchFamily="2" charset="2"/>
              <a:buChar char="§"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</a:t>
            </a:r>
            <a:r>
              <a:rPr lang="en-US" altLang="en-US" sz="3600">
                <a:solidFill>
                  <a:srgbClr val="C50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non-Gaussian, nonlinear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processes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</a:pP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Particle filtering   </a:t>
            </a: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non-parametric inference algorithm </a:t>
            </a:r>
          </a:p>
          <a:p>
            <a:pPr eaLnBrk="1" hangingPunct="1">
              <a:buClr>
                <a:schemeClr val="folHlink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suited to track non-linear dynamics.</a:t>
            </a:r>
          </a:p>
          <a:p>
            <a:pPr eaLnBrk="1" hangingPunct="1">
              <a:buClr>
                <a:schemeClr val="folHlink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efficiently represent non-Gaussian distributions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</a:pP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43138" y="381000"/>
            <a:ext cx="8424862" cy="579438"/>
          </a:xfrm>
        </p:spPr>
        <p:txBody>
          <a:bodyPr/>
          <a:lstStyle/>
          <a:p>
            <a:r>
              <a:rPr lang="en-US" altLang="en-US" sz="3200"/>
              <a:t>Why Particle Filters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69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55299" name="Picture 4" descr="uni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1"/>
            <a:ext cx="8686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Particle Filters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962400" y="4724401"/>
            <a:ext cx="3733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Robot Pose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particles drawn at random and uniformly over the  entire pose space</a:t>
            </a:r>
          </a:p>
        </p:txBody>
      </p:sp>
    </p:spTree>
    <p:extLst>
      <p:ext uri="{BB962C8B-B14F-4D97-AF65-F5344CB8AC3E}">
        <p14:creationId xmlns:p14="http://schemas.microsoft.com/office/powerpoint/2010/main" val="2578820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56323" name="Picture 5" descr="pGive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86106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unif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4" y="21526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20650"/>
            <a:ext cx="8424863" cy="457200"/>
          </a:xfrm>
        </p:spPr>
        <p:txBody>
          <a:bodyPr/>
          <a:lstStyle/>
          <a:p>
            <a:r>
              <a:rPr lang="en-US" altLang="en-US" sz="2400"/>
              <a:t>Sensor Information: Importance Sampling</a:t>
            </a:r>
          </a:p>
        </p:txBody>
      </p:sp>
      <p:sp>
        <p:nvSpPr>
          <p:cNvPr id="56326" name="TextBox 6"/>
          <p:cNvSpPr txBox="1">
            <a:spLocks noChangeArrowheads="1"/>
          </p:cNvSpPr>
          <p:nvPr/>
        </p:nvSpPr>
        <p:spPr bwMode="auto">
          <a:xfrm>
            <a:off x="2819400" y="4800600"/>
            <a:ext cx="731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After robot senses the door, </a:t>
            </a:r>
            <a:r>
              <a:rPr lang="en-US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Localization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Assigns  importance factors to each particle</a:t>
            </a:r>
          </a:p>
        </p:txBody>
      </p:sp>
    </p:spTree>
    <p:extLst>
      <p:ext uri="{BB962C8B-B14F-4D97-AF65-F5344CB8AC3E}">
        <p14:creationId xmlns:p14="http://schemas.microsoft.com/office/powerpoint/2010/main" val="869065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2" descr="pGive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19050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917700" y="0"/>
            <a:ext cx="8140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US" altLang="en-US" sz="4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50" name="Line 7"/>
          <p:cNvSpPr>
            <a:spLocks noChangeShapeType="1"/>
          </p:cNvSpPr>
          <p:nvPr/>
        </p:nvSpPr>
        <p:spPr bwMode="auto">
          <a:xfrm>
            <a:off x="4114800" y="2667000"/>
            <a:ext cx="685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7352" name="Picture 10" descr="pGiven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44958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50814"/>
            <a:ext cx="8424863" cy="579437"/>
          </a:xfrm>
        </p:spPr>
        <p:txBody>
          <a:bodyPr/>
          <a:lstStyle/>
          <a:p>
            <a:r>
              <a:rPr lang="en-US" altLang="en-US" sz="3200"/>
              <a:t>Robot Motion</a:t>
            </a:r>
          </a:p>
        </p:txBody>
      </p:sp>
      <p:sp>
        <p:nvSpPr>
          <p:cNvPr id="57354" name="TextBox 10"/>
          <p:cNvSpPr txBox="1">
            <a:spLocks noChangeArrowheads="1"/>
          </p:cNvSpPr>
          <p:nvPr/>
        </p:nvSpPr>
        <p:spPr bwMode="auto">
          <a:xfrm>
            <a:off x="1676400" y="3657601"/>
            <a:ext cx="883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After incorporating the robot motion and after resampling, leads to new particle set with uniform importance weights, but with an increased number of particles near the three likely places</a:t>
            </a:r>
          </a:p>
        </p:txBody>
      </p:sp>
    </p:spTree>
    <p:extLst>
      <p:ext uri="{BB962C8B-B14F-4D97-AF65-F5344CB8AC3E}">
        <p14:creationId xmlns:p14="http://schemas.microsoft.com/office/powerpoint/2010/main" val="116637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58372" name="Picture 5" descr="pGivenO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962400"/>
            <a:ext cx="8686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6" descr="pGiven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22288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95250"/>
            <a:ext cx="8424863" cy="457200"/>
          </a:xfrm>
        </p:spPr>
        <p:txBody>
          <a:bodyPr/>
          <a:lstStyle/>
          <a:p>
            <a:r>
              <a:rPr lang="en-US" altLang="en-US" sz="2400"/>
              <a:t>Sensor Information: Importance Sampling</a:t>
            </a:r>
            <a:endParaRPr lang="en-US" altLang="en-US" smtClean="0"/>
          </a:p>
        </p:txBody>
      </p:sp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2590800" y="5562601"/>
            <a:ext cx="739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New measurement assigns non-uniform importance weights to the particle sets, most of the cumulative probability mass is centered on the second door</a:t>
            </a:r>
          </a:p>
        </p:txBody>
      </p:sp>
    </p:spTree>
    <p:extLst>
      <p:ext uri="{BB962C8B-B14F-4D97-AF65-F5344CB8AC3E}">
        <p14:creationId xmlns:p14="http://schemas.microsoft.com/office/powerpoint/2010/main" val="756490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026" descr="pGivenO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19240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4" name="Rectangle 1027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9395" name="Rectangle 1028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9396" name="Line 1029"/>
          <p:cNvSpPr>
            <a:spLocks noChangeShapeType="1"/>
          </p:cNvSpPr>
          <p:nvPr/>
        </p:nvSpPr>
        <p:spPr bwMode="auto">
          <a:xfrm>
            <a:off x="4876800" y="2438400"/>
            <a:ext cx="838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9397" name="Picture 1031" descr="pGivenOA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42672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Rectangle 1035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74614"/>
            <a:ext cx="8424863" cy="579437"/>
          </a:xfrm>
        </p:spPr>
        <p:txBody>
          <a:bodyPr/>
          <a:lstStyle/>
          <a:p>
            <a:r>
              <a:rPr lang="en-US" altLang="en-US" sz="3200"/>
              <a:t>Robot Motion</a:t>
            </a:r>
            <a:endParaRPr lang="en-US" altLang="en-US" smtClean="0"/>
          </a:p>
        </p:txBody>
      </p:sp>
      <p:sp>
        <p:nvSpPr>
          <p:cNvPr id="59400" name="TextBox 5"/>
          <p:cNvSpPr txBox="1">
            <a:spLocks noChangeArrowheads="1"/>
          </p:cNvSpPr>
          <p:nvPr/>
        </p:nvSpPr>
        <p:spPr bwMode="auto">
          <a:xfrm>
            <a:off x="2590800" y="5029201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Further motion leads to another re-sampling step, and a step in which a new particle set is generated according to the motion model</a:t>
            </a:r>
          </a:p>
        </p:txBody>
      </p:sp>
    </p:spTree>
    <p:extLst>
      <p:ext uri="{BB962C8B-B14F-4D97-AF65-F5344CB8AC3E}">
        <p14:creationId xmlns:p14="http://schemas.microsoft.com/office/powerpoint/2010/main" val="1101926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Mobile Robot Particle </a:t>
            </a:r>
            <a:r>
              <a:rPr lang="en-US" smtClean="0">
                <a:hlinkClick r:id="rId2"/>
              </a:rPr>
              <a:t>Filter Video</a:t>
            </a:r>
            <a:r>
              <a:rPr lang="en-US" smtClean="0"/>
              <a:t> 1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/>
            </a:r>
            <a:br>
              <a:rPr lang="en-US" smtClean="0"/>
            </a:br>
            <a:r>
              <a:rPr lang="en-US">
                <a:hlinkClick r:id="rId3"/>
              </a:rPr>
              <a:t>Mobile Robot Particle Filter </a:t>
            </a:r>
            <a:r>
              <a:rPr lang="en-US" smtClean="0">
                <a:hlinkClick r:id="rId3"/>
              </a:rPr>
              <a:t>Video</a:t>
            </a:r>
            <a:r>
              <a:rPr lang="en-US" smtClean="0"/>
              <a:t>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1903</Words>
  <Application>Microsoft Office PowerPoint</Application>
  <PresentationFormat>Widescreen</PresentationFormat>
  <Paragraphs>229</Paragraphs>
  <Slides>25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0" baseType="lpstr">
      <vt:lpstr>MS PGothic</vt:lpstr>
      <vt:lpstr>MS PGothic</vt:lpstr>
      <vt:lpstr>宋体</vt:lpstr>
      <vt:lpstr>Arial</vt:lpstr>
      <vt:lpstr>Calibri</vt:lpstr>
      <vt:lpstr>Calibri Light</vt:lpstr>
      <vt:lpstr>cmsy10</vt:lpstr>
      <vt:lpstr>Geneva</vt:lpstr>
      <vt:lpstr>Monotype Corsiva</vt:lpstr>
      <vt:lpstr>Tahoma</vt:lpstr>
      <vt:lpstr>Times</vt:lpstr>
      <vt:lpstr>Times New Roman</vt:lpstr>
      <vt:lpstr>Verdana</vt:lpstr>
      <vt:lpstr>Wingdings</vt:lpstr>
      <vt:lpstr>Office Theme</vt:lpstr>
      <vt:lpstr>Particle Filter/Monte Carlo Localization</vt:lpstr>
      <vt:lpstr> Particle Filter </vt:lpstr>
      <vt:lpstr>Why Particle Filters</vt:lpstr>
      <vt:lpstr>Particle Filters</vt:lpstr>
      <vt:lpstr>Sensor Information: Importance Sampling</vt:lpstr>
      <vt:lpstr>Robot Motion</vt:lpstr>
      <vt:lpstr>Sensor Information: Importance Sampling</vt:lpstr>
      <vt:lpstr>Robot Motion</vt:lpstr>
      <vt:lpstr>Mobile Robot Particle Filter Video 1  Mobile Robot Particle Filter Video  2</vt:lpstr>
      <vt:lpstr>Sample-based Localization (sonar)</vt:lpstr>
      <vt:lpstr>PowerPoint Presentation</vt:lpstr>
      <vt:lpstr>Particle Filter Basics</vt:lpstr>
      <vt:lpstr>Particle Filter Basics</vt:lpstr>
      <vt:lpstr>Properties of Particle Filters</vt:lpstr>
      <vt:lpstr>PowerPoint Presentation</vt:lpstr>
      <vt:lpstr>PowerPoint Presentation</vt:lpstr>
      <vt:lpstr>Importance Sampling Principle</vt:lpstr>
      <vt:lpstr>Rejection Sampling</vt:lpstr>
      <vt:lpstr>PowerPoint Presentation</vt:lpstr>
      <vt:lpstr>Importance Sampling using a Cumulative Dist. Function (CDF)</vt:lpstr>
      <vt:lpstr>Simple Particle Filter (click)</vt:lpstr>
      <vt:lpstr>Advantages of Particle Filters:</vt:lpstr>
      <vt:lpstr>Drawbacks</vt:lpstr>
      <vt:lpstr>Summary</vt:lpstr>
      <vt:lpstr>References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Allen</dc:creator>
  <cp:lastModifiedBy>Peter Allen</cp:lastModifiedBy>
  <cp:revision>86</cp:revision>
  <cp:lastPrinted>2016-10-25T00:42:57Z</cp:lastPrinted>
  <dcterms:created xsi:type="dcterms:W3CDTF">2016-10-24T20:48:22Z</dcterms:created>
  <dcterms:modified xsi:type="dcterms:W3CDTF">2019-10-22T02:54:07Z</dcterms:modified>
</cp:coreProperties>
</file>