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60" r:id="rId3"/>
    <p:sldId id="261" r:id="rId4"/>
    <p:sldId id="281" r:id="rId5"/>
    <p:sldId id="282" r:id="rId6"/>
    <p:sldId id="283" r:id="rId7"/>
    <p:sldId id="284" r:id="rId8"/>
    <p:sldId id="285" r:id="rId9"/>
    <p:sldId id="267" r:id="rId10"/>
    <p:sldId id="268" r:id="rId11"/>
    <p:sldId id="340" r:id="rId12"/>
    <p:sldId id="337" r:id="rId13"/>
    <p:sldId id="259" r:id="rId14"/>
    <p:sldId id="338" r:id="rId15"/>
    <p:sldId id="339" r:id="rId16"/>
    <p:sldId id="346" r:id="rId17"/>
    <p:sldId id="341" r:id="rId18"/>
    <p:sldId id="264" r:id="rId19"/>
    <p:sldId id="343" r:id="rId20"/>
    <p:sldId id="348" r:id="rId21"/>
    <p:sldId id="294" r:id="rId22"/>
    <p:sldId id="289" r:id="rId23"/>
    <p:sldId id="334" r:id="rId24"/>
    <p:sldId id="335" r:id="rId25"/>
    <p:sldId id="262" r:id="rId26"/>
    <p:sldId id="342" r:id="rId27"/>
    <p:sldId id="345" r:id="rId28"/>
    <p:sldId id="280" r:id="rId29"/>
    <p:sldId id="274" r:id="rId30"/>
    <p:sldId id="276" r:id="rId31"/>
    <p:sldId id="277" r:id="rId32"/>
    <p:sldId id="291" r:id="rId33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56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095F6-4BBA-49F3-9897-C638383B41B1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3C2A7-05D5-482A-B430-02159338F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77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354B6C1-42D9-4B5E-A7C0-0AF2C2EB10C5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078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F71BA8A-9EEE-48EA-96F0-4A7D64B31390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ctr">
              <a:spcBef>
                <a:spcPct val="0"/>
              </a:spcBef>
            </a:pPr>
            <a:r>
              <a:rPr lang="en-US" altLang="en-US" sz="2000" smtClean="0">
                <a:latin typeface="Tahoma" panose="020B0604030504040204" pitchFamily="34" charset="0"/>
              </a:rPr>
              <a:t>More particles </a:t>
            </a:r>
            <a:r>
              <a:rPr lang="en-US" altLang="en-US" sz="2000" smtClean="0">
                <a:latin typeface="cmsy10" charset="0"/>
              </a:rPr>
              <a:t>)</a:t>
            </a:r>
            <a:r>
              <a:rPr lang="en-US" altLang="en-US" sz="2000" smtClean="0">
                <a:latin typeface="Tahoma" panose="020B0604030504040204" pitchFamily="34" charset="0"/>
              </a:rPr>
              <a:t> Better approximation (and more </a:t>
            </a:r>
          </a:p>
          <a:p>
            <a:pPr lvl="1" algn="ctr">
              <a:spcBef>
                <a:spcPct val="0"/>
              </a:spcBef>
            </a:pPr>
            <a:r>
              <a:rPr lang="en-US" altLang="en-US" sz="2000" smtClean="0">
                <a:latin typeface="Tahoma" panose="020B0604030504040204" pitchFamily="34" charset="0"/>
              </a:rPr>
              <a:t>expensive), but there</a:t>
            </a:r>
            <a:r>
              <a:rPr lang="ja-JP" altLang="en-US" sz="2000" smtClean="0">
                <a:latin typeface="Tahoma" panose="020B0604030504040204" pitchFamily="34" charset="0"/>
              </a:rPr>
              <a:t>’</a:t>
            </a:r>
            <a:r>
              <a:rPr lang="en-US" altLang="ja-JP" sz="2000" smtClean="0">
                <a:latin typeface="Tahoma" panose="020B0604030504040204" pitchFamily="34" charset="0"/>
              </a:rPr>
              <a:t>s no formula for the </a:t>
            </a:r>
            <a:r>
              <a:rPr lang="ja-JP" altLang="en-US" sz="2000" smtClean="0">
                <a:latin typeface="Tahoma" panose="020B0604030504040204" pitchFamily="34" charset="0"/>
              </a:rPr>
              <a:t>“</a:t>
            </a:r>
            <a:r>
              <a:rPr lang="en-US" altLang="ja-JP" sz="2000" smtClean="0">
                <a:latin typeface="Tahoma" panose="020B0604030504040204" pitchFamily="34" charset="0"/>
              </a:rPr>
              <a:t>right amount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67239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B5C92DB-B6F4-42F0-AF71-5BF4E6BC1AB7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6170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6B32533-45A4-4271-8242-5CC4B749835D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30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53336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850CC2B-F0F9-4F34-BA71-B5FA965E8765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31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mtClean="0"/>
              <a:t>Darwins theory – resampling</a:t>
            </a:r>
          </a:p>
        </p:txBody>
      </p:sp>
    </p:spTree>
    <p:extLst>
      <p:ext uri="{BB962C8B-B14F-4D97-AF65-F5344CB8AC3E}">
        <p14:creationId xmlns:p14="http://schemas.microsoft.com/office/powerpoint/2010/main" val="797071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280F6DE-F8E0-40C6-83EC-A32C0A4358C1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32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1639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1AFB862-2B5B-49BE-A992-16DD289DF135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6881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E67B5DA-C905-4EB2-9682-38C2670151AE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5288" y="712788"/>
            <a:ext cx="6223000" cy="3500437"/>
          </a:xfrm>
          <a:solidFill>
            <a:srgbClr val="FFFFFF"/>
          </a:solidFill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343" y="4457689"/>
            <a:ext cx="5134469" cy="421075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233" tIns="45116" rIns="90233" bIns="45116"/>
          <a:lstStyle/>
          <a:p>
            <a:endParaRPr lang="de-DE" altLang="en-US" smtClean="0"/>
          </a:p>
        </p:txBody>
      </p:sp>
    </p:spTree>
    <p:extLst>
      <p:ext uri="{BB962C8B-B14F-4D97-AF65-F5344CB8AC3E}">
        <p14:creationId xmlns:p14="http://schemas.microsoft.com/office/powerpoint/2010/main" val="1429567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5936152-8B50-429E-B0D6-BE261624BFDB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6044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2A3B5A3-EA96-4212-9AFF-B818589D2EB5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8047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ADA1FFF-1C4C-4A33-821A-BB65E65FB31C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9862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6094C34-E4DF-46FC-A9A3-A612BDC6A0BD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1272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06AFB14E-7F79-4ACE-B14B-644B8851E213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9904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DEF5B43-E3EB-4E6C-95C1-FDD43BA945BA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6871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4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0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6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6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6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1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4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8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0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7BFF-BE6F-4321-8C95-6B6812A2FA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F7BFF-BE6F-4321-8C95-6B6812A2FA1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55EE6-D631-40FA-9714-CDAC59207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9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0G1yslM5r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kumente%20und%20Einstellungen\Wolfram%20Burgard\Eigene%20Dateien\talks\animations\sampling\SONAR-FLOOR-GLOBAL.AVI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olumbia.edu/~allen/F17/NOTES/simple_particle_pka.txt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olumbia.edu/~allen/F16/NOTES/simple_particle_pka.txt" TargetMode="Externa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2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42DCFAB-FF62-4FCD-B2AE-A7DC7930443C}" type="slidenum">
              <a:rPr lang="en-US" altLang="en-US" sz="1400">
                <a:latin typeface="Arial" panose="020B0604020202020204" pitchFamily="34" charset="0"/>
              </a:rPr>
              <a:pPr eaLnBrk="1" hangingPunct="1"/>
              <a:t>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352800"/>
            <a:ext cx="7086600" cy="2667000"/>
          </a:xfrm>
        </p:spPr>
        <p:txBody>
          <a:bodyPr/>
          <a:lstStyle/>
          <a:p>
            <a:pPr eaLnBrk="1" hangingPunct="1"/>
            <a:endParaRPr lang="en-US" altLang="zh-CN" sz="2800" dirty="0"/>
          </a:p>
          <a:p>
            <a:r>
              <a:rPr lang="en-US" altLang="zh-CN" dirty="0" smtClean="0"/>
              <a:t>Slides from D. Fox. W. </a:t>
            </a:r>
            <a:r>
              <a:rPr lang="en-US" altLang="zh-CN" dirty="0" err="1" smtClean="0"/>
              <a:t>Burgard</a:t>
            </a:r>
            <a:r>
              <a:rPr lang="en-US" altLang="zh-CN" dirty="0" smtClean="0"/>
              <a:t>, C. </a:t>
            </a:r>
            <a:r>
              <a:rPr lang="en-US" altLang="zh-CN" dirty="0" err="1" smtClean="0"/>
              <a:t>Stachniss</a:t>
            </a:r>
            <a:r>
              <a:rPr lang="en-US" altLang="zh-CN" dirty="0" smtClean="0"/>
              <a:t>,</a:t>
            </a:r>
          </a:p>
          <a:p>
            <a:r>
              <a:rPr lang="en-US" altLang="zh-CN" dirty="0" smtClean="0"/>
              <a:t>M. </a:t>
            </a:r>
            <a:r>
              <a:rPr lang="en-US" altLang="zh-CN" dirty="0" err="1" smtClean="0"/>
              <a:t>Bennewitz</a:t>
            </a:r>
            <a:r>
              <a:rPr lang="en-US" altLang="zh-CN" dirty="0" smtClean="0"/>
              <a:t>, K. Arras, S. </a:t>
            </a:r>
            <a:r>
              <a:rPr lang="en-US" altLang="zh-CN" dirty="0" err="1" smtClean="0"/>
              <a:t>Thrun</a:t>
            </a:r>
            <a:r>
              <a:rPr lang="en-US" altLang="zh-CN" dirty="0" smtClean="0"/>
              <a:t>, J</a:t>
            </a:r>
            <a:r>
              <a:rPr lang="en-US" altLang="zh-CN" dirty="0"/>
              <a:t>.</a:t>
            </a:r>
            <a:r>
              <a:rPr lang="en-US" altLang="en-US" dirty="0" smtClean="0"/>
              <a:t> Xiao</a:t>
            </a:r>
            <a:endParaRPr lang="en-US" altLang="en-US" dirty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362200" y="457200"/>
            <a:ext cx="7848600" cy="1447800"/>
          </a:xfrm>
          <a:noFill/>
        </p:spPr>
        <p:txBody>
          <a:bodyPr/>
          <a:lstStyle/>
          <a:p>
            <a:pPr eaLnBrk="1" hangingPunct="1"/>
            <a:r>
              <a:rPr lang="en-US" altLang="en-US" sz="3200" dirty="0"/>
              <a:t>Particle Filter/Monte Carlo Localization</a:t>
            </a:r>
            <a:endParaRPr lang="en-US" altLang="en-US" sz="3200" dirty="0">
              <a:solidFill>
                <a:srgbClr val="000099"/>
              </a:solidFill>
            </a:endParaRPr>
          </a:p>
        </p:txBody>
      </p:sp>
      <p:sp>
        <p:nvSpPr>
          <p:cNvPr id="18436" name="Rectangle 5"/>
          <p:cNvSpPr txBox="1">
            <a:spLocks noChangeArrowheads="1"/>
          </p:cNvSpPr>
          <p:nvPr/>
        </p:nvSpPr>
        <p:spPr bwMode="auto">
          <a:xfrm>
            <a:off x="2209800" y="152400"/>
            <a:ext cx="7848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800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18437" name="Rectangle 5"/>
          <p:cNvSpPr txBox="1">
            <a:spLocks noChangeArrowheads="1"/>
          </p:cNvSpPr>
          <p:nvPr/>
        </p:nvSpPr>
        <p:spPr bwMode="auto">
          <a:xfrm>
            <a:off x="2362200" y="1143000"/>
            <a:ext cx="7848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600" dirty="0">
                <a:solidFill>
                  <a:srgbClr val="000099"/>
                </a:solidFill>
                <a:latin typeface="Arial" panose="020B0604020202020204" pitchFamily="34" charset="0"/>
              </a:rPr>
              <a:t/>
            </a:r>
            <a:br>
              <a:rPr lang="en-US" altLang="en-US" sz="3600" dirty="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2800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133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4000"/>
              <a:t>Particle Filter Basics</a:t>
            </a:r>
            <a:endParaRPr lang="en-US" altLang="en-US" sz="4000" b="1"/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19200"/>
            <a:ext cx="9144000" cy="5638800"/>
          </a:xfrm>
        </p:spPr>
        <p:txBody>
          <a:bodyPr/>
          <a:lstStyle/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Particle filters represent a distribution by a set of samples drawn from the posterior distribution.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The denser a sub-region of the state space is populated by samples, the more likely it is that true state falls into this region. 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 Such a representation is approximate, but it is nonparametric, and therefore can represent a much broader space of distributions than Gaussians.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 Weight of particle are given through the measurement model. 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 Re-sampling allows to redistribute particles approximately according to the posterior . 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 The re-sampling step is a probabilistic implementation of the Darwinian idea of survival of the fittest: it refocuses the particle set to regions in state space with high posterior probability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70C0"/>
                </a:solidFill>
              </a:rPr>
              <a:t> By doing so, it focuses the computational resources of the filter algorithm to regions in the state space where they matter the most. 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z="2000">
              <a:solidFill>
                <a:srgbClr val="0070C0"/>
              </a:solidFill>
            </a:endParaRP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753600" y="6356351"/>
            <a:ext cx="457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C89D136-821A-4380-8EC3-6E361EC0136D}" type="slidenum">
              <a:rPr lang="en-US" altLang="en-US" sz="1400">
                <a:latin typeface="Arial" panose="020B0604020202020204" pitchFamily="34" charset="0"/>
              </a:rPr>
              <a:pPr eaLnBrk="1" hangingPunct="1"/>
              <a:t>10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79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4000"/>
              <a:t>Properties of Particle Filters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838200"/>
            <a:ext cx="9144000" cy="6019800"/>
          </a:xfrm>
        </p:spPr>
        <p:txBody>
          <a:bodyPr/>
          <a:lstStyle/>
          <a:p>
            <a:pPr>
              <a:buClr>
                <a:schemeClr val="folHlink"/>
              </a:buClr>
              <a:buFontTx/>
              <a:buNone/>
            </a:pPr>
            <a:endParaRPr lang="en-US" altLang="en-US" smtClean="0">
              <a:solidFill>
                <a:srgbClr val="C00000"/>
              </a:solidFill>
            </a:endParaRPr>
          </a:p>
          <a:p>
            <a:pPr>
              <a:buClr>
                <a:schemeClr val="folHlink"/>
              </a:buClr>
              <a:buFontTx/>
              <a:buNone/>
            </a:pPr>
            <a:r>
              <a:rPr lang="en-US" altLang="en-US" smtClean="0">
                <a:solidFill>
                  <a:srgbClr val="C00000"/>
                </a:solidFill>
              </a:rPr>
              <a:t>Sampling Variance</a:t>
            </a:r>
          </a:p>
          <a:p>
            <a:pPr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70C0"/>
                </a:solidFill>
                <a:latin typeface="Verdana" panose="020B0604030504040204" pitchFamily="34" charset="0"/>
              </a:rPr>
              <a:t>Variation due to random sampling</a:t>
            </a:r>
          </a:p>
          <a:p>
            <a:pPr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70C0"/>
                </a:solidFill>
                <a:latin typeface="Verdana" panose="020B0604030504040204" pitchFamily="34" charset="0"/>
              </a:rPr>
              <a:t>The sampling variance decreases with the number of samples</a:t>
            </a:r>
          </a:p>
          <a:p>
            <a:pPr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70C0"/>
                </a:solidFill>
                <a:latin typeface="Verdana" panose="020B0604030504040204" pitchFamily="34" charset="0"/>
              </a:rPr>
              <a:t>Higher number of samples result in accurate approximations with less variability</a:t>
            </a:r>
            <a:endParaRPr lang="en-US" altLang="en-US" smtClean="0"/>
          </a:p>
          <a:p>
            <a:pPr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70C0"/>
                </a:solidFill>
                <a:latin typeface="Verdana" panose="020B0604030504040204" pitchFamily="34" charset="0"/>
              </a:rPr>
              <a:t>If enough samples are chosen, the observations made by a robot – sample based belief </a:t>
            </a:r>
            <a:r>
              <a:rPr lang="ja-JP" altLang="en-US">
                <a:solidFill>
                  <a:srgbClr val="0070C0"/>
                </a:solidFill>
                <a:latin typeface="Verdana" panose="020B0604030504040204" pitchFamily="34" charset="0"/>
              </a:rPr>
              <a:t>“</a:t>
            </a:r>
            <a:r>
              <a:rPr lang="en-US" altLang="ja-JP">
                <a:solidFill>
                  <a:srgbClr val="0070C0"/>
                </a:solidFill>
                <a:latin typeface="Verdana" panose="020B0604030504040204" pitchFamily="34" charset="0"/>
              </a:rPr>
              <a:t>close enough</a:t>
            </a:r>
            <a:r>
              <a:rPr lang="ja-JP" altLang="en-US">
                <a:solidFill>
                  <a:srgbClr val="0070C0"/>
                </a:solidFill>
                <a:latin typeface="Verdana" panose="020B0604030504040204" pitchFamily="34" charset="0"/>
              </a:rPr>
              <a:t>”</a:t>
            </a:r>
            <a:r>
              <a:rPr lang="en-US" altLang="ja-JP">
                <a:solidFill>
                  <a:srgbClr val="0070C0"/>
                </a:solidFill>
                <a:latin typeface="Verdana" panose="020B0604030504040204" pitchFamily="34" charset="0"/>
              </a:rPr>
              <a:t> to the true belief.</a:t>
            </a:r>
            <a:endParaRPr lang="en-US" altLang="en-US">
              <a:solidFill>
                <a:srgbClr val="0070C0"/>
              </a:solidFill>
              <a:latin typeface="Verdana" panose="020B0604030504040204" pitchFamily="34" charset="0"/>
            </a:endParaRP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677400" y="6356351"/>
            <a:ext cx="533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317D518-A821-4C13-8573-F0B82BDF585E}" type="slidenum">
              <a:rPr lang="en-US" altLang="en-US" sz="1400">
                <a:latin typeface="Arial" panose="020B0604020202020204" pitchFamily="34" charset="0"/>
              </a:rPr>
              <a:pPr eaLnBrk="1" hangingPunct="1"/>
              <a:t>11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Mobile Robot Particle Filter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8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2179" name="SONAR-FLOOR-GLOBAL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1281114"/>
            <a:ext cx="6715125" cy="4967287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2180" name="Freeform 4"/>
          <p:cNvSpPr>
            <a:spLocks/>
          </p:cNvSpPr>
          <p:nvPr/>
        </p:nvSpPr>
        <p:spPr bwMode="auto">
          <a:xfrm>
            <a:off x="4624388" y="2133600"/>
            <a:ext cx="1674812" cy="1549400"/>
          </a:xfrm>
          <a:custGeom>
            <a:avLst/>
            <a:gdLst>
              <a:gd name="T0" fmla="*/ 2147483647 w 1055"/>
              <a:gd name="T1" fmla="*/ 2147483647 h 976"/>
              <a:gd name="T2" fmla="*/ 2147483647 w 1055"/>
              <a:gd name="T3" fmla="*/ 2147483647 h 976"/>
              <a:gd name="T4" fmla="*/ 2147483647 w 1055"/>
              <a:gd name="T5" fmla="*/ 2147483647 h 976"/>
              <a:gd name="T6" fmla="*/ 2147483647 w 1055"/>
              <a:gd name="T7" fmla="*/ 2147483647 h 976"/>
              <a:gd name="T8" fmla="*/ 2147483647 w 1055"/>
              <a:gd name="T9" fmla="*/ 2147483647 h 976"/>
              <a:gd name="T10" fmla="*/ 2147483647 w 1055"/>
              <a:gd name="T11" fmla="*/ 2147483647 h 976"/>
              <a:gd name="T12" fmla="*/ 2147483647 w 1055"/>
              <a:gd name="T13" fmla="*/ 2147483647 h 976"/>
              <a:gd name="T14" fmla="*/ 2147483647 w 1055"/>
              <a:gd name="T15" fmla="*/ 2147483647 h 976"/>
              <a:gd name="T16" fmla="*/ 2147483647 w 1055"/>
              <a:gd name="T17" fmla="*/ 2147483647 h 976"/>
              <a:gd name="T18" fmla="*/ 2147483647 w 1055"/>
              <a:gd name="T19" fmla="*/ 0 h 97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55"/>
              <a:gd name="T31" fmla="*/ 0 h 976"/>
              <a:gd name="T32" fmla="*/ 1055 w 1055"/>
              <a:gd name="T33" fmla="*/ 976 h 97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55" h="976">
                <a:moveTo>
                  <a:pt x="1055" y="968"/>
                </a:moveTo>
                <a:cubicBezTo>
                  <a:pt x="922" y="969"/>
                  <a:pt x="427" y="976"/>
                  <a:pt x="255" y="976"/>
                </a:cubicBezTo>
                <a:cubicBezTo>
                  <a:pt x="83" y="976"/>
                  <a:pt x="46" y="976"/>
                  <a:pt x="23" y="968"/>
                </a:cubicBezTo>
                <a:cubicBezTo>
                  <a:pt x="0" y="960"/>
                  <a:pt x="102" y="936"/>
                  <a:pt x="119" y="928"/>
                </a:cubicBezTo>
                <a:cubicBezTo>
                  <a:pt x="136" y="920"/>
                  <a:pt x="90" y="925"/>
                  <a:pt x="127" y="920"/>
                </a:cubicBezTo>
                <a:cubicBezTo>
                  <a:pt x="164" y="915"/>
                  <a:pt x="282" y="916"/>
                  <a:pt x="343" y="896"/>
                </a:cubicBezTo>
                <a:cubicBezTo>
                  <a:pt x="404" y="876"/>
                  <a:pt x="460" y="849"/>
                  <a:pt x="495" y="800"/>
                </a:cubicBezTo>
                <a:cubicBezTo>
                  <a:pt x="530" y="751"/>
                  <a:pt x="543" y="669"/>
                  <a:pt x="551" y="600"/>
                </a:cubicBezTo>
                <a:cubicBezTo>
                  <a:pt x="559" y="531"/>
                  <a:pt x="552" y="484"/>
                  <a:pt x="543" y="384"/>
                </a:cubicBezTo>
                <a:cubicBezTo>
                  <a:pt x="534" y="284"/>
                  <a:pt x="502" y="67"/>
                  <a:pt x="495" y="0"/>
                </a:cubicBezTo>
              </a:path>
            </a:pathLst>
          </a:custGeom>
          <a:noFill/>
          <a:ln w="38100">
            <a:solidFill>
              <a:schemeClr val="tx2"/>
            </a:solidFill>
            <a:round/>
            <a:headEnd type="none" w="sm" len="sm"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1" y="142876"/>
            <a:ext cx="8424863" cy="701675"/>
          </a:xfrm>
        </p:spPr>
        <p:txBody>
          <a:bodyPr/>
          <a:lstStyle/>
          <a:p>
            <a:r>
              <a:rPr lang="en-US" altLang="en-US" sz="4000">
                <a:latin typeface="Times New Roman" panose="02020603050405020304" pitchFamily="18" charset="0"/>
              </a:rPr>
              <a:t>Sample-based Localization (sonar)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19496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02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2021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2179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02179"/>
                </p:tgtEl>
              </p:cMediaNode>
            </p:video>
          </p:childTnLst>
        </p:cTn>
      </p:par>
    </p:tnLst>
    <p:bldLst>
      <p:bldP spid="120218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9D914B6-128A-4500-A07F-5C8BD64D8EE7}" type="slidenum">
              <a:rPr lang="en-US" altLang="en-US" sz="1400">
                <a:solidFill>
                  <a:prstClr val="black"/>
                </a:solidFill>
                <a:latin typeface="Arial" panose="020B0604020202020204" pitchFamily="34" charset="0"/>
              </a:rPr>
              <a:pPr eaLnBrk="1" hangingPunct="1"/>
              <a:t>14</a:t>
            </a:fld>
            <a:endParaRPr lang="en-US" altLang="en-US" sz="14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2362200" y="212726"/>
            <a:ext cx="7391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>
                <a:solidFill>
                  <a:prstClr val="black"/>
                </a:solidFill>
                <a:latin typeface="Times" panose="02020603050405020304" pitchFamily="18" charset="0"/>
              </a:rPr>
              <a:t>MCL in action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1905000" y="1219200"/>
            <a:ext cx="784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ja-JP" altLang="en-US">
                <a:solidFill>
                  <a:prstClr val="black"/>
                </a:solidFill>
                <a:latin typeface="Times" panose="02020603050405020304" pitchFamily="18" charset="0"/>
              </a:rPr>
              <a:t>“</a:t>
            </a:r>
            <a:r>
              <a:rPr lang="en-US" altLang="ja-JP">
                <a:solidFill>
                  <a:prstClr val="black"/>
                </a:solidFill>
                <a:latin typeface="Times" panose="02020603050405020304" pitchFamily="18" charset="0"/>
              </a:rPr>
              <a:t>Monte Carlo</a:t>
            </a:r>
            <a:r>
              <a:rPr lang="ja-JP" altLang="en-US">
                <a:solidFill>
                  <a:prstClr val="black"/>
                </a:solidFill>
                <a:latin typeface="Times" panose="02020603050405020304" pitchFamily="18" charset="0"/>
              </a:rPr>
              <a:t>”</a:t>
            </a:r>
            <a:r>
              <a:rPr lang="en-US" altLang="ja-JP">
                <a:solidFill>
                  <a:prstClr val="black"/>
                </a:solidFill>
                <a:latin typeface="Times" panose="02020603050405020304" pitchFamily="18" charset="0"/>
              </a:rPr>
              <a:t> Localization</a:t>
            </a:r>
            <a:r>
              <a:rPr lang="en-US" altLang="ja-JP" sz="2000">
                <a:solidFill>
                  <a:prstClr val="black"/>
                </a:solidFill>
                <a:latin typeface="Times" panose="02020603050405020304" pitchFamily="18" charset="0"/>
              </a:rPr>
              <a:t> -- refers to the resampling of the 		distribution each time a new observation is integrated</a:t>
            </a:r>
            <a:endParaRPr lang="en-US" altLang="en-US" sz="2000">
              <a:solidFill>
                <a:prstClr val="black"/>
              </a:solidFill>
              <a:latin typeface="Geneva" pitchFamily="-84" charset="0"/>
            </a:endParaRPr>
          </a:p>
        </p:txBody>
      </p:sp>
      <p:pic>
        <p:nvPicPr>
          <p:cNvPr id="83972" name="Picture 4" descr="global-floo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47864"/>
            <a:ext cx="6019800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073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4352" y="146304"/>
            <a:ext cx="71781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2-D Mobile Robot Particle Filter Algorithm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200912" y="674132"/>
            <a:ext cx="963168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Define a map of the scene, with features that can be sensed by the robot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Choose N random particle locations (X,Y,</a:t>
            </a:r>
            <a:r>
              <a:rPr lang="el-GR" dirty="0" smtClean="0">
                <a:cs typeface="Arial" panose="020B0604020202020204" pitchFamily="34" charset="0"/>
              </a:rPr>
              <a:t>θ</a:t>
            </a:r>
            <a:r>
              <a:rPr lang="en-US" dirty="0" smtClean="0">
                <a:cs typeface="Arial" panose="020B0604020202020204" pitchFamily="34" charset="0"/>
              </a:rPr>
              <a:t>) to cover the scene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Place mobile robot in scene (unknown location).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Until robot is localized do: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cs typeface="Arial" panose="020B0604020202020204" pitchFamily="34" charset="0"/>
              </a:rPr>
              <a:t>Move robot according to known motion model with noise.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cs typeface="Arial" panose="020B0604020202020204" pitchFamily="34" charset="0"/>
              </a:rPr>
              <a:t>Move each particle with similar motion using known motion model with noise.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cs typeface="Arial" panose="020B0604020202020204" pitchFamily="34" charset="0"/>
              </a:rPr>
              <a:t>Compare real sensor readings with simulated sensor readings from each particle, given: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We know each Particle’s location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We  have a noise model of the sensor (i.e. ultrasound)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We have a known map with feature locations (walls/obstacles/beacons)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cs typeface="Arial" panose="020B0604020202020204" pitchFamily="34" charset="0"/>
              </a:rPr>
              <a:t>Use comparison in (3) above to generate an “importance weight” for each particle – how close it’s measurements are to the sampled measurement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cs typeface="Arial" panose="020B0604020202020204" pitchFamily="34" charset="0"/>
              </a:rPr>
              <a:t>Resample the particles (with replacement) according to the new weighted distribution above.  Higher weights mean more agreement with the sensor measurement, and a more likely location for the robot.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cs typeface="Arial" panose="020B0604020202020204" pitchFamily="34" charset="0"/>
              </a:rPr>
              <a:t>Repeat steps 1-5 above with the newly sampled particle set until robot is localized – particles converge</a:t>
            </a:r>
          </a:p>
          <a:p>
            <a:endParaRPr lang="en-US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After each movement update, particles that are close to the actual robot location will have their sensor measurements be consistent with the real readings, reinforcing these particles.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Particles that were not close to the actual robot location after the movement update will not be consistent with sensor measurements, and will be less likely to survive during resampling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3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19" y="247136"/>
            <a:ext cx="10744200" cy="606304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000" u="sng" dirty="0" smtClean="0"/>
              <a:t>Particle Filter in Python</a:t>
            </a:r>
          </a:p>
          <a:p>
            <a:pPr marL="0" indent="0">
              <a:buNone/>
            </a:pPr>
            <a:r>
              <a:rPr lang="en-US" sz="2000" dirty="0"/>
              <a:t>p</a:t>
            </a:r>
            <a:r>
              <a:rPr lang="en-US" sz="2000" dirty="0" smtClean="0"/>
              <a:t>=[]</a:t>
            </a:r>
          </a:p>
          <a:p>
            <a:pPr marL="0" indent="0">
              <a:buNone/>
            </a:pPr>
            <a:r>
              <a:rPr lang="en-US" sz="2000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range(N):                                       #p is initial particle array with random location of particle (X,Y,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p.append</a:t>
            </a:r>
            <a:r>
              <a:rPr lang="en-US" sz="2000" dirty="0" smtClean="0"/>
              <a:t>(p[</a:t>
            </a:r>
            <a:r>
              <a:rPr lang="en-US" sz="2000" dirty="0" err="1" smtClean="0"/>
              <a:t>i</a:t>
            </a:r>
            <a:r>
              <a:rPr lang="en-US" sz="2000" dirty="0" smtClean="0"/>
              <a:t>].location(X,Y,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en-US" sz="2000" dirty="0" smtClean="0"/>
              <a:t>))          </a:t>
            </a:r>
          </a:p>
          <a:p>
            <a:pPr marL="0" indent="0">
              <a:buNone/>
            </a:pPr>
            <a:r>
              <a:rPr lang="en-US" sz="2000" dirty="0" smtClean="0"/>
              <a:t>p2=[]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/>
              <a:t>m</a:t>
            </a:r>
            <a:r>
              <a:rPr lang="en-US" sz="2000" dirty="0" err="1" smtClean="0"/>
              <a:t>yrobot</a:t>
            </a:r>
            <a:r>
              <a:rPr lang="en-US" sz="2000" dirty="0" smtClean="0"/>
              <a:t>=</a:t>
            </a:r>
            <a:r>
              <a:rPr lang="en-US" sz="2000" dirty="0" err="1" smtClean="0"/>
              <a:t>myrobot.move</a:t>
            </a:r>
            <a:r>
              <a:rPr lang="en-US" sz="2000" dirty="0" smtClean="0"/>
              <a:t>(</a:t>
            </a:r>
            <a:r>
              <a:rPr lang="en-US" sz="2000" dirty="0" err="1" smtClean="0"/>
              <a:t>dX,dY</a:t>
            </a:r>
            <a:r>
              <a:rPr lang="en-US" sz="2000" dirty="0" smtClean="0"/>
              <a:t>,</a:t>
            </a:r>
            <a:r>
              <a:rPr lang="en-US" sz="2000" dirty="0"/>
              <a:t> </a:t>
            </a:r>
            <a:r>
              <a:rPr lang="en-US" sz="2000" dirty="0" smtClean="0"/>
              <a:t>d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range(N):                                       </a:t>
            </a:r>
          </a:p>
          <a:p>
            <a:pPr marL="0" indent="0">
              <a:buNone/>
            </a:pPr>
            <a:r>
              <a:rPr lang="en-US" sz="2000" dirty="0" smtClean="0"/>
              <a:t>    p2.append(p[</a:t>
            </a:r>
            <a:r>
              <a:rPr lang="en-US" sz="2000" dirty="0" err="1" smtClean="0"/>
              <a:t>i</a:t>
            </a:r>
            <a:r>
              <a:rPr lang="en-US" sz="2000" dirty="0" smtClean="0"/>
              <a:t>].move(</a:t>
            </a:r>
            <a:r>
              <a:rPr lang="en-US" sz="2000" dirty="0" err="1" smtClean="0"/>
              <a:t>dX,dY</a:t>
            </a:r>
            <a:r>
              <a:rPr lang="en-US" sz="2000" dirty="0" smtClean="0"/>
              <a:t>, d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en-US" sz="2000" dirty="0" smtClean="0"/>
              <a:t>))     #update particle position with movement (rotation, translation)</a:t>
            </a:r>
          </a:p>
          <a:p>
            <a:pPr marL="0" indent="0">
              <a:buNone/>
            </a:pPr>
            <a:r>
              <a:rPr lang="en-US" sz="2000" dirty="0" smtClean="0"/>
              <a:t>p = p2</a:t>
            </a:r>
          </a:p>
          <a:p>
            <a:pPr marL="0" indent="0">
              <a:buNone/>
            </a:pPr>
            <a:r>
              <a:rPr lang="en-US" sz="2000" dirty="0" smtClean="0"/>
              <a:t>w = []</a:t>
            </a:r>
          </a:p>
          <a:p>
            <a:pPr marL="0" indent="0">
              <a:buNone/>
            </a:pPr>
            <a:r>
              <a:rPr lang="en-US" sz="2000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range(N):                                               #w is importance weight for each particle:  P(Z |p[</a:t>
            </a:r>
            <a:r>
              <a:rPr lang="en-US" sz="2000" dirty="0" err="1" smtClean="0"/>
              <a:t>i</a:t>
            </a:r>
            <a:r>
              <a:rPr lang="en-US" sz="2000" dirty="0" smtClean="0"/>
              <a:t>])</a:t>
            </a:r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w.append</a:t>
            </a:r>
            <a:r>
              <a:rPr lang="en-US" sz="2000" dirty="0" smtClean="0"/>
              <a:t>(p[</a:t>
            </a:r>
            <a:r>
              <a:rPr lang="en-US" sz="2000" dirty="0" err="1" smtClean="0"/>
              <a:t>i</a:t>
            </a:r>
            <a:r>
              <a:rPr lang="en-US" sz="2000" dirty="0" smtClean="0"/>
              <a:t>].</a:t>
            </a:r>
            <a:r>
              <a:rPr lang="en-US" sz="2000" dirty="0" err="1" smtClean="0"/>
              <a:t>measurement_prob</a:t>
            </a:r>
            <a:r>
              <a:rPr lang="en-US" sz="2000" dirty="0" smtClean="0"/>
              <a:t>(Z))    #importance weight is how close sensor measurement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                  #at particle location is to actual sensor values</a:t>
            </a:r>
          </a:p>
          <a:p>
            <a:pPr marL="0" indent="0">
              <a:buNone/>
            </a:pPr>
            <a:r>
              <a:rPr lang="en-US" sz="2000" dirty="0" smtClean="0"/>
              <a:t>p3 = []                                                                 # now resample according to new importance weights</a:t>
            </a:r>
          </a:p>
          <a:p>
            <a:pPr marL="0" indent="0">
              <a:buNone/>
            </a:pPr>
            <a:r>
              <a:rPr lang="en-US" sz="2000" dirty="0" smtClean="0"/>
              <a:t>….insert resampling code here to get a new set of particles weighted by their importance</a:t>
            </a:r>
          </a:p>
          <a:p>
            <a:pPr marL="0" indent="0">
              <a:buNone/>
            </a:pPr>
            <a:r>
              <a:rPr lang="en-US" sz="2000" dirty="0" smtClean="0"/>
              <a:t>p = p3</a:t>
            </a:r>
          </a:p>
          <a:p>
            <a:pPr marL="0" indent="0">
              <a:buNone/>
            </a:pPr>
            <a:r>
              <a:rPr lang="en-US" sz="2000" dirty="0" smtClean="0"/>
              <a:t>#  now do this again (starting with </a:t>
            </a:r>
            <a:r>
              <a:rPr lang="en-US" sz="2000" dirty="0" err="1" smtClean="0"/>
              <a:t>myrobot.move</a:t>
            </a:r>
            <a:r>
              <a:rPr lang="en-US" sz="2000" dirty="0" smtClean="0"/>
              <a:t>() )with the new particle set……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8048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3600"/>
              <a:t>Importance Sampling Principle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95400"/>
            <a:ext cx="9144000" cy="6019800"/>
          </a:xfrm>
        </p:spPr>
        <p:txBody>
          <a:bodyPr/>
          <a:lstStyle/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After we update the particles with the sensor readings, we have a set of particles with new “importance weights”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We want to resample the particles (with replacements – duplicates) based on the new importance weightings.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Essentially:  sample from an arbitrary prob. Distribution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Methods ( each with different efficiency/complexity)  </a:t>
            </a:r>
          </a:p>
          <a:p>
            <a:pPr lvl="1"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solidFill>
                  <a:srgbClr val="0070C0"/>
                </a:solidFill>
              </a:rPr>
              <a:t>Rejection sampling</a:t>
            </a:r>
          </a:p>
          <a:p>
            <a:pPr lvl="1"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solidFill>
                  <a:srgbClr val="0070C0"/>
                </a:solidFill>
              </a:rPr>
              <a:t>Cumulative Distribution Function buckets</a:t>
            </a:r>
          </a:p>
          <a:p>
            <a:pPr lvl="1"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solidFill>
                  <a:srgbClr val="0070C0"/>
                </a:solidFill>
              </a:rPr>
              <a:t>Stochastic sampling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Importance sampling makes sure “good” particles survive</a:t>
            </a:r>
          </a:p>
          <a:p>
            <a:pPr lvl="1"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z="2000" dirty="0" smtClean="0">
              <a:solidFill>
                <a:srgbClr val="0070C0"/>
              </a:solidFill>
            </a:endParaRPr>
          </a:p>
          <a:p>
            <a:pPr lvl="1"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z="2000" dirty="0">
              <a:solidFill>
                <a:srgbClr val="0070C0"/>
              </a:solidFill>
            </a:endParaRP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829800" y="6356351"/>
            <a:ext cx="381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A51FFD6-897A-4669-9FC5-DDF7FE7514CF}" type="slidenum">
              <a:rPr lang="en-US" altLang="en-US" sz="1400">
                <a:latin typeface="Arial" panose="020B0604020202020204" pitchFamily="34" charset="0"/>
              </a:rPr>
              <a:pPr eaLnBrk="1" hangingPunct="1"/>
              <a:t>17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31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3600"/>
              <a:t>Rejection Sampling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066800"/>
            <a:ext cx="9144000" cy="5791200"/>
          </a:xfrm>
        </p:spPr>
        <p:txBody>
          <a:bodyPr/>
          <a:lstStyle/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Let us assume that f(x)&lt;1 for all x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Sample x from a uniform distribution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Sample c from [0,1]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if f(x) &gt; c keep the sample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otherwise reject the sample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829800" y="6356351"/>
            <a:ext cx="381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B398E34-55E0-4801-99AC-3CB7FE3768EF}" type="slidenum">
              <a:rPr lang="en-US" altLang="en-US" sz="1400">
                <a:latin typeface="Arial" panose="020B0604020202020204" pitchFamily="34" charset="0"/>
              </a:rPr>
              <a:pPr eaLnBrk="1" hangingPunct="1"/>
              <a:t>18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1" y="3228976"/>
            <a:ext cx="475297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73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849" y="326339"/>
            <a:ext cx="5857101" cy="6453402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#rejection sampling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# pick a random particle from 1 to N.  Then see if its weight (i.e. probability)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# is greater or less than a random probability from [0,1].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# if it is greater, then accept this particle, otherwise reject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import math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import random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N=5   #number of particles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w=[.1,.1,.6,.1,.1]  #probability of each particle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print 'initial particle </a:t>
            </a:r>
            <a:r>
              <a:rPr lang="en-US" sz="3500" dirty="0" err="1" smtClean="0"/>
              <a:t>probabilities',w</a:t>
            </a: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err="1" smtClean="0"/>
              <a:t>freq</a:t>
            </a:r>
            <a:r>
              <a:rPr lang="en-US" sz="3500" dirty="0" smtClean="0"/>
              <a:t>=[0,0,0,0,0]  #resampling frequency (histogram buckets)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accepted=0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iteration=0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while (accepted&lt;1000):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iteration=iteration+1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index = </a:t>
            </a:r>
            <a:r>
              <a:rPr lang="en-US" sz="3500" dirty="0" err="1" smtClean="0"/>
              <a:t>int</a:t>
            </a:r>
            <a:r>
              <a:rPr lang="en-US" sz="3500" dirty="0" smtClean="0"/>
              <a:t>(</a:t>
            </a:r>
            <a:r>
              <a:rPr lang="en-US" sz="3500" dirty="0" err="1" smtClean="0"/>
              <a:t>random.random</a:t>
            </a:r>
            <a:r>
              <a:rPr lang="en-US" sz="3500" dirty="0" smtClean="0"/>
              <a:t>() * N)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c=</a:t>
            </a:r>
            <a:r>
              <a:rPr lang="en-US" sz="3500" dirty="0" err="1" smtClean="0"/>
              <a:t>random.random</a:t>
            </a:r>
            <a:r>
              <a:rPr lang="en-US" sz="3500" dirty="0" smtClean="0"/>
              <a:t>() *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if w[index]&gt;=c: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   </a:t>
            </a:r>
            <a:r>
              <a:rPr lang="en-US" sz="3500" dirty="0" err="1" smtClean="0"/>
              <a:t>freq</a:t>
            </a:r>
            <a:r>
              <a:rPr lang="en-US" sz="3500" dirty="0" smtClean="0"/>
              <a:t>[index]=</a:t>
            </a:r>
            <a:r>
              <a:rPr lang="en-US" sz="3500" dirty="0" err="1" smtClean="0"/>
              <a:t>freq</a:t>
            </a:r>
            <a:r>
              <a:rPr lang="en-US" sz="3500" dirty="0" smtClean="0"/>
              <a:t>[index]+1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   accepted=accepted+1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         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print '# of iterations', iteration, ' # accepted', accepted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print 'resampled frequencies are', </a:t>
            </a:r>
            <a:r>
              <a:rPr lang="en-US" sz="3500" dirty="0" err="1" smtClean="0"/>
              <a:t>freq</a:t>
            </a:r>
            <a:endParaRPr lang="en-US" sz="3500" dirty="0" smtClean="0"/>
          </a:p>
          <a:p>
            <a:pPr marL="0" indent="0">
              <a:buNone/>
            </a:pPr>
            <a:r>
              <a:rPr lang="en-US" sz="3500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8951" y="477795"/>
            <a:ext cx="57829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 execution to generate 1000 new particles:</a:t>
            </a:r>
          </a:p>
          <a:p>
            <a:endParaRPr lang="en-US" dirty="0"/>
          </a:p>
          <a:p>
            <a:r>
              <a:rPr lang="en-US" dirty="0" smtClean="0"/>
              <a:t>initial particle probabilities [0.1, 0.1, 0.6, 0.1, 0.1]</a:t>
            </a:r>
          </a:p>
          <a:p>
            <a:r>
              <a:rPr lang="en-US" dirty="0" smtClean="0"/>
              <a:t># of iterations 4900  # accepted 1000</a:t>
            </a:r>
          </a:p>
          <a:p>
            <a:r>
              <a:rPr lang="en-US" dirty="0" smtClean="0"/>
              <a:t>resampled frequencies are [92, 105, 598, 98, 107]</a:t>
            </a:r>
          </a:p>
          <a:p>
            <a:endParaRPr lang="en-US" dirty="0" smtClean="0"/>
          </a:p>
          <a:p>
            <a:r>
              <a:rPr lang="en-US" dirty="0" smtClean="0"/>
              <a:t>initial particle probabilities [0.1, 0.1, 0.6, 0.1, 0.1]</a:t>
            </a:r>
          </a:p>
          <a:p>
            <a:r>
              <a:rPr lang="en-US" dirty="0" smtClean="0"/>
              <a:t># of iterations 5266  # accepted 1000</a:t>
            </a:r>
          </a:p>
          <a:p>
            <a:r>
              <a:rPr lang="en-US" dirty="0" smtClean="0"/>
              <a:t>resampled frequencies are [88, 103, 592, 118, 99]</a:t>
            </a:r>
          </a:p>
          <a:p>
            <a:endParaRPr lang="en-US" dirty="0" smtClean="0"/>
          </a:p>
          <a:p>
            <a:r>
              <a:rPr lang="en-US" dirty="0" smtClean="0"/>
              <a:t>initial particle probabilities [0.2, 0.2, 0.2, 0.2, 0.2]</a:t>
            </a:r>
          </a:p>
          <a:p>
            <a:r>
              <a:rPr lang="en-US" dirty="0" smtClean="0"/>
              <a:t># of iterations 4892  # accepted 1000</a:t>
            </a:r>
          </a:p>
          <a:p>
            <a:r>
              <a:rPr lang="en-US" dirty="0" smtClean="0"/>
              <a:t>resampled frequencies are [195, 209, 185, 198, 213]</a:t>
            </a:r>
          </a:p>
          <a:p>
            <a:endParaRPr lang="en-US" dirty="0"/>
          </a:p>
          <a:p>
            <a:r>
              <a:rPr lang="en-US" dirty="0" smtClean="0"/>
              <a:t>initial particle probabilities [0.47, 0.02, 0.02, 0.02, 0.47]</a:t>
            </a:r>
          </a:p>
          <a:p>
            <a:r>
              <a:rPr lang="en-US" dirty="0" smtClean="0"/>
              <a:t># of iterations 5009  # accepted 1000</a:t>
            </a:r>
          </a:p>
          <a:p>
            <a:r>
              <a:rPr lang="en-US" dirty="0" smtClean="0"/>
              <a:t>resampled frequencies are [464, 20, 17, 25, 474]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9144000" cy="838200"/>
          </a:xfrm>
        </p:spPr>
        <p:txBody>
          <a:bodyPr/>
          <a:lstStyle/>
          <a:p>
            <a:r>
              <a:rPr lang="en-US" altLang="en-US" sz="3600"/>
              <a:t> Particle Filter </a:t>
            </a:r>
            <a:endParaRPr lang="en-US" altLang="en-US" sz="3600" b="1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19200"/>
            <a:ext cx="9144000" cy="5638800"/>
          </a:xfrm>
        </p:spPr>
        <p:txBody>
          <a:bodyPr/>
          <a:lstStyle/>
          <a:p>
            <a:pPr>
              <a:buClr>
                <a:schemeClr val="folHlink"/>
              </a:buClr>
              <a:buFontTx/>
              <a:buNone/>
            </a:pPr>
            <a:r>
              <a:rPr lang="en-US" altLang="en-US" smtClean="0">
                <a:solidFill>
                  <a:srgbClr val="C00000"/>
                </a:solidFill>
              </a:rPr>
              <a:t>Definition: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70C0"/>
                </a:solidFill>
              </a:rPr>
              <a:t>Particle filter is a Bayesian based filter that sample the whole robot work space by a weight function derived from the belief distribution of previous stage.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/>
          </a:p>
          <a:p>
            <a:pPr>
              <a:buClr>
                <a:schemeClr val="folHlink"/>
              </a:buClr>
              <a:buFontTx/>
              <a:buNone/>
            </a:pPr>
            <a:r>
              <a:rPr lang="en-US" altLang="en-US" smtClean="0">
                <a:solidFill>
                  <a:srgbClr val="C00000"/>
                </a:solidFill>
              </a:rPr>
              <a:t>Basic principle:</a:t>
            </a:r>
            <a:endParaRPr lang="en-US" altLang="en-US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70C0"/>
                </a:solidFill>
              </a:rPr>
              <a:t>Set of state hypotheses (</a:t>
            </a:r>
            <a:r>
              <a:rPr lang="ja-JP" altLang="en-US" smtClean="0">
                <a:solidFill>
                  <a:srgbClr val="0070C0"/>
                </a:solidFill>
              </a:rPr>
              <a:t>“</a:t>
            </a:r>
            <a:r>
              <a:rPr lang="en-US" altLang="ja-JP" smtClean="0">
                <a:solidFill>
                  <a:srgbClr val="0070C0"/>
                </a:solidFill>
              </a:rPr>
              <a:t>particles</a:t>
            </a:r>
            <a:r>
              <a:rPr lang="ja-JP" altLang="en-US" smtClean="0">
                <a:solidFill>
                  <a:srgbClr val="0070C0"/>
                </a:solidFill>
              </a:rPr>
              <a:t>”</a:t>
            </a:r>
            <a:r>
              <a:rPr lang="en-US" altLang="ja-JP" smtClean="0">
                <a:solidFill>
                  <a:srgbClr val="0070C0"/>
                </a:solidFill>
              </a:rPr>
              <a:t>)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70C0"/>
                </a:solidFill>
              </a:rPr>
              <a:t>Survival-of-the-fittest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/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>
              <a:solidFill>
                <a:srgbClr val="0070C0"/>
              </a:solidFill>
            </a:endParaRP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829800" y="6248401"/>
            <a:ext cx="381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317C98E-0979-4833-B130-14392B397AD6}" type="slidenum">
              <a:rPr lang="en-US" altLang="en-US" sz="1400">
                <a:latin typeface="Arial" panose="020B0604020202020204" pitchFamily="34" charset="0"/>
              </a:rPr>
              <a:pPr eaLnBrk="1" hangingPunct="1"/>
              <a:t>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32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Simple Particle Filter in 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838200"/>
          </a:xfrm>
        </p:spPr>
        <p:txBody>
          <a:bodyPr/>
          <a:lstStyle/>
          <a:p>
            <a:r>
              <a:rPr lang="en-US" altLang="en-US" sz="3600"/>
              <a:t>Advantages of Particle Filters:</a:t>
            </a:r>
            <a:endParaRPr lang="en-US" altLang="en-US" sz="3600" b="1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447800"/>
            <a:ext cx="9144000" cy="4800600"/>
          </a:xfrm>
        </p:spPr>
        <p:txBody>
          <a:bodyPr/>
          <a:lstStyle/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can deal </a:t>
            </a:r>
            <a:r>
              <a:rPr lang="en-US" altLang="en-US" smtClean="0">
                <a:solidFill>
                  <a:srgbClr val="0070C0"/>
                </a:solidFill>
              </a:rPr>
              <a:t>with </a:t>
            </a:r>
            <a:r>
              <a:rPr lang="en-US" altLang="en-US" smtClean="0">
                <a:solidFill>
                  <a:srgbClr val="0070C0"/>
                </a:solidFill>
              </a:rPr>
              <a:t>non-linearities, continuous spaces</a:t>
            </a:r>
            <a:endParaRPr lang="en-US" altLang="en-US" dirty="0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can deal with non-Gaussian noise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70C0"/>
                </a:solidFill>
              </a:rPr>
              <a:t>easy </a:t>
            </a:r>
            <a:r>
              <a:rPr lang="en-US" altLang="en-US" dirty="0" smtClean="0">
                <a:solidFill>
                  <a:srgbClr val="0070C0"/>
                </a:solidFill>
              </a:rPr>
              <a:t>to implement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PFs focus adaptively on probable regions of state-space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Parallel implementation possible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Can deal with kidnapped robot problem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dirty="0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dirty="0" smtClean="0">
              <a:solidFill>
                <a:srgbClr val="0070C0"/>
              </a:solidFill>
            </a:endParaRPr>
          </a:p>
        </p:txBody>
      </p:sp>
      <p:sp>
        <p:nvSpPr>
          <p:cNvPr id="7680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829800" y="6356351"/>
            <a:ext cx="533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E095F11-C9BD-42A8-9787-754D1B1EF456}" type="slidenum">
              <a:rPr lang="en-US" altLang="en-US" sz="1400">
                <a:latin typeface="Arial" panose="020B0604020202020204" pitchFamily="34" charset="0"/>
              </a:rPr>
              <a:pPr eaLnBrk="1" hangingPunct="1"/>
              <a:t>21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17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3600"/>
              <a:t>Drawbacks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0"/>
            <a:ext cx="9144000" cy="5715000"/>
          </a:xfrm>
        </p:spPr>
        <p:txBody>
          <a:bodyPr/>
          <a:lstStyle/>
          <a:p>
            <a:pPr algn="just"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/>
              <a:t>In order to explore a significant part of the state space, the number of particles should be very large which induces complexity problems not adapted to a real-time implementation.</a:t>
            </a:r>
          </a:p>
          <a:p>
            <a:pPr algn="just"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z="2400"/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/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/>
          </a:p>
        </p:txBody>
      </p:sp>
      <p:sp>
        <p:nvSpPr>
          <p:cNvPr id="6656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753600" y="6356351"/>
            <a:ext cx="457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CEAF103-92BD-4F1D-A26C-509DE00BBF53}" type="slidenum">
              <a:rPr lang="en-US" altLang="en-US" sz="1400">
                <a:latin typeface="Arial" panose="020B0604020202020204" pitchFamily="34" charset="0"/>
              </a:rPr>
              <a:pPr eaLnBrk="1" hangingPunct="1"/>
              <a:t>22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3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909175" y="6286500"/>
            <a:ext cx="6111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44D8E3F-5A2E-4089-BC24-5E7EA673A0AE}" type="slidenum">
              <a:rPr lang="en-US" altLang="en-US" sz="1400">
                <a:latin typeface="Arial" panose="020B0604020202020204" pitchFamily="34" charset="0"/>
              </a:rPr>
              <a:pPr eaLnBrk="1" hangingPunct="1"/>
              <a:t>23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  <a:endParaRPr lang="de-DE" altLang="en-US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189" y="1370013"/>
            <a:ext cx="8410575" cy="4799012"/>
          </a:xfrm>
        </p:spPr>
        <p:txBody>
          <a:bodyPr/>
          <a:lstStyle/>
          <a:p>
            <a:pPr marL="517525" indent="-517525">
              <a:lnSpc>
                <a:spcPct val="80000"/>
              </a:lnSpc>
            </a:pPr>
            <a:r>
              <a:rPr lang="en-US" altLang="en-US"/>
              <a:t>Particle filters are an implementation of recursive Bayesian filtering</a:t>
            </a:r>
          </a:p>
          <a:p>
            <a:pPr marL="517525" indent="-517525">
              <a:lnSpc>
                <a:spcPct val="80000"/>
              </a:lnSpc>
            </a:pPr>
            <a:r>
              <a:rPr lang="en-US" altLang="en-US"/>
              <a:t>They represent the posterior by a set of weighted samples.</a:t>
            </a:r>
          </a:p>
          <a:p>
            <a:pPr marL="517525" indent="-517525">
              <a:lnSpc>
                <a:spcPct val="80000"/>
              </a:lnSpc>
            </a:pPr>
            <a:r>
              <a:rPr lang="en-US" altLang="en-US"/>
              <a:t>In the context of localization, the particles are propagated according to the motion model.</a:t>
            </a:r>
          </a:p>
          <a:p>
            <a:pPr marL="517525" indent="-517525">
              <a:lnSpc>
                <a:spcPct val="80000"/>
              </a:lnSpc>
            </a:pPr>
            <a:r>
              <a:rPr lang="en-US" altLang="en-US"/>
              <a:t>They are then weighted according to the likelihood of the observations.</a:t>
            </a:r>
          </a:p>
          <a:p>
            <a:pPr marL="517525" indent="-517525">
              <a:lnSpc>
                <a:spcPct val="80000"/>
              </a:lnSpc>
            </a:pPr>
            <a:r>
              <a:rPr lang="en-US" altLang="en-US"/>
              <a:t>In a re-sampling step, new particles are drawn with a probability proportional to the likelihood of the observation. </a:t>
            </a:r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54743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196CFB-3694-4400-B251-90376840A849}" type="slidenum">
              <a:rPr lang="en-US" altLang="en-US" sz="1400">
                <a:latin typeface="Arial" panose="020B0604020202020204" pitchFamily="34" charset="0"/>
              </a:rPr>
              <a:pPr eaLnBrk="1" hangingPunct="1"/>
              <a:t>24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>
              <a:buFont typeface="Wingdings" panose="05000000000000000000" pitchFamily="2" charset="2"/>
              <a:buAutoNum type="arabicPeriod"/>
            </a:pPr>
            <a:r>
              <a:rPr lang="en-US" altLang="en-US" sz="1900"/>
              <a:t>Dieter Fox, Wolfram Burgard, Frank Dellaert, Sebastian Thrun, </a:t>
            </a:r>
            <a:r>
              <a:rPr lang="ja-JP" altLang="en-US" sz="1900"/>
              <a:t>“</a:t>
            </a:r>
            <a:r>
              <a:rPr lang="en-US" altLang="ja-JP" sz="1900"/>
              <a:t>Monte Carlo Localization: Efficient Position Estimation for Mobile Robots</a:t>
            </a:r>
            <a:r>
              <a:rPr lang="ja-JP" altLang="en-US" sz="1900"/>
              <a:t>”</a:t>
            </a:r>
            <a:r>
              <a:rPr lang="en-US" altLang="ja-JP" sz="1900"/>
              <a:t>, Proc. 16th National Conference on Artificial Intelligence, AAAI</a:t>
            </a:r>
            <a:r>
              <a:rPr lang="ja-JP" altLang="en-US" sz="1900"/>
              <a:t>’</a:t>
            </a:r>
            <a:r>
              <a:rPr lang="en-US" altLang="ja-JP" sz="1900"/>
              <a:t>99, July 1999</a:t>
            </a:r>
          </a:p>
          <a:p>
            <a:pPr marL="495300" indent="-495300">
              <a:buFont typeface="Wingdings" panose="05000000000000000000" pitchFamily="2" charset="2"/>
              <a:buAutoNum type="arabicPeriod"/>
            </a:pPr>
            <a:r>
              <a:rPr lang="en-US" altLang="en-US" sz="1900"/>
              <a:t>Dieter Fox, Wolfram Burgard, Sebastian Thrun, </a:t>
            </a:r>
            <a:r>
              <a:rPr lang="ja-JP" altLang="en-US" sz="1900"/>
              <a:t>“</a:t>
            </a:r>
            <a:r>
              <a:rPr lang="en-US" altLang="ja-JP" sz="1900"/>
              <a:t>Markov Localization for Mobile Robots in Dynamic Environments</a:t>
            </a:r>
            <a:r>
              <a:rPr lang="ja-JP" altLang="en-US" sz="1900"/>
              <a:t>”</a:t>
            </a:r>
            <a:r>
              <a:rPr lang="en-US" altLang="ja-JP" sz="1900"/>
              <a:t>, J. of Artificial Intelligence Research 11 (1999) 391-427</a:t>
            </a:r>
          </a:p>
          <a:p>
            <a:pPr marL="495300" indent="-495300">
              <a:buFont typeface="Wingdings" panose="05000000000000000000" pitchFamily="2" charset="2"/>
              <a:buAutoNum type="arabicPeriod"/>
            </a:pPr>
            <a:r>
              <a:rPr lang="en-US" altLang="en-US" sz="1900"/>
              <a:t>Sebastian Thrun, </a:t>
            </a:r>
            <a:r>
              <a:rPr lang="ja-JP" altLang="en-US" sz="1900"/>
              <a:t>“</a:t>
            </a:r>
            <a:r>
              <a:rPr lang="en-US" altLang="ja-JP" sz="1900"/>
              <a:t>Probabilistic Algorithms in Robotics</a:t>
            </a:r>
            <a:r>
              <a:rPr lang="ja-JP" altLang="en-US" sz="1900"/>
              <a:t>”</a:t>
            </a:r>
            <a:r>
              <a:rPr lang="en-US" altLang="ja-JP" sz="1900"/>
              <a:t>, Technical Report CMU-CS-00-126, School of Computer Science, Carnegie Mellon University, Pittsburgh, USA, 2000</a:t>
            </a:r>
            <a:endParaRPr lang="en-US" altLang="en-US" sz="1900"/>
          </a:p>
        </p:txBody>
      </p:sp>
    </p:spTree>
    <p:extLst>
      <p:ext uri="{BB962C8B-B14F-4D97-AF65-F5344CB8AC3E}">
        <p14:creationId xmlns:p14="http://schemas.microsoft.com/office/powerpoint/2010/main" val="387913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838200"/>
          </a:xfrm>
        </p:spPr>
        <p:txBody>
          <a:bodyPr/>
          <a:lstStyle/>
          <a:p>
            <a:r>
              <a:rPr lang="en-US" altLang="en-US" sz="3600"/>
              <a:t>Function Approximation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0"/>
            <a:ext cx="9144000" cy="5715000"/>
          </a:xfrm>
        </p:spPr>
        <p:txBody>
          <a:bodyPr/>
          <a:lstStyle/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Particle sets can be used to approximate functions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Tx/>
              <a:buNone/>
            </a:pPr>
            <a:endParaRPr lang="en-US" altLang="en-US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The more particles fall into an interval, the higher </a:t>
            </a:r>
          </a:p>
          <a:p>
            <a:pPr>
              <a:buClr>
                <a:schemeClr val="folHlink"/>
              </a:buClr>
              <a:buFontTx/>
              <a:buNone/>
            </a:pPr>
            <a:r>
              <a:rPr lang="en-US" altLang="en-US" sz="2400">
                <a:solidFill>
                  <a:srgbClr val="0070C0"/>
                </a:solidFill>
              </a:rPr>
              <a:t>	the probability of that interval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829800" y="6356351"/>
            <a:ext cx="381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5DC4B7D-BA11-43C5-A19A-FDDCD31B6594}" type="slidenum">
              <a:rPr lang="en-US" altLang="en-US" sz="1400">
                <a:latin typeface="Arial" panose="020B0604020202020204" pitchFamily="34" charset="0"/>
              </a:rPr>
              <a:pPr eaLnBrk="1" hangingPunct="1"/>
              <a:t>25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3948113" cy="289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237" y="1631951"/>
            <a:ext cx="45720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948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914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Importance Sampling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089" y="1005016"/>
            <a:ext cx="7416139" cy="524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96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81" y="0"/>
            <a:ext cx="11176819" cy="1325563"/>
          </a:xfrm>
        </p:spPr>
        <p:txBody>
          <a:bodyPr/>
          <a:lstStyle/>
          <a:p>
            <a:r>
              <a:rPr lang="en-US" dirty="0" smtClean="0"/>
              <a:t>Roulette Wheel:  Cumulative Dist. Function (CDF)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277394"/>
              </p:ext>
            </p:extLst>
          </p:nvPr>
        </p:nvGraphicFramePr>
        <p:xfrm>
          <a:off x="2398866" y="1137364"/>
          <a:ext cx="5614424" cy="3279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5169"/>
                <a:gridCol w="1635169"/>
                <a:gridCol w="2344086"/>
              </a:tblGrid>
              <a:tr h="546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Particle #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weight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Cumulative weight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6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6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6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6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465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2890" y="4815118"/>
            <a:ext cx="89276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Choose random number [0,…,1]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Find which bin in the CDF the number falls into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Choose that particle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Binary Search on the Cumulative Weight to find the right bin – Log N complexity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N samples, overall complexity is N Log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79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704850" y="-1762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Stochastic Resampling:  see </a:t>
            </a:r>
            <a:r>
              <a:rPr lang="en-US" dirty="0" smtClean="0">
                <a:hlinkClick r:id="rId2"/>
              </a:rPr>
              <a:t>sample code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14353" y="1149351"/>
            <a:ext cx="3888432" cy="532859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#choose random particle index</a:t>
            </a:r>
          </a:p>
          <a:p>
            <a:pPr marL="0" indent="0">
              <a:buNone/>
            </a:pPr>
            <a:r>
              <a:rPr lang="en-US" sz="1800" dirty="0" smtClean="0"/>
              <a:t>index = </a:t>
            </a:r>
            <a:r>
              <a:rPr lang="en-US" sz="1800" dirty="0" err="1" smtClean="0"/>
              <a:t>int</a:t>
            </a:r>
            <a:r>
              <a:rPr lang="en-US" sz="1800" dirty="0" smtClean="0"/>
              <a:t>(</a:t>
            </a:r>
            <a:r>
              <a:rPr lang="en-US" sz="1800" dirty="0" err="1" smtClean="0"/>
              <a:t>random.random</a:t>
            </a:r>
            <a:r>
              <a:rPr lang="en-US" sz="1800" dirty="0" smtClean="0"/>
              <a:t>() * N)</a:t>
            </a:r>
          </a:p>
          <a:p>
            <a:pPr marL="0" indent="0">
              <a:buNone/>
            </a:pPr>
            <a:r>
              <a:rPr lang="en-US" sz="1800" dirty="0" smtClean="0"/>
              <a:t>beta = 0.0</a:t>
            </a:r>
          </a:p>
          <a:p>
            <a:pPr marL="0" indent="0">
              <a:buNone/>
            </a:pPr>
            <a:r>
              <a:rPr lang="en-US" sz="1800" dirty="0" smtClean="0"/>
              <a:t># mw =max. particle weight</a:t>
            </a:r>
          </a:p>
          <a:p>
            <a:pPr marL="0" indent="0">
              <a:buNone/>
            </a:pPr>
            <a:r>
              <a:rPr lang="en-US" sz="1800" dirty="0" smtClean="0"/>
              <a:t>mw = max(w)</a:t>
            </a:r>
          </a:p>
          <a:p>
            <a:pPr marL="0" indent="0">
              <a:buNone/>
            </a:pPr>
            <a:r>
              <a:rPr lang="en-US" sz="1800" dirty="0" smtClean="0"/>
              <a:t>for </a:t>
            </a:r>
            <a:r>
              <a:rPr lang="en-US" sz="1800" dirty="0" err="1" smtClean="0"/>
              <a:t>i</a:t>
            </a:r>
            <a:r>
              <a:rPr lang="en-US" sz="1800" dirty="0" smtClean="0"/>
              <a:t> in range(N):</a:t>
            </a:r>
          </a:p>
          <a:p>
            <a:pPr marL="0" indent="0">
              <a:buNone/>
            </a:pPr>
            <a:r>
              <a:rPr lang="en-US" sz="1800" dirty="0" smtClean="0"/>
              <a:t>   beta += </a:t>
            </a:r>
            <a:r>
              <a:rPr lang="en-US" sz="1800" dirty="0" err="1" smtClean="0"/>
              <a:t>random.random</a:t>
            </a:r>
            <a:r>
              <a:rPr lang="en-US" sz="1800" dirty="0" smtClean="0"/>
              <a:t>() * 2.0 * mw</a:t>
            </a:r>
          </a:p>
          <a:p>
            <a:pPr marL="0" indent="0">
              <a:buNone/>
            </a:pPr>
            <a:r>
              <a:rPr lang="en-US" sz="1800" dirty="0" smtClean="0"/>
              <a:t>   while beta &gt; w[index]:</a:t>
            </a:r>
          </a:p>
          <a:p>
            <a:pPr marL="0" indent="0">
              <a:buNone/>
            </a:pPr>
            <a:r>
              <a:rPr lang="en-US" sz="1800" dirty="0" smtClean="0"/>
              <a:t>      beta -= w[index]</a:t>
            </a:r>
          </a:p>
          <a:p>
            <a:pPr marL="0" indent="0">
              <a:buNone/>
            </a:pPr>
            <a:r>
              <a:rPr lang="en-US" sz="1800" dirty="0" smtClean="0"/>
              <a:t>      index = (index + 1) % N</a:t>
            </a:r>
          </a:p>
          <a:p>
            <a:pPr marL="0" indent="0">
              <a:buNone/>
            </a:pPr>
            <a:r>
              <a:rPr lang="en-US" sz="1800" dirty="0" smtClean="0"/>
              <a:t>   print'  accept particle = ',index </a:t>
            </a:r>
          </a:p>
          <a:p>
            <a:pPr marL="0" indent="0">
              <a:buNone/>
            </a:pPr>
            <a:r>
              <a:rPr lang="en-US" sz="1800" dirty="0" smtClean="0"/>
              <a:t>   p3.append(p[index])</a:t>
            </a:r>
          </a:p>
          <a:p>
            <a:pPr marL="0" indent="0">
              <a:buNone/>
            </a:pPr>
            <a:r>
              <a:rPr lang="en-US" sz="1800" dirty="0" smtClean="0"/>
              <a:t>   </a:t>
            </a:r>
            <a:r>
              <a:rPr lang="en-US" sz="1800" dirty="0" err="1" smtClean="0"/>
              <a:t>freq</a:t>
            </a:r>
            <a:r>
              <a:rPr lang="en-US" sz="1800" dirty="0" smtClean="0"/>
              <a:t>[index]+=1</a:t>
            </a:r>
          </a:p>
          <a:p>
            <a:pPr marL="0" indent="0">
              <a:buNone/>
            </a:pPr>
            <a:r>
              <a:rPr lang="en-US" sz="1800" dirty="0" smtClean="0"/>
              <a:t>p = p3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4447176" y="858992"/>
            <a:ext cx="543879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choose 2*max(weight) for sampling wheel?</a:t>
            </a:r>
          </a:p>
          <a:p>
            <a:endParaRPr lang="en-US" dirty="0"/>
          </a:p>
          <a:p>
            <a:r>
              <a:rPr lang="en-US" dirty="0" smtClean="0"/>
              <a:t>Problem : resampling a uniform distribution.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Need to resample P particles, each of 1/P weight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Beta is the amount we “walk” around the sampling</a:t>
            </a:r>
          </a:p>
          <a:p>
            <a:r>
              <a:rPr lang="en-US" dirty="0"/>
              <a:t> </a:t>
            </a:r>
            <a:r>
              <a:rPr lang="en-US" dirty="0" smtClean="0"/>
              <a:t>     wheel each time.  If weights are probabilities, a full</a:t>
            </a:r>
          </a:p>
          <a:p>
            <a:r>
              <a:rPr lang="en-US" dirty="0"/>
              <a:t> </a:t>
            </a:r>
            <a:r>
              <a:rPr lang="en-US" dirty="0" smtClean="0"/>
              <a:t>     walk around the wheel has distance = 1.0.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Beta is chosen between  [0,…, (1.0 *max(weight)]</a:t>
            </a:r>
          </a:p>
          <a:p>
            <a:r>
              <a:rPr lang="en-US" dirty="0"/>
              <a:t> </a:t>
            </a:r>
            <a:r>
              <a:rPr lang="en-US" dirty="0" smtClean="0"/>
              <a:t>     we sample between [0,.., 1/P] each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 average, resampling P particles, Beta has average</a:t>
            </a:r>
          </a:p>
          <a:p>
            <a:r>
              <a:rPr lang="en-US" dirty="0"/>
              <a:t> </a:t>
            </a:r>
            <a:r>
              <a:rPr lang="en-US" dirty="0" smtClean="0"/>
              <a:t>     value of 1/(2P).  If we sample P times,  expected</a:t>
            </a:r>
          </a:p>
          <a:p>
            <a:r>
              <a:rPr lang="en-US" dirty="0"/>
              <a:t> </a:t>
            </a:r>
            <a:r>
              <a:rPr lang="en-US" dirty="0" smtClean="0"/>
              <a:t>     total distance of a walk around the wheel is:</a:t>
            </a:r>
          </a:p>
          <a:p>
            <a:r>
              <a:rPr lang="en-US" dirty="0"/>
              <a:t> </a:t>
            </a:r>
            <a:r>
              <a:rPr lang="en-US" dirty="0" smtClean="0"/>
              <a:t>        Expected_walk_distance = P * 1/(2P) =0.5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Using 1* max(weight) cannot guarantee a full “walk” around the wheel.  But using 2*max(weight) can, since now average value of Beta is 1/P. </a:t>
            </a:r>
          </a:p>
          <a:p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/>
              <a:t>Expected_walk_distance = P * </a:t>
            </a:r>
            <a:r>
              <a:rPr lang="en-US" dirty="0" smtClean="0"/>
              <a:t>1/P </a:t>
            </a:r>
            <a:r>
              <a:rPr lang="en-US" dirty="0"/>
              <a:t>= </a:t>
            </a:r>
            <a:r>
              <a:rPr lang="en-US" dirty="0" smtClean="0"/>
              <a:t>1.0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You could use a larger value (e.g. 3*max(weight)) but this will just cause you to do more computation.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096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1" y="85726"/>
            <a:ext cx="8424863" cy="1190625"/>
          </a:xfrm>
        </p:spPr>
        <p:txBody>
          <a:bodyPr/>
          <a:lstStyle/>
          <a:p>
            <a:r>
              <a:rPr lang="en-US" altLang="en-US" sz="3200"/>
              <a:t>Importance Sampling with Resampling</a:t>
            </a:r>
          </a:p>
        </p:txBody>
      </p:sp>
      <p:pic>
        <p:nvPicPr>
          <p:cNvPr id="45058" name="Picture 3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589" y="2138363"/>
            <a:ext cx="4314825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59" name="Picture 4" descr="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2159000"/>
            <a:ext cx="432435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Text Box 8"/>
          <p:cNvSpPr txBox="1">
            <a:spLocks noChangeArrowheads="1"/>
          </p:cNvSpPr>
          <p:nvPr/>
        </p:nvSpPr>
        <p:spPr bwMode="auto">
          <a:xfrm>
            <a:off x="2324101" y="4824414"/>
            <a:ext cx="21242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Weighted samples</a:t>
            </a:r>
          </a:p>
        </p:txBody>
      </p:sp>
      <p:sp>
        <p:nvSpPr>
          <p:cNvPr id="45061" name="Text Box 9"/>
          <p:cNvSpPr txBox="1">
            <a:spLocks noChangeArrowheads="1"/>
          </p:cNvSpPr>
          <p:nvPr/>
        </p:nvSpPr>
        <p:spPr bwMode="auto">
          <a:xfrm>
            <a:off x="6923089" y="4837114"/>
            <a:ext cx="19976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After resampling</a:t>
            </a:r>
          </a:p>
        </p:txBody>
      </p:sp>
    </p:spTree>
    <p:extLst>
      <p:ext uri="{BB962C8B-B14F-4D97-AF65-F5344CB8AC3E}">
        <p14:creationId xmlns:p14="http://schemas.microsoft.com/office/powerpoint/2010/main" val="345224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ChangeArrowheads="1"/>
          </p:cNvSpPr>
          <p:nvPr/>
        </p:nvSpPr>
        <p:spPr bwMode="auto">
          <a:xfrm>
            <a:off x="1905000" y="241300"/>
            <a:ext cx="7772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7440613" y="1206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752600" y="1284288"/>
            <a:ext cx="8686800" cy="51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10000"/>
              </a:lnSpc>
              <a:spcBef>
                <a:spcPct val="20000"/>
              </a:spcBef>
              <a:buSzPct val="130000"/>
              <a:buFont typeface="Wingdings" panose="05000000000000000000" pitchFamily="2" charset="2"/>
              <a:buChar char="§"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Represent belief by random </a:t>
            </a:r>
            <a:r>
              <a:rPr lang="en-US" altLang="en-US" sz="3600">
                <a:solidFill>
                  <a:srgbClr val="C50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samples</a:t>
            </a:r>
          </a:p>
          <a:p>
            <a:pPr>
              <a:lnSpc>
                <a:spcPct val="110000"/>
              </a:lnSpc>
              <a:spcBef>
                <a:spcPct val="20000"/>
              </a:spcBef>
              <a:buSzPct val="130000"/>
              <a:buFont typeface="Wingdings" panose="05000000000000000000" pitchFamily="2" charset="2"/>
              <a:buChar char="§"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Estimation of </a:t>
            </a:r>
            <a:r>
              <a:rPr lang="en-US" altLang="en-US" sz="3600">
                <a:solidFill>
                  <a:srgbClr val="C505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non-Gaussian, nonlinear</a:t>
            </a: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processes</a:t>
            </a:r>
          </a:p>
          <a:p>
            <a:pPr>
              <a:lnSpc>
                <a:spcPct val="110000"/>
              </a:lnSpc>
              <a:spcBef>
                <a:spcPct val="20000"/>
              </a:spcBef>
              <a:buSzPct val="130000"/>
            </a:pPr>
            <a:endParaRPr lang="en-US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Particle filtering   </a:t>
            </a:r>
            <a:r>
              <a:rPr lang="en-US" alt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non-parametric inference algorithm </a:t>
            </a:r>
          </a:p>
          <a:p>
            <a:pPr eaLnBrk="1" hangingPunct="1">
              <a:buClr>
                <a:schemeClr val="folHlink"/>
              </a:buClr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suited to track non-linear dynamics.</a:t>
            </a:r>
          </a:p>
          <a:p>
            <a:pPr eaLnBrk="1" hangingPunct="1">
              <a:buClr>
                <a:schemeClr val="folHlink"/>
              </a:buClr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efficiently represent non-Gaussian distributions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buSzPct val="130000"/>
            </a:pPr>
            <a:endParaRPr lang="en-US" alt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0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243138" y="381000"/>
            <a:ext cx="8424862" cy="579438"/>
          </a:xfrm>
        </p:spPr>
        <p:txBody>
          <a:bodyPr/>
          <a:lstStyle/>
          <a:p>
            <a:r>
              <a:rPr lang="en-US" altLang="en-US" sz="3200"/>
              <a:t>Why Particle Filters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690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4000"/>
              <a:t>Particle Filter Algorithm</a:t>
            </a:r>
          </a:p>
        </p:txBody>
      </p:sp>
      <p:sp>
        <p:nvSpPr>
          <p:cNvPr id="4813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753600" y="6356351"/>
            <a:ext cx="457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8A27567-5FCF-4B08-810D-44200D97C882}" type="slidenum">
              <a:rPr lang="en-US" altLang="en-US" sz="1400">
                <a:latin typeface="Arial" panose="020B0604020202020204" pitchFamily="34" charset="0"/>
              </a:rPr>
              <a:pPr eaLnBrk="1" hangingPunct="1"/>
              <a:t>30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173164"/>
            <a:ext cx="6248400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8534400" y="1828800"/>
            <a:ext cx="213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Each particle is a hypothesis as to what the true world state may be at time t</a:t>
            </a:r>
          </a:p>
        </p:txBody>
      </p:sp>
      <p:sp>
        <p:nvSpPr>
          <p:cNvPr id="48133" name="Line 33"/>
          <p:cNvSpPr>
            <a:spLocks noChangeShapeType="1"/>
          </p:cNvSpPr>
          <p:nvPr/>
        </p:nvSpPr>
        <p:spPr bwMode="auto">
          <a:xfrm flipH="1">
            <a:off x="6096001" y="2209800"/>
            <a:ext cx="2505075" cy="3810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TextBox 11"/>
          <p:cNvSpPr txBox="1">
            <a:spLocks noChangeArrowheads="1"/>
          </p:cNvSpPr>
          <p:nvPr/>
        </p:nvSpPr>
        <p:spPr bwMode="auto">
          <a:xfrm>
            <a:off x="8534400" y="3124201"/>
            <a:ext cx="2133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Sampling from the state transition distribution</a:t>
            </a:r>
          </a:p>
        </p:txBody>
      </p:sp>
      <p:sp>
        <p:nvSpPr>
          <p:cNvPr id="48135" name="Line 33"/>
          <p:cNvSpPr>
            <a:spLocks noChangeShapeType="1"/>
          </p:cNvSpPr>
          <p:nvPr/>
        </p:nvSpPr>
        <p:spPr bwMode="auto">
          <a:xfrm flipH="1" flipV="1">
            <a:off x="7467600" y="2971800"/>
            <a:ext cx="1219200" cy="4572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TextBox 13"/>
          <p:cNvSpPr txBox="1">
            <a:spLocks noChangeArrowheads="1"/>
          </p:cNvSpPr>
          <p:nvPr/>
        </p:nvSpPr>
        <p:spPr bwMode="auto">
          <a:xfrm>
            <a:off x="8534400" y="3886200"/>
            <a:ext cx="1752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Importance factor, incorporates the measurement into particle set</a:t>
            </a:r>
          </a:p>
        </p:txBody>
      </p:sp>
      <p:sp>
        <p:nvSpPr>
          <p:cNvPr id="48137" name="Line 33"/>
          <p:cNvSpPr>
            <a:spLocks noChangeShapeType="1"/>
          </p:cNvSpPr>
          <p:nvPr/>
        </p:nvSpPr>
        <p:spPr bwMode="auto">
          <a:xfrm flipH="1" flipV="1">
            <a:off x="6858000" y="3276600"/>
            <a:ext cx="1752600" cy="9144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Line 34"/>
          <p:cNvSpPr>
            <a:spLocks noChangeShapeType="1"/>
          </p:cNvSpPr>
          <p:nvPr/>
        </p:nvSpPr>
        <p:spPr bwMode="auto">
          <a:xfrm flipH="1" flipV="1">
            <a:off x="6629400" y="4419600"/>
            <a:ext cx="2057400" cy="10668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Line 34"/>
          <p:cNvSpPr>
            <a:spLocks noChangeShapeType="1"/>
          </p:cNvSpPr>
          <p:nvPr/>
        </p:nvSpPr>
        <p:spPr bwMode="auto">
          <a:xfrm flipH="1" flipV="1">
            <a:off x="5410200" y="5684839"/>
            <a:ext cx="3200400" cy="46037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34"/>
          <p:cNvSpPr>
            <a:spLocks noChangeShapeType="1"/>
          </p:cNvSpPr>
          <p:nvPr/>
        </p:nvSpPr>
        <p:spPr bwMode="auto">
          <a:xfrm flipH="1" flipV="1">
            <a:off x="6400800" y="5257800"/>
            <a:ext cx="2209800" cy="3048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Text Box 31"/>
          <p:cNvSpPr txBox="1">
            <a:spLocks noChangeArrowheads="1"/>
          </p:cNvSpPr>
          <p:nvPr/>
        </p:nvSpPr>
        <p:spPr bwMode="auto">
          <a:xfrm>
            <a:off x="8534400" y="5181600"/>
            <a:ext cx="152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 Re-sampling, importance sampling</a:t>
            </a:r>
            <a:endParaRPr lang="de-DE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34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838200"/>
          </a:xfrm>
        </p:spPr>
        <p:txBody>
          <a:bodyPr/>
          <a:lstStyle/>
          <a:p>
            <a:r>
              <a:rPr lang="en-US" altLang="en-US" sz="3600"/>
              <a:t>Particle Filter Algorithm</a:t>
            </a:r>
            <a:endParaRPr lang="en-US" altLang="en-US" sz="3600" b="1"/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19200"/>
            <a:ext cx="9144000" cy="6019800"/>
          </a:xfrm>
        </p:spPr>
        <p:txBody>
          <a:bodyPr/>
          <a:lstStyle/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Line 4 – hypothetical state</a:t>
            </a:r>
          </a:p>
          <a:p>
            <a:pPr>
              <a:buClr>
                <a:schemeClr val="folHlink"/>
              </a:buClr>
              <a:buFontTx/>
              <a:buNone/>
            </a:pPr>
            <a:r>
              <a:rPr lang="en-US" altLang="en-US" sz="2400">
                <a:solidFill>
                  <a:srgbClr val="0070C0"/>
                </a:solidFill>
              </a:rPr>
              <a:t>	- sampling from the state transition distribution</a:t>
            </a:r>
          </a:p>
          <a:p>
            <a:pPr>
              <a:buClr>
                <a:schemeClr val="folHlink"/>
              </a:buClr>
              <a:buFontTx/>
              <a:buNone/>
            </a:pPr>
            <a:r>
              <a:rPr lang="en-US" altLang="en-US" sz="2400">
                <a:solidFill>
                  <a:srgbClr val="0070C0"/>
                </a:solidFill>
              </a:rPr>
              <a:t>	- set of particles obtained after M iterations is the filter</a:t>
            </a:r>
            <a:r>
              <a:rPr lang="ja-JP" altLang="en-US" sz="2400">
                <a:solidFill>
                  <a:srgbClr val="0070C0"/>
                </a:solidFill>
              </a:rPr>
              <a:t>’</a:t>
            </a:r>
            <a:r>
              <a:rPr lang="en-US" altLang="ja-JP" sz="2400">
                <a:solidFill>
                  <a:srgbClr val="0070C0"/>
                </a:solidFill>
              </a:rPr>
              <a:t>s representation of the posterior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Line 5 – importance factor</a:t>
            </a:r>
          </a:p>
          <a:p>
            <a:pPr>
              <a:buClr>
                <a:schemeClr val="folHlink"/>
              </a:buClr>
              <a:buFontTx/>
              <a:buNone/>
            </a:pPr>
            <a:r>
              <a:rPr lang="en-US" altLang="en-US" sz="2400">
                <a:solidFill>
                  <a:srgbClr val="0070C0"/>
                </a:solidFill>
              </a:rPr>
              <a:t>	- incorporate measurement into the particle set</a:t>
            </a:r>
          </a:p>
          <a:p>
            <a:pPr>
              <a:buClr>
                <a:schemeClr val="folHlink"/>
              </a:buClr>
              <a:buFontTx/>
              <a:buNone/>
            </a:pPr>
            <a:r>
              <a:rPr lang="en-US" altLang="en-US" sz="2400">
                <a:solidFill>
                  <a:srgbClr val="0070C0"/>
                </a:solidFill>
              </a:rPr>
              <a:t>	- set of weighted particles represents Bayes filter posterior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Line 8 to 11 – Importance sampling</a:t>
            </a:r>
          </a:p>
          <a:p>
            <a:pPr>
              <a:buClr>
                <a:schemeClr val="folHlink"/>
              </a:buClr>
              <a:buFontTx/>
              <a:buNone/>
            </a:pPr>
            <a:r>
              <a:rPr lang="en-US" altLang="en-US" sz="2400">
                <a:solidFill>
                  <a:srgbClr val="0070C0"/>
                </a:solidFill>
              </a:rPr>
              <a:t>Particle distribution changes - incorporating importance weights into the re-sampling process.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>
                <a:solidFill>
                  <a:srgbClr val="0070C0"/>
                </a:solidFill>
              </a:rPr>
              <a:t>Survival of the fittest: After resampling step, refocuses particle set to the regions in state space with higher posterior probability, distributed according to </a:t>
            </a:r>
          </a:p>
          <a:p>
            <a:pPr>
              <a:buClr>
                <a:schemeClr val="folHlink"/>
              </a:buClr>
              <a:buFontTx/>
              <a:buNone/>
            </a:pPr>
            <a:endParaRPr lang="en-US" altLang="en-US" sz="240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Tx/>
              <a:buNone/>
            </a:pPr>
            <a:endParaRPr lang="en-US" altLang="en-US" sz="240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Tx/>
              <a:buNone/>
            </a:pPr>
            <a:endParaRPr lang="en-US" altLang="en-US" sz="2400">
              <a:solidFill>
                <a:srgbClr val="0070C0"/>
              </a:solidFill>
            </a:endParaRPr>
          </a:p>
        </p:txBody>
      </p:sp>
      <p:sp>
        <p:nvSpPr>
          <p:cNvPr id="50179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753600" y="6356351"/>
            <a:ext cx="457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0AC28D8-0DE8-4392-B4DC-CD8C92CEC913}" type="slidenum">
              <a:rPr lang="en-US" altLang="en-US" sz="1400">
                <a:latin typeface="Arial" panose="020B0604020202020204" pitchFamily="34" charset="0"/>
              </a:rPr>
              <a:pPr eaLnBrk="1" hangingPunct="1"/>
              <a:t>31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graphicFrame>
        <p:nvGraphicFramePr>
          <p:cNvPr id="50180" name="Object 5"/>
          <p:cNvGraphicFramePr>
            <a:graphicFrameLocks noChangeAspect="1"/>
          </p:cNvGraphicFramePr>
          <p:nvPr/>
        </p:nvGraphicFramePr>
        <p:xfrm>
          <a:off x="6096000" y="2514601"/>
          <a:ext cx="7683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3" name="Equation" r:id="rId4" imgW="469696" imgH="253890" progId="Equation.3">
                  <p:embed/>
                </p:oleObj>
              </mc:Choice>
              <mc:Fallback>
                <p:oleObj name="Equation" r:id="rId4" imgW="469696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514601"/>
                        <a:ext cx="768350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6"/>
          <p:cNvGraphicFramePr>
            <a:graphicFrameLocks noChangeAspect="1"/>
          </p:cNvGraphicFramePr>
          <p:nvPr/>
        </p:nvGraphicFramePr>
        <p:xfrm>
          <a:off x="9829800" y="3886201"/>
          <a:ext cx="76835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4" name="Equation" r:id="rId6" imgW="469900" imgH="228600" progId="Equation.3">
                  <p:embed/>
                </p:oleObj>
              </mc:Choice>
              <mc:Fallback>
                <p:oleObj name="Equation" r:id="rId6" imgW="469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3886201"/>
                        <a:ext cx="76835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6781801" y="6172201"/>
          <a:ext cx="280352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5" name="Equation" r:id="rId8" imgW="1714500" imgH="304800" progId="Equation.3">
                  <p:embed/>
                </p:oleObj>
              </mc:Choice>
              <mc:Fallback>
                <p:oleObj name="Equation" r:id="rId8" imgW="17145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1" y="6172201"/>
                        <a:ext cx="2803525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5233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3600"/>
              <a:t>Importance Sampling with Resampling</a:t>
            </a:r>
            <a:endParaRPr lang="en-US" altLang="en-US" sz="3600" b="1"/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0"/>
            <a:ext cx="9144000" cy="6019800"/>
          </a:xfrm>
        </p:spPr>
        <p:txBody>
          <a:bodyPr/>
          <a:lstStyle/>
          <a:p>
            <a:pPr>
              <a:buClr>
                <a:schemeClr val="folHlink"/>
              </a:buClr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Reducing sampling error</a:t>
            </a:r>
          </a:p>
          <a:p>
            <a:pPr>
              <a:buClr>
                <a:schemeClr val="folHlink"/>
              </a:buClr>
              <a:buFontTx/>
              <a:buNone/>
            </a:pPr>
            <a:r>
              <a:rPr lang="en-US" altLang="en-US" sz="2400" dirty="0">
                <a:solidFill>
                  <a:srgbClr val="0070C0"/>
                </a:solidFill>
              </a:rPr>
              <a:t>1. Variance reduction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solidFill>
                  <a:srgbClr val="0070C0"/>
                </a:solidFill>
              </a:rPr>
              <a:t>Reduce the frequency of resampling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solidFill>
                  <a:srgbClr val="0070C0"/>
                </a:solidFill>
              </a:rPr>
              <a:t>Maintains importance weight in memory &amp; updates them as follows:</a:t>
            </a:r>
          </a:p>
          <a:p>
            <a:pPr>
              <a:buClr>
                <a:schemeClr val="folHlink"/>
              </a:buClr>
              <a:buFontTx/>
              <a:buNone/>
            </a:pPr>
            <a:endParaRPr lang="en-US" altLang="en-US" sz="2400" dirty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z="2400" dirty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z="2400" dirty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Tx/>
              <a:buNone/>
            </a:pPr>
            <a:endParaRPr lang="en-US" altLang="en-US" sz="2400" dirty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sz="2400" dirty="0">
              <a:solidFill>
                <a:srgbClr val="0070C0"/>
              </a:solidFill>
            </a:endParaRPr>
          </a:p>
        </p:txBody>
      </p:sp>
      <p:sp>
        <p:nvSpPr>
          <p:cNvPr id="70659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753600" y="6356351"/>
            <a:ext cx="457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A135C5F-CE3B-41E3-893C-CE6D366F263D}" type="slidenum">
              <a:rPr lang="en-US" altLang="en-US" sz="1400">
                <a:latin typeface="Arial" panose="020B0604020202020204" pitchFamily="34" charset="0"/>
              </a:rPr>
              <a:pPr eaLnBrk="1" hangingPunct="1"/>
              <a:t>32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pic>
        <p:nvPicPr>
          <p:cNvPr id="706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977356"/>
            <a:ext cx="693420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3" name="TextBox 7"/>
          <p:cNvSpPr txBox="1">
            <a:spLocks noChangeArrowheads="1"/>
          </p:cNvSpPr>
          <p:nvPr/>
        </p:nvSpPr>
        <p:spPr bwMode="auto">
          <a:xfrm>
            <a:off x="5867400" y="1219201"/>
            <a:ext cx="4648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Resampling too often increases the risk of losing diversity. Too infrequently many samples might be wasted in regions of low probability, </a:t>
            </a:r>
          </a:p>
        </p:txBody>
      </p:sp>
    </p:spTree>
    <p:extLst>
      <p:ext uri="{BB962C8B-B14F-4D97-AF65-F5344CB8AC3E}">
        <p14:creationId xmlns:p14="http://schemas.microsoft.com/office/powerpoint/2010/main" val="392967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ChangeArrowheads="1"/>
          </p:cNvSpPr>
          <p:nvPr/>
        </p:nvSpPr>
        <p:spPr bwMode="auto">
          <a:xfrm>
            <a:off x="1905000" y="241300"/>
            <a:ext cx="7772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5298" name="Rectangle 3"/>
          <p:cNvSpPr>
            <a:spLocks noChangeArrowheads="1"/>
          </p:cNvSpPr>
          <p:nvPr/>
        </p:nvSpPr>
        <p:spPr bwMode="auto">
          <a:xfrm>
            <a:off x="7440613" y="1206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pic>
        <p:nvPicPr>
          <p:cNvPr id="55299" name="Picture 4" descr="unifo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667001"/>
            <a:ext cx="8686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Particle Filters</a:t>
            </a:r>
          </a:p>
        </p:txBody>
      </p:sp>
      <p:sp>
        <p:nvSpPr>
          <p:cNvPr id="55301" name="TextBox 5"/>
          <p:cNvSpPr txBox="1">
            <a:spLocks noChangeArrowheads="1"/>
          </p:cNvSpPr>
          <p:nvPr/>
        </p:nvSpPr>
        <p:spPr bwMode="auto">
          <a:xfrm>
            <a:off x="3962400" y="4724401"/>
            <a:ext cx="3733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Pose particles drawn at random and uniformly over the  entire pose space</a:t>
            </a:r>
          </a:p>
        </p:txBody>
      </p:sp>
    </p:spTree>
    <p:extLst>
      <p:ext uri="{BB962C8B-B14F-4D97-AF65-F5344CB8AC3E}">
        <p14:creationId xmlns:p14="http://schemas.microsoft.com/office/powerpoint/2010/main" val="2578820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ChangeArrowheads="1"/>
          </p:cNvSpPr>
          <p:nvPr/>
        </p:nvSpPr>
        <p:spPr bwMode="auto">
          <a:xfrm>
            <a:off x="7440613" y="1206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3219450" y="771525"/>
          <a:ext cx="5391150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Equation" r:id="rId3" imgW="2870200" imgH="736600" progId="Equation.3">
                  <p:embed/>
                </p:oleObj>
              </mc:Choice>
              <mc:Fallback>
                <p:oleObj name="Equation" r:id="rId3" imgW="28702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9450" y="771525"/>
                        <a:ext cx="5391150" cy="13731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6323" name="Picture 5" descr="pGiven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962400"/>
            <a:ext cx="861060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4" name="Picture 6" descr="unifor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264" y="2152650"/>
            <a:ext cx="838993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1" y="120650"/>
            <a:ext cx="8424863" cy="457200"/>
          </a:xfrm>
        </p:spPr>
        <p:txBody>
          <a:bodyPr/>
          <a:lstStyle/>
          <a:p>
            <a:r>
              <a:rPr lang="en-US" altLang="en-US" sz="2400"/>
              <a:t>Sensor Information: Importance Sampling</a:t>
            </a:r>
          </a:p>
        </p:txBody>
      </p:sp>
      <p:sp>
        <p:nvSpPr>
          <p:cNvPr id="56326" name="TextBox 6"/>
          <p:cNvSpPr txBox="1">
            <a:spLocks noChangeArrowheads="1"/>
          </p:cNvSpPr>
          <p:nvPr/>
        </p:nvSpPr>
        <p:spPr bwMode="auto">
          <a:xfrm>
            <a:off x="2819400" y="4800600"/>
            <a:ext cx="7315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After robot senses the door, </a:t>
            </a:r>
            <a:r>
              <a:rPr lang="en-US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Monte Carlo Localization 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Assigns  importance factors to each particle</a:t>
            </a:r>
          </a:p>
        </p:txBody>
      </p:sp>
    </p:spTree>
    <p:extLst>
      <p:ext uri="{BB962C8B-B14F-4D97-AF65-F5344CB8AC3E}">
        <p14:creationId xmlns:p14="http://schemas.microsoft.com/office/powerpoint/2010/main" val="869065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Picture 2" descr="pGive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9" y="1905000"/>
            <a:ext cx="838993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6" name="Rectangle 3"/>
          <p:cNvSpPr>
            <a:spLocks noChangeArrowheads="1"/>
          </p:cNvSpPr>
          <p:nvPr/>
        </p:nvSpPr>
        <p:spPr bwMode="auto">
          <a:xfrm>
            <a:off x="1905000" y="241300"/>
            <a:ext cx="7772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7347" name="Rectangle 4"/>
          <p:cNvSpPr>
            <a:spLocks noChangeArrowheads="1"/>
          </p:cNvSpPr>
          <p:nvPr/>
        </p:nvSpPr>
        <p:spPr bwMode="auto">
          <a:xfrm>
            <a:off x="7440613" y="1206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7348" name="Rectangle 5"/>
          <p:cNvSpPr>
            <a:spLocks noChangeArrowheads="1"/>
          </p:cNvSpPr>
          <p:nvPr/>
        </p:nvSpPr>
        <p:spPr bwMode="auto">
          <a:xfrm>
            <a:off x="1917700" y="0"/>
            <a:ext cx="81407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40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</a:p>
          <a:p>
            <a:endParaRPr lang="en-US" altLang="en-US" sz="40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7349" name="Rectangle 2"/>
          <p:cNvGraphicFramePr>
            <a:graphicFrameLocks/>
          </p:cNvGraphicFramePr>
          <p:nvPr/>
        </p:nvGraphicFramePr>
        <p:xfrm>
          <a:off x="3048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" name="Clip" r:id="rId4" imgW="0" imgH="0" progId="MS_ClipArt_Gallery.2">
                  <p:embed/>
                </p:oleObj>
              </mc:Choice>
              <mc:Fallback>
                <p:oleObj name="Clip" r:id="rId4" imgW="0" imgH="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0" name="Line 7"/>
          <p:cNvSpPr>
            <a:spLocks noChangeShapeType="1"/>
          </p:cNvSpPr>
          <p:nvPr/>
        </p:nvSpPr>
        <p:spPr bwMode="auto">
          <a:xfrm>
            <a:off x="4114800" y="2667000"/>
            <a:ext cx="685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7351" name="Object 3"/>
          <p:cNvGraphicFramePr>
            <a:graphicFrameLocks noChangeAspect="1"/>
          </p:cNvGraphicFramePr>
          <p:nvPr/>
        </p:nvGraphicFramePr>
        <p:xfrm>
          <a:off x="3138488" y="1138238"/>
          <a:ext cx="5167312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" name="Equation" r:id="rId5" imgW="2349500" imgH="279400" progId="Equation.3">
                  <p:embed/>
                </p:oleObj>
              </mc:Choice>
              <mc:Fallback>
                <p:oleObj name="Equation" r:id="rId5" imgW="23495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1138238"/>
                        <a:ext cx="5167312" cy="61436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7352" name="Picture 10" descr="pGivenO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9" y="4495800"/>
            <a:ext cx="838993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1" y="150814"/>
            <a:ext cx="8424863" cy="579437"/>
          </a:xfrm>
        </p:spPr>
        <p:txBody>
          <a:bodyPr/>
          <a:lstStyle/>
          <a:p>
            <a:r>
              <a:rPr lang="en-US" altLang="en-US" sz="3200"/>
              <a:t>Robot Motion</a:t>
            </a:r>
          </a:p>
        </p:txBody>
      </p:sp>
      <p:sp>
        <p:nvSpPr>
          <p:cNvPr id="57354" name="TextBox 10"/>
          <p:cNvSpPr txBox="1">
            <a:spLocks noChangeArrowheads="1"/>
          </p:cNvSpPr>
          <p:nvPr/>
        </p:nvSpPr>
        <p:spPr bwMode="auto">
          <a:xfrm>
            <a:off x="1676400" y="3657601"/>
            <a:ext cx="8839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After incorporating the robot motion and after resampling, leads to new particle set with uniform importance weights, but with an increased number of particles near the three likely places</a:t>
            </a:r>
          </a:p>
        </p:txBody>
      </p:sp>
    </p:spTree>
    <p:extLst>
      <p:ext uri="{BB962C8B-B14F-4D97-AF65-F5344CB8AC3E}">
        <p14:creationId xmlns:p14="http://schemas.microsoft.com/office/powerpoint/2010/main" val="1166375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69" name="Object 2"/>
          <p:cNvGraphicFramePr>
            <a:graphicFrameLocks noChangeAspect="1"/>
          </p:cNvGraphicFramePr>
          <p:nvPr/>
        </p:nvGraphicFramePr>
        <p:xfrm>
          <a:off x="3219450" y="712789"/>
          <a:ext cx="5619750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name="Equation" r:id="rId3" imgW="2870200" imgH="736600" progId="Equation.3">
                  <p:embed/>
                </p:oleObj>
              </mc:Choice>
              <mc:Fallback>
                <p:oleObj name="Equation" r:id="rId3" imgW="28702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9450" y="712789"/>
                        <a:ext cx="5619750" cy="14319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905000" y="241300"/>
            <a:ext cx="7772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7440613" y="1206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pic>
        <p:nvPicPr>
          <p:cNvPr id="58372" name="Picture 5" descr="pGivenOA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962400"/>
            <a:ext cx="8686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3" name="Picture 6" descr="pGivenO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9" y="2228850"/>
            <a:ext cx="838993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4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1" y="95250"/>
            <a:ext cx="8424863" cy="457200"/>
          </a:xfrm>
        </p:spPr>
        <p:txBody>
          <a:bodyPr/>
          <a:lstStyle/>
          <a:p>
            <a:r>
              <a:rPr lang="en-US" altLang="en-US" sz="2400"/>
              <a:t>Sensor Information: Importance Sampling</a:t>
            </a:r>
            <a:endParaRPr lang="en-US" altLang="en-US" smtClean="0"/>
          </a:p>
        </p:txBody>
      </p:sp>
      <p:sp>
        <p:nvSpPr>
          <p:cNvPr id="58375" name="TextBox 7"/>
          <p:cNvSpPr txBox="1">
            <a:spLocks noChangeArrowheads="1"/>
          </p:cNvSpPr>
          <p:nvPr/>
        </p:nvSpPr>
        <p:spPr bwMode="auto">
          <a:xfrm>
            <a:off x="2590800" y="5562601"/>
            <a:ext cx="739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New measurement assigns non-uniform importance weights to the particle sets, most of the cumulative probability mass is centered on the second door</a:t>
            </a:r>
          </a:p>
        </p:txBody>
      </p:sp>
    </p:spTree>
    <p:extLst>
      <p:ext uri="{BB962C8B-B14F-4D97-AF65-F5344CB8AC3E}">
        <p14:creationId xmlns:p14="http://schemas.microsoft.com/office/powerpoint/2010/main" val="7564908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1026" descr="pGivenOA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9" y="1924050"/>
            <a:ext cx="838993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4" name="Rectangle 1027"/>
          <p:cNvSpPr>
            <a:spLocks noChangeArrowheads="1"/>
          </p:cNvSpPr>
          <p:nvPr/>
        </p:nvSpPr>
        <p:spPr bwMode="auto">
          <a:xfrm>
            <a:off x="1905000" y="241300"/>
            <a:ext cx="7772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9395" name="Rectangle 1028"/>
          <p:cNvSpPr>
            <a:spLocks noChangeArrowheads="1"/>
          </p:cNvSpPr>
          <p:nvPr/>
        </p:nvSpPr>
        <p:spPr bwMode="auto">
          <a:xfrm>
            <a:off x="7440613" y="1206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9396" name="Line 1029"/>
          <p:cNvSpPr>
            <a:spLocks noChangeShapeType="1"/>
          </p:cNvSpPr>
          <p:nvPr/>
        </p:nvSpPr>
        <p:spPr bwMode="auto">
          <a:xfrm>
            <a:off x="4876800" y="2438400"/>
            <a:ext cx="8382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9397" name="Picture 1031" descr="pGivenOAO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9" y="4267200"/>
            <a:ext cx="838993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8" name="Rectangle 1035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1" y="74614"/>
            <a:ext cx="8424863" cy="579437"/>
          </a:xfrm>
        </p:spPr>
        <p:txBody>
          <a:bodyPr/>
          <a:lstStyle/>
          <a:p>
            <a:r>
              <a:rPr lang="en-US" altLang="en-US" sz="3200"/>
              <a:t>Robot Motion</a:t>
            </a:r>
            <a:endParaRPr lang="en-US" altLang="en-US" smtClean="0"/>
          </a:p>
        </p:txBody>
      </p:sp>
      <p:graphicFrame>
        <p:nvGraphicFramePr>
          <p:cNvPr id="59399" name="Object 2"/>
          <p:cNvGraphicFramePr>
            <a:graphicFrameLocks noChangeAspect="1"/>
          </p:cNvGraphicFramePr>
          <p:nvPr/>
        </p:nvGraphicFramePr>
        <p:xfrm>
          <a:off x="3138488" y="1214438"/>
          <a:ext cx="5167312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" name="Equation" r:id="rId5" imgW="2349500" imgH="279400" progId="Equation.3">
                  <p:embed/>
                </p:oleObj>
              </mc:Choice>
              <mc:Fallback>
                <p:oleObj name="Equation" r:id="rId5" imgW="23495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1214438"/>
                        <a:ext cx="5167312" cy="61436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0" name="TextBox 5"/>
          <p:cNvSpPr txBox="1">
            <a:spLocks noChangeArrowheads="1"/>
          </p:cNvSpPr>
          <p:nvPr/>
        </p:nvSpPr>
        <p:spPr bwMode="auto">
          <a:xfrm>
            <a:off x="2590800" y="5029201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Further motion leads to another re-sampling step, and a step in which a new particle set is generated according to the motion model</a:t>
            </a:r>
          </a:p>
        </p:txBody>
      </p:sp>
    </p:spTree>
    <p:extLst>
      <p:ext uri="{BB962C8B-B14F-4D97-AF65-F5344CB8AC3E}">
        <p14:creationId xmlns:p14="http://schemas.microsoft.com/office/powerpoint/2010/main" val="1101926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838200"/>
          </a:xfrm>
        </p:spPr>
        <p:txBody>
          <a:bodyPr/>
          <a:lstStyle/>
          <a:p>
            <a:r>
              <a:rPr lang="en-US" altLang="en-US" sz="4000"/>
              <a:t>Particle Filter Basics</a:t>
            </a:r>
            <a:endParaRPr lang="en-US" altLang="en-US" sz="4000" b="1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95400"/>
            <a:ext cx="9144000" cy="6019800"/>
          </a:xfrm>
        </p:spPr>
        <p:txBody>
          <a:bodyPr>
            <a:normAutofit/>
          </a:bodyPr>
          <a:lstStyle/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70C0"/>
                </a:solidFill>
              </a:rPr>
              <a:t> </a:t>
            </a:r>
            <a:r>
              <a:rPr lang="en-US" altLang="en-US" sz="2400" dirty="0" smtClean="0">
                <a:solidFill>
                  <a:srgbClr val="0070C0"/>
                </a:solidFill>
              </a:rPr>
              <a:t>Known map of the world (2D in our case).  Location of objects of interest (i.e. obstacles, walls, beacons/cones) is also known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How can we localize ourselves given an arbitrary starting position?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Idea:  populate the space with random samples of where we might be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See if the random samples are consistent with sensor and movement readings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Keep samples that are consistent over samples that are not consistent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rgbClr val="0070C0"/>
                </a:solidFill>
              </a:rPr>
              <a:t>Sample</a:t>
            </a:r>
            <a:r>
              <a:rPr lang="en-US" altLang="en-US" sz="2400" dirty="0">
                <a:solidFill>
                  <a:srgbClr val="0070C0"/>
                </a:solidFill>
              </a:rPr>
              <a:t>: Randomly select M particles based on weights (same particle may be picked multiple times</a:t>
            </a:r>
            <a:r>
              <a:rPr lang="en-US" altLang="en-US" sz="2400" dirty="0" smtClean="0">
                <a:solidFill>
                  <a:srgbClr val="0070C0"/>
                </a:solidFill>
              </a:rPr>
              <a:t>)</a:t>
            </a:r>
            <a:endParaRPr lang="en-US" altLang="en-US" sz="2400" dirty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solidFill>
                  <a:srgbClr val="0070C0"/>
                </a:solidFill>
              </a:rPr>
              <a:t>Predict: </a:t>
            </a:r>
            <a:r>
              <a:rPr lang="en-US" altLang="en-US" sz="2400" dirty="0" smtClean="0">
                <a:solidFill>
                  <a:srgbClr val="0070C0"/>
                </a:solidFill>
              </a:rPr>
              <a:t>Move all particles </a:t>
            </a:r>
            <a:r>
              <a:rPr lang="en-US" altLang="en-US" sz="2400" dirty="0">
                <a:solidFill>
                  <a:srgbClr val="0070C0"/>
                </a:solidFill>
              </a:rPr>
              <a:t>according to </a:t>
            </a:r>
            <a:r>
              <a:rPr lang="en-US" altLang="en-US" sz="2400" dirty="0" smtClean="0">
                <a:solidFill>
                  <a:srgbClr val="0070C0"/>
                </a:solidFill>
              </a:rPr>
              <a:t>movement model with noise</a:t>
            </a:r>
            <a:endParaRPr lang="en-US" altLang="en-US" sz="2400" dirty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solidFill>
                  <a:srgbClr val="0070C0"/>
                </a:solidFill>
              </a:rPr>
              <a:t>Measure: </a:t>
            </a:r>
            <a:r>
              <a:rPr lang="en-US" altLang="en-US" sz="2400" dirty="0" smtClean="0">
                <a:solidFill>
                  <a:srgbClr val="0070C0"/>
                </a:solidFill>
              </a:rPr>
              <a:t>Integrate sensor readings into </a:t>
            </a:r>
            <a:r>
              <a:rPr lang="en-US" altLang="en-US" sz="2400" dirty="0">
                <a:solidFill>
                  <a:srgbClr val="0070C0"/>
                </a:solidFill>
              </a:rPr>
              <a:t>a </a:t>
            </a:r>
            <a:r>
              <a:rPr lang="en-US" altLang="en-US" sz="2400" dirty="0" smtClean="0">
                <a:solidFill>
                  <a:srgbClr val="0070C0"/>
                </a:solidFill>
              </a:rPr>
              <a:t>“weight” </a:t>
            </a:r>
            <a:r>
              <a:rPr lang="en-US" altLang="en-US" sz="2400" dirty="0">
                <a:solidFill>
                  <a:srgbClr val="0070C0"/>
                </a:solidFill>
              </a:rPr>
              <a:t>for each </a:t>
            </a:r>
            <a:r>
              <a:rPr lang="en-US" altLang="en-US" sz="2400" dirty="0" smtClean="0">
                <a:solidFill>
                  <a:srgbClr val="0070C0"/>
                </a:solidFill>
              </a:rPr>
              <a:t>sample </a:t>
            </a:r>
            <a:r>
              <a:rPr lang="en-US" altLang="en-US" sz="2400" dirty="0">
                <a:solidFill>
                  <a:srgbClr val="0070C0"/>
                </a:solidFill>
              </a:rPr>
              <a:t>by making a prediction about the </a:t>
            </a:r>
            <a:r>
              <a:rPr lang="en-US" altLang="en-US" sz="2400" dirty="0" smtClean="0">
                <a:solidFill>
                  <a:srgbClr val="0070C0"/>
                </a:solidFill>
              </a:rPr>
              <a:t>sensor readings likelihood given this particle’s location.  Up</a:t>
            </a:r>
            <a:r>
              <a:rPr lang="en-US" altLang="ja-JP" sz="2400" dirty="0" smtClean="0">
                <a:solidFill>
                  <a:srgbClr val="0070C0"/>
                </a:solidFill>
              </a:rPr>
              <a:t>date </a:t>
            </a:r>
            <a:r>
              <a:rPr lang="en-US" altLang="ja-JP" sz="2400" dirty="0">
                <a:solidFill>
                  <a:srgbClr val="0070C0"/>
                </a:solidFill>
              </a:rPr>
              <a:t>weight on </a:t>
            </a:r>
            <a:r>
              <a:rPr lang="en-US" altLang="ja-JP" sz="2400" dirty="0" smtClean="0">
                <a:solidFill>
                  <a:srgbClr val="0070C0"/>
                </a:solidFill>
              </a:rPr>
              <a:t>the particle </a:t>
            </a:r>
            <a:r>
              <a:rPr lang="en-US" altLang="ja-JP" sz="2400" dirty="0">
                <a:solidFill>
                  <a:srgbClr val="0070C0"/>
                </a:solidFill>
              </a:rPr>
              <a:t>accordingly</a:t>
            </a: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dirty="0" smtClean="0">
              <a:solidFill>
                <a:srgbClr val="0070C0"/>
              </a:solidFill>
            </a:endParaRPr>
          </a:p>
          <a:p>
            <a:pPr>
              <a:buClr>
                <a:schemeClr val="folHlink"/>
              </a:buClr>
              <a:buFont typeface="Wingdings" panose="05000000000000000000" pitchFamily="2" charset="2"/>
              <a:buChar char="Ø"/>
            </a:pPr>
            <a:endParaRPr lang="en-US" altLang="en-US" dirty="0" smtClean="0">
              <a:solidFill>
                <a:srgbClr val="0070C0"/>
              </a:solidFill>
            </a:endParaRP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753600" y="6356351"/>
            <a:ext cx="457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anose="03010101010201010101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B7114B6-4087-4F51-8D1B-3996AA3D5353}" type="slidenum">
              <a:rPr lang="en-US" altLang="en-US" sz="1400">
                <a:latin typeface="Arial" panose="020B0604020202020204" pitchFamily="34" charset="0"/>
              </a:rPr>
              <a:pPr eaLnBrk="1" hangingPunct="1"/>
              <a:t>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4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2190</Words>
  <Application>Microsoft Office PowerPoint</Application>
  <PresentationFormat>Widescreen</PresentationFormat>
  <Paragraphs>304</Paragraphs>
  <Slides>32</Slides>
  <Notes>14</Notes>
  <HiddenSlides>8</HiddenSlides>
  <MMClips>1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9" baseType="lpstr">
      <vt:lpstr>MS PGothic</vt:lpstr>
      <vt:lpstr>MS PGothic</vt:lpstr>
      <vt:lpstr>宋体</vt:lpstr>
      <vt:lpstr>Arial</vt:lpstr>
      <vt:lpstr>Calibri</vt:lpstr>
      <vt:lpstr>Calibri Light</vt:lpstr>
      <vt:lpstr>cmsy10</vt:lpstr>
      <vt:lpstr>Geneva</vt:lpstr>
      <vt:lpstr>Monotype Corsiva</vt:lpstr>
      <vt:lpstr>Tahoma</vt:lpstr>
      <vt:lpstr>Times</vt:lpstr>
      <vt:lpstr>Times New Roman</vt:lpstr>
      <vt:lpstr>Verdana</vt:lpstr>
      <vt:lpstr>Wingdings</vt:lpstr>
      <vt:lpstr>Office Theme</vt:lpstr>
      <vt:lpstr>Equation</vt:lpstr>
      <vt:lpstr>Clip</vt:lpstr>
      <vt:lpstr>Particle Filter/Monte Carlo Localization</vt:lpstr>
      <vt:lpstr> Particle Filter </vt:lpstr>
      <vt:lpstr>Why Particle Filters</vt:lpstr>
      <vt:lpstr>Particle Filters</vt:lpstr>
      <vt:lpstr>Sensor Information: Importance Sampling</vt:lpstr>
      <vt:lpstr>Robot Motion</vt:lpstr>
      <vt:lpstr>Sensor Information: Importance Sampling</vt:lpstr>
      <vt:lpstr>Robot Motion</vt:lpstr>
      <vt:lpstr>Particle Filter Basics</vt:lpstr>
      <vt:lpstr>Particle Filter Basics</vt:lpstr>
      <vt:lpstr>Properties of Particle Filters</vt:lpstr>
      <vt:lpstr>Mobile Robot Particle Filter Video</vt:lpstr>
      <vt:lpstr>Sample-based Localization (sonar)</vt:lpstr>
      <vt:lpstr>PowerPoint Presentation</vt:lpstr>
      <vt:lpstr>PowerPoint Presentation</vt:lpstr>
      <vt:lpstr>PowerPoint Presentation</vt:lpstr>
      <vt:lpstr>Importance Sampling Principle</vt:lpstr>
      <vt:lpstr>Rejection Sampling</vt:lpstr>
      <vt:lpstr>PowerPoint Presentation</vt:lpstr>
      <vt:lpstr>Simple Particle Filter in Python</vt:lpstr>
      <vt:lpstr>Advantages of Particle Filters:</vt:lpstr>
      <vt:lpstr>Drawbacks</vt:lpstr>
      <vt:lpstr>Summary</vt:lpstr>
      <vt:lpstr>References</vt:lpstr>
      <vt:lpstr>Function Approximation</vt:lpstr>
      <vt:lpstr>Importance Sampling</vt:lpstr>
      <vt:lpstr>Roulette Wheel:  Cumulative Dist. Function (CDF)</vt:lpstr>
      <vt:lpstr>PowerPoint Presentation</vt:lpstr>
      <vt:lpstr>Importance Sampling with Resampling</vt:lpstr>
      <vt:lpstr>Particle Filter Algorithm</vt:lpstr>
      <vt:lpstr>Particle Filter Algorithm</vt:lpstr>
      <vt:lpstr>Importance Sampling with Resampling</vt:lpstr>
    </vt:vector>
  </TitlesOfParts>
  <Company>Columbia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Allen</dc:creator>
  <cp:lastModifiedBy>Peter Allen</cp:lastModifiedBy>
  <cp:revision>56</cp:revision>
  <cp:lastPrinted>2016-10-25T00:42:57Z</cp:lastPrinted>
  <dcterms:created xsi:type="dcterms:W3CDTF">2016-10-24T20:48:22Z</dcterms:created>
  <dcterms:modified xsi:type="dcterms:W3CDTF">2017-11-02T15:07:17Z</dcterms:modified>
</cp:coreProperties>
</file>