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65" r:id="rId8"/>
    <p:sldMasterId id="2147483877" r:id="rId9"/>
    <p:sldMasterId id="2147483889" r:id="rId10"/>
    <p:sldMasterId id="2147483901" r:id="rId11"/>
    <p:sldMasterId id="2147483913" r:id="rId12"/>
  </p:sldMasterIdLst>
  <p:notesMasterIdLst>
    <p:notesMasterId r:id="rId61"/>
  </p:notesMasterIdLst>
  <p:handoutMasterIdLst>
    <p:handoutMasterId r:id="rId62"/>
  </p:handoutMasterIdLst>
  <p:sldIdLst>
    <p:sldId id="382" r:id="rId13"/>
    <p:sldId id="274" r:id="rId14"/>
    <p:sldId id="275" r:id="rId15"/>
    <p:sldId id="383" r:id="rId16"/>
    <p:sldId id="334" r:id="rId17"/>
    <p:sldId id="276" r:id="rId18"/>
    <p:sldId id="371" r:id="rId19"/>
    <p:sldId id="278" r:id="rId20"/>
    <p:sldId id="279" r:id="rId21"/>
    <p:sldId id="281" r:id="rId22"/>
    <p:sldId id="282" r:id="rId23"/>
    <p:sldId id="283" r:id="rId24"/>
    <p:sldId id="284" r:id="rId25"/>
    <p:sldId id="372" r:id="rId26"/>
    <p:sldId id="373" r:id="rId27"/>
    <p:sldId id="370" r:id="rId28"/>
    <p:sldId id="374" r:id="rId29"/>
    <p:sldId id="289" r:id="rId30"/>
    <p:sldId id="290" r:id="rId31"/>
    <p:sldId id="291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  <p:sldId id="302" r:id="rId48"/>
    <p:sldId id="331" r:id="rId49"/>
    <p:sldId id="332" r:id="rId50"/>
    <p:sldId id="303" r:id="rId51"/>
    <p:sldId id="304" r:id="rId52"/>
    <p:sldId id="354" r:id="rId53"/>
    <p:sldId id="305" r:id="rId54"/>
    <p:sldId id="369" r:id="rId55"/>
    <p:sldId id="315" r:id="rId56"/>
    <p:sldId id="316" r:id="rId57"/>
    <p:sldId id="321" r:id="rId58"/>
    <p:sldId id="385" r:id="rId59"/>
    <p:sldId id="384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9328" autoAdjust="0"/>
  </p:normalViewPr>
  <p:slideViewPr>
    <p:cSldViewPr>
      <p:cViewPr varScale="1">
        <p:scale>
          <a:sx n="144" d="100"/>
          <a:sy n="144" d="100"/>
        </p:scale>
        <p:origin x="211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8A5A-8F2D-430C-9146-0D0D87FDB49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CS 376 Lecture 8 Fitting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4527-3157-4112-981A-7B21D5740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88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FF12D1-6BEF-4526-896C-4C1368AE010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CS 376 Lecture 8 Fitting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A47EF5-16AF-45AD-90D9-27382333A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4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091A9EC-0FEB-49B8-99D7-502048F4AC7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4F17BB6-1BAF-4740-A939-4A920CDAAFE1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C9D108-64FA-4AF6-B980-2D0B6CFE4AD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Figure 15.1, top half.  Note that most points in the vote array are very dark, because they</a:t>
            </a:r>
          </a:p>
          <a:p>
            <a:pPr eaLnBrk="1" hangingPunct="1"/>
            <a:r>
              <a:rPr lang="en-US" altLang="en-US" smtClean="0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1545850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EFDE78-3ABF-4DBC-B4BA-3F5B247BAB5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298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8E0247-7BE9-40E4-981A-4200CF72D27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10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8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C353440-A4DC-41E0-9364-498AD60AC0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99BCC50-E0BD-46D3-8D8D-F7E9F4622CC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99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5CC2FA-78EB-48DC-A9A2-03876B89DA6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4270579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203A9F-2197-490C-A964-D995C2DD501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105012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74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77D3B9-091D-45FF-9332-304B48E3E0A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This is the number of votes that the real line of 20 points gets with increasing noise (figure15.3)</a:t>
            </a:r>
          </a:p>
        </p:txBody>
      </p:sp>
    </p:spTree>
    <p:extLst>
      <p:ext uri="{BB962C8B-B14F-4D97-AF65-F5344CB8AC3E}">
        <p14:creationId xmlns:p14="http://schemas.microsoft.com/office/powerpoint/2010/main" val="2446585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3A9079-88A2-4A03-8DD1-4F761048CD8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1432146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E6A760-B200-4BBA-B11B-21E7DBF6718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Figure 15.4; as the noise increases in a picture without a line, the number of points in the max cell goes</a:t>
            </a:r>
          </a:p>
          <a:p>
            <a:pPr eaLnBrk="1" hangingPunct="1"/>
            <a:r>
              <a:rPr lang="en-US" altLang="en-US" smtClean="0"/>
              <a:t>up, too</a:t>
            </a:r>
          </a:p>
        </p:txBody>
      </p:sp>
    </p:spTree>
    <p:extLst>
      <p:ext uri="{BB962C8B-B14F-4D97-AF65-F5344CB8AC3E}">
        <p14:creationId xmlns:p14="http://schemas.microsoft.com/office/powerpoint/2010/main" val="2658824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E25A5B-8FB0-46F4-8F36-BCC50ECE7CC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4195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988111-07B2-457C-A3BA-EC0AE440BC8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3688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EE40815-05AC-493C-9114-5C5F67E2AF0B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7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5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0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74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96898A3-3EE3-4540-9826-A6DD2D9AC774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634"/>
              </a:spcAft>
            </a:pPr>
            <a:endParaRPr 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5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EA9A9B7-852E-4FE9-ADC0-4D5CDF6208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08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89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4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68ACD3-F762-47B4-B86B-0A529266708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4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ABAACE-DD07-44CF-AFE0-CAEB1479086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9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6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6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8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57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87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18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9C9FAE-4BFF-4B70-BB77-14B98D10F42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911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BCDA7C6-4E28-471E-A0F6-23EF427D758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4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4497C-5D18-43CF-9BFC-913A6DFFACA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2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7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5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748F70-04AE-4728-9E23-F0F90FF35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273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1A53710-4D38-4D59-BDB6-455BEBAAA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6458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0953A44-3D05-4B0F-B647-15E3BCD2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8354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71ED6D4-AE99-456D-99DA-1EB50CDF8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2302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215EEEA-3688-47FC-8BA6-07584CB8E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409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8A55DF4-606F-4D3B-A915-2A559A22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9477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B8BA3DE-D567-4447-A23A-CA6B969B1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228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12FDC86-3656-4949-8264-DF06F4698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485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A4AF95-CCC2-4B16-9655-547248DF1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1272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906ED3F-8530-4989-B6BC-C03A272D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7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AAC3025-3AAE-47AC-9137-1397B6CC1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443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748F70-04AE-4728-9E23-F0F90FF35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3114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1A53710-4D38-4D59-BDB6-455BEBAAA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999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0953A44-3D05-4B0F-B647-15E3BCD2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0510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71ED6D4-AE99-456D-99DA-1EB50CDF8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244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215EEEA-3688-47FC-8BA6-07584CB8E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1089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8A55DF4-606F-4D3B-A915-2A559A22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8018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B8BA3DE-D567-4447-A23A-CA6B969B1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1172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12FDC86-3656-4949-8264-DF06F4698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9791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A4AF95-CCC2-4B16-9655-547248DF1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5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906ED3F-8530-4989-B6BC-C03A272D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7580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AAC3025-3AAE-47AC-9137-1397B6CC1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7237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748F70-04AE-4728-9E23-F0F90FF35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7829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1A53710-4D38-4D59-BDB6-455BEBAAA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4623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0953A44-3D05-4B0F-B647-15E3BCD2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8542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71ED6D4-AE99-456D-99DA-1EB50CDF8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5361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215EEEA-3688-47FC-8BA6-07584CB8E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1456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8A55DF4-606F-4D3B-A915-2A559A22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52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B8BA3DE-D567-4447-A23A-CA6B969B1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2154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12FDC86-3656-4949-8264-DF06F4698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21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A4AF95-CCC2-4B16-9655-547248DF1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9614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906ED3F-8530-4989-B6BC-C03A272D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184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AAC3025-3AAE-47AC-9137-1397B6CC1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392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748F70-04AE-4728-9E23-F0F90FF35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758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225231-1B04-4B28-977A-01563C4B0E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1F52E98-AC33-414F-AC4C-5DE08E7DFA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1A5F88-2822-46AC-AB6D-CEB7905A53A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B762708-BA4D-47B0-82A6-0FC41C3E0B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016BBD-8E86-4A06-B96A-3EDB19E317A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31170D-85B5-47E1-820C-18DD5758B64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202562E-3016-4BCD-B5B0-9524E897947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FC7014-8518-4FB3-AC68-7AD46F8324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5E7D173-9B33-4C30-B08D-562C9791FB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7CF7331-3FB3-4CD1-AEB5-094A5FE4CB5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D16E1-4ED3-4227-804B-12509266F6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FF4FA-9223-420D-899B-6655516D0A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00A54B-E472-486C-97EC-D4EA8BBF96D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5EE0C3-10C7-4BC6-81C3-9CC82F2C02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CDAEF1-F8C3-425C-B07E-CDA97C92675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BF95E-C8D3-48F8-A7F8-D99D52B374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8B2CE9-2E60-4970-8E9B-92539C1720A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4B917C-EC37-4048-94F8-9AEC0B9682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1EF539-55EA-479C-829B-CF7809C318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9001C-B9BF-46E4-A221-9142850081D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547B049-3001-4866-8B59-34CB4FF28AA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0206AE-998E-415C-820A-65FCD19CE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CAE5B10-D31A-4588-832D-622F2BE1CF2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F230AD-5C36-4AC7-95CA-A0F22E44FEA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473D5F2-C18E-4E02-93D6-64FDCD0696D8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4E8C1E-304B-4A0A-99D7-77C600D5E7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04FD796-4929-4504-B1A9-4534A9E9096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BCF792-7106-43CC-B9D9-F4B724E890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48CCB60-9FD8-4E87-B368-E8728761F792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8D1447-A7E1-47A9-B3DA-3039733D0D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0AF087B-814A-4EA7-84D2-990B458107F2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106A9D-2C39-4406-AD6F-3772BF863D3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0F7BC2C-85AC-4EAA-AFF2-96E83011E281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4B0821B-9EDC-4798-9634-9E3B1DD4E98C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25C1D3-A8E6-4B33-8935-22A44191FC1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237FBB7-FACC-4D1A-BD99-374735EB0B0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BF91C3-3F9E-4CD9-A76A-23BB06EC2E4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A856834-AC08-48BD-A91E-C9D22DE1FB89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33C711-EC1C-4919-BE1C-AF7AEDAEBD7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37C9B25-3BF5-4377-A938-09817B1F330F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1DB7ED-876C-4277-9A5E-CD1FC318D53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0E88-2A56-43BB-9311-C95158367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AE69-3076-4B39-866B-3FD3C1A4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76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1677-BEFF-422E-8B97-69760C796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33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84A1-08E7-4DA0-8FCA-B9FD8ADE2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16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ACC7-F352-4D64-A02A-C101A5F4F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2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5E7F-68C3-4314-88CC-654771EED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057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1F4D-CA4E-4A69-AC03-04048CBA8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5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434A-4E93-4F23-8B3C-683FC5E82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05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9F28-463A-4661-B890-53E48460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51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4FA-FA0F-468A-B3CB-2FCFD3A35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78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FFB6-0120-470C-BB50-E7B2D8A63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1A53710-4D38-4D59-BDB6-455BEBAAA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37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0953A44-3D05-4B0F-B647-15E3BCD2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917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71ED6D4-AE99-456D-99DA-1EB50CDF8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350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215EEEA-3688-47FC-8BA6-07584CB8E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2359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8A55DF4-606F-4D3B-A915-2A559A22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4415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B8BA3DE-D567-4447-A23A-CA6B969B1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4756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12FDC86-3656-4949-8264-DF06F4698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4947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A4AF95-CCC2-4B16-9655-547248DF1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7080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906ED3F-8530-4989-B6BC-C03A272D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678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AAC3025-3AAE-47AC-9137-1397B6CC1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16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D38759-7BF7-4583-B6D9-8F919D1DE57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0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D38759-7BF7-4583-B6D9-8F919D1DE57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D38759-7BF7-4583-B6D9-8F919D1DE57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995C511-E46B-4ADA-A9E9-D6AF2C7EFDC4}" type="slidenum">
              <a:rPr lang="en-US" kern="1200">
                <a:solidFill>
                  <a:srgbClr val="000000"/>
                </a:solidFill>
                <a:ea typeface="+mn-ea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63662-279A-4AB5-B0A2-B050C86155D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2BE8338-BC39-4E4A-912F-5F4192F37488}" type="datetimeFigureOut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C627014-78CE-43FE-A562-A608B28C272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0BEAF1B3-FB9A-44F8-BF37-16D02C4ED1FA}" type="slidenum">
              <a:rPr lang="en-US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D38759-7BF7-4583-B6D9-8F919D1DE57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2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.xml"/><Relationship Id="rId7" Type="http://schemas.openxmlformats.org/officeDocument/2006/relationships/image" Target="../media/image3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image" Target="../media/image36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schulze.net/java/hough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3.wmf"/><Relationship Id="rId4" Type="http://schemas.openxmlformats.org/officeDocument/2006/relationships/hyperlink" Target="http://www.pascal-network.org/challenges/VOC/pubs/leibe04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pascal-network.org/challenges/VOC/pubs/leibe04.pdf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hyperlink" Target="https://youtu.be/glFl6mcMghA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Hough Transform</a:t>
            </a:r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COMS 4733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Computational Aspect of Robotics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21881" y="6468675"/>
            <a:ext cx="901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Many slides </a:t>
            </a:r>
            <a:r>
              <a:rPr lang="en-US" altLang="en-US" sz="1200" smtClean="0"/>
              <a:t>from James Hays, Kristen Grauman, </a:t>
            </a:r>
            <a:r>
              <a:rPr lang="en-US" altLang="en-US" sz="1200"/>
              <a:t>Derek Hoiem, Lana Lazebnik, Steve Seitz, David Forsyth, David Lowe, Fei-Fei Li</a:t>
            </a:r>
          </a:p>
        </p:txBody>
      </p:sp>
    </p:spTree>
    <p:extLst>
      <p:ext uri="{BB962C8B-B14F-4D97-AF65-F5344CB8AC3E}">
        <p14:creationId xmlns:p14="http://schemas.microsoft.com/office/powerpoint/2010/main" val="5045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line parameters for the line that contains both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and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It is the intersection of the lines b = –x</a:t>
            </a:r>
            <a:r>
              <a:rPr lang="en-US" baseline="-25000" dirty="0" smtClean="0"/>
              <a:t>0</a:t>
            </a:r>
            <a:r>
              <a:rPr lang="en-US" dirty="0" smtClean="0"/>
              <a:t>m + y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 = –x</a:t>
            </a:r>
            <a:r>
              <a:rPr lang="en-US" baseline="-25000" dirty="0" smtClean="0"/>
              <a:t>1</a:t>
            </a:r>
            <a:r>
              <a:rPr lang="en-US" dirty="0" smtClean="0"/>
              <a:t>m + 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= –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+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Finding lines in an image: Hough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can we use this to find the most likely parameters (</a:t>
            </a:r>
            <a:r>
              <a:rPr lang="en-US" dirty="0" err="1" smtClean="0"/>
              <a:t>m,b</a:t>
            </a:r>
            <a:r>
              <a:rPr lang="en-US" dirty="0" smtClean="0"/>
              <a:t>) for the most prominent line in the image space?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 smtClean="0">
                <a:solidFill>
                  <a:srgbClr val="002060"/>
                </a:solidFill>
              </a:rPr>
              <a:t>vote </a:t>
            </a:r>
            <a:r>
              <a:rPr lang="en-US" dirty="0" smtClean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Polar representation for lines</a:t>
            </a: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046669" y="25892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perpendicular distance from line to origin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: angle the perpendicular makes with the x-axis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570" y="5692806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Point in image space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sinusoid segment in Hough space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02199" y="4586319"/>
          <a:ext cx="3833865" cy="6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" name="Equation" r:id="rId4" imgW="1218671" imgH="203112" progId="Equation.3">
                  <p:embed/>
                </p:oleObj>
              </mc:Choice>
              <mc:Fallback>
                <p:oleObj name="Equation" r:id="rId4" imgW="1218671" imgH="203112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99" y="4586319"/>
                        <a:ext cx="3833865" cy="6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22893" y="2590776"/>
          <a:ext cx="347993" cy="43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93" y="2590776"/>
                        <a:ext cx="347993" cy="43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47764" y="3430575"/>
          <a:ext cx="338651" cy="46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764" y="3430575"/>
                        <a:ext cx="338651" cy="46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373005" y="2041506"/>
            <a:ext cx="4267200" cy="3886200"/>
            <a:chOff x="519057" y="1128681"/>
            <a:chExt cx="4267200" cy="3886200"/>
          </a:xfrm>
        </p:grpSpPr>
        <p:sp>
          <p:nvSpPr>
            <p:cNvPr id="60419" name="Line 6"/>
            <p:cNvSpPr>
              <a:spLocks noChangeShapeType="1"/>
            </p:cNvSpPr>
            <p:nvPr/>
          </p:nvSpPr>
          <p:spPr bwMode="auto">
            <a:xfrm>
              <a:off x="1509657" y="1966881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0" name="Line 7"/>
            <p:cNvSpPr>
              <a:spLocks noChangeShapeType="1"/>
            </p:cNvSpPr>
            <p:nvPr/>
          </p:nvSpPr>
          <p:spPr bwMode="auto">
            <a:xfrm>
              <a:off x="1509657" y="1966881"/>
              <a:ext cx="327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1" name="Line 8"/>
            <p:cNvSpPr>
              <a:spLocks noChangeShapeType="1"/>
            </p:cNvSpPr>
            <p:nvPr/>
          </p:nvSpPr>
          <p:spPr bwMode="auto">
            <a:xfrm flipV="1">
              <a:off x="519057" y="1128681"/>
              <a:ext cx="403860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2" name="Line 9"/>
            <p:cNvSpPr>
              <a:spLocks noChangeShapeType="1"/>
            </p:cNvSpPr>
            <p:nvPr/>
          </p:nvSpPr>
          <p:spPr bwMode="auto">
            <a:xfrm>
              <a:off x="1509657" y="1966881"/>
              <a:ext cx="914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3" name="Rectangle 10"/>
            <p:cNvSpPr>
              <a:spLocks noChangeArrowheads="1"/>
            </p:cNvSpPr>
            <p:nvPr/>
          </p:nvSpPr>
          <p:spPr bwMode="auto">
            <a:xfrm rot="-2487420">
              <a:off x="2247845" y="2624106"/>
              <a:ext cx="381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7" name="Freeform 17"/>
            <p:cNvSpPr>
              <a:spLocks/>
            </p:cNvSpPr>
            <p:nvPr/>
          </p:nvSpPr>
          <p:spPr bwMode="auto">
            <a:xfrm>
              <a:off x="1890657" y="1966881"/>
              <a:ext cx="228600" cy="381000"/>
            </a:xfrm>
            <a:custGeom>
              <a:avLst/>
              <a:gdLst>
                <a:gd name="T0" fmla="*/ 152400 w 112"/>
                <a:gd name="T1" fmla="*/ 0 h 192"/>
                <a:gd name="T2" fmla="*/ 152400 w 112"/>
                <a:gd name="T3" fmla="*/ 228600 h 192"/>
                <a:gd name="T4" fmla="*/ 0 w 112"/>
                <a:gd name="T5" fmla="*/ 304800 h 192"/>
                <a:gd name="T6" fmla="*/ 0 60000 65536"/>
                <a:gd name="T7" fmla="*/ 0 60000 65536"/>
                <a:gd name="T8" fmla="*/ 0 60000 65536"/>
                <a:gd name="T9" fmla="*/ 0 w 112"/>
                <a:gd name="T10" fmla="*/ 0 h 192"/>
                <a:gd name="T11" fmla="*/ 112 w 11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92">
                  <a:moveTo>
                    <a:pt x="96" y="0"/>
                  </a:moveTo>
                  <a:cubicBezTo>
                    <a:pt x="104" y="56"/>
                    <a:pt x="112" y="112"/>
                    <a:pt x="96" y="144"/>
                  </a:cubicBezTo>
                  <a:cubicBezTo>
                    <a:pt x="80" y="176"/>
                    <a:pt x="40" y="184"/>
                    <a:pt x="0" y="192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8" name="Text Box 18"/>
            <p:cNvSpPr txBox="1">
              <a:spLocks noChangeArrowheads="1"/>
            </p:cNvSpPr>
            <p:nvPr/>
          </p:nvSpPr>
          <p:spPr bwMode="auto">
            <a:xfrm>
              <a:off x="976257" y="1738281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[0,0]</a:t>
              </a:r>
            </a:p>
          </p:txBody>
        </p:sp>
        <p:cxnSp>
          <p:nvCxnSpPr>
            <p:cNvPr id="60432" name="Straight Connector 18"/>
            <p:cNvCxnSpPr>
              <a:cxnSpLocks noChangeShapeType="1"/>
            </p:cNvCxnSpPr>
            <p:nvPr/>
          </p:nvCxnSpPr>
          <p:spPr bwMode="auto">
            <a:xfrm rot="16200000" flipH="1">
              <a:off x="1433457" y="2043081"/>
              <a:ext cx="1066800" cy="914400"/>
            </a:xfrm>
            <a:prstGeom prst="line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/>
            </a:ln>
          </p:spPr>
        </p:cxnSp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1655683" y="2528847"/>
            <a:ext cx="347663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4" name="Equation" r:id="rId10" imgW="139579" imgH="177646" progId="Equation.3">
                    <p:embed/>
                  </p:oleObj>
                </mc:Choice>
                <mc:Fallback>
                  <p:oleObj name="Equation" r:id="rId10" imgW="139579" imgH="177646" progId="Equation.3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683" y="2528847"/>
                          <a:ext cx="347663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1765053" y="1944639"/>
            <a:ext cx="311319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5" name="Equation" r:id="rId11" imgW="126725" imgH="177415" progId="Equation.3">
                    <p:embed/>
                  </p:oleObj>
                </mc:Choice>
                <mc:Fallback>
                  <p:oleObj name="Equation" r:id="rId11" imgW="126725" imgH="177415" progId="Equation.3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5053" y="1944639"/>
                          <a:ext cx="311319" cy="423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2514528" y="1553522"/>
            <a:ext cx="365130" cy="391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6" name="Equation" r:id="rId12" imgW="126835" imgH="139518" progId="Equation.3">
                    <p:embed/>
                  </p:oleObj>
                </mc:Choice>
                <mc:Fallback>
                  <p:oleObj name="Equation" r:id="rId12" imgW="126835" imgH="139518" progId="Equation.3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528" y="1553522"/>
                          <a:ext cx="365130" cy="3911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1054008" y="2784438"/>
            <a:ext cx="352367" cy="404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" name="Equation" r:id="rId14" imgW="139579" imgH="164957" progId="Equation.3">
                    <p:embed/>
                  </p:oleObj>
                </mc:Choice>
                <mc:Fallback>
                  <p:oleObj name="Equation" r:id="rId14" imgW="139579" imgH="164957" progId="Equation.3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008" y="2784438"/>
                          <a:ext cx="352367" cy="404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665109" y="1128681"/>
            <a:ext cx="7704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Issues with usual (</a:t>
            </a:r>
            <a:r>
              <a:rPr lang="en-US" sz="24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m,b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 parameter space: can take on infinite values, undefined for vertical lines.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077365"/>
            <a:ext cx="176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columns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59398" y="3795669"/>
            <a:ext cx="179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rows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20" grpId="0" build="allAtOnce"/>
      <p:bldP spid="3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algorithm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 smtClean="0"/>
              <a:t>Using the polar parameterization: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Basic Hough transform algorithm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Initialize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]=0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for each edge point I[</a:t>
            </a:r>
            <a:r>
              <a:rPr lang="en-US" dirty="0" err="1" smtClean="0"/>
              <a:t>x,y</a:t>
            </a:r>
            <a:r>
              <a:rPr lang="en-US" dirty="0" smtClean="0"/>
              <a:t>] in the image</a:t>
            </a:r>
          </a:p>
          <a:p>
            <a:pPr marL="1257300" lvl="2" indent="-342900">
              <a:buFontTx/>
              <a:buNone/>
            </a:pPr>
            <a:r>
              <a:rPr lang="en-US" sz="2000" dirty="0" smtClean="0"/>
              <a:t>    for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dirty="0" smtClean="0"/>
              <a:t> = [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 to 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]  </a:t>
            </a:r>
            <a:r>
              <a:rPr lang="en-US" sz="1800" dirty="0" smtClean="0">
                <a:solidFill>
                  <a:srgbClr val="00B050"/>
                </a:solidFill>
              </a:rPr>
              <a:t>// some quantization</a:t>
            </a:r>
          </a:p>
          <a:p>
            <a:pPr marL="1676400" lvl="3" indent="-304800"/>
            <a:endParaRPr lang="en-US" sz="2000" dirty="0" smtClean="0"/>
          </a:p>
          <a:p>
            <a:pPr marL="1676400" lvl="3" indent="-304800">
              <a:buFontTx/>
              <a:buNone/>
            </a:pPr>
            <a:r>
              <a:rPr lang="en-US" sz="2000" dirty="0" smtClean="0"/>
              <a:t>   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2000" dirty="0" smtClean="0"/>
              <a:t>] += 1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Find the value(s) of (d, </a:t>
            </a:r>
            <a:r>
              <a:rPr lang="en-US" dirty="0" smtClean="0">
                <a:sym typeface="Symbol" pitchFamily="18" charset="2"/>
              </a:rPr>
              <a:t>) where</a:t>
            </a:r>
            <a:r>
              <a:rPr lang="en-US" dirty="0" smtClean="0"/>
              <a:t>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 is maximum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The detected line in the image is given by</a:t>
            </a:r>
          </a:p>
        </p:txBody>
      </p:sp>
      <p:graphicFrame>
        <p:nvGraphicFramePr>
          <p:cNvPr id="8" name="Group 168"/>
          <p:cNvGraphicFramePr>
            <a:graphicFrameLocks noGrp="1"/>
          </p:cNvGraphicFramePr>
          <p:nvPr/>
        </p:nvGraphicFramePr>
        <p:xfrm>
          <a:off x="6629400" y="1524000"/>
          <a:ext cx="2082800" cy="1920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3825" y="11398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H: accumulator array (votes)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505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867400"/>
            <a:ext cx="796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complexity (in terms of number of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votes per pt)?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600200" y="1371600"/>
          <a:ext cx="2730452" cy="44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Equation" r:id="rId4" imgW="1218671" imgH="203112" progId="Equation.3">
                  <p:embed/>
                </p:oleObj>
              </mc:Choice>
              <mc:Fallback>
                <p:oleObj name="Equation" r:id="rId4" imgW="1218671" imgH="203112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730452" cy="442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456527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Steve Seitz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417733" y="3799964"/>
          <a:ext cx="2446371" cy="39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Equation" r:id="rId6" imgW="1218671" imgH="203112" progId="Equation.3">
                  <p:embed/>
                </p:oleObj>
              </mc:Choice>
              <mc:Fallback>
                <p:oleObj name="Equation" r:id="rId6" imgW="1218671" imgH="203112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33" y="3799964"/>
                        <a:ext cx="2446371" cy="395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361137" y="4889520"/>
          <a:ext cx="2044728" cy="33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Equation" r:id="rId8" imgW="1218671" imgH="203112" progId="Equation.3">
                  <p:embed/>
                </p:oleObj>
              </mc:Choice>
              <mc:Fallback>
                <p:oleObj name="Equation" r:id="rId8" imgW="1218671" imgH="203112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37" y="4889520"/>
                        <a:ext cx="2044728" cy="330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lum bright="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14550" y="55768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356350" y="55626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votes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illustration</a:t>
            </a:r>
          </a:p>
        </p:txBody>
      </p:sp>
    </p:spTree>
    <p:extLst>
      <p:ext uri="{BB962C8B-B14F-4D97-AF65-F5344CB8AC3E}">
        <p14:creationId xmlns:p14="http://schemas.microsoft.com/office/powerpoint/2010/main" val="42178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263775" y="1265238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Square </a:t>
            </a:r>
          </a:p>
        </p:txBody>
      </p:sp>
      <p:pic>
        <p:nvPicPr>
          <p:cNvPr id="34819" name="Picture 4" descr="c-repres-hghs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0863"/>
            <a:ext cx="347345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880100" y="1285875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Circle </a:t>
            </a:r>
          </a:p>
        </p:txBody>
      </p:sp>
      <p:pic>
        <p:nvPicPr>
          <p:cNvPr id="34821" name="Picture 6" descr="c-repres-hghccl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816100"/>
            <a:ext cx="34734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shapes</a:t>
            </a:r>
          </a:p>
        </p:txBody>
      </p:sp>
    </p:spTree>
    <p:extLst>
      <p:ext uri="{BB962C8B-B14F-4D97-AF65-F5344CB8AC3E}">
        <p14:creationId xmlns:p14="http://schemas.microsoft.com/office/powerpoint/2010/main" val="261393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3343776" cy="2628900"/>
          </a:xfrm>
          <a:prstGeom prst="rect">
            <a:avLst/>
          </a:prstGeom>
        </p:spPr>
      </p:pic>
      <p:pic>
        <p:nvPicPr>
          <p:cNvPr id="5" name="Picture 4" descr="gavel2.bmp"/>
          <p:cNvPicPr>
            <a:picLocks noChangeAspect="1"/>
          </p:cNvPicPr>
          <p:nvPr/>
        </p:nvPicPr>
        <p:blipFill>
          <a:blip r:embed="rId3" cstate="print"/>
          <a:srcRect l="58334" t="13009" r="10833" b="54484"/>
          <a:stretch>
            <a:fillRect/>
          </a:stretch>
        </p:blipFill>
        <p:spPr>
          <a:xfrm>
            <a:off x="4876800" y="685800"/>
            <a:ext cx="3402724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Canny edges</a:t>
            </a:r>
            <a:endParaRPr lang="en-US" dirty="0"/>
          </a:p>
        </p:txBody>
      </p:sp>
      <p:pic>
        <p:nvPicPr>
          <p:cNvPr id="8" name="Picture 7" descr="gavel2.bmp"/>
          <p:cNvPicPr>
            <a:picLocks noChangeAspect="1"/>
          </p:cNvPicPr>
          <p:nvPr/>
        </p:nvPicPr>
        <p:blipFill>
          <a:blip r:embed="rId3" cstate="print"/>
          <a:srcRect l="54864" t="56726" r="9167" b="8525"/>
          <a:stretch>
            <a:fillRect/>
          </a:stretch>
        </p:blipFill>
        <p:spPr>
          <a:xfrm>
            <a:off x="2667000" y="3810000"/>
            <a:ext cx="3925529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space and top peaks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more complicated image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8913"/>
            <a:ext cx="83058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5181600" y="6477000"/>
            <a:ext cx="364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  <a:cs typeface="Arial" panose="020B0604020202020204" pitchFamily="34" charset="0"/>
              </a:rPr>
              <a:t>http://ostatic.com/files/images/ss_hough.jpg</a:t>
            </a:r>
          </a:p>
        </p:txBody>
      </p:sp>
    </p:spTree>
    <p:extLst>
      <p:ext uri="{BB962C8B-B14F-4D97-AF65-F5344CB8AC3E}">
        <p14:creationId xmlns:p14="http://schemas.microsoft.com/office/powerpoint/2010/main" val="18767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_paramspace.jpg"/>
          <p:cNvPicPr>
            <a:picLocks noChangeAspect="1"/>
          </p:cNvPicPr>
          <p:nvPr/>
        </p:nvPicPr>
        <p:blipFill>
          <a:blip r:embed="rId3" cstate="print"/>
          <a:srcRect l="12783" t="6899" r="8234" b="10164"/>
          <a:stretch>
            <a:fillRect/>
          </a:stretch>
        </p:blipFill>
        <p:spPr>
          <a:xfrm>
            <a:off x="117414" y="3357812"/>
            <a:ext cx="4060817" cy="2700124"/>
          </a:xfrm>
          <a:prstGeom prst="rect">
            <a:avLst/>
          </a:prstGeom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787"/>
            <a:ext cx="4572000" cy="2545237"/>
          </a:xfrm>
          <a:prstGeom prst="rect">
            <a:avLst/>
          </a:prstGeom>
        </p:spPr>
      </p:pic>
      <p:pic>
        <p:nvPicPr>
          <p:cNvPr id="4" name="Picture 3" descr="football_edges.jpg"/>
          <p:cNvPicPr>
            <a:picLocks noChangeAspect="1"/>
          </p:cNvPicPr>
          <p:nvPr/>
        </p:nvPicPr>
        <p:blipFill>
          <a:blip r:embed="rId5" cstate="print"/>
          <a:srcRect l="11850" t="4406" r="11127" b="11684"/>
          <a:stretch>
            <a:fillRect/>
          </a:stretch>
        </p:blipFill>
        <p:spPr>
          <a:xfrm>
            <a:off x="4608513" y="282513"/>
            <a:ext cx="4746690" cy="2781357"/>
          </a:xfrm>
          <a:prstGeom prst="rect">
            <a:avLst/>
          </a:prstGeom>
        </p:spPr>
      </p:pic>
      <p:pic>
        <p:nvPicPr>
          <p:cNvPr id="5" name="Picture 4" descr="football_lines.jpg"/>
          <p:cNvPicPr>
            <a:picLocks noChangeAspect="1"/>
          </p:cNvPicPr>
          <p:nvPr/>
        </p:nvPicPr>
        <p:blipFill>
          <a:blip r:embed="rId6" cstate="print"/>
          <a:srcRect l="9163" t="19237" r="9893" b="26623"/>
          <a:stretch>
            <a:fillRect/>
          </a:stretch>
        </p:blipFill>
        <p:spPr>
          <a:xfrm>
            <a:off x="4272663" y="3357811"/>
            <a:ext cx="4871338" cy="266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617" y="5984910"/>
            <a:ext cx="40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Showing longest segments found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876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24" y="1384272"/>
            <a:ext cx="69469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itle 4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noise on Hough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4695" y="5191097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76929" y="5191097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6145161" y="466881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2792361" y="459261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x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811161" y="2916210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97761" y="2828897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674" y="6216992"/>
            <a:ext cx="93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What difficulty does this present for an implementation?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01707"/>
            <a:ext cx="8229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Many objects characterized by presence of straight lines</a:t>
            </a:r>
            <a:endParaRPr lang="en-US" sz="2400" dirty="0"/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5" y="2187558"/>
            <a:ext cx="2686050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592155" y="4321158"/>
            <a:ext cx="2362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25555" y="4016358"/>
            <a:ext cx="1752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239855" y="3521058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774049" y="3596464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54155" y="477835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948397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Wait, 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55" y="2720958"/>
            <a:ext cx="2246923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3868755" y="310195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21155" y="2797158"/>
            <a:ext cx="713232" cy="1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7355" y="348295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55" y="2416158"/>
            <a:ext cx="2682240" cy="251460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6460349" y="4169552"/>
            <a:ext cx="1143000" cy="227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468161" y="3482164"/>
            <a:ext cx="1600200" cy="839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916755" y="3711558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2" y="1347759"/>
            <a:ext cx="6946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628" y="4926033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32520" y="4926033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noise on Hough</a:t>
            </a:r>
            <a:endParaRPr lang="en-US" sz="4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13" y="5884173"/>
            <a:ext cx="759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Here, everything appears to be “noise”, or random edge points, but we still see peaks in the vote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votes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noise</a:t>
            </a:r>
          </a:p>
        </p:txBody>
      </p:sp>
      <p:sp>
        <p:nvSpPr>
          <p:cNvPr id="3789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72000" y="990600"/>
            <a:ext cx="4114800" cy="464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votes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noise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685800"/>
          </a:xfrm>
        </p:spPr>
        <p:txBody>
          <a:bodyPr/>
          <a:lstStyle/>
          <a:p>
            <a:r>
              <a:rPr lang="en-US" altLang="en-US" smtClean="0"/>
              <a:t>Peak gets fuzzy and hard to locate</a:t>
            </a:r>
          </a:p>
        </p:txBody>
      </p:sp>
    </p:spTree>
    <p:extLst>
      <p:ext uri="{BB962C8B-B14F-4D97-AF65-F5344CB8AC3E}">
        <p14:creationId xmlns:p14="http://schemas.microsoft.com/office/powerpoint/2010/main" val="3269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74850"/>
            <a:ext cx="560228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noise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Number of votes for a line of 20 points with increasing noise:</a:t>
            </a:r>
          </a:p>
        </p:txBody>
      </p:sp>
    </p:spTree>
    <p:extLst>
      <p:ext uri="{BB962C8B-B14F-4D97-AF65-F5344CB8AC3E}">
        <p14:creationId xmlns:p14="http://schemas.microsoft.com/office/powerpoint/2010/main" val="1261225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Random points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066800"/>
          </a:xfrm>
        </p:spPr>
        <p:txBody>
          <a:bodyPr/>
          <a:lstStyle/>
          <a:p>
            <a:pPr algn="ctr"/>
            <a:r>
              <a:rPr lang="en-US" altLang="en-US" smtClean="0"/>
              <a:t>Uniform noise can lead to spurious peaks in the array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votes</a:t>
            </a:r>
          </a:p>
        </p:txBody>
      </p:sp>
    </p:spTree>
    <p:extLst>
      <p:ext uri="{BB962C8B-B14F-4D97-AF65-F5344CB8AC3E}">
        <p14:creationId xmlns:p14="http://schemas.microsoft.com/office/powerpoint/2010/main" val="23853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74863"/>
            <a:ext cx="55133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Random points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As the level of uniform noise increases, the maximum number of votes increases too:</a:t>
            </a:r>
          </a:p>
        </p:txBody>
      </p:sp>
    </p:spTree>
    <p:extLst>
      <p:ext uri="{BB962C8B-B14F-4D97-AF65-F5344CB8AC3E}">
        <p14:creationId xmlns:p14="http://schemas.microsoft.com/office/powerpoint/2010/main" val="287061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Dealing with noise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Choose a good grid / discretization</a:t>
            </a:r>
          </a:p>
          <a:p>
            <a:pPr lvl="1"/>
            <a:r>
              <a:rPr lang="en-US" altLang="en-US" smtClean="0"/>
              <a:t>Too coarse: large votes obtained when too many different lines correspond to a single bucket</a:t>
            </a:r>
          </a:p>
          <a:p>
            <a:pPr lvl="1"/>
            <a:r>
              <a:rPr lang="en-US" altLang="en-US" smtClean="0"/>
              <a:t>Too fine: miss lines because some points that are not exactly collinear cast votes for different buckets</a:t>
            </a:r>
          </a:p>
          <a:p>
            <a:pPr>
              <a:buFontTx/>
              <a:buChar char="•"/>
            </a:pPr>
            <a:r>
              <a:rPr lang="en-US" altLang="en-US" smtClean="0"/>
              <a:t>Increment neighboring bins (smoothing in accumulator array)</a:t>
            </a:r>
          </a:p>
          <a:p>
            <a:pPr>
              <a:buFontTx/>
              <a:buChar char="•"/>
            </a:pPr>
            <a:r>
              <a:rPr lang="en-US" altLang="en-US" smtClean="0"/>
              <a:t>Try to get rid of irrelevant features </a:t>
            </a:r>
          </a:p>
          <a:p>
            <a:pPr lvl="1"/>
            <a:r>
              <a:rPr lang="en-US" altLang="en-US" smtClean="0"/>
              <a:t>Take only edge points with significant 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18122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35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838200"/>
          </a:xfrm>
        </p:spPr>
        <p:txBody>
          <a:bodyPr/>
          <a:lstStyle/>
          <a:p>
            <a:r>
              <a:rPr lang="en-US" altLang="en-US" smtClean="0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 smtClean="0"/>
              <a:t>Recall: when we detect an </a:t>
            </a:r>
            <a:br>
              <a:rPr lang="en-US" altLang="en-US" sz="2400" smtClean="0"/>
            </a:br>
            <a:r>
              <a:rPr lang="en-US" altLang="en-US" sz="2400" smtClean="0"/>
              <a:t>edge point, we also know its </a:t>
            </a:r>
            <a:br>
              <a:rPr lang="en-US" altLang="en-US" sz="2400" smtClean="0"/>
            </a:br>
            <a:r>
              <a:rPr lang="en-US" altLang="en-US" sz="2400" smtClean="0"/>
              <a:t>gradient direction</a:t>
            </a:r>
          </a:p>
          <a:p>
            <a:pPr>
              <a:buFontTx/>
              <a:buChar char="•"/>
            </a:pPr>
            <a:r>
              <a:rPr lang="en-US" altLang="en-US" sz="2400" smtClean="0"/>
              <a:t>But this means that the line </a:t>
            </a:r>
            <a:br>
              <a:rPr lang="en-US" altLang="en-US" sz="2400" smtClean="0"/>
            </a:br>
            <a:r>
              <a:rPr lang="en-US" altLang="en-US" sz="2400" smtClean="0"/>
              <a:t>is uniquely determined!</a:t>
            </a:r>
            <a:br>
              <a:rPr lang="en-US" altLang="en-US" sz="2400" smtClean="0"/>
            </a:br>
            <a:endParaRPr lang="en-US" altLang="en-US" sz="2400" smtClean="0"/>
          </a:p>
          <a:p>
            <a:pPr>
              <a:buFontTx/>
              <a:buChar char="•"/>
            </a:pPr>
            <a:r>
              <a:rPr lang="en-US" altLang="en-US" sz="2400" smtClean="0"/>
              <a:t>Modified Hough transform:</a:t>
            </a:r>
            <a:br>
              <a:rPr lang="en-US" altLang="en-US" sz="2400" smtClean="0"/>
            </a:br>
            <a:endParaRPr lang="en-US" altLang="en-US" sz="2400" smtClean="0"/>
          </a:p>
          <a:p>
            <a:r>
              <a:rPr lang="en-US" altLang="en-US" sz="2400" smtClean="0"/>
              <a:t>    For each edge point (x,y) </a:t>
            </a:r>
            <a:br>
              <a:rPr lang="en-US" altLang="en-US" sz="2400" smtClean="0"/>
            </a:br>
            <a:r>
              <a:rPr lang="en-US" altLang="en-US" sz="2400" smtClean="0"/>
              <a:t>	θ = gradient orientation at (x,y)</a:t>
            </a:r>
            <a:br>
              <a:rPr lang="en-US" altLang="en-US" sz="2400" smtClean="0"/>
            </a:br>
            <a:r>
              <a:rPr lang="en-US" altLang="en-US" sz="2400" smtClean="0"/>
              <a:t>	</a:t>
            </a:r>
            <a:r>
              <a:rPr lang="el-GR" altLang="en-US" sz="2400" smtClean="0">
                <a:cs typeface="Times New Roman" panose="02020603050405020304" pitchFamily="18" charset="0"/>
              </a:rPr>
              <a:t>ρ</a:t>
            </a:r>
            <a:r>
              <a:rPr lang="en-US" altLang="en-US" sz="2400" smtClean="0"/>
              <a:t> = x cos θ + y sin θ</a:t>
            </a:r>
            <a:br>
              <a:rPr lang="en-US" altLang="en-US" sz="2400" smtClean="0"/>
            </a:br>
            <a:r>
              <a:rPr lang="en-US" altLang="en-US" sz="2400" smtClean="0"/>
              <a:t>	H(θ, </a:t>
            </a:r>
            <a:r>
              <a:rPr lang="el-GR" altLang="en-US" sz="2400" smtClean="0">
                <a:cs typeface="Times New Roman" panose="02020603050405020304" pitchFamily="18" charset="0"/>
              </a:rPr>
              <a:t>ρ</a:t>
            </a:r>
            <a:r>
              <a:rPr lang="en-US" altLang="en-US" sz="2400" smtClean="0"/>
              <a:t>) = H(θ, </a:t>
            </a:r>
            <a:r>
              <a:rPr lang="el-GR" altLang="en-US" sz="2400" smtClean="0">
                <a:cs typeface="Times New Roman" panose="02020603050405020304" pitchFamily="18" charset="0"/>
              </a:rPr>
              <a:t>ρ</a:t>
            </a:r>
            <a:r>
              <a:rPr lang="en-US" altLang="en-US" sz="2400" smtClean="0"/>
              <a:t>) + 1</a:t>
            </a:r>
            <a:br>
              <a:rPr lang="en-US" altLang="en-US" sz="2400" smtClean="0"/>
            </a:br>
            <a:r>
              <a:rPr lang="en-US" altLang="en-US" sz="2400" smtClean="0"/>
              <a:t>end</a:t>
            </a:r>
          </a:p>
          <a:p>
            <a:pPr>
              <a:buFontTx/>
              <a:buChar char="•"/>
            </a:pPr>
            <a:endParaRPr lang="en-US" altLang="en-US" sz="2400" smtClean="0"/>
          </a:p>
        </p:txBody>
      </p:sp>
      <p:grpSp>
        <p:nvGrpSpPr>
          <p:cNvPr id="44036" name="Group 16"/>
          <p:cNvGrpSpPr>
            <a:grpSpLocks/>
          </p:cNvGrpSpPr>
          <p:nvPr/>
        </p:nvGrpSpPr>
        <p:grpSpPr bwMode="auto">
          <a:xfrm>
            <a:off x="5867400" y="1066800"/>
            <a:ext cx="2590800" cy="990600"/>
            <a:chOff x="3840" y="1392"/>
            <a:chExt cx="1632" cy="624"/>
          </a:xfrm>
        </p:grpSpPr>
        <p:grpSp>
          <p:nvGrpSpPr>
            <p:cNvPr id="44038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4404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44046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43770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049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4404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404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b="1" smtClea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3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4404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404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362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4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57300" lvl="2" indent="-342900" eaLnBrk="1" hangingPunct="1">
              <a:buFontTx/>
              <a:buNone/>
            </a:pPr>
            <a:r>
              <a:rPr lang="en-US" sz="1800" dirty="0" smtClean="0"/>
              <a:t>        compute unique (d,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600" dirty="0" smtClean="0">
                <a:sym typeface="Symbol" pitchFamily="18" charset="2"/>
              </a:rPr>
              <a:t>) </a:t>
            </a:r>
            <a:r>
              <a:rPr lang="en-US" sz="1800" dirty="0" smtClean="0">
                <a:sym typeface="Symbol" pitchFamily="18" charset="2"/>
              </a:rPr>
              <a:t>based on image gradient at (</a:t>
            </a:r>
            <a:r>
              <a:rPr lang="en-US" sz="1800" dirty="0" err="1" smtClean="0">
                <a:sym typeface="Symbol" pitchFamily="18" charset="2"/>
              </a:rPr>
              <a:t>x,y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</a:t>
            </a:r>
          </a:p>
          <a:p>
            <a:pPr marL="1371600" lvl="3" indent="0" eaLnBrk="1" hangingPunct="1">
              <a:buFontTx/>
              <a:buNone/>
            </a:pPr>
            <a:r>
              <a:rPr lang="en-US" sz="1800" dirty="0" smtClean="0"/>
              <a:t>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2</a:t>
            </a:r>
          </a:p>
          <a:p>
            <a:pPr marL="838200" lvl="1" indent="-381000" eaLnBrk="1" hangingPunct="1"/>
            <a:r>
              <a:rPr lang="en-US" sz="1800" dirty="0" smtClean="0"/>
              <a:t>give more votes for stronger edges (use magnitude of gradient)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3</a:t>
            </a:r>
          </a:p>
          <a:p>
            <a:pPr marL="838200" lvl="1" indent="-381000" eaLnBrk="1" hangingPunct="1"/>
            <a:r>
              <a:rPr lang="en-US" sz="1800" dirty="0" smtClean="0"/>
              <a:t>change the sampling of (d, </a:t>
            </a:r>
            <a:r>
              <a:rPr lang="en-US" sz="1800" dirty="0" smtClean="0">
                <a:sym typeface="Symbol" pitchFamily="18" charset="2"/>
              </a:rPr>
              <a:t>) to give more/less resolution</a:t>
            </a:r>
            <a:endParaRPr lang="en-US" sz="18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4</a:t>
            </a:r>
          </a:p>
          <a:p>
            <a:pPr marL="838200" lvl="1" indent="-381000" eaLnBrk="1" hangingPunct="1"/>
            <a:r>
              <a:rPr lang="en-US" sz="1800" dirty="0" smtClean="0"/>
              <a:t>The same procedure can be used with circles, squares, or any other shape…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Steve Seitz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r, unknown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6306369" y="5017315"/>
            <a:ext cx="365130" cy="200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097331" y="4487877"/>
            <a:ext cx="28480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21338" y="5911884"/>
            <a:ext cx="2951208" cy="63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8113761" y="5984910"/>
          <a:ext cx="392048" cy="4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61" y="5984910"/>
                        <a:ext cx="392048" cy="431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973638" y="3005138"/>
          <a:ext cx="3921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005138"/>
                        <a:ext cx="3921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33" grpId="0"/>
      <p:bldP spid="12" grpId="0" animBg="1"/>
      <p:bldP spid="1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57" y="1274733"/>
            <a:ext cx="3708393" cy="49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35" y="1502688"/>
            <a:ext cx="4308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Extra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points (clutter), multiple models: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which points go with which line, if any?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Only some parts of each line detected, and some parts are </a:t>
            </a: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missing:</a:t>
            </a: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find a line that bridges missing evidence?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Noise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measured edge points, orientations: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detect true underlying parameters?</a:t>
            </a:r>
          </a:p>
          <a:p>
            <a:pPr marL="231775" indent="-231775" algn="l" rtl="0">
              <a:spcAft>
                <a:spcPts val="120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638" y="32539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Difficulty of line fitting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18371" y="179343"/>
            <a:ext cx="1851263" cy="112868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r, unknown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6" cstate="print"/>
          <a:srcRect l="53306"/>
          <a:stretch>
            <a:fillRect/>
          </a:stretch>
        </p:blipFill>
        <p:spPr bwMode="auto">
          <a:xfrm>
            <a:off x="4608513" y="3081375"/>
            <a:ext cx="36878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96007" y="4451364"/>
            <a:ext cx="693747" cy="6207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231" y="3810000"/>
            <a:ext cx="16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Intersection: most votes for center occur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unknown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905000" y="3709983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64105" y="2954332"/>
            <a:ext cx="4279895" cy="3249655"/>
            <a:chOff x="4864105" y="2954332"/>
            <a:chExt cx="4279895" cy="324965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6032520" y="4999059"/>
              <a:ext cx="24828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010156" y="3976695"/>
              <a:ext cx="20447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4845848" y="5017315"/>
              <a:ext cx="1204929" cy="116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588430" y="4743468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0617" y="5327676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59" y="2954332"/>
              <a:ext cx="6285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600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438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 animBg="1"/>
      <p:bldP spid="23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unknown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34584" t="60902" r="49167" b="11839"/>
          <a:stretch>
            <a:fillRect/>
          </a:stretch>
        </p:blipFill>
        <p:spPr bwMode="auto">
          <a:xfrm>
            <a:off x="5105400" y="3100383"/>
            <a:ext cx="274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7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14600" y="36337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68269" r="50998" b="18469"/>
          <a:stretch>
            <a:fillRect/>
          </a:stretch>
        </p:blipFill>
        <p:spPr bwMode="auto">
          <a:xfrm>
            <a:off x="6477000" y="3862383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2839" y="4670442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281" y="5327676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23" y="2954332"/>
            <a:ext cx="4460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</a:t>
            </a:r>
            <a:r>
              <a:rPr lang="en-US" sz="2400" b="1" dirty="0" smtClean="0"/>
              <a:t>known</a:t>
            </a:r>
            <a:r>
              <a:rPr lang="en-US" sz="2400" dirty="0" smtClean="0"/>
              <a:t>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173213" y="2990844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973813" y="5581644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33525" y="5581685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54213" y="3219444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011413" y="3600444"/>
            <a:ext cx="13716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373613" y="421004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7" cstate="print"/>
          <a:srcRect l="36250" t="66354" r="50417" b="5707"/>
          <a:stretch>
            <a:fillRect/>
          </a:stretch>
        </p:blipFill>
        <p:spPr bwMode="auto">
          <a:xfrm>
            <a:off x="5821413" y="3067044"/>
            <a:ext cx="2022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rot="2717577">
            <a:off x="1875681" y="4663276"/>
            <a:ext cx="639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rot="2717577" flipV="1">
            <a:off x="2347963" y="4264019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 rot="2717577">
            <a:off x="2108251" y="457675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30413" y="4667244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201913" y="4468807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θ</a:t>
            </a: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544813" y="4133844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For every edge pixel (</a:t>
            </a:r>
            <a:r>
              <a:rPr lang="en-US" sz="2800" i="1" dirty="0" err="1" smtClean="0"/>
              <a:t>x,y</a:t>
            </a:r>
            <a:r>
              <a:rPr lang="en-US" sz="2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For each possible radius value </a:t>
            </a:r>
            <a:r>
              <a:rPr lang="en-US" sz="2800" i="1" dirty="0" smtClean="0"/>
              <a:t>r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For each possible gradient direction </a:t>
            </a:r>
            <a:r>
              <a:rPr lang="el-GR" sz="2800" i="1" dirty="0" smtClean="0"/>
              <a:t>θ</a:t>
            </a:r>
            <a:r>
              <a:rPr lang="en-US" sz="2800" i="1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		// or use estimated gradient at (</a:t>
            </a:r>
            <a:r>
              <a:rPr lang="en-US" sz="2800" i="1" dirty="0" err="1" smtClean="0">
                <a:solidFill>
                  <a:srgbClr val="92D050"/>
                </a:solidFill>
              </a:rPr>
              <a:t>x,y</a:t>
            </a:r>
            <a:r>
              <a:rPr lang="en-US" sz="2800" i="1" dirty="0" smtClean="0">
                <a:solidFill>
                  <a:srgbClr val="92D050"/>
                </a:solidFill>
              </a:rPr>
              <a:t>)</a:t>
            </a:r>
            <a:endParaRPr lang="en-US" sz="2800" dirty="0" smtClean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i="1" dirty="0" smtClean="0"/>
              <a:t>θ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y</a:t>
            </a:r>
            <a:r>
              <a:rPr lang="en-US" sz="2800" dirty="0" smtClean="0"/>
              <a:t> + </a:t>
            </a:r>
            <a:r>
              <a:rPr lang="en-US" sz="2800" i="1" dirty="0" smtClean="0"/>
              <a:t>r</a:t>
            </a:r>
            <a:r>
              <a:rPr lang="en-US" sz="2800" dirty="0" smtClean="0"/>
              <a:t> sin(</a:t>
            </a:r>
            <a:r>
              <a:rPr lang="el-GR" sz="2800" i="1" dirty="0" smtClean="0"/>
              <a:t>θ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H[</a:t>
            </a:r>
            <a:r>
              <a:rPr lang="en-US" sz="2800" i="1" dirty="0" err="1" smtClean="0"/>
              <a:t>a,b,r</a:t>
            </a:r>
            <a:r>
              <a:rPr lang="en-US" sz="2800" dirty="0" smtClean="0"/>
              <a:t>] += 1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6477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online demo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hlinkClick r:id="rId3"/>
              </a:rPr>
              <a:t>http://www.markschulze.net/java/hough/</a:t>
            </a:r>
            <a:endParaRPr 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complexity per </a:t>
            </a:r>
            <a:r>
              <a:rPr lang="en-US" dirty="0" err="1" smtClean="0"/>
              <a:t>edgel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6032520" y="1603351"/>
            <a:ext cx="2957553" cy="37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3241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0" y="5473728"/>
            <a:ext cx="9310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Note: a different Hough transform (with separate accumulators) was used for each circle radius (quarters vs. penny).</a:t>
            </a:r>
          </a:p>
          <a:p>
            <a:pPr algn="l" rtl="0"/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7189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996007" y="1566837"/>
            <a:ext cx="3036274" cy="37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28" y="1603350"/>
            <a:ext cx="2774988" cy="36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440" y="1201707"/>
            <a:ext cx="3392497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Combined detections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0"/>
            <a:ext cx="8229600" cy="685800"/>
          </a:xfrm>
        </p:spPr>
        <p:txBody>
          <a:bodyPr/>
          <a:lstStyle/>
          <a:p>
            <a:r>
              <a:rPr lang="en-US" sz="1800" dirty="0" err="1" smtClean="0"/>
              <a:t>Hemerson</a:t>
            </a:r>
            <a:r>
              <a:rPr lang="en-US" sz="1800" dirty="0" smtClean="0"/>
              <a:t> </a:t>
            </a:r>
            <a:r>
              <a:rPr lang="en-US" sz="1800" dirty="0" err="1" smtClean="0"/>
              <a:t>Pistori</a:t>
            </a:r>
            <a:r>
              <a:rPr lang="en-US" sz="1800" dirty="0" smtClean="0"/>
              <a:t> and Eduardo Rocha Costa http://rsbweb.nih.gov/ij/plugins/hough-circles.html</a:t>
            </a:r>
            <a:endParaRPr lang="en-US" sz="1800" dirty="0"/>
          </a:p>
        </p:txBody>
      </p:sp>
      <p:pic>
        <p:nvPicPr>
          <p:cNvPr id="290818" name="Picture 2" descr="[origina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0" name="Picture 4" descr="[preprocess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2" name="Picture 6" descr="[houghspac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4" name="Picture 8" descr="[circles mark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315104" cy="190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Gradient+threshold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Hough space (fixed radius)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detections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44563"/>
          </a:xfrm>
        </p:spPr>
        <p:txBody>
          <a:bodyPr/>
          <a:lstStyle/>
          <a:p>
            <a:r>
              <a:rPr lang="en-US" sz="1800" dirty="0" smtClean="0"/>
              <a:t>An Iris Detection Method Using the Hough Transform and Its Evaluation for Facial and Eye Movement, by Hideki Kashima, Hitoshi </a:t>
            </a:r>
            <a:r>
              <a:rPr lang="en-US" sz="1800" dirty="0" err="1" smtClean="0"/>
              <a:t>Hongo</a:t>
            </a:r>
            <a:r>
              <a:rPr lang="en-US" sz="1800" dirty="0" smtClean="0"/>
              <a:t>, </a:t>
            </a:r>
            <a:r>
              <a:rPr lang="en-US" sz="1800" dirty="0" err="1" smtClean="0"/>
              <a:t>Kunihito</a:t>
            </a:r>
            <a:r>
              <a:rPr lang="en-US" sz="1800" dirty="0" smtClean="0"/>
              <a:t> Kato, Kazuhiko Yamamoto, ACCV 2002.</a:t>
            </a:r>
            <a:endParaRPr lang="en-US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17251" r="57031" b="59029"/>
          <a:stretch>
            <a:fillRect/>
          </a:stretch>
        </p:blipFill>
        <p:spPr bwMode="auto">
          <a:xfrm>
            <a:off x="3581400" y="1524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51918" r="49219" b="6089"/>
          <a:stretch>
            <a:fillRect/>
          </a:stretch>
        </p:blipFill>
        <p:spPr bwMode="auto">
          <a:xfrm>
            <a:off x="304800" y="1447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40971" r="57031" b="36388"/>
          <a:stretch>
            <a:fillRect/>
          </a:stretch>
        </p:blipFill>
        <p:spPr bwMode="auto">
          <a:xfrm>
            <a:off x="6172200" y="1524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63612" r="57031" b="12668"/>
          <a:stretch>
            <a:fillRect/>
          </a:stretch>
        </p:blipFill>
        <p:spPr bwMode="auto">
          <a:xfrm>
            <a:off x="5181600" y="3657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Voting: practical tips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0" y="1311246"/>
            <a:ext cx="854557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Minimize irrelevant tokens first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Choose a good grid / </a:t>
            </a:r>
            <a:r>
              <a:rPr lang="en-US" sz="2800" dirty="0" err="1" smtClean="0"/>
              <a:t>discretization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Vote for neighbors, also (smoothing in accumulator array)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Use direction of edge to reduce parameters by 1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To read back which points voted for “winning” peaks, keep tags on the votes.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47800" y="2514600"/>
            <a:ext cx="6553200" cy="430887"/>
            <a:chOff x="1295400" y="2590800"/>
            <a:chExt cx="6553200" cy="4308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coarse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fine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232"/>
            <a:ext cx="432816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1"/>
            <a:ext cx="4267200" cy="24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4572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Autonomous</a:t>
            </a:r>
          </a:p>
          <a:p>
            <a:r>
              <a:rPr lang="en-US" sz="2800" smtClean="0"/>
              <a:t>Driving</a:t>
            </a:r>
          </a:p>
          <a:p>
            <a:endParaRPr lang="en-US" sz="2800"/>
          </a:p>
          <a:p>
            <a:r>
              <a:rPr lang="en-US" sz="2800" smtClean="0"/>
              <a:t>Want prominent</a:t>
            </a:r>
          </a:p>
          <a:p>
            <a:r>
              <a:rPr lang="en-US" sz="2800" smtClean="0"/>
              <a:t>Lines, not noisy edges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1"/>
            <a:ext cx="4267200" cy="24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Hough transform: pros and cons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128681"/>
            <a:ext cx="8229600" cy="4924456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Pros</a:t>
            </a:r>
          </a:p>
          <a:p>
            <a:pPr eaLnBrk="1" hangingPunct="1"/>
            <a:r>
              <a:rPr lang="en-US" sz="2400" dirty="0" smtClean="0"/>
              <a:t>All points are processed independently, so can cope with occlusion, gaps</a:t>
            </a:r>
          </a:p>
          <a:p>
            <a:pPr eaLnBrk="1" hangingPunct="1"/>
            <a:r>
              <a:rPr lang="en-US" sz="2400" dirty="0" smtClean="0"/>
              <a:t>Some robustness to noise: noise points unlikely to contribute </a:t>
            </a:r>
            <a:r>
              <a:rPr lang="en-US" sz="2400" i="1" dirty="0" smtClean="0"/>
              <a:t>consistently</a:t>
            </a:r>
            <a:r>
              <a:rPr lang="en-US" sz="2400" dirty="0" smtClean="0"/>
              <a:t> to any single bin</a:t>
            </a:r>
          </a:p>
          <a:p>
            <a:pPr eaLnBrk="1" hangingPunct="1"/>
            <a:r>
              <a:rPr lang="en-US" sz="2400" dirty="0" smtClean="0"/>
              <a:t>Can detect multiple instances of a model in a single pass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None/>
            </a:pPr>
            <a:r>
              <a:rPr lang="en-US" sz="2800" u="sng" dirty="0" smtClean="0"/>
              <a:t>Cons</a:t>
            </a:r>
          </a:p>
          <a:p>
            <a:pPr eaLnBrk="1" hangingPunct="1"/>
            <a:r>
              <a:rPr lang="en-US" sz="2400" dirty="0" smtClean="0"/>
              <a:t>Complexity of search time increases exponentially with the number of model parameters </a:t>
            </a:r>
          </a:p>
          <a:p>
            <a:pPr eaLnBrk="1" hangingPunct="1"/>
            <a:r>
              <a:rPr lang="en-US" sz="2400" dirty="0" smtClean="0"/>
              <a:t>Non-target shapes can produce spurious peaks in parameter space</a:t>
            </a:r>
          </a:p>
          <a:p>
            <a:pPr eaLnBrk="1" hangingPunct="1"/>
            <a:r>
              <a:rPr lang="en-US" sz="2400" dirty="0" smtClean="0"/>
              <a:t>Quantization: can be tricky to pick a good grid size</a:t>
            </a:r>
          </a:p>
          <a:p>
            <a:pPr eaLnBrk="1" hangingPunct="1">
              <a:buNone/>
            </a:pPr>
            <a:endParaRPr lang="en-US" sz="2800" u="sng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76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44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5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b="1" dirty="0" smtClean="0"/>
              <a:t>Grouping/segmentation </a:t>
            </a:r>
            <a:r>
              <a:rPr lang="en-US" sz="2400" dirty="0" smtClean="0"/>
              <a:t>useful to</a:t>
            </a:r>
            <a:r>
              <a:rPr lang="en-US" sz="2400" b="1" dirty="0" smtClean="0"/>
              <a:t> </a:t>
            </a:r>
            <a:r>
              <a:rPr lang="en-US" sz="2400" dirty="0" smtClean="0"/>
              <a:t>make a compact representation and merge similar features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2060"/>
                </a:solidFill>
              </a:rPr>
              <a:t>associate features based on defined similarity measure and clustering objective</a:t>
            </a:r>
          </a:p>
          <a:p>
            <a:pPr marL="742950" lvl="2" indent="-342900"/>
            <a:endParaRPr lang="en-US" sz="2000" b="1" dirty="0" smtClean="0"/>
          </a:p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5943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400" smtClean="0"/>
              <a:t>#Program to find lines using Hough transform</a:t>
            </a:r>
          </a:p>
          <a:p>
            <a:pPr marL="0" indent="0">
              <a:buNone/>
            </a:pPr>
            <a:r>
              <a:rPr lang="en-US" sz="1400" smtClean="0"/>
              <a:t>#argv[1] is orig. image, argv[2] is line length to find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 smtClean="0"/>
              <a:t>import </a:t>
            </a:r>
            <a:r>
              <a:rPr lang="en-US" sz="1400"/>
              <a:t>cv2</a:t>
            </a:r>
          </a:p>
          <a:p>
            <a:pPr marL="0" indent="0">
              <a:buNone/>
            </a:pPr>
            <a:r>
              <a:rPr lang="en-US" sz="1400"/>
              <a:t>import numpy as np</a:t>
            </a:r>
          </a:p>
          <a:p>
            <a:pPr marL="0" indent="0">
              <a:buNone/>
            </a:pPr>
            <a:r>
              <a:rPr lang="en-US" sz="1400"/>
              <a:t>import sys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/>
              <a:t>img = cv2.imread(sys.argv[1])</a:t>
            </a:r>
          </a:p>
          <a:p>
            <a:pPr marL="0" indent="0">
              <a:buNone/>
            </a:pPr>
            <a:r>
              <a:rPr lang="en-US" sz="1400"/>
              <a:t>line_length =int(sys.argv[2])  # length of Hough Lines</a:t>
            </a:r>
          </a:p>
          <a:p>
            <a:pPr marL="0" indent="0">
              <a:buNone/>
            </a:pPr>
            <a:r>
              <a:rPr lang="en-US" sz="1400"/>
              <a:t>cv2.imshow("original image",img)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/>
              <a:t>gray = cv2.cvtColor(img,cv2.COLOR_BGR2GRAY)</a:t>
            </a:r>
          </a:p>
          <a:p>
            <a:pPr marL="0" indent="0">
              <a:buNone/>
            </a:pPr>
            <a:r>
              <a:rPr lang="en-US" sz="1400"/>
              <a:t>cv2.imshow("B&amp;W",gray)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/>
              <a:t>edges_unfiltered = cv2.Canny(gray,50,130,apertureSize = 3)</a:t>
            </a:r>
          </a:p>
          <a:p>
            <a:pPr marL="0" indent="0">
              <a:buNone/>
            </a:pPr>
            <a:r>
              <a:rPr lang="en-US" sz="1400"/>
              <a:t>cv2.imshow("Canny Edges #1",edges_unfiltered)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/>
              <a:t>masked_image=gray</a:t>
            </a:r>
          </a:p>
          <a:p>
            <a:pPr marL="0" indent="0">
              <a:buNone/>
            </a:pPr>
            <a:r>
              <a:rPr lang="en-US" sz="1400"/>
              <a:t>eroded_image = cv2.erode(masked_image, np.ones((3,3)), iterations = 1)</a:t>
            </a:r>
          </a:p>
          <a:p>
            <a:pPr marL="0" indent="0">
              <a:buNone/>
            </a:pPr>
            <a:r>
              <a:rPr lang="en-US" sz="1400"/>
              <a:t>dilated_image = cv2.dilate(eroded_image, np.ones((3,3)), iterations = 1)</a:t>
            </a:r>
          </a:p>
          <a:p>
            <a:pPr marL="0" indent="0">
              <a:buNone/>
            </a:pPr>
            <a:r>
              <a:rPr lang="en-US" sz="1400"/>
              <a:t>cv2.imshow("dilated and eroded",dilated_image)</a:t>
            </a:r>
          </a:p>
          <a:p>
            <a:pPr marL="0" indent="0">
              <a:buNone/>
            </a:pPr>
            <a:r>
              <a:rPr lang="en-US" sz="1400"/>
              <a:t>edges = cv2.Canny(dilated_image,100,240,apertureSize = 3)</a:t>
            </a:r>
          </a:p>
          <a:p>
            <a:pPr marL="0" indent="0">
              <a:buNone/>
            </a:pPr>
            <a:r>
              <a:rPr lang="en-US" sz="1400"/>
              <a:t>cv2.imshow("Canny Edges #2",</a:t>
            </a:r>
            <a:r>
              <a:rPr lang="en-US" sz="1400"/>
              <a:t>edges</a:t>
            </a:r>
            <a:r>
              <a:rPr lang="en-US" sz="1400" smtClean="0"/>
              <a:t>)</a:t>
            </a:r>
          </a:p>
          <a:p>
            <a:pPr marL="0" indent="0">
              <a:buNone/>
            </a:pPr>
            <a:endParaRPr lang="en-US" sz="1400" smtClean="0"/>
          </a:p>
          <a:p>
            <a:pPr marL="0" indent="0">
              <a:buNone/>
            </a:pPr>
            <a:r>
              <a:rPr lang="en-US" sz="1400"/>
              <a:t>lines = cv2.HoughLines(edges,1,np.pi/180,line_length)    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5675957" y="609600"/>
            <a:ext cx="35044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#draw the found lines on original image</a:t>
            </a:r>
          </a:p>
          <a:p>
            <a:endParaRPr lang="en-US" sz="1400" smtClean="0"/>
          </a:p>
          <a:p>
            <a:r>
              <a:rPr lang="en-US" sz="1400" smtClean="0"/>
              <a:t>for </a:t>
            </a:r>
            <a:r>
              <a:rPr lang="en-US" sz="1400"/>
              <a:t>i in range(len(lines)):</a:t>
            </a:r>
          </a:p>
          <a:p>
            <a:r>
              <a:rPr lang="en-US" sz="1400"/>
              <a:t>    rho,theta = lines[i][0]</a:t>
            </a:r>
          </a:p>
          <a:p>
            <a:r>
              <a:rPr lang="en-US" sz="1400"/>
              <a:t>    a = np.cos(theta)</a:t>
            </a:r>
          </a:p>
          <a:p>
            <a:r>
              <a:rPr lang="en-US" sz="1400"/>
              <a:t>    b = np.sin(theta)</a:t>
            </a:r>
          </a:p>
          <a:p>
            <a:r>
              <a:rPr lang="en-US" sz="1400"/>
              <a:t>    x0 = a*rho</a:t>
            </a:r>
          </a:p>
          <a:p>
            <a:r>
              <a:rPr lang="en-US" sz="1400"/>
              <a:t>    y0 = b*rho</a:t>
            </a:r>
          </a:p>
          <a:p>
            <a:r>
              <a:rPr lang="en-US" sz="1400"/>
              <a:t>    x1 = int(x0 + 1000*(-b))</a:t>
            </a:r>
          </a:p>
          <a:p>
            <a:r>
              <a:rPr lang="en-US" sz="1400"/>
              <a:t>    y1 = int(y0 + 1000*(a))</a:t>
            </a:r>
          </a:p>
          <a:p>
            <a:r>
              <a:rPr lang="en-US" sz="1400"/>
              <a:t>    x2 = int(x0 - 1000*(-b))</a:t>
            </a:r>
          </a:p>
          <a:p>
            <a:r>
              <a:rPr lang="en-US" sz="1400"/>
              <a:t>    y2 = int(y0 - 1000*(a))</a:t>
            </a:r>
          </a:p>
          <a:p>
            <a:r>
              <a:rPr lang="en-US" sz="1400"/>
              <a:t>    cv2.line(img,(x1,y1),(x2,y2),(0,0,255),2)</a:t>
            </a:r>
          </a:p>
          <a:p>
            <a:r>
              <a:rPr lang="en-US" sz="1400"/>
              <a:t>  </a:t>
            </a:r>
          </a:p>
          <a:p>
            <a:r>
              <a:rPr lang="en-US" sz="1400"/>
              <a:t>cv2.imshow("output_lines",img)</a:t>
            </a:r>
          </a:p>
          <a:p>
            <a:r>
              <a:rPr lang="en-US" sz="1400"/>
              <a:t>cv2.waitKey(0)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57441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172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hlinkClick r:id="rId2"/>
              </a:rPr>
              <a:t>video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52400"/>
            <a:ext cx="2769101" cy="2076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3726"/>
            <a:ext cx="27940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9" y="133726"/>
            <a:ext cx="27940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89560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49" y="2895600"/>
            <a:ext cx="2730751" cy="204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49" y="2895600"/>
            <a:ext cx="2704850" cy="2028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0756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Original image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08873" y="237672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Grayscale image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4772" y="236143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Canny Edges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093270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Filtered Canny Edges</a:t>
            </a:r>
          </a:p>
          <a:p>
            <a:r>
              <a:rPr lang="en-US" smtClean="0"/>
              <a:t>After erosion/dilation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43389" y="5126558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Hough Lines, length=99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3899" y="5126558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Hough Lines, length=76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Fitting lines: Hough transform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311246"/>
            <a:ext cx="5842056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points that belong to a line, what is the line?</a:t>
            </a:r>
          </a:p>
          <a:p>
            <a:pPr eaLnBrk="1" hangingPunct="1"/>
            <a:r>
              <a:rPr lang="en-US" sz="2400" dirty="0" smtClean="0"/>
              <a:t>How many lines are there?</a:t>
            </a:r>
          </a:p>
          <a:p>
            <a:pPr eaLnBrk="1" hangingPunct="1"/>
            <a:r>
              <a:rPr lang="en-US" sz="2400" dirty="0" smtClean="0"/>
              <a:t>Which points belong to which lines?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b="1" dirty="0" smtClean="0"/>
              <a:t>Hough Transform </a:t>
            </a:r>
            <a:r>
              <a:rPr lang="en-US" sz="2400" dirty="0" smtClean="0"/>
              <a:t>is a voting technique that can be used to answer all of these questions.</a:t>
            </a:r>
          </a:p>
          <a:p>
            <a:pPr lvl="1" eaLnBrk="1" hangingPunct="1">
              <a:buNone/>
            </a:pPr>
            <a:r>
              <a:rPr lang="en-US" sz="2400" u="sng" dirty="0" smtClean="0"/>
              <a:t>Main idea</a:t>
            </a:r>
            <a:r>
              <a:rPr lang="en-US" sz="2400" dirty="0" smtClean="0"/>
              <a:t>: </a:t>
            </a:r>
          </a:p>
          <a:p>
            <a:pPr lvl="1" eaLnBrk="1" hangingPunct="1">
              <a:buNone/>
            </a:pPr>
            <a:r>
              <a:rPr lang="en-US" sz="2400" dirty="0" smtClean="0"/>
              <a:t>1.  Record vote for each possible line on which each edge point lies.</a:t>
            </a:r>
          </a:p>
          <a:p>
            <a:pPr lvl="1" eaLnBrk="1" hangingPunct="1">
              <a:buNone/>
            </a:pPr>
            <a:r>
              <a:rPr lang="en-US" sz="2400" dirty="0" smtClean="0"/>
              <a:t>2.  Look for lines that get many votes</a:t>
            </a:r>
            <a:r>
              <a:rPr lang="en-US" sz="2000" dirty="0" smtClean="0"/>
              <a:t>.</a:t>
            </a:r>
          </a:p>
        </p:txBody>
      </p:sp>
      <p:pic>
        <p:nvPicPr>
          <p:cNvPr id="532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88" y="2679670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800064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89" y="4597416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74733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It’s not feasible to check all combinations of features by fitting a model to each possible subset.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 smtClean="0"/>
              <a:t>Voting</a:t>
            </a:r>
            <a:r>
              <a:rPr lang="en-US" sz="2400" dirty="0" smtClean="0"/>
              <a:t> is a general technique where we let the features </a:t>
            </a:r>
            <a:r>
              <a:rPr lang="en-US" sz="2400" i="1" dirty="0" smtClean="0"/>
              <a:t>vote for all models that are compatible with it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Look for model parameters that receive a lot of votes.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Noise &amp; clutter features will cast votes too, </a:t>
            </a:r>
            <a:r>
              <a:rPr lang="en-US" sz="2400" i="1" dirty="0" smtClean="0"/>
              <a:t>but</a:t>
            </a:r>
            <a:r>
              <a:rPr lang="en-US" sz="2400" dirty="0" smtClean="0"/>
              <a:t> typically their votes should be inconsistent with the majority of “good”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Hough transform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An early type of voting scheme</a:t>
            </a:r>
          </a:p>
          <a:p>
            <a:pPr>
              <a:buFontTx/>
              <a:buChar char="•"/>
            </a:pPr>
            <a:r>
              <a:rPr lang="en-US" altLang="en-US" smtClean="0"/>
              <a:t>General outline: </a:t>
            </a:r>
          </a:p>
          <a:p>
            <a:pPr lvl="1"/>
            <a:r>
              <a:rPr lang="en-US" altLang="en-US" smtClean="0"/>
              <a:t>Discretize parameter space into bins</a:t>
            </a:r>
          </a:p>
          <a:p>
            <a:pPr lvl="1"/>
            <a:r>
              <a:rPr lang="en-US" altLang="en-US" smtClean="0"/>
              <a:t>For each feature point in the image, put a vote in every bin in the parameter space that could have generated this point</a:t>
            </a:r>
          </a:p>
          <a:p>
            <a:pPr lvl="1"/>
            <a:r>
              <a:rPr lang="en-US" altLang="en-US" smtClean="0"/>
              <a:t>Find bins that have the most votes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43000" y="6140450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P.V.C. Hough, </a:t>
            </a:r>
            <a:r>
              <a:rPr lang="en-US" altLang="en-US" i="1" smtClean="0">
                <a:solidFill>
                  <a:srgbClr val="000000"/>
                </a:solidFill>
                <a:cs typeface="Arial" panose="020B0604020202020204" pitchFamily="34" charset="0"/>
              </a:rPr>
              <a:t>Machine Analysis of Bubble Chamber Pictures,</a:t>
            </a: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 Proc. Int. Conf. High Energy Accelerators and Instrumentation, 1959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95400" y="3581400"/>
            <a:ext cx="2514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4267200" y="42672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21351" name="Group 39"/>
          <p:cNvGraphicFramePr>
            <a:graphicFrameLocks noGrp="1"/>
          </p:cNvGraphicFramePr>
          <p:nvPr>
            <p:ph sz="half" idx="4294967295"/>
          </p:nvPr>
        </p:nvGraphicFramePr>
        <p:xfrm>
          <a:off x="5562600" y="3581400"/>
          <a:ext cx="2362200" cy="1981200"/>
        </p:xfrm>
        <a:graphic>
          <a:graphicData uri="http://schemas.openxmlformats.org/drawingml/2006/table">
            <a:tbl>
              <a:tblPr/>
              <a:tblGrid>
                <a:gridCol w="473075"/>
                <a:gridCol w="471488"/>
                <a:gridCol w="473075"/>
                <a:gridCol w="471487"/>
                <a:gridCol w="47307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3" name="Oval 41"/>
          <p:cNvSpPr>
            <a:spLocks noChangeArrowheads="1"/>
          </p:cNvSpPr>
          <p:nvPr/>
        </p:nvSpPr>
        <p:spPr bwMode="auto">
          <a:xfrm>
            <a:off x="19050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84" name="Oval 42"/>
          <p:cNvSpPr>
            <a:spLocks noChangeArrowheads="1"/>
          </p:cNvSpPr>
          <p:nvPr/>
        </p:nvSpPr>
        <p:spPr bwMode="auto">
          <a:xfrm>
            <a:off x="21336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85" name="Oval 43"/>
          <p:cNvSpPr>
            <a:spLocks noChangeArrowheads="1"/>
          </p:cNvSpPr>
          <p:nvPr/>
        </p:nvSpPr>
        <p:spPr bwMode="auto">
          <a:xfrm>
            <a:off x="24384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86" name="Oval 44"/>
          <p:cNvSpPr>
            <a:spLocks noChangeArrowheads="1"/>
          </p:cNvSpPr>
          <p:nvPr/>
        </p:nvSpPr>
        <p:spPr bwMode="auto">
          <a:xfrm>
            <a:off x="26670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87" name="Oval 45"/>
          <p:cNvSpPr>
            <a:spLocks noChangeArrowheads="1"/>
          </p:cNvSpPr>
          <p:nvPr/>
        </p:nvSpPr>
        <p:spPr bwMode="auto">
          <a:xfrm>
            <a:off x="2895600" y="4191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88" name="Oval 46"/>
          <p:cNvSpPr>
            <a:spLocks noChangeArrowheads="1"/>
          </p:cNvSpPr>
          <p:nvPr/>
        </p:nvSpPr>
        <p:spPr bwMode="auto">
          <a:xfrm>
            <a:off x="3124200" y="3962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89" name="Text Box 47"/>
          <p:cNvSpPr txBox="1">
            <a:spLocks noChangeArrowheads="1"/>
          </p:cNvSpPr>
          <p:nvPr/>
        </p:nvSpPr>
        <p:spPr bwMode="auto">
          <a:xfrm>
            <a:off x="1741488" y="5470525"/>
            <a:ext cx="163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Image space</a:t>
            </a:r>
          </a:p>
        </p:txBody>
      </p:sp>
      <p:sp>
        <p:nvSpPr>
          <p:cNvPr id="31790" name="Text Box 48"/>
          <p:cNvSpPr txBox="1">
            <a:spLocks noChangeArrowheads="1"/>
          </p:cNvSpPr>
          <p:nvPr/>
        </p:nvSpPr>
        <p:spPr bwMode="auto">
          <a:xfrm>
            <a:off x="5334000" y="5546725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40958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Connection between image (x,y) and Hough (m,b) spaces</a:t>
            </a:r>
          </a:p>
          <a:p>
            <a:pPr lvl="1" eaLnBrk="1" hangingPunct="1"/>
            <a:r>
              <a:rPr lang="en-US" smtClean="0"/>
              <a:t>A line in the image corresponds to a point in Hough space</a:t>
            </a:r>
          </a:p>
          <a:p>
            <a:pPr lvl="1" eaLnBrk="1" hangingPunct="1"/>
            <a:r>
              <a:rPr lang="en-US" smtClean="0"/>
              <a:t>To go from image space to Hough space:</a:t>
            </a:r>
          </a:p>
          <a:p>
            <a:pPr lvl="2" eaLnBrk="1" hangingPunct="1"/>
            <a:r>
              <a:rPr lang="en-US" sz="1800" smtClean="0"/>
              <a:t>given a set of points (x,y), find all (m,b) such that y = mx + b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1676400" y="1981200"/>
            <a:ext cx="14478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6329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838" y="1755775"/>
            <a:ext cx="15541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5715000" y="259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096000" y="3032125"/>
            <a:ext cx="48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019675" y="2409825"/>
            <a:ext cx="41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9149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Connection between image (x,y) and Hough (m,b) spaces</a:t>
            </a:r>
          </a:p>
          <a:p>
            <a:pPr lvl="1" eaLnBrk="1" hangingPunct="1"/>
            <a:r>
              <a:rPr lang="en-US" smtClean="0"/>
              <a:t>A line in the image corresponds to a point in Hough space</a:t>
            </a:r>
          </a:p>
          <a:p>
            <a:pPr lvl="1" eaLnBrk="1" hangingPunct="1"/>
            <a:r>
              <a:rPr lang="en-US" smtClean="0"/>
              <a:t>To go from image space to Hough space:</a:t>
            </a:r>
          </a:p>
          <a:p>
            <a:pPr lvl="2" eaLnBrk="1" hangingPunct="1"/>
            <a:r>
              <a:rPr lang="en-US" sz="1800" smtClean="0"/>
              <a:t>given a set of points (x,y), find all (m,b) such that y = mx + b</a:t>
            </a:r>
          </a:p>
          <a:p>
            <a:pPr lvl="1" eaLnBrk="1" hangingPunct="1"/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Answer:  the solutions of b = -x</a:t>
                </a:r>
                <a:r>
                  <a:rPr lang="en-US" kern="1200" baseline="-25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lang="en-US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 + y</a:t>
                </a:r>
                <a:r>
                  <a:rPr lang="en-US" kern="1200" baseline="-25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5216</TotalTime>
  <Words>2587</Words>
  <Application>Microsoft Office PowerPoint</Application>
  <PresentationFormat>On-screen Show (4:3)</PresentationFormat>
  <Paragraphs>510</Paragraphs>
  <Slides>48</Slides>
  <Notes>42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70" baseType="lpstr">
      <vt:lpstr>SimSun</vt:lpstr>
      <vt:lpstr>Arial</vt:lpstr>
      <vt:lpstr>Calibri</vt:lpstr>
      <vt:lpstr>Helvetica</vt:lpstr>
      <vt:lpstr>Symbol</vt:lpstr>
      <vt:lpstr>Times</vt:lpstr>
      <vt:lpstr>Times New Roman</vt:lpstr>
      <vt:lpstr>Wingdings</vt:lpstr>
      <vt:lpstr>Office Theme</vt:lpstr>
      <vt:lpstr>Default Design</vt:lpstr>
      <vt:lpstr>1_Default Design</vt:lpstr>
      <vt:lpstr>2_Blank Presentation</vt:lpstr>
      <vt:lpstr>3_Blank Presentation</vt:lpstr>
      <vt:lpstr>4_Blank Presentation</vt:lpstr>
      <vt:lpstr>5_Default Design</vt:lpstr>
      <vt:lpstr>13_Default Design</vt:lpstr>
      <vt:lpstr>Blank Presentation</vt:lpstr>
      <vt:lpstr>1_Blank Presentation</vt:lpstr>
      <vt:lpstr>5_Blank Presentation</vt:lpstr>
      <vt:lpstr>6_Blank Presentation</vt:lpstr>
      <vt:lpstr>Equation</vt:lpstr>
      <vt:lpstr>Image</vt:lpstr>
      <vt:lpstr>Hough Transform</vt:lpstr>
      <vt:lpstr>Example: Line fitting</vt:lpstr>
      <vt:lpstr>PowerPoint Presentation</vt:lpstr>
      <vt:lpstr>PowerPoint Presentation</vt:lpstr>
      <vt:lpstr>Fitting lines: Hough transform</vt:lpstr>
      <vt:lpstr>Voting</vt:lpstr>
      <vt:lpstr>Hough transform</vt:lpstr>
      <vt:lpstr>Finding lines in an image: Hough space</vt:lpstr>
      <vt:lpstr>Finding lines in an image: Hough space</vt:lpstr>
      <vt:lpstr>Finding lines in an image: Hough space</vt:lpstr>
      <vt:lpstr>Finding lines in an image: Hough algorithm</vt:lpstr>
      <vt:lpstr>Polar representation for lines</vt:lpstr>
      <vt:lpstr>Hough transform algorithm</vt:lpstr>
      <vt:lpstr>Basic illustration</vt:lpstr>
      <vt:lpstr>Other shapes</vt:lpstr>
      <vt:lpstr>PowerPoint Presentation</vt:lpstr>
      <vt:lpstr>A more complicated image</vt:lpstr>
      <vt:lpstr>PowerPoint Presentation</vt:lpstr>
      <vt:lpstr>Impact of noise on Hough</vt:lpstr>
      <vt:lpstr>PowerPoint Presentation</vt:lpstr>
      <vt:lpstr>Effect of noise</vt:lpstr>
      <vt:lpstr>Effect of noise</vt:lpstr>
      <vt:lpstr>Effect of noise</vt:lpstr>
      <vt:lpstr>Random points</vt:lpstr>
      <vt:lpstr>Random points</vt:lpstr>
      <vt:lpstr>Dealing with noise</vt:lpstr>
      <vt:lpstr>Incorporating image gradients</vt:lpstr>
      <vt:lpstr>Extensions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PowerPoint Presentation</vt:lpstr>
      <vt:lpstr>PowerPoint Presentation</vt:lpstr>
      <vt:lpstr>Example: iris detection</vt:lpstr>
      <vt:lpstr>Example: iris detection</vt:lpstr>
      <vt:lpstr>Voting: practical tips</vt:lpstr>
      <vt:lpstr>Hough transform: pros and cons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Fitting:  Voting and the Hough Transform</dc:title>
  <dc:creator>Peter Allen</dc:creator>
  <cp:lastModifiedBy>Peter Allen</cp:lastModifiedBy>
  <cp:revision>175</cp:revision>
  <cp:lastPrinted>2011-02-15T14:44:24Z</cp:lastPrinted>
  <dcterms:created xsi:type="dcterms:W3CDTF">2006-08-16T00:00:00Z</dcterms:created>
  <dcterms:modified xsi:type="dcterms:W3CDTF">2017-10-24T15:07:49Z</dcterms:modified>
</cp:coreProperties>
</file>