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1" r:id="rId7"/>
    <p:sldId id="268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D78018-9BF1-4102-AF68-6686269A579F}">
  <a:tblStyle styleId="{31D78018-9BF1-4102-AF68-6686269A579F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1480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89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14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50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9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4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97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8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95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98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lumbia.edu/~allen/F17/NOTES/green_tracker_output.av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olumbia.edu/~allen/F17/NOTES/color_tracker_demo.M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iz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cp7VyAvU9y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pencv.org/3.0-beta/doc/py_tutorials/py_imgproc/py_morphological_ops/py_morphological_ops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Color Tracking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Finding the </a:t>
            </a:r>
            <a:r>
              <a:rPr lang="en" dirty="0" smtClean="0"/>
              <a:t>Target-Pseudocode</a:t>
            </a:r>
            <a:endParaRPr lang="en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 dirty="0" smtClean="0"/>
              <a:t>           def </a:t>
            </a:r>
            <a:r>
              <a:rPr lang="en" sz="1200" dirty="0"/>
              <a:t>get_target(hsv_image):</a:t>
            </a:r>
          </a:p>
          <a:p>
            <a:pPr rtl="0">
              <a:spcBef>
                <a:spcPts val="0"/>
              </a:spcBef>
              <a:buNone/>
            </a:pPr>
            <a:endParaRPr lang="en" sz="1200" dirty="0"/>
          </a:p>
          <a:p>
            <a:pPr rtl="0">
              <a:spcBef>
                <a:spcPts val="0"/>
              </a:spcBef>
              <a:buNone/>
            </a:pPr>
            <a:r>
              <a:rPr lang="en" sz="1200" dirty="0"/>
              <a:t> </a:t>
            </a:r>
            <a:r>
              <a:rPr lang="en" sz="1200" dirty="0" smtClean="0"/>
              <a:t>          #</a:t>
            </a:r>
            <a:r>
              <a:rPr lang="en" sz="1200" dirty="0"/>
              <a:t>get pixels within threshold of target patch 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dirty="0"/>
              <a:t>	masked_image = mask_image(hsv_image, h_thresh, </a:t>
            </a:r>
            <a:r>
              <a:rPr lang="en" sz="1200" dirty="0" smtClean="0"/>
              <a:t>s_thresh, v_thresh)</a:t>
            </a:r>
            <a:endParaRPr lang="en" sz="1200" dirty="0"/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r>
              <a:rPr lang="en" sz="1200" dirty="0"/>
              <a:t>	#morphologically </a:t>
            </a:r>
            <a:r>
              <a:rPr lang="en" sz="1200" dirty="0" smtClean="0"/>
              <a:t>erode and dilate </a:t>
            </a:r>
            <a:r>
              <a:rPr lang="en" sz="1200" dirty="0"/>
              <a:t>the </a:t>
            </a:r>
            <a:r>
              <a:rPr lang="en" sz="1200" dirty="0" smtClean="0"/>
              <a:t>image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dirty="0" smtClean="0"/>
              <a:t>                      eroded_image = erosion_filter(masked_image)</a:t>
            </a:r>
            <a:endParaRPr lang="en" sz="1200" dirty="0"/>
          </a:p>
          <a:p>
            <a:pPr rtl="0">
              <a:spcBef>
                <a:spcPts val="0"/>
              </a:spcBef>
              <a:buNone/>
            </a:pPr>
            <a:r>
              <a:rPr lang="en" sz="1200" dirty="0"/>
              <a:t>	</a:t>
            </a:r>
            <a:r>
              <a:rPr lang="en" sz="1200" dirty="0" smtClean="0"/>
              <a:t>cleaned_image </a:t>
            </a:r>
            <a:r>
              <a:rPr lang="en" sz="1200" dirty="0"/>
              <a:t>= </a:t>
            </a:r>
            <a:r>
              <a:rPr lang="en" sz="1200" dirty="0" smtClean="0"/>
              <a:t>dilate_filter(erodeed_image)</a:t>
            </a:r>
            <a:endParaRPr lang="en" sz="1200" dirty="0"/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r>
              <a:rPr lang="en" sz="1200" dirty="0"/>
              <a:t>	#find the largest connected component (largest blob)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dirty="0"/>
              <a:t>	</a:t>
            </a:r>
            <a:r>
              <a:rPr lang="en" sz="1200" dirty="0" smtClean="0"/>
              <a:t>big_blob </a:t>
            </a:r>
            <a:r>
              <a:rPr lang="en" sz="1200" dirty="0"/>
              <a:t>= </a:t>
            </a:r>
            <a:r>
              <a:rPr lang="en" sz="1200" dirty="0" smtClean="0"/>
              <a:t>get_largest_blob(cleaned_image</a:t>
            </a:r>
            <a:r>
              <a:rPr lang="en" sz="1200" dirty="0"/>
              <a:t>)</a:t>
            </a:r>
          </a:p>
          <a:p>
            <a:pPr indent="457200" rtl="0">
              <a:spcBef>
                <a:spcPts val="0"/>
              </a:spcBef>
              <a:buNone/>
            </a:pPr>
            <a:endParaRPr sz="1200" dirty="0"/>
          </a:p>
          <a:p>
            <a:pPr indent="457200" rtl="0">
              <a:spcBef>
                <a:spcPts val="0"/>
              </a:spcBef>
              <a:buNone/>
            </a:pPr>
            <a:r>
              <a:rPr lang="en" sz="1200" dirty="0" smtClean="0"/>
              <a:t># Compute centroid and area of big_blob to move the robot forward, back, left,, right</a:t>
            </a:r>
            <a:endParaRPr lang="en" sz="1200" dirty="0"/>
          </a:p>
          <a:p>
            <a:pPr indent="457200" rtl="0">
              <a:spcBef>
                <a:spcPts val="0"/>
              </a:spcBef>
              <a:buNone/>
            </a:pPr>
            <a:r>
              <a:rPr lang="en" sz="1200" dirty="0" smtClean="0"/>
              <a:t>        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1200" dirty="0"/>
              <a:t> </a:t>
            </a:r>
            <a:r>
              <a:rPr lang="en" sz="1200" dirty="0" smtClean="0"/>
              <a:t>        centroid </a:t>
            </a:r>
            <a:r>
              <a:rPr lang="en" sz="1200" dirty="0"/>
              <a:t>= </a:t>
            </a:r>
            <a:r>
              <a:rPr lang="en" sz="1200" dirty="0" smtClean="0"/>
              <a:t>get_centroid(big_blob)</a:t>
            </a:r>
            <a:endParaRPr lang="en" sz="1200" dirty="0"/>
          </a:p>
          <a:p>
            <a:pPr indent="457200" rtl="0">
              <a:spcBef>
                <a:spcPts val="0"/>
              </a:spcBef>
              <a:buNone/>
            </a:pPr>
            <a:r>
              <a:rPr lang="en" sz="1200" dirty="0" smtClean="0"/>
              <a:t>         area </a:t>
            </a:r>
            <a:r>
              <a:rPr lang="en" sz="1200" dirty="0"/>
              <a:t>= </a:t>
            </a:r>
            <a:r>
              <a:rPr lang="en" sz="1200" dirty="0" smtClean="0"/>
              <a:t>get_area(big_blob)</a:t>
            </a:r>
            <a:endParaRPr lang="en" sz="1200" dirty="0"/>
          </a:p>
          <a:p>
            <a:pPr marL="0" indent="0" rtl="0">
              <a:spcBef>
                <a:spcPts val="0"/>
              </a:spcBef>
              <a:buNone/>
            </a:pPr>
            <a:endParaRPr sz="1200" dirty="0"/>
          </a:p>
          <a:p>
            <a:pPr indent="457200" rtl="0">
              <a:spcBef>
                <a:spcPts val="0"/>
              </a:spcBef>
              <a:buNone/>
            </a:pPr>
            <a:r>
              <a:rPr lang="en" sz="1200" dirty="0"/>
              <a:t>return centroid, area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Center the Target	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buFont typeface="Arial"/>
              <a:buChar char="●"/>
            </a:pPr>
            <a:r>
              <a:rPr lang="en" sz="2400" dirty="0"/>
              <a:t>Move Forward/Backward based on Target Area (i.e. distance to Target) </a:t>
            </a:r>
            <a:endParaRPr lang="en" sz="2400" dirty="0" smtClean="0"/>
          </a:p>
          <a:p>
            <a:pPr marL="38100"/>
            <a:endParaRPr lang="en" sz="2400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/>
              <a:t>Turn left/right to </a:t>
            </a:r>
            <a:r>
              <a:rPr lang="en" sz="2400" dirty="0"/>
              <a:t>center the Target's </a:t>
            </a:r>
            <a:r>
              <a:rPr lang="en" sz="2400" dirty="0" smtClean="0"/>
              <a:t>Centroid.         Amount to rotate a function of distance to target</a:t>
            </a:r>
            <a:endParaRPr lang="en" sz="2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2400" dirty="0"/>
          </a:p>
          <a:p>
            <a:pPr marL="457200" lvl="0" indent="-419100">
              <a:buFont typeface="Arial"/>
              <a:buChar char="●"/>
            </a:pPr>
            <a:r>
              <a:rPr lang="en">
                <a:hlinkClick r:id="rId3"/>
              </a:rPr>
              <a:t>Demo  </a:t>
            </a:r>
            <a:r>
              <a:rPr lang="en" smtClean="0">
                <a:hlinkClick r:id="rId3"/>
              </a:rPr>
              <a:t>Video</a:t>
            </a:r>
            <a:endParaRPr lang="en" smtClean="0"/>
          </a:p>
          <a:p>
            <a:pPr marL="457200" indent="-419100">
              <a:buFont typeface="Arial"/>
              <a:buChar char="●"/>
            </a:pPr>
            <a:r>
              <a:rPr lang="en" smtClean="0">
                <a:hlinkClick r:id="rId4"/>
              </a:rPr>
              <a:t>Demo2  </a:t>
            </a:r>
            <a:r>
              <a:rPr lang="en">
                <a:hlinkClick r:id="rId4"/>
              </a:rPr>
              <a:t>Video</a:t>
            </a:r>
            <a:endParaRPr lang="en"/>
          </a:p>
          <a:p>
            <a:pPr marL="457200" lvl="0" indent="-419100">
              <a:buFont typeface="Arial"/>
              <a:buChar char="●"/>
            </a:pP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Quick Overview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Color Representations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Choosing a Color to Track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How to Find the Target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35172" y="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RGB vs HSV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859908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RGB is very sensitive to brightness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HSV (Hue, Saturation, Value</a:t>
            </a:r>
            <a:r>
              <a:rPr lang="en" dirty="0" smtClean="0"/>
              <a:t>) is less sensitive</a:t>
            </a:r>
          </a:p>
          <a:p>
            <a:pPr marL="457200" lvl="0" indent="-419100">
              <a:buFont typeface="Arial"/>
              <a:buChar char="●"/>
            </a:pPr>
            <a:r>
              <a:rPr lang="en-US" dirty="0" smtClean="0">
                <a:hlinkClick r:id="rId3"/>
              </a:rPr>
              <a:t>Color Space </a:t>
            </a:r>
            <a:r>
              <a:rPr lang="en-US" smtClean="0">
                <a:hlinkClick r:id="rId3"/>
              </a:rPr>
              <a:t>Visualizer:  http</a:t>
            </a:r>
            <a:r>
              <a:rPr lang="en-US" dirty="0">
                <a:hlinkClick r:id="rId3"/>
              </a:rPr>
              <a:t>://colorizer.org/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811300"/>
            <a:ext cx="28194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7400" y="2811306"/>
            <a:ext cx="2819400" cy="211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7856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HSV Color Space</a:t>
            </a:r>
            <a:endParaRPr lang="en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779223"/>
            <a:ext cx="8686800" cy="41007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96900" lvl="0" indent="-317500" rtl="0">
              <a:lnSpc>
                <a:spcPct val="144230"/>
              </a:lnSpc>
              <a:spcBef>
                <a:spcPts val="0"/>
              </a:spcBef>
              <a:spcAft>
                <a:spcPts val="1900"/>
              </a:spcAft>
              <a:buClr>
                <a:srgbClr val="191919"/>
              </a:buClr>
              <a:buSzPct val="100000"/>
              <a:buFont typeface="Arial"/>
              <a:buChar char="●"/>
            </a:pPr>
            <a:r>
              <a:rPr lang="en" sz="1400" b="1" u="sng" dirty="0">
                <a:solidFill>
                  <a:srgbClr val="191919"/>
                </a:solidFill>
              </a:rPr>
              <a:t>Hue:</a:t>
            </a:r>
            <a:r>
              <a:rPr lang="en" sz="1400" dirty="0">
                <a:solidFill>
                  <a:srgbClr val="191919"/>
                </a:solidFill>
              </a:rPr>
              <a:t> expressed as a number from 0 to </a:t>
            </a:r>
            <a:r>
              <a:rPr lang="en" sz="1400" dirty="0" smtClean="0">
                <a:solidFill>
                  <a:srgbClr val="191919"/>
                </a:solidFill>
              </a:rPr>
              <a:t>179</a:t>
            </a:r>
            <a:endParaRPr lang="en" sz="1400" dirty="0">
              <a:solidFill>
                <a:srgbClr val="191919"/>
              </a:solidFill>
            </a:endParaRPr>
          </a:p>
          <a:p>
            <a:pPr marL="596900" lvl="0" indent="-317500" rtl="0">
              <a:lnSpc>
                <a:spcPct val="144230"/>
              </a:lnSpc>
              <a:spcBef>
                <a:spcPts val="0"/>
              </a:spcBef>
              <a:spcAft>
                <a:spcPts val="1900"/>
              </a:spcAft>
              <a:buClr>
                <a:srgbClr val="191919"/>
              </a:buClr>
              <a:buSzPct val="100000"/>
              <a:buFont typeface="Arial"/>
              <a:buChar char="●"/>
            </a:pPr>
            <a:r>
              <a:rPr lang="en" sz="1400" b="1" u="sng" dirty="0">
                <a:solidFill>
                  <a:srgbClr val="191919"/>
                </a:solidFill>
              </a:rPr>
              <a:t>Saturation:</a:t>
            </a:r>
            <a:r>
              <a:rPr lang="en" sz="1400" dirty="0">
                <a:solidFill>
                  <a:srgbClr val="191919"/>
                </a:solidFill>
              </a:rPr>
              <a:t> How "pure" the color is. The closer to 0</a:t>
            </a:r>
            <a:r>
              <a:rPr lang="en" sz="1400" dirty="0" smtClean="0">
                <a:solidFill>
                  <a:srgbClr val="191919"/>
                </a:solidFill>
              </a:rPr>
              <a:t>, </a:t>
            </a:r>
            <a:r>
              <a:rPr lang="en" sz="1400" dirty="0">
                <a:solidFill>
                  <a:srgbClr val="191919"/>
                </a:solidFill>
              </a:rPr>
              <a:t>the more grey the color looks</a:t>
            </a:r>
            <a:r>
              <a:rPr lang="en" sz="1400" dirty="0" smtClean="0">
                <a:solidFill>
                  <a:srgbClr val="191919"/>
                </a:solidFill>
              </a:rPr>
              <a:t>. Range 0-255</a:t>
            </a:r>
          </a:p>
          <a:p>
            <a:pPr marL="596900" lvl="0" indent="-317500" rtl="0">
              <a:lnSpc>
                <a:spcPct val="144230"/>
              </a:lnSpc>
              <a:spcBef>
                <a:spcPts val="0"/>
              </a:spcBef>
              <a:spcAft>
                <a:spcPts val="1900"/>
              </a:spcAft>
              <a:buClr>
                <a:srgbClr val="191919"/>
              </a:buClr>
              <a:buSzPct val="100000"/>
              <a:buFont typeface="Arial"/>
              <a:buChar char="●"/>
            </a:pPr>
            <a:r>
              <a:rPr lang="en" sz="1400" b="1" u="sng" dirty="0" smtClean="0">
                <a:solidFill>
                  <a:srgbClr val="191919"/>
                </a:solidFill>
              </a:rPr>
              <a:t>Value</a:t>
            </a:r>
            <a:r>
              <a:rPr lang="en" sz="1400" b="1" u="sng" dirty="0">
                <a:solidFill>
                  <a:srgbClr val="191919"/>
                </a:solidFill>
              </a:rPr>
              <a:t>:</a:t>
            </a:r>
            <a:r>
              <a:rPr lang="en" sz="1400" dirty="0">
                <a:solidFill>
                  <a:srgbClr val="191919"/>
                </a:solidFill>
              </a:rPr>
              <a:t> (or Brightness) works in conjunction with saturation and describes the brightness or intensity of the color from </a:t>
            </a:r>
            <a:r>
              <a:rPr lang="en" sz="1400" dirty="0" smtClean="0">
                <a:solidFill>
                  <a:srgbClr val="191919"/>
                </a:solidFill>
              </a:rPr>
              <a:t>0 </a:t>
            </a:r>
            <a:r>
              <a:rPr lang="en" sz="1400" dirty="0">
                <a:solidFill>
                  <a:srgbClr val="191919"/>
                </a:solidFill>
              </a:rPr>
              <a:t>to </a:t>
            </a:r>
            <a:r>
              <a:rPr lang="en" sz="1400" dirty="0" smtClean="0">
                <a:solidFill>
                  <a:srgbClr val="191919"/>
                </a:solidFill>
              </a:rPr>
              <a:t>255.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</a:p>
          <a:p>
            <a:pPr marL="596900" lvl="0" indent="-317500" rtl="0">
              <a:lnSpc>
                <a:spcPct val="144230"/>
              </a:lnSpc>
              <a:spcBef>
                <a:spcPts val="0"/>
              </a:spcBef>
              <a:spcAft>
                <a:spcPts val="1900"/>
              </a:spcAft>
              <a:buClr>
                <a:srgbClr val="191919"/>
              </a:buClr>
              <a:buSzPct val="100000"/>
              <a:buFont typeface="Arial"/>
              <a:buChar char="●"/>
            </a:pPr>
            <a:r>
              <a:rPr lang="en-US" sz="1400" dirty="0" smtClean="0">
                <a:latin typeface="Arial" panose="020B0604020202020204" pitchFamily="34" charset="0"/>
              </a:rPr>
              <a:t>Color conversion: </a:t>
            </a:r>
            <a:r>
              <a:rPr lang="en-US" sz="1400" dirty="0" smtClean="0">
                <a:latin typeface="Courier New" panose="02070309020205020404" pitchFamily="49" charset="0"/>
              </a:rPr>
              <a:t>cv2.cvtColor(</a:t>
            </a:r>
            <a:r>
              <a:rPr lang="en-US" sz="1400" dirty="0" err="1" smtClean="0">
                <a:latin typeface="Courier New" panose="02070309020205020404" pitchFamily="49" charset="0"/>
              </a:rPr>
              <a:t>input_image</a:t>
            </a:r>
            <a:r>
              <a:rPr lang="en-US" sz="1400" dirty="0">
                <a:latin typeface="Courier New" panose="02070309020205020404" pitchFamily="49" charset="0"/>
              </a:rPr>
              <a:t>, flag)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Where </a:t>
            </a:r>
            <a:r>
              <a:rPr lang="en-US" sz="1400" dirty="0" smtClean="0">
                <a:latin typeface="Courier New" panose="02070309020205020404" pitchFamily="49" charset="0"/>
              </a:rPr>
              <a:t>flag </a:t>
            </a:r>
            <a:r>
              <a:rPr lang="en-US" sz="1400" dirty="0" smtClean="0">
                <a:latin typeface="Arial" panose="020B0604020202020204" pitchFamily="34" charset="0"/>
              </a:rPr>
              <a:t>determines the type </a:t>
            </a:r>
            <a:r>
              <a:rPr lang="en-US" sz="1400" dirty="0">
                <a:latin typeface="Arial" panose="020B0604020202020204" pitchFamily="34" charset="0"/>
              </a:rPr>
              <a:t>of conversion.</a:t>
            </a:r>
          </a:p>
          <a:p>
            <a:r>
              <a:rPr lang="en-US" sz="1400" dirty="0">
                <a:latin typeface="Arial" panose="020B0604020202020204" pitchFamily="34" charset="0"/>
              </a:rPr>
              <a:t>For </a:t>
            </a:r>
            <a:r>
              <a:rPr lang="en-US" sz="1400" dirty="0" err="1" smtClean="0">
                <a:latin typeface="Arial" panose="020B0604020202020204" pitchFamily="34" charset="0"/>
              </a:rPr>
              <a:t>BGR→Gray</a:t>
            </a:r>
            <a:r>
              <a:rPr lang="en-US" sz="1400" dirty="0" smtClean="0">
                <a:latin typeface="Arial" panose="020B0604020202020204" pitchFamily="34" charset="0"/>
              </a:rPr>
              <a:t>, flag is </a:t>
            </a:r>
            <a:r>
              <a:rPr lang="en-US" sz="1400" dirty="0" smtClean="0">
                <a:latin typeface="Courier New" panose="02070309020205020404" pitchFamily="49" charset="0"/>
              </a:rPr>
              <a:t>cv2.COLOR_BGR2GRAY</a:t>
            </a:r>
            <a:endParaRPr lang="en-US" sz="1400" dirty="0">
              <a:latin typeface="Courier New" panose="02070309020205020404" pitchFamily="49" charset="0"/>
            </a:endParaRPr>
          </a:p>
          <a:p>
            <a:r>
              <a:rPr lang="en-US" sz="1400" dirty="0">
                <a:latin typeface="Arial" panose="020B0604020202020204" pitchFamily="34" charset="0"/>
              </a:rPr>
              <a:t>F</a:t>
            </a:r>
            <a:r>
              <a:rPr lang="en-US" sz="1400" dirty="0" smtClean="0">
                <a:latin typeface="Arial" panose="020B0604020202020204" pitchFamily="34" charset="0"/>
              </a:rPr>
              <a:t>or BGR→HSV</a:t>
            </a:r>
            <a:r>
              <a:rPr lang="en-US" sz="1400" dirty="0">
                <a:latin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</a:rPr>
              <a:t>flag is </a:t>
            </a:r>
            <a:r>
              <a:rPr lang="en-US" sz="1400" dirty="0" smtClean="0">
                <a:latin typeface="Courier New" panose="02070309020205020404" pitchFamily="49" charset="0"/>
              </a:rPr>
              <a:t>cv2.COLOR_BGR2HSV</a:t>
            </a:r>
            <a:endParaRPr lang="en-US" sz="1400" dirty="0">
              <a:latin typeface="Courier New" panose="02070309020205020404" pitchFamily="49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Note</a:t>
            </a:r>
            <a:r>
              <a:rPr lang="en-US" sz="1400" dirty="0">
                <a:latin typeface="Arial" panose="020B0604020202020204" pitchFamily="34" charset="0"/>
              </a:rPr>
              <a:t>:</a:t>
            </a:r>
          </a:p>
          <a:p>
            <a:r>
              <a:rPr lang="en-US" sz="1400" dirty="0">
                <a:latin typeface="Arial" panose="020B0604020202020204" pitchFamily="34" charset="0"/>
              </a:rPr>
              <a:t>For HSV, Hue range is [0,179], Saturation range is [0,255] </a:t>
            </a:r>
            <a:r>
              <a:rPr lang="en-US" sz="1400" dirty="0" smtClean="0">
                <a:latin typeface="Arial" panose="020B0604020202020204" pitchFamily="34" charset="0"/>
              </a:rPr>
              <a:t>and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Value </a:t>
            </a:r>
            <a:r>
              <a:rPr lang="en-US" sz="1400" dirty="0">
                <a:latin typeface="Arial" panose="020B0604020202020204" pitchFamily="34" charset="0"/>
              </a:rPr>
              <a:t>range is [0,255]. </a:t>
            </a:r>
            <a:r>
              <a:rPr lang="en-US" sz="1400" dirty="0" smtClean="0">
                <a:latin typeface="Arial" panose="020B0604020202020204" pitchFamily="34" charset="0"/>
              </a:rPr>
              <a:t>  You will have to experiment to find the right </a:t>
            </a:r>
          </a:p>
          <a:p>
            <a:r>
              <a:rPr lang="en-US" sz="1400" smtClean="0">
                <a:latin typeface="Arial" panose="020B0604020202020204" pitchFamily="34" charset="0"/>
              </a:rPr>
              <a:t>settings </a:t>
            </a:r>
            <a:r>
              <a:rPr lang="en-US" sz="1400" dirty="0" smtClean="0">
                <a:latin typeface="Arial" panose="020B0604020202020204" pitchFamily="34" charset="0"/>
              </a:rPr>
              <a:t>for your lab.</a:t>
            </a:r>
            <a:endParaRPr lang="en-US" sz="1400" dirty="0">
              <a:latin typeface="Arial" panose="020B0604020202020204" pitchFamily="34" charset="0"/>
            </a:endParaRPr>
          </a:p>
          <a:p>
            <a:pPr marL="596900" lvl="0" indent="-317500" rtl="0">
              <a:lnSpc>
                <a:spcPct val="144230"/>
              </a:lnSpc>
              <a:spcBef>
                <a:spcPts val="0"/>
              </a:spcBef>
              <a:spcAft>
                <a:spcPts val="1300"/>
              </a:spcAft>
              <a:buClr>
                <a:srgbClr val="191919"/>
              </a:buClr>
              <a:buSzPct val="100000"/>
              <a:buFont typeface="Arial"/>
              <a:buChar char="●"/>
            </a:pPr>
            <a:endParaRPr lang="en" sz="1400" dirty="0" smtClean="0">
              <a:solidFill>
                <a:srgbClr val="191919"/>
              </a:solidFill>
            </a:endParaRPr>
          </a:p>
          <a:p>
            <a:pPr marL="596900" lvl="0" indent="-317500" rtl="0">
              <a:lnSpc>
                <a:spcPct val="144230"/>
              </a:lnSpc>
              <a:spcBef>
                <a:spcPts val="0"/>
              </a:spcBef>
              <a:spcAft>
                <a:spcPts val="1300"/>
              </a:spcAft>
              <a:buClr>
                <a:srgbClr val="191919"/>
              </a:buClr>
              <a:buSzPct val="100000"/>
              <a:buFont typeface="Arial"/>
              <a:buChar char="●"/>
            </a:pPr>
            <a:endParaRPr lang="en" sz="1400" dirty="0">
              <a:solidFill>
                <a:srgbClr val="191919"/>
              </a:solidFill>
            </a:endParaRPr>
          </a:p>
          <a:p>
            <a:pPr lvl="0" rtl="0">
              <a:lnSpc>
                <a:spcPct val="14423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n" sz="1300" dirty="0">
                <a:solidFill>
                  <a:srgbClr val="191919"/>
                </a:solidFill>
              </a:rPr>
              <a:t>	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639" y="2751345"/>
            <a:ext cx="2819400" cy="211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Convert to HSV, Find HSV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754" y="787921"/>
            <a:ext cx="8229600" cy="3725680"/>
          </a:xfrm>
        </p:spPr>
        <p:txBody>
          <a:bodyPr/>
          <a:lstStyle/>
          <a:p>
            <a:r>
              <a:rPr lang="en-US" sz="1600" dirty="0"/>
              <a:t>import cv2</a:t>
            </a:r>
          </a:p>
          <a:p>
            <a:r>
              <a:rPr lang="en-US" sz="1600" dirty="0"/>
              <a:t>import </a:t>
            </a:r>
            <a:r>
              <a:rPr lang="en-US" sz="1600" dirty="0" err="1"/>
              <a:t>numpy</a:t>
            </a:r>
            <a:r>
              <a:rPr lang="en-US" sz="1600" dirty="0"/>
              <a:t> as </a:t>
            </a:r>
            <a:r>
              <a:rPr lang="en-US" sz="1600" dirty="0" smtClean="0"/>
              <a:t>np</a:t>
            </a:r>
          </a:p>
          <a:p>
            <a:endParaRPr lang="en-US" sz="1600" dirty="0"/>
          </a:p>
          <a:p>
            <a:r>
              <a:rPr lang="en-US" sz="1600" dirty="0"/>
              <a:t>cap = cv2.VideoCapture(0)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hile (1</a:t>
            </a:r>
            <a:r>
              <a:rPr lang="en-US" sz="1600" dirty="0"/>
              <a:t>):</a:t>
            </a:r>
          </a:p>
          <a:p>
            <a:r>
              <a:rPr lang="en-US" sz="1600" dirty="0" smtClean="0"/>
              <a:t>     # </a:t>
            </a:r>
            <a:r>
              <a:rPr lang="en-US" sz="1600" dirty="0"/>
              <a:t>Take each frame</a:t>
            </a:r>
          </a:p>
          <a:p>
            <a:r>
              <a:rPr lang="en-US" sz="1600" dirty="0" smtClean="0"/>
              <a:t>     _, </a:t>
            </a:r>
            <a:r>
              <a:rPr lang="en-US" sz="1600" dirty="0"/>
              <a:t>frame = </a:t>
            </a:r>
            <a:r>
              <a:rPr lang="en-US" sz="1600" dirty="0" err="1"/>
              <a:t>cap.read</a:t>
            </a:r>
            <a:r>
              <a:rPr lang="en-US" sz="1600" dirty="0"/>
              <a:t>()</a:t>
            </a:r>
          </a:p>
          <a:p>
            <a:r>
              <a:rPr lang="en-US" sz="1600" dirty="0" smtClean="0"/>
              <a:t>    # </a:t>
            </a:r>
            <a:r>
              <a:rPr lang="en-US" sz="1600" dirty="0"/>
              <a:t>Convert BGR to HSV</a:t>
            </a:r>
          </a:p>
          <a:p>
            <a:r>
              <a:rPr lang="en-US" sz="1600" dirty="0" smtClean="0"/>
              <a:t>   </a:t>
            </a:r>
            <a:r>
              <a:rPr lang="en-US" sz="1600" dirty="0" err="1" smtClean="0"/>
              <a:t>hsv</a:t>
            </a:r>
            <a:r>
              <a:rPr lang="en-US" sz="1600" dirty="0" smtClean="0"/>
              <a:t> </a:t>
            </a:r>
            <a:r>
              <a:rPr lang="en-US" sz="1600" dirty="0"/>
              <a:t>= cv2.cvtColor(frame, cv2.COLOR_BGR2HSV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--------------------------------------------------------------------------------------------</a:t>
            </a:r>
            <a:endParaRPr lang="en-US" sz="1600" dirty="0"/>
          </a:p>
          <a:p>
            <a:r>
              <a:rPr lang="en-US" sz="1600" dirty="0" smtClean="0"/>
              <a:t>#print out the HSV values for color green</a:t>
            </a:r>
          </a:p>
          <a:p>
            <a:r>
              <a:rPr lang="en-US" sz="1600" dirty="0" smtClean="0"/>
              <a:t>   green </a:t>
            </a:r>
            <a:r>
              <a:rPr lang="en-US" sz="1600" dirty="0"/>
              <a:t>= np.uint8([[[0,255,0 </a:t>
            </a:r>
            <a:r>
              <a:rPr lang="en-US" sz="1600" dirty="0" smtClean="0"/>
              <a:t>]]])</a:t>
            </a:r>
            <a:endParaRPr lang="en-US" sz="1600" dirty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hsv_green</a:t>
            </a:r>
            <a:r>
              <a:rPr lang="en-US" sz="1600" dirty="0" smtClean="0"/>
              <a:t> </a:t>
            </a:r>
            <a:r>
              <a:rPr lang="en-US" sz="1600" dirty="0"/>
              <a:t>= cv2.cvtColor(green,cv2.COLOR_BGR2HSV)</a:t>
            </a:r>
          </a:p>
          <a:p>
            <a:r>
              <a:rPr lang="en-US" sz="1600" dirty="0" smtClean="0"/>
              <a:t>    print  </a:t>
            </a:r>
            <a:r>
              <a:rPr lang="en-US" sz="1600" dirty="0" err="1" smtClean="0"/>
              <a:t>hsv_green</a:t>
            </a:r>
            <a:endParaRPr lang="en-US" sz="1600" dirty="0"/>
          </a:p>
          <a:p>
            <a:r>
              <a:rPr lang="en-US" sz="1600" dirty="0" smtClean="0"/>
              <a:t>    [[[ </a:t>
            </a:r>
            <a:r>
              <a:rPr lang="en-US" sz="1600" dirty="0"/>
              <a:t>60 255 255]]]</a:t>
            </a:r>
          </a:p>
        </p:txBody>
      </p:sp>
    </p:spTree>
    <p:extLst>
      <p:ext uri="{BB962C8B-B14F-4D97-AF65-F5344CB8AC3E}">
        <p14:creationId xmlns:p14="http://schemas.microsoft.com/office/powerpoint/2010/main" val="28282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5325" y="-14407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Choosing a Color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199" y="16097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Use a patch of pixels to determine target HS values rather than a single pixel.</a:t>
            </a:r>
          </a:p>
        </p:txBody>
      </p:sp>
      <p:sp>
        <p:nvSpPr>
          <p:cNvPr id="61" name="Shape 61">
            <a:hlinkClick r:id="rId3"/>
          </p:cNvPr>
          <p:cNvSpPr/>
          <p:nvPr/>
        </p:nvSpPr>
        <p:spPr>
          <a:xfrm>
            <a:off x="2268262" y="575400"/>
            <a:ext cx="4607474" cy="34556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08" y="553101"/>
            <a:ext cx="4703584" cy="4915737"/>
          </a:xfrm>
        </p:spPr>
        <p:txBody>
          <a:bodyPr/>
          <a:lstStyle/>
          <a:p>
            <a:r>
              <a:rPr lang="en-US" sz="1400" dirty="0" smtClean="0"/>
              <a:t># Program to use mouse to designate a rectangular </a:t>
            </a:r>
          </a:p>
          <a:p>
            <a:r>
              <a:rPr lang="en-US" sz="1400" dirty="0" smtClean="0"/>
              <a:t># region on image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import </a:t>
            </a:r>
            <a:r>
              <a:rPr lang="en-US" sz="1400" dirty="0"/>
              <a:t>cv2</a:t>
            </a:r>
          </a:p>
          <a:p>
            <a:r>
              <a:rPr lang="en-US" sz="1400" dirty="0"/>
              <a:t>import </a:t>
            </a:r>
            <a:r>
              <a:rPr lang="en-US" sz="1400" dirty="0" err="1"/>
              <a:t>numpy</a:t>
            </a:r>
            <a:r>
              <a:rPr lang="en-US" sz="1400" dirty="0"/>
              <a:t> as np</a:t>
            </a:r>
          </a:p>
          <a:p>
            <a:endParaRPr lang="en-US" sz="1400" dirty="0"/>
          </a:p>
          <a:p>
            <a:r>
              <a:rPr lang="en-US" sz="1400" dirty="0" err="1"/>
              <a:t>def</a:t>
            </a:r>
            <a:r>
              <a:rPr lang="en-US" sz="1400" dirty="0"/>
              <a:t> </a:t>
            </a:r>
            <a:r>
              <a:rPr lang="en-US" sz="1400" dirty="0" err="1"/>
              <a:t>mouseHandler</a:t>
            </a:r>
            <a:r>
              <a:rPr lang="en-US" sz="1400" dirty="0"/>
              <a:t>(</a:t>
            </a:r>
            <a:r>
              <a:rPr lang="en-US" sz="1400" dirty="0" err="1"/>
              <a:t>event,x,y,flags,param</a:t>
            </a:r>
            <a:r>
              <a:rPr lang="en-US" sz="1400" dirty="0"/>
              <a:t>):</a:t>
            </a:r>
          </a:p>
          <a:p>
            <a:r>
              <a:rPr lang="en-US" sz="1400" dirty="0"/>
              <a:t>   global </a:t>
            </a:r>
            <a:r>
              <a:rPr lang="en-US" sz="1400" dirty="0" err="1"/>
              <a:t>im_temp</a:t>
            </a:r>
            <a:r>
              <a:rPr lang="en-US" sz="1400" dirty="0"/>
              <a:t>, </a:t>
            </a:r>
            <a:r>
              <a:rPr lang="en-US" sz="1400" dirty="0" err="1"/>
              <a:t>pts_src</a:t>
            </a:r>
            <a:endParaRPr lang="en-US" sz="1400" dirty="0"/>
          </a:p>
          <a:p>
            <a:r>
              <a:rPr lang="en-US" sz="1400" dirty="0"/>
              <a:t>   if event == cv2.EVENT_LBUTTONDOWN:</a:t>
            </a:r>
          </a:p>
          <a:p>
            <a:r>
              <a:rPr lang="en-US" sz="1400" dirty="0"/>
              <a:t>      cv2.circle(</a:t>
            </a:r>
            <a:r>
              <a:rPr lang="en-US" sz="1400" dirty="0" err="1"/>
              <a:t>im_temp</a:t>
            </a:r>
            <a:r>
              <a:rPr lang="en-US" sz="1400" dirty="0"/>
              <a:t>,(</a:t>
            </a:r>
            <a:r>
              <a:rPr lang="en-US" sz="1400" dirty="0" err="1"/>
              <a:t>x,y</a:t>
            </a:r>
            <a:r>
              <a:rPr lang="en-US" sz="1400" dirty="0"/>
              <a:t>),3,(0,255,255),5,cv2.LINE_AA)</a:t>
            </a:r>
          </a:p>
          <a:p>
            <a:r>
              <a:rPr lang="en-US" sz="1400" dirty="0"/>
              <a:t>      cv2.imshow("image", </a:t>
            </a:r>
            <a:r>
              <a:rPr lang="en-US" sz="1400" dirty="0" err="1"/>
              <a:t>im_temp</a:t>
            </a:r>
            <a:r>
              <a:rPr lang="en-US" sz="1400" dirty="0"/>
              <a:t>)</a:t>
            </a:r>
          </a:p>
          <a:p>
            <a:r>
              <a:rPr lang="en-US" sz="1400" dirty="0"/>
              <a:t>      if </a:t>
            </a:r>
            <a:r>
              <a:rPr lang="en-US" sz="1400" dirty="0" err="1"/>
              <a:t>len</a:t>
            </a:r>
            <a:r>
              <a:rPr lang="en-US" sz="1400" dirty="0"/>
              <a:t>(</a:t>
            </a:r>
            <a:r>
              <a:rPr lang="en-US" sz="1400" dirty="0" err="1"/>
              <a:t>pts_src</a:t>
            </a:r>
            <a:r>
              <a:rPr lang="en-US" sz="1400" dirty="0"/>
              <a:t>) &lt; 4: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pts_src</a:t>
            </a:r>
            <a:r>
              <a:rPr lang="en-US" sz="1400" dirty="0"/>
              <a:t> = </a:t>
            </a:r>
            <a:r>
              <a:rPr lang="en-US" sz="1400" dirty="0" err="1"/>
              <a:t>np.append</a:t>
            </a:r>
            <a:r>
              <a:rPr lang="en-US" sz="1400" dirty="0"/>
              <a:t>(</a:t>
            </a:r>
            <a:r>
              <a:rPr lang="en-US" sz="1400" dirty="0" err="1"/>
              <a:t>pts_src</a:t>
            </a:r>
            <a:r>
              <a:rPr lang="en-US" sz="1400" dirty="0"/>
              <a:t>,[(</a:t>
            </a:r>
            <a:r>
              <a:rPr lang="en-US" sz="1400" dirty="0" err="1"/>
              <a:t>x,y</a:t>
            </a:r>
            <a:r>
              <a:rPr lang="en-US" sz="1400" dirty="0"/>
              <a:t>)],axis=0)        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129561" y="553101"/>
            <a:ext cx="3924472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Open webcam</a:t>
            </a:r>
          </a:p>
          <a:p>
            <a:r>
              <a:rPr lang="en-US" dirty="0"/>
              <a:t>cap = cv2.VideoCapture(0)</a:t>
            </a:r>
          </a:p>
          <a:p>
            <a:endParaRPr lang="en-US" dirty="0"/>
          </a:p>
          <a:p>
            <a:r>
              <a:rPr lang="en-US" dirty="0"/>
              <a:t># Capture a frame</a:t>
            </a:r>
          </a:p>
          <a:p>
            <a:r>
              <a:rPr lang="en-US" dirty="0"/>
              <a:t>ret, frame = </a:t>
            </a:r>
            <a:r>
              <a:rPr lang="en-US" dirty="0" err="1"/>
              <a:t>cap.read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# Create a named window</a:t>
            </a:r>
          </a:p>
          <a:p>
            <a:endParaRPr lang="en-US" dirty="0"/>
          </a:p>
          <a:p>
            <a:r>
              <a:rPr lang="en-US" dirty="0"/>
              <a:t>cv2.namedWindow("image",1)</a:t>
            </a:r>
          </a:p>
          <a:p>
            <a:endParaRPr lang="en-US" dirty="0"/>
          </a:p>
          <a:p>
            <a:r>
              <a:rPr lang="en-US" dirty="0" err="1"/>
              <a:t>im_temp</a:t>
            </a:r>
            <a:r>
              <a:rPr lang="en-US" dirty="0"/>
              <a:t>=frame</a:t>
            </a:r>
          </a:p>
          <a:p>
            <a:r>
              <a:rPr lang="en-US" dirty="0" err="1"/>
              <a:t>pts_src</a:t>
            </a:r>
            <a:r>
              <a:rPr lang="en-US" dirty="0"/>
              <a:t>= </a:t>
            </a:r>
            <a:r>
              <a:rPr lang="en-US" dirty="0" err="1"/>
              <a:t>np.empty</a:t>
            </a:r>
            <a:r>
              <a:rPr lang="en-US" dirty="0"/>
              <a:t>((0,2),</a:t>
            </a:r>
            <a:r>
              <a:rPr lang="en-US" dirty="0" err="1"/>
              <a:t>dtype</a:t>
            </a:r>
            <a:r>
              <a:rPr lang="en-US" dirty="0"/>
              <a:t>=np.int32)</a:t>
            </a:r>
          </a:p>
          <a:p>
            <a:r>
              <a:rPr lang="en-US" dirty="0"/>
              <a:t>cv2.setMouseCallback("image",</a:t>
            </a:r>
            <a:r>
              <a:rPr lang="en-US" dirty="0" err="1"/>
              <a:t>mouseHandler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cv2.imshow("image",</a:t>
            </a:r>
            <a:r>
              <a:rPr lang="en-US" dirty="0" err="1"/>
              <a:t>im_temp</a:t>
            </a:r>
            <a:r>
              <a:rPr lang="en-US" dirty="0"/>
              <a:t>)</a:t>
            </a:r>
          </a:p>
          <a:p>
            <a:r>
              <a:rPr lang="en-US" dirty="0"/>
              <a:t>cv2.waitKey(0)</a:t>
            </a:r>
          </a:p>
          <a:p>
            <a:r>
              <a:rPr lang="en-US" dirty="0"/>
              <a:t>cv2.destroyAllWindows</a:t>
            </a:r>
          </a:p>
          <a:p>
            <a:r>
              <a:rPr lang="en-US" dirty="0"/>
              <a:t>print </a:t>
            </a:r>
            <a:r>
              <a:rPr lang="en-US" dirty="0" err="1"/>
              <a:t>pts_src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92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Use Morphology to “clean up” image</a:t>
            </a:r>
            <a:endParaRPr lang="en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u="sng" dirty="0"/>
              <a:t>erode</a:t>
            </a:r>
            <a:r>
              <a:rPr lang="en" sz="1800" dirty="0"/>
              <a:t>: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404040"/>
                </a:solidFill>
              </a:rPr>
              <a:t>The value of the output pixel is the </a:t>
            </a:r>
            <a:r>
              <a:rPr lang="en" sz="1800" i="1" dirty="0">
                <a:solidFill>
                  <a:srgbClr val="404040"/>
                </a:solidFill>
              </a:rPr>
              <a:t>minimum</a:t>
            </a:r>
            <a:r>
              <a:rPr lang="en" sz="1800" dirty="0">
                <a:solidFill>
                  <a:srgbClr val="404040"/>
                </a:solidFill>
              </a:rPr>
              <a:t> value of all the pixels in the input pixel's neighborhood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 dirty="0"/>
              <a:t>dilate</a:t>
            </a:r>
            <a:r>
              <a:rPr lang="en" sz="1800" dirty="0"/>
              <a:t>: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404040"/>
                </a:solidFill>
              </a:rPr>
              <a:t>The value of the output pixel is the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404040"/>
                </a:solidFill>
              </a:rPr>
              <a:t>maximum</a:t>
            </a:r>
            <a:r>
              <a:rPr lang="en" sz="1800" dirty="0">
                <a:solidFill>
                  <a:srgbClr val="404040"/>
                </a:solidFill>
              </a:rPr>
              <a:t> value of all the pixels in the 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rgbClr val="404040"/>
                </a:solidFill>
              </a:rPr>
              <a:t>input pixel's neighborhood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037" y="3034350"/>
            <a:ext cx="8286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362" y="3034350"/>
            <a:ext cx="9048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4237" y="3034350"/>
            <a:ext cx="9048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447650" y="4285125"/>
            <a:ext cx="3893100" cy="45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919" y="4370921"/>
            <a:ext cx="727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Tutorial:  </a:t>
            </a:r>
            <a:r>
              <a:rPr lang="en-US" sz="1000" dirty="0">
                <a:hlinkClick r:id="rId6"/>
              </a:rPr>
              <a:t>https://</a:t>
            </a:r>
            <a:r>
              <a:rPr lang="en-US" sz="1000" dirty="0" smtClean="0">
                <a:hlinkClick r:id="rId6"/>
              </a:rPr>
              <a:t>docs.opencv.org/3.0-beta/doc/py_tutorials/py_imgproc/py_morphological_ops/py_morphological_ops.html</a:t>
            </a:r>
            <a:endParaRPr lang="en-US" sz="1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Connected-Component Labeling (a.k.a. Blob Extraction)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79" y="1583875"/>
            <a:ext cx="28765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140" y="1588637"/>
            <a:ext cx="2867025" cy="284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rot="10800000" flipH="1">
            <a:off x="3394528" y="3044574"/>
            <a:ext cx="890999" cy="105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4137" y="1583875"/>
            <a:ext cx="13430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509</Words>
  <Application>Microsoft Office PowerPoint</Application>
  <PresentationFormat>On-screen Show (16:9)</PresentationFormat>
  <Paragraphs>117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simple-light</vt:lpstr>
      <vt:lpstr>Color Tracking</vt:lpstr>
      <vt:lpstr>A Quick Overview</vt:lpstr>
      <vt:lpstr>RGB vs HSV</vt:lpstr>
      <vt:lpstr>HSV Color Space</vt:lpstr>
      <vt:lpstr>Convert to HSV, Find HSV values</vt:lpstr>
      <vt:lpstr>Choosing a Color</vt:lpstr>
      <vt:lpstr>PowerPoint Presentation</vt:lpstr>
      <vt:lpstr>Use Morphology to “clean up” image</vt:lpstr>
      <vt:lpstr>Connected-Component Labeling (a.k.a. Blob Extraction)</vt:lpstr>
      <vt:lpstr>Finding the Target-Pseudocode</vt:lpstr>
      <vt:lpstr>Center the Target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Tracking</dc:title>
  <dc:creator>Peter Allen</dc:creator>
  <cp:lastModifiedBy>Peter Allen</cp:lastModifiedBy>
  <cp:revision>20</cp:revision>
  <dcterms:modified xsi:type="dcterms:W3CDTF">2017-10-17T15:27:30Z</dcterms:modified>
</cp:coreProperties>
</file>