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5143500" cx="9144000"/>
  <p:notesSz cx="6858000" cy="9144000"/>
  <p:embeddedFontLst>
    <p:embeddedFont>
      <p:font typeface="Roboto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regular.fntdata"/><Relationship Id="rId10" Type="http://schemas.openxmlformats.org/officeDocument/2006/relationships/slide" Target="slides/slide6.xml"/><Relationship Id="rId13" Type="http://schemas.openxmlformats.org/officeDocument/2006/relationships/font" Target="fonts/Roboto-italic.fntdata"/><Relationship Id="rId12" Type="http://schemas.openxmlformats.org/officeDocument/2006/relationships/font" Target="fonts/Roboto-bold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schemas.openxmlformats.org/officeDocument/2006/relationships/font" Target="fonts/Roboto-bold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" name="Shape 1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4200"/>
            </a:lvl1pPr>
            <a:lvl2pPr lvl="1">
              <a:spcBef>
                <a:spcPts val="0"/>
              </a:spcBef>
              <a:buSzPct val="100000"/>
              <a:defRPr sz="4200"/>
            </a:lvl2pPr>
            <a:lvl3pPr lvl="2">
              <a:spcBef>
                <a:spcPts val="0"/>
              </a:spcBef>
              <a:buSzPct val="100000"/>
              <a:defRPr sz="4200"/>
            </a:lvl3pPr>
            <a:lvl4pPr lvl="3">
              <a:spcBef>
                <a:spcPts val="0"/>
              </a:spcBef>
              <a:buSzPct val="100000"/>
              <a:defRPr sz="4200"/>
            </a:lvl4pPr>
            <a:lvl5pPr lvl="4">
              <a:spcBef>
                <a:spcPts val="0"/>
              </a:spcBef>
              <a:buSzPct val="100000"/>
              <a:defRPr sz="4200"/>
            </a:lvl5pPr>
            <a:lvl6pPr lvl="5">
              <a:spcBef>
                <a:spcPts val="0"/>
              </a:spcBef>
              <a:buSzPct val="100000"/>
              <a:defRPr sz="4200"/>
            </a:lvl6pPr>
            <a:lvl7pPr lvl="6">
              <a:spcBef>
                <a:spcPts val="0"/>
              </a:spcBef>
              <a:buSzPct val="100000"/>
              <a:defRPr sz="4200"/>
            </a:lvl7pPr>
            <a:lvl8pPr lvl="7">
              <a:spcBef>
                <a:spcPts val="0"/>
              </a:spcBef>
              <a:buSzPct val="100000"/>
              <a:defRPr sz="4200"/>
            </a:lvl8pPr>
            <a:lvl9pPr lvl="8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17" name="Shape 1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" name="Shape 20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" name="Shape 2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" name="Shape 26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" name="Shape 2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9" name="Shape 29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" name="Shape 33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" name="Shape 34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800"/>
            </a:lvl1pPr>
            <a:lvl2pPr lvl="1">
              <a:spcBef>
                <a:spcPts val="0"/>
              </a:spcBef>
              <a:buSzPct val="100000"/>
              <a:defRPr sz="1800"/>
            </a:lvl2pPr>
            <a:lvl3pPr lvl="2">
              <a:spcBef>
                <a:spcPts val="0"/>
              </a:spcBef>
              <a:buSzPct val="100000"/>
              <a:defRPr sz="1800"/>
            </a:lvl3pPr>
            <a:lvl4pPr lvl="3">
              <a:spcBef>
                <a:spcPts val="0"/>
              </a:spcBef>
              <a:buSzPct val="100000"/>
              <a:defRPr sz="1800"/>
            </a:lvl4pPr>
            <a:lvl5pPr lvl="4">
              <a:spcBef>
                <a:spcPts val="0"/>
              </a:spcBef>
              <a:buSzPct val="100000"/>
              <a:defRPr sz="1800"/>
            </a:lvl5pPr>
            <a:lvl6pPr lvl="5">
              <a:spcBef>
                <a:spcPts val="0"/>
              </a:spcBef>
              <a:buSzPct val="100000"/>
              <a:defRPr sz="1800"/>
            </a:lvl6pPr>
            <a:lvl7pPr lvl="6">
              <a:spcBef>
                <a:spcPts val="0"/>
              </a:spcBef>
              <a:buSzPct val="100000"/>
              <a:defRPr sz="1800"/>
            </a:lvl7pPr>
            <a:lvl8pPr lvl="7">
              <a:spcBef>
                <a:spcPts val="0"/>
              </a:spcBef>
              <a:buSzPct val="100000"/>
              <a:defRPr sz="1800"/>
            </a:lvl8pPr>
            <a:lvl9pPr lvl="8">
              <a:spcBef>
                <a:spcPts val="0"/>
              </a:spcBef>
              <a:buSzPct val="100000"/>
              <a:defRPr sz="1800"/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" name="Shape 38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" name="Shape 39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6000"/>
            </a:lvl1pPr>
            <a:lvl2pPr lvl="1">
              <a:spcBef>
                <a:spcPts val="0"/>
              </a:spcBef>
              <a:buSzPct val="100000"/>
              <a:defRPr sz="6000"/>
            </a:lvl2pPr>
            <a:lvl3pPr lvl="2">
              <a:spcBef>
                <a:spcPts val="0"/>
              </a:spcBef>
              <a:buSzPct val="100000"/>
              <a:defRPr sz="6000"/>
            </a:lvl3pPr>
            <a:lvl4pPr lvl="3">
              <a:spcBef>
                <a:spcPts val="0"/>
              </a:spcBef>
              <a:buSzPct val="100000"/>
              <a:defRPr sz="6000"/>
            </a:lvl4pPr>
            <a:lvl5pPr lvl="4">
              <a:spcBef>
                <a:spcPts val="0"/>
              </a:spcBef>
              <a:buSzPct val="100000"/>
              <a:defRPr sz="6000"/>
            </a:lvl5pPr>
            <a:lvl6pPr lvl="5">
              <a:spcBef>
                <a:spcPts val="0"/>
              </a:spcBef>
              <a:buSzPct val="100000"/>
              <a:defRPr sz="6000"/>
            </a:lvl6pPr>
            <a:lvl7pPr lvl="6">
              <a:spcBef>
                <a:spcPts val="0"/>
              </a:spcBef>
              <a:buSzPct val="100000"/>
              <a:defRPr sz="6000"/>
            </a:lvl7pPr>
            <a:lvl8pPr lvl="7">
              <a:spcBef>
                <a:spcPts val="0"/>
              </a:spcBef>
              <a:buSzPct val="100000"/>
              <a:defRPr sz="6000"/>
            </a:lvl8pPr>
            <a:lvl9pPr lvl="8">
              <a:spcBef>
                <a:spcPts val="0"/>
              </a:spcBef>
              <a:buSzPct val="100000"/>
              <a:defRPr sz="6000"/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7" name="Shape 47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8" name="Shape 48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50" name="Shape 50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4" name="Shape 54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Lab 4 overview + tips	</a:t>
            </a:r>
          </a:p>
        </p:txBody>
      </p:sp>
      <p:sp>
        <p:nvSpPr>
          <p:cNvPr id="68" name="Shape 68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- Aalhad Patankar, Bryan Li, David Watkins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Lab overview</a:t>
            </a:r>
          </a:p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Goals: 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/>
              <a:t>Follow a yellow line using computer vision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/>
              <a:t>Correct yourself when veering off course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/>
              <a:t>U-turn when orange stop line is encountered (at a certain distance)</a:t>
            </a:r>
          </a:p>
          <a:p>
            <a:pPr indent="-342900" lvl="0" marL="457200">
              <a:spcBef>
                <a:spcPts val="0"/>
              </a:spcBef>
              <a:buSzPct val="100000"/>
            </a:pPr>
            <a:r>
              <a:rPr lang="en"/>
              <a:t>Extra credit: Achieve a turn </a:t>
            </a:r>
          </a:p>
        </p:txBody>
      </p:sp>
      <p:pic>
        <p:nvPicPr>
          <p:cNvPr id="75" name="Shape 7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6300" y="3455800"/>
            <a:ext cx="1687700" cy="168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/>
        </p:nvSpPr>
        <p:spPr>
          <a:xfrm>
            <a:off x="658475" y="1863575"/>
            <a:ext cx="3988200" cy="31431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Find position</a:t>
            </a:r>
          </a:p>
        </p:txBody>
      </p:sp>
      <p:sp>
        <p:nvSpPr>
          <p:cNvPr id="81" name="Shape 8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One possible architecture</a:t>
            </a:r>
          </a:p>
        </p:txBody>
      </p:sp>
      <p:sp>
        <p:nvSpPr>
          <p:cNvPr id="82" name="Shape 82"/>
          <p:cNvSpPr/>
          <p:nvPr/>
        </p:nvSpPr>
        <p:spPr>
          <a:xfrm>
            <a:off x="1552975" y="2310850"/>
            <a:ext cx="1441200" cy="472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Capture Image</a:t>
            </a:r>
          </a:p>
        </p:txBody>
      </p:sp>
      <p:sp>
        <p:nvSpPr>
          <p:cNvPr id="83" name="Shape 83"/>
          <p:cNvSpPr/>
          <p:nvPr/>
        </p:nvSpPr>
        <p:spPr>
          <a:xfrm>
            <a:off x="1552975" y="2997475"/>
            <a:ext cx="1441200" cy="472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Apply Homography</a:t>
            </a:r>
          </a:p>
        </p:txBody>
      </p:sp>
      <p:sp>
        <p:nvSpPr>
          <p:cNvPr id="84" name="Shape 84"/>
          <p:cNvSpPr/>
          <p:nvPr/>
        </p:nvSpPr>
        <p:spPr>
          <a:xfrm>
            <a:off x="1552975" y="3684100"/>
            <a:ext cx="1441200" cy="472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Filter colors</a:t>
            </a:r>
          </a:p>
        </p:txBody>
      </p:sp>
      <p:sp>
        <p:nvSpPr>
          <p:cNvPr id="85" name="Shape 85"/>
          <p:cNvSpPr/>
          <p:nvPr/>
        </p:nvSpPr>
        <p:spPr>
          <a:xfrm>
            <a:off x="1552975" y="4370725"/>
            <a:ext cx="1441200" cy="472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Find hough lines</a:t>
            </a:r>
          </a:p>
        </p:txBody>
      </p:sp>
      <p:sp>
        <p:nvSpPr>
          <p:cNvPr id="86" name="Shape 86"/>
          <p:cNvSpPr/>
          <p:nvPr/>
        </p:nvSpPr>
        <p:spPr>
          <a:xfrm>
            <a:off x="3182163" y="3469675"/>
            <a:ext cx="1441200" cy="472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Determine angle/distance</a:t>
            </a:r>
          </a:p>
        </p:txBody>
      </p:sp>
      <p:cxnSp>
        <p:nvCxnSpPr>
          <p:cNvPr id="87" name="Shape 87"/>
          <p:cNvCxnSpPr>
            <a:stCxn id="82" idx="2"/>
            <a:endCxn id="83" idx="0"/>
          </p:cNvCxnSpPr>
          <p:nvPr/>
        </p:nvCxnSpPr>
        <p:spPr>
          <a:xfrm>
            <a:off x="2273575" y="2783050"/>
            <a:ext cx="0" cy="214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88" name="Shape 88"/>
          <p:cNvCxnSpPr>
            <a:endCxn id="84" idx="0"/>
          </p:cNvCxnSpPr>
          <p:nvPr/>
        </p:nvCxnSpPr>
        <p:spPr>
          <a:xfrm>
            <a:off x="2273575" y="3469600"/>
            <a:ext cx="0" cy="214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89" name="Shape 89"/>
          <p:cNvCxnSpPr>
            <a:endCxn id="85" idx="0"/>
          </p:cNvCxnSpPr>
          <p:nvPr/>
        </p:nvCxnSpPr>
        <p:spPr>
          <a:xfrm>
            <a:off x="2273575" y="4156225"/>
            <a:ext cx="0" cy="214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90" name="Shape 90"/>
          <p:cNvCxnSpPr>
            <a:stCxn id="85" idx="3"/>
            <a:endCxn id="86" idx="2"/>
          </p:cNvCxnSpPr>
          <p:nvPr/>
        </p:nvCxnSpPr>
        <p:spPr>
          <a:xfrm flipH="1" rot="10800000">
            <a:off x="2994175" y="3942025"/>
            <a:ext cx="908700" cy="664800"/>
          </a:xfrm>
          <a:prstGeom prst="bentConnector2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stealth"/>
          </a:ln>
        </p:spPr>
      </p:cxnSp>
      <p:sp>
        <p:nvSpPr>
          <p:cNvPr id="91" name="Shape 91"/>
          <p:cNvSpPr/>
          <p:nvPr/>
        </p:nvSpPr>
        <p:spPr>
          <a:xfrm>
            <a:off x="4811375" y="1863575"/>
            <a:ext cx="1909800" cy="10158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Stop sign</a:t>
            </a:r>
          </a:p>
        </p:txBody>
      </p:sp>
      <p:sp>
        <p:nvSpPr>
          <p:cNvPr id="92" name="Shape 92"/>
          <p:cNvSpPr/>
          <p:nvPr/>
        </p:nvSpPr>
        <p:spPr>
          <a:xfrm>
            <a:off x="5196475" y="2310850"/>
            <a:ext cx="1441200" cy="472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Detect Stop Sign</a:t>
            </a:r>
          </a:p>
        </p:txBody>
      </p:sp>
      <p:cxnSp>
        <p:nvCxnSpPr>
          <p:cNvPr id="93" name="Shape 93"/>
          <p:cNvCxnSpPr>
            <a:stCxn id="82" idx="3"/>
            <a:endCxn id="92" idx="1"/>
          </p:cNvCxnSpPr>
          <p:nvPr/>
        </p:nvCxnSpPr>
        <p:spPr>
          <a:xfrm>
            <a:off x="2994175" y="2546950"/>
            <a:ext cx="22023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94" name="Shape 94"/>
          <p:cNvSpPr/>
          <p:nvPr/>
        </p:nvSpPr>
        <p:spPr>
          <a:xfrm>
            <a:off x="5283500" y="3068975"/>
            <a:ext cx="1909800" cy="20745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Controller</a:t>
            </a:r>
          </a:p>
        </p:txBody>
      </p:sp>
      <p:sp>
        <p:nvSpPr>
          <p:cNvPr id="95" name="Shape 95"/>
          <p:cNvSpPr/>
          <p:nvPr/>
        </p:nvSpPr>
        <p:spPr>
          <a:xfrm>
            <a:off x="5656150" y="3469675"/>
            <a:ext cx="1441200" cy="472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Move robot to center line</a:t>
            </a:r>
          </a:p>
        </p:txBody>
      </p:sp>
      <p:cxnSp>
        <p:nvCxnSpPr>
          <p:cNvPr id="96" name="Shape 96"/>
          <p:cNvCxnSpPr>
            <a:stCxn id="86" idx="3"/>
            <a:endCxn id="95" idx="1"/>
          </p:cNvCxnSpPr>
          <p:nvPr/>
        </p:nvCxnSpPr>
        <p:spPr>
          <a:xfrm>
            <a:off x="4623363" y="3705775"/>
            <a:ext cx="10329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97" name="Shape 97"/>
          <p:cNvSpPr/>
          <p:nvPr/>
        </p:nvSpPr>
        <p:spPr>
          <a:xfrm>
            <a:off x="5656150" y="4027375"/>
            <a:ext cx="1441200" cy="472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Move forward</a:t>
            </a:r>
          </a:p>
        </p:txBody>
      </p:sp>
      <p:sp>
        <p:nvSpPr>
          <p:cNvPr id="98" name="Shape 98"/>
          <p:cNvSpPr/>
          <p:nvPr/>
        </p:nvSpPr>
        <p:spPr>
          <a:xfrm>
            <a:off x="5656150" y="4585075"/>
            <a:ext cx="1441200" cy="472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U-turn</a:t>
            </a:r>
          </a:p>
        </p:txBody>
      </p:sp>
      <p:cxnSp>
        <p:nvCxnSpPr>
          <p:cNvPr id="99" name="Shape 99"/>
          <p:cNvCxnSpPr>
            <a:stCxn id="92" idx="3"/>
            <a:endCxn id="98" idx="3"/>
          </p:cNvCxnSpPr>
          <p:nvPr/>
        </p:nvCxnSpPr>
        <p:spPr>
          <a:xfrm>
            <a:off x="6637675" y="2546950"/>
            <a:ext cx="459600" cy="2274300"/>
          </a:xfrm>
          <a:prstGeom prst="bentConnector3">
            <a:avLst>
              <a:gd fmla="val 151828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00" name="Shape 100"/>
          <p:cNvCxnSpPr>
            <a:stCxn id="86" idx="3"/>
            <a:endCxn id="97" idx="1"/>
          </p:cNvCxnSpPr>
          <p:nvPr/>
        </p:nvCxnSpPr>
        <p:spPr>
          <a:xfrm>
            <a:off x="4623363" y="3705775"/>
            <a:ext cx="1032900" cy="557700"/>
          </a:xfrm>
          <a:prstGeom prst="bentConnector3">
            <a:avLst>
              <a:gd fmla="val 49995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Additional helpful modules</a:t>
            </a:r>
          </a:p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/>
              <a:t>GPG2 control module wrapper to easily move and turn robot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/>
              <a:t>Camera module to control camera settings/config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/>
              <a:t>Homography module or script to obtain the correct transform and session parameters you will need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/>
              <a:t>Testing module to automatically iterate through testbed</a:t>
            </a:r>
          </a:p>
          <a:p>
            <a:pPr indent="-342900" lvl="0" marL="457200">
              <a:spcBef>
                <a:spcPts val="0"/>
              </a:spcBef>
              <a:buSzPct val="100000"/>
            </a:pPr>
            <a:r>
              <a:rPr lang="en"/>
              <a:t>Try not to write it all in one long script -- think about good coding practices</a:t>
            </a:r>
          </a:p>
        </p:txBody>
      </p:sp>
      <p:sp>
        <p:nvSpPr>
          <p:cNvPr id="107" name="Shape 107"/>
          <p:cNvSpPr txBox="1"/>
          <p:nvPr/>
        </p:nvSpPr>
        <p:spPr>
          <a:xfrm>
            <a:off x="1374750" y="1538725"/>
            <a:ext cx="7264800" cy="84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Tips and hints</a:t>
            </a:r>
          </a:p>
        </p:txBody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471900" y="2395150"/>
            <a:ext cx="8222100" cy="25365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/>
              <a:t>Purchase tape that we linked to in lab spec to be able to test anywhere on the go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/>
              <a:t>Or use the image set we gave you to do the same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/>
              <a:t>Separate assignment into logical modules, and work in parallel to build + test modules. Mock up where appropriate 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/>
              <a:t>E.g. To test position + pose estimation code, mock up valid hough line + robot position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/>
              <a:t>Assign team roles. There are several components to this lab</a:t>
            </a:r>
          </a:p>
          <a:p>
            <a:pPr indent="-317500" lvl="1" marL="914400" rtl="0">
              <a:spcBef>
                <a:spcPts val="0"/>
              </a:spcBef>
              <a:buSzPct val="100000"/>
            </a:pPr>
            <a:r>
              <a:rPr lang="en"/>
              <a:t>The core algorithms, software design + testing, integration, testing, etc.</a:t>
            </a:r>
          </a:p>
        </p:txBody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x="471900" y="1995838"/>
            <a:ext cx="8222100" cy="499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buSzPct val="100000"/>
            </a:pPr>
            <a:r>
              <a:rPr b="1" lang="en"/>
              <a:t>Start early!!!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0" lvl="0" marL="45720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Tips and hints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471900" y="1919075"/>
            <a:ext cx="8222100" cy="30549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</a:pPr>
            <a:r>
              <a:rPr lang="en"/>
              <a:t>Develop good debugging tools early, will help you in the long run</a:t>
            </a: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/>
              <a:t>Save good images so you can use them as mock data for modules</a:t>
            </a:r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/>
              <a:t>raspistill command</a:t>
            </a: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/>
              <a:t>Be careful when working in homography transformed space to make sure all the data points you're working with have also been transformed (if doing pose or position estimation) </a:t>
            </a: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/>
              <a:t>Post on Piazza and help out teammates</a:t>
            </a: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ct val="100000"/>
            </a:pPr>
            <a:r>
              <a:rPr lang="en"/>
              <a:t>This will be updated as new hints come up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