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75" r:id="rId3"/>
    <p:sldId id="278" r:id="rId4"/>
    <p:sldId id="279" r:id="rId5"/>
    <p:sldId id="257" r:id="rId6"/>
    <p:sldId id="262" r:id="rId7"/>
    <p:sldId id="259" r:id="rId8"/>
    <p:sldId id="265" r:id="rId9"/>
    <p:sldId id="260" r:id="rId10"/>
    <p:sldId id="283" r:id="rId11"/>
    <p:sldId id="269" r:id="rId12"/>
    <p:sldId id="272" r:id="rId13"/>
    <p:sldId id="273" r:id="rId14"/>
    <p:sldId id="267" r:id="rId15"/>
    <p:sldId id="266" r:id="rId16"/>
    <p:sldId id="281" r:id="rId17"/>
    <p:sldId id="282" r:id="rId18"/>
    <p:sldId id="270" r:id="rId19"/>
    <p:sldId id="274" r:id="rId20"/>
    <p:sldId id="268" r:id="rId21"/>
    <p:sldId id="271" r:id="rId22"/>
    <p:sldId id="263" r:id="rId23"/>
    <p:sldId id="280" r:id="rId24"/>
    <p:sldId id="264" r:id="rId25"/>
    <p:sldId id="258" r:id="rId26"/>
    <p:sldId id="277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31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1"/>
          <c:order val="0"/>
          <c:cat>
            <c:strRef>
              <c:f>Sheet1!$B$23:$J$23</c:f>
              <c:strCache>
                <c:ptCount val="9"/>
                <c:pt idx="0">
                  <c:v>10^0</c:v>
                </c:pt>
                <c:pt idx="1">
                  <c:v>10^1</c:v>
                </c:pt>
                <c:pt idx="2">
                  <c:v>10^2</c:v>
                </c:pt>
                <c:pt idx="3">
                  <c:v>10^3</c:v>
                </c:pt>
                <c:pt idx="4">
                  <c:v>10^4</c:v>
                </c:pt>
                <c:pt idx="5">
                  <c:v>10^5</c:v>
                </c:pt>
                <c:pt idx="6">
                  <c:v>10^6</c:v>
                </c:pt>
                <c:pt idx="7">
                  <c:v>10^7</c:v>
                </c:pt>
                <c:pt idx="8">
                  <c:v>10^8</c:v>
                </c:pt>
              </c:strCache>
            </c:strRef>
          </c:cat>
          <c:val>
            <c:numRef>
              <c:f>Sheet1!$B$24:$J$24</c:f>
              <c:numCache>
                <c:formatCode>General</c:formatCode>
                <c:ptCount val="9"/>
                <c:pt idx="0">
                  <c:v>-0.5911214953271029</c:v>
                </c:pt>
                <c:pt idx="1">
                  <c:v>-0.56082474226804147</c:v>
                </c:pt>
                <c:pt idx="2">
                  <c:v>-0.54871794871794832</c:v>
                </c:pt>
                <c:pt idx="3">
                  <c:v>-0.33969465648854968</c:v>
                </c:pt>
                <c:pt idx="4">
                  <c:v>-0.13171262699564587</c:v>
                </c:pt>
                <c:pt idx="5">
                  <c:v>2.195340501792116E-2</c:v>
                </c:pt>
                <c:pt idx="6">
                  <c:v>9.7401137845087193E-2</c:v>
                </c:pt>
                <c:pt idx="7">
                  <c:v>0.10570338193137654</c:v>
                </c:pt>
                <c:pt idx="8">
                  <c:v>0.10562358979315394</c:v>
                </c:pt>
              </c:numCache>
            </c:numRef>
          </c:val>
        </c:ser>
        <c:axId val="39241984"/>
        <c:axId val="42580992"/>
      </c:barChart>
      <c:catAx>
        <c:axId val="39241984"/>
        <c:scaling>
          <c:orientation val="minMax"/>
        </c:scaling>
        <c:axPos val="b"/>
        <c:numFmt formatCode="General" sourceLinked="0"/>
        <c:tickLblPos val="nextTo"/>
        <c:crossAx val="42580992"/>
        <c:crosses val="autoZero"/>
        <c:auto val="1"/>
        <c:lblAlgn val="ctr"/>
        <c:lblOffset val="100"/>
      </c:catAx>
      <c:valAx>
        <c:axId val="42580992"/>
        <c:scaling>
          <c:orientation val="minMax"/>
        </c:scaling>
        <c:axPos val="l"/>
        <c:majorGridlines/>
        <c:numFmt formatCode="General" sourceLinked="1"/>
        <c:tickLblPos val="nextTo"/>
        <c:crossAx val="39241984"/>
        <c:crosses val="autoZero"/>
        <c:crossBetween val="between"/>
      </c:valAx>
    </c:plotArea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5652967593076789"/>
          <c:y val="5.1400554097404488E-2"/>
          <c:w val="0.79174581813447353"/>
          <c:h val="0.84540244969378853"/>
        </c:manualLayout>
      </c:layout>
      <c:lineChart>
        <c:grouping val="standard"/>
        <c:ser>
          <c:idx val="0"/>
          <c:order val="0"/>
          <c:tx>
            <c:strRef>
              <c:f>Sheet1!$A$5</c:f>
              <c:strCache>
                <c:ptCount val="1"/>
                <c:pt idx="0">
                  <c:v>DynCode</c:v>
                </c:pt>
              </c:strCache>
            </c:strRef>
          </c:tx>
          <c:spPr>
            <a:ln w="19050"/>
          </c:spPr>
          <c:marker>
            <c:symbol val="none"/>
          </c:marker>
          <c:cat>
            <c:numRef>
              <c:f>Sheet1!$B$4:$J$4</c:f>
              <c:numCache>
                <c:formatCode>General</c:formatCode>
                <c:ptCount val="9"/>
                <c:pt idx="0">
                  <c:v>1</c:v>
                </c:pt>
                <c:pt idx="1">
                  <c:v>10</c:v>
                </c:pt>
                <c:pt idx="2">
                  <c:v>100</c:v>
                </c:pt>
                <c:pt idx="3">
                  <c:v>1000</c:v>
                </c:pt>
                <c:pt idx="4">
                  <c:v>10000</c:v>
                </c:pt>
                <c:pt idx="5">
                  <c:v>100000</c:v>
                </c:pt>
                <c:pt idx="6">
                  <c:v>1000000</c:v>
                </c:pt>
                <c:pt idx="7">
                  <c:v>10000000</c:v>
                </c:pt>
                <c:pt idx="8">
                  <c:v>100000000</c:v>
                </c:pt>
              </c:numCache>
            </c:numRef>
          </c:cat>
          <c:val>
            <c:numRef>
              <c:f>Sheet1!$B$5:$J$5</c:f>
              <c:numCache>
                <c:formatCode>General</c:formatCode>
                <c:ptCount val="9"/>
                <c:pt idx="0">
                  <c:v>0.42800000000000016</c:v>
                </c:pt>
                <c:pt idx="1">
                  <c:v>0.48500000000000015</c:v>
                </c:pt>
                <c:pt idx="2">
                  <c:v>0.58499999999999996</c:v>
                </c:pt>
                <c:pt idx="3">
                  <c:v>0.78600000000000003</c:v>
                </c:pt>
                <c:pt idx="4">
                  <c:v>2.7559999999999998</c:v>
                </c:pt>
                <c:pt idx="5">
                  <c:v>20.087999999999994</c:v>
                </c:pt>
                <c:pt idx="6">
                  <c:v>200.20299999999997</c:v>
                </c:pt>
                <c:pt idx="7">
                  <c:v>1990.135</c:v>
                </c:pt>
                <c:pt idx="8">
                  <c:v>20072.41</c:v>
                </c:pt>
              </c:numCache>
            </c:numRef>
          </c:val>
        </c:ser>
        <c:ser>
          <c:idx val="1"/>
          <c:order val="1"/>
          <c:tx>
            <c:strRef>
              <c:f>Sheet1!$A$6</c:f>
              <c:strCache>
                <c:ptCount val="1"/>
                <c:pt idx="0">
                  <c:v>Branch</c:v>
                </c:pt>
              </c:strCache>
            </c:strRef>
          </c:tx>
          <c:spPr>
            <a:ln w="19050" cap="rnd">
              <a:prstDash val="dash"/>
            </a:ln>
          </c:spPr>
          <c:marker>
            <c:symbol val="none"/>
          </c:marker>
          <c:cat>
            <c:numRef>
              <c:f>Sheet1!$B$4:$J$4</c:f>
              <c:numCache>
                <c:formatCode>General</c:formatCode>
                <c:ptCount val="9"/>
                <c:pt idx="0">
                  <c:v>1</c:v>
                </c:pt>
                <c:pt idx="1">
                  <c:v>10</c:v>
                </c:pt>
                <c:pt idx="2">
                  <c:v>100</c:v>
                </c:pt>
                <c:pt idx="3">
                  <c:v>1000</c:v>
                </c:pt>
                <c:pt idx="4">
                  <c:v>10000</c:v>
                </c:pt>
                <c:pt idx="5">
                  <c:v>100000</c:v>
                </c:pt>
                <c:pt idx="6">
                  <c:v>1000000</c:v>
                </c:pt>
                <c:pt idx="7">
                  <c:v>10000000</c:v>
                </c:pt>
                <c:pt idx="8">
                  <c:v>100000000</c:v>
                </c:pt>
              </c:numCache>
            </c:numRef>
          </c:cat>
          <c:val>
            <c:numRef>
              <c:f>Sheet1!$B$6:$J$6</c:f>
              <c:numCache>
                <c:formatCode>General</c:formatCode>
                <c:ptCount val="9"/>
                <c:pt idx="0">
                  <c:v>0.17500000000000004</c:v>
                </c:pt>
                <c:pt idx="1">
                  <c:v>0.21300000000000005</c:v>
                </c:pt>
                <c:pt idx="2">
                  <c:v>0.26400000000000001</c:v>
                </c:pt>
                <c:pt idx="3">
                  <c:v>0.51900000000000002</c:v>
                </c:pt>
                <c:pt idx="4">
                  <c:v>2.3929999999999989</c:v>
                </c:pt>
                <c:pt idx="5">
                  <c:v>20.529</c:v>
                </c:pt>
                <c:pt idx="6">
                  <c:v>219.70299999999997</c:v>
                </c:pt>
                <c:pt idx="7">
                  <c:v>2200.4989999999998</c:v>
                </c:pt>
                <c:pt idx="8">
                  <c:v>22192.53</c:v>
                </c:pt>
              </c:numCache>
            </c:numRef>
          </c:val>
        </c:ser>
        <c:marker val="1"/>
        <c:axId val="39015168"/>
        <c:axId val="39016704"/>
      </c:lineChart>
      <c:catAx>
        <c:axId val="39015168"/>
        <c:scaling>
          <c:orientation val="minMax"/>
        </c:scaling>
        <c:axPos val="b"/>
        <c:numFmt formatCode="General" sourceLinked="1"/>
        <c:tickLblPos val="nextTo"/>
        <c:crossAx val="39016704"/>
        <c:crosses val="autoZero"/>
        <c:auto val="1"/>
        <c:lblAlgn val="ctr"/>
        <c:lblOffset val="100"/>
      </c:catAx>
      <c:valAx>
        <c:axId val="39016704"/>
        <c:scaling>
          <c:logBase val="10"/>
          <c:orientation val="minMax"/>
        </c:scaling>
        <c:axPos val="l"/>
        <c:majorGridlines/>
        <c:numFmt formatCode="General" sourceLinked="1"/>
        <c:tickLblPos val="nextTo"/>
        <c:crossAx val="3901516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6628750006654847"/>
          <c:y val="8.2949475065616798E-2"/>
          <c:w val="0.19060687675226554"/>
          <c:h val="0.16743438320209986"/>
        </c:manualLayout>
      </c:layout>
    </c:legend>
    <c:plotVisOnly val="1"/>
    <c:dispBlanksAs val="gap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9C303C0-7897-4A5E-BBD6-31CD676528E9}" type="datetimeFigureOut">
              <a:rPr lang="en-US"/>
              <a:pPr>
                <a:defRPr/>
              </a:pPr>
              <a:t>11/19/2012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9F0B484-EB5D-4EEC-A631-B01C6F9D81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ava.net/node/644003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ava.net/node/644003" TargetMode="External"/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Redefine class: </a:t>
            </a:r>
            <a:r>
              <a:rPr lang="en-US" smtClean="0">
                <a:hlinkClick r:id="rId3"/>
              </a:rPr>
              <a:t>http://www.java.net/node/644003</a:t>
            </a:r>
            <a:endParaRPr lang="en-US" smtClean="0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73DCAAE-5FB1-4086-A770-D4116352D90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86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80CB71D-9D25-483C-8EBF-06EF85BB0F0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Redefine class: </a:t>
            </a:r>
            <a:r>
              <a:rPr lang="en-US" smtClean="0">
                <a:hlinkClick r:id="rId3"/>
              </a:rPr>
              <a:t>http://www.java.net/node/644003</a:t>
            </a:r>
            <a:endParaRPr lang="en-US" smtClean="0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D8C0707-4A33-44FD-9393-4A9870E9320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E655CE-A9DA-43DF-98ED-F5702CD7C7DD}" type="datetimeFigureOut">
              <a:rPr lang="en-US"/>
              <a:pPr>
                <a:defRPr/>
              </a:pPr>
              <a:t>11/19/2012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B9978D-5599-4AAC-99A9-2CFE05FE78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D721F6-2EBF-4C9B-9CF1-FD004E4CDCDE}" type="datetimeFigureOut">
              <a:rPr lang="en-US"/>
              <a:pPr>
                <a:defRPr/>
              </a:pPr>
              <a:t>11/19/2012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A179C-D47C-48E1-9F42-0DDB9EC1DD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B2D4D5-A968-42ED-BA3F-B9A1FAADD46B}" type="datetimeFigureOut">
              <a:rPr lang="en-US"/>
              <a:pPr>
                <a:defRPr/>
              </a:pPr>
              <a:t>11/19/2012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F82F48-819E-49B4-ADAE-BBA112BFED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31B129-0DC1-40DA-989F-4F8C42672078}" type="datetimeFigureOut">
              <a:rPr lang="en-US"/>
              <a:pPr>
                <a:defRPr/>
              </a:pPr>
              <a:t>11/19/2012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628BE9-198C-4352-8FE3-97516F91B2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9CC984-91CC-4966-B371-0CD7C900A560}" type="datetimeFigureOut">
              <a:rPr lang="en-US"/>
              <a:pPr>
                <a:defRPr/>
              </a:pPr>
              <a:t>11/19/2012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A49E1B-0953-4A7B-A577-007B164436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737068-5BFF-4D3C-84B5-8F4673881FBD}" type="datetimeFigureOut">
              <a:rPr lang="en-US"/>
              <a:pPr>
                <a:defRPr/>
              </a:pPr>
              <a:t>11/19/2012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C65D59-BDEC-4E3E-B72F-B056977DAA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193BC4-B549-49F6-B5F0-259423DDFE97}" type="datetimeFigureOut">
              <a:rPr lang="en-US"/>
              <a:pPr>
                <a:defRPr/>
              </a:pPr>
              <a:t>11/19/2012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65B67-718F-4EB9-837B-70C90BA54B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7FC745-2E1A-451C-865B-806AE147367A}" type="datetimeFigureOut">
              <a:rPr lang="en-US"/>
              <a:pPr>
                <a:defRPr/>
              </a:pPr>
              <a:t>11/19/2012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45272D-3656-4D9D-9613-1D87E4FCF0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61A03-5FBD-44D1-9C05-8931DD59C38F}" type="datetimeFigureOut">
              <a:rPr lang="en-US"/>
              <a:pPr>
                <a:defRPr/>
              </a:pPr>
              <a:t>11/19/2012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DC626A-966E-42C8-9A35-B8545A09E6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00FC08-FCFC-41B0-A601-8C787FFBA7D5}" type="datetimeFigureOut">
              <a:rPr lang="en-US"/>
              <a:pPr>
                <a:defRPr/>
              </a:pPr>
              <a:t>11/19/2012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26A8C6-9E3B-49F8-8755-1DDD225B2F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CAD32-C322-461D-99DF-B568302553C1}" type="datetimeFigureOut">
              <a:rPr lang="en-US"/>
              <a:pPr>
                <a:defRPr/>
              </a:pPr>
              <a:t>11/19/2012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206906-9749-4CE8-A4A2-C44E88A345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50FF6B0-9C1F-4C1D-B1CF-83A212D1784C}" type="datetimeFigureOut">
              <a:rPr lang="en-US"/>
              <a:pPr>
                <a:defRPr/>
              </a:pPr>
              <a:t>11/19/2012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ED30056-6B9E-4855-9B6D-96B719BB75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andrewvos.com/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772400" cy="14700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COMS </a:t>
            </a:r>
            <a:r>
              <a:rPr lang="en-US" sz="31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E6998-3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Term Project 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1143000"/>
            <a:ext cx="6400800" cy="762000"/>
          </a:xfrm>
        </p:spPr>
        <p:txBody>
          <a:bodyPr rtlCol="0">
            <a:normAutofit fontScale="70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Advanced Topics in Programming </a:t>
            </a:r>
            <a:r>
              <a:rPr lang="en-US" dirty="0" smtClean="0"/>
              <a:t>Languages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 </a:t>
            </a:r>
            <a:r>
              <a:rPr lang="en-US" dirty="0"/>
              <a:t>and Compilers, Fall 2012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371600" y="2743200"/>
            <a:ext cx="6400800" cy="1219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MIPLex</a:t>
            </a:r>
            <a:r>
              <a:rPr 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Adapting Dynamic Code Modification to the MIPL Language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524000" y="4419600"/>
            <a:ext cx="6400800" cy="685800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dirty="0" err="1" smtClean="0"/>
              <a:t>YoungHoon</a:t>
            </a:r>
            <a:r>
              <a:rPr lang="en-US" dirty="0" smtClean="0"/>
              <a:t> Jung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jung@cs.columbia.edu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Sample MIPL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>
            <a:normAutofit fontScale="62500" lnSpcReduction="20000"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job </a:t>
            </a:r>
            <a:r>
              <a:rPr lang="en-US" dirty="0" err="1"/>
              <a:t>dosome</a:t>
            </a:r>
            <a:r>
              <a:rPr lang="en-US" dirty="0"/>
              <a:t>(X, Y) 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        T = X.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        once 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                T += Y.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        }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        @T.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}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a(1, 0</a:t>
            </a:r>
            <a:r>
              <a:rPr lang="en-US" dirty="0" smtClean="0"/>
              <a:t>).</a:t>
            </a:r>
            <a:endParaRPr lang="en-US" dirty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b(0, 1).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[c] &lt;- </a:t>
            </a:r>
            <a:r>
              <a:rPr lang="en-US" dirty="0" err="1"/>
              <a:t>dosome</a:t>
            </a:r>
            <a:r>
              <a:rPr lang="en-US" dirty="0"/>
              <a:t>(a, b).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c(*)?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[d] &lt;- </a:t>
            </a:r>
            <a:r>
              <a:rPr lang="en-US" dirty="0" err="1"/>
              <a:t>dosome</a:t>
            </a:r>
            <a:r>
              <a:rPr lang="en-US" dirty="0"/>
              <a:t>(a, b).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d</a:t>
            </a:r>
            <a:r>
              <a:rPr lang="en-US" dirty="0" smtClean="0"/>
              <a:t>(*)?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343400" y="1676400"/>
            <a:ext cx="38862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Definition of a Job that takes two arguments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343400" y="2362200"/>
            <a:ext cx="38862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Only at the first call, this Job returns  the sum of the two matrices.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343400" y="3962400"/>
            <a:ext cx="38862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F</a:t>
            </a:r>
            <a:r>
              <a:rPr lang="en-US" dirty="0"/>
              <a:t>act a is converted into a matrix (1, 0)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Fact b is converted into a matrix (0, 1)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343400" y="4953000"/>
            <a:ext cx="38862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Call the Job and prints the returned matrix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343400" y="5867400"/>
            <a:ext cx="38862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Again, call the Job and prints the returned matrix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343400" y="3084513"/>
            <a:ext cx="38862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After that it simple returns the first matrix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Generated Bytecode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76400"/>
            <a:ext cx="2743200" cy="609600"/>
          </a:xfrm>
        </p:spPr>
        <p:txBody>
          <a:bodyPr rtlCol="0">
            <a:normAutofit fontScale="850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Dynamic Code</a:t>
            </a:r>
            <a:endParaRPr lang="en-US" dirty="0"/>
          </a:p>
        </p:txBody>
      </p:sp>
      <p:pic>
        <p:nvPicPr>
          <p:cNvPr id="2560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2286000"/>
            <a:ext cx="8734425" cy="379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2895600" y="1600200"/>
            <a:ext cx="3200400" cy="609600"/>
          </a:xfrm>
          <a:prstGeom prst="rect">
            <a:avLst/>
          </a:prstGeom>
        </p:spPr>
        <p:txBody>
          <a:bodyPr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Generated Code</a:t>
            </a:r>
            <a:endParaRPr lang="en-US" dirty="0"/>
          </a:p>
        </p:txBody>
      </p:sp>
      <p:sp>
        <p:nvSpPr>
          <p:cNvPr id="25605" name="Content Placeholder 2"/>
          <p:cNvSpPr txBox="1">
            <a:spLocks/>
          </p:cNvSpPr>
          <p:nvPr/>
        </p:nvSpPr>
        <p:spPr bwMode="auto">
          <a:xfrm>
            <a:off x="6019800" y="1600200"/>
            <a:ext cx="2590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3200">
                <a:latin typeface="Calibri" pitchFamily="34" charset="0"/>
              </a:rPr>
              <a:t>if (boolean)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Dynamic Code (to be removed)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55000" lnSpcReduction="20000"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19</a:t>
            </a:r>
            <a:r>
              <a:rPr lang="en-US" dirty="0"/>
              <a:t>:  </a:t>
            </a:r>
            <a:r>
              <a:rPr lang="en-US" dirty="0" err="1"/>
              <a:t>ldc</a:t>
            </a:r>
            <a:r>
              <a:rPr lang="en-US" dirty="0"/>
              <a:t>     #5; //String InitName_START___initName__default_variable__0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21</a:t>
            </a:r>
            <a:r>
              <a:rPr lang="en-US" dirty="0"/>
              <a:t>:  </a:t>
            </a:r>
            <a:r>
              <a:rPr lang="en-US" dirty="0" err="1"/>
              <a:t>astore</a:t>
            </a:r>
            <a:r>
              <a:rPr lang="en-US" dirty="0"/>
              <a:t>  5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23</a:t>
            </a:r>
            <a:r>
              <a:rPr lang="en-US" dirty="0"/>
              <a:t>:  </a:t>
            </a:r>
            <a:r>
              <a:rPr lang="en-US" dirty="0" err="1"/>
              <a:t>aload</a:t>
            </a:r>
            <a:r>
              <a:rPr lang="en-US" dirty="0"/>
              <a:t>   4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25</a:t>
            </a:r>
            <a:r>
              <a:rPr lang="en-US" dirty="0"/>
              <a:t>:  </a:t>
            </a:r>
            <a:r>
              <a:rPr lang="en-US" dirty="0" err="1"/>
              <a:t>aload</a:t>
            </a:r>
            <a:r>
              <a:rPr lang="en-US" dirty="0"/>
              <a:t>   4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27</a:t>
            </a:r>
            <a:r>
              <a:rPr lang="en-US" dirty="0"/>
              <a:t>:  aload_2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28</a:t>
            </a:r>
            <a:r>
              <a:rPr lang="en-US" dirty="0"/>
              <a:t>:  </a:t>
            </a:r>
            <a:r>
              <a:rPr lang="en-US" dirty="0" err="1"/>
              <a:t>ldc</a:t>
            </a:r>
            <a:r>
              <a:rPr lang="en-US" dirty="0"/>
              <a:t>     #6; //String OpID0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30</a:t>
            </a:r>
            <a:r>
              <a:rPr lang="en-US" dirty="0"/>
              <a:t>:  </a:t>
            </a:r>
            <a:r>
              <a:rPr lang="en-US" dirty="0" err="1"/>
              <a:t>invokestatic</a:t>
            </a:r>
            <a:r>
              <a:rPr lang="en-US" dirty="0"/>
              <a:t>    #7; //Method </a:t>
            </a:r>
            <a:r>
              <a:rPr lang="en-US" dirty="0" smtClean="0"/>
              <a:t>add()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33</a:t>
            </a:r>
            <a:r>
              <a:rPr lang="en-US" dirty="0"/>
              <a:t>:  </a:t>
            </a:r>
            <a:r>
              <a:rPr lang="en-US" dirty="0" err="1"/>
              <a:t>invokestatic</a:t>
            </a:r>
            <a:r>
              <a:rPr lang="en-US" dirty="0"/>
              <a:t>    #4; //</a:t>
            </a:r>
            <a:r>
              <a:rPr lang="en-US" dirty="0" smtClean="0"/>
              <a:t>Method assign()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36</a:t>
            </a:r>
            <a:r>
              <a:rPr lang="en-US" dirty="0"/>
              <a:t>:  </a:t>
            </a:r>
            <a:r>
              <a:rPr lang="en-US" dirty="0" err="1"/>
              <a:t>astore</a:t>
            </a:r>
            <a:r>
              <a:rPr lang="en-US" dirty="0"/>
              <a:t>  4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38</a:t>
            </a:r>
            <a:r>
              <a:rPr lang="en-US" dirty="0"/>
              <a:t>:  </a:t>
            </a:r>
            <a:r>
              <a:rPr lang="en-US" dirty="0" err="1"/>
              <a:t>ldc</a:t>
            </a:r>
            <a:r>
              <a:rPr lang="en-US" dirty="0"/>
              <a:t>     #8; //String __initName__default_variable__0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40</a:t>
            </a:r>
            <a:r>
              <a:rPr lang="en-US" dirty="0"/>
              <a:t>:  </a:t>
            </a:r>
            <a:r>
              <a:rPr lang="en-US" dirty="0" err="1"/>
              <a:t>invokestatic</a:t>
            </a:r>
            <a:r>
              <a:rPr lang="en-US" dirty="0"/>
              <a:t>    #9; //Method </a:t>
            </a:r>
            <a:r>
              <a:rPr lang="en-US" dirty="0" err="1" smtClean="0"/>
              <a:t>removeInstructions</a:t>
            </a:r>
            <a:r>
              <a:rPr lang="en-US" dirty="0" smtClean="0"/>
              <a:t>()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43</a:t>
            </a:r>
            <a:r>
              <a:rPr lang="en-US" dirty="0"/>
              <a:t>:  </a:t>
            </a:r>
            <a:r>
              <a:rPr lang="en-US" dirty="0" err="1"/>
              <a:t>astore</a:t>
            </a:r>
            <a:r>
              <a:rPr lang="en-US" dirty="0"/>
              <a:t>  6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45</a:t>
            </a:r>
            <a:r>
              <a:rPr lang="en-US" dirty="0"/>
              <a:t>:  </a:t>
            </a:r>
            <a:r>
              <a:rPr lang="en-US" dirty="0" err="1"/>
              <a:t>aload</a:t>
            </a:r>
            <a:r>
              <a:rPr lang="en-US" dirty="0"/>
              <a:t>   6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47</a:t>
            </a:r>
            <a:r>
              <a:rPr lang="en-US" dirty="0"/>
              <a:t>:  </a:t>
            </a:r>
            <a:r>
              <a:rPr lang="en-US" dirty="0" err="1"/>
              <a:t>invokestatic</a:t>
            </a:r>
            <a:r>
              <a:rPr lang="en-US" dirty="0"/>
              <a:t>    #10; //Method </a:t>
            </a:r>
            <a:r>
              <a:rPr lang="en-US" dirty="0" err="1" smtClean="0"/>
              <a:t>MiplProgram.reloadClass</a:t>
            </a:r>
            <a:r>
              <a:rPr lang="en-US" dirty="0" smtClean="0"/>
              <a:t>()</a:t>
            </a:r>
            <a:endParaRPr lang="en-US" dirty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50</a:t>
            </a:r>
            <a:r>
              <a:rPr lang="en-US" dirty="0"/>
              <a:t>:  </a:t>
            </a:r>
            <a:r>
              <a:rPr lang="en-US" dirty="0" err="1"/>
              <a:t>ldc</a:t>
            </a:r>
            <a:r>
              <a:rPr lang="en-US" dirty="0"/>
              <a:t>     #11; //String InitName_END___initName__default_variable__0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52</a:t>
            </a:r>
            <a:r>
              <a:rPr lang="en-US" dirty="0"/>
              <a:t>:  </a:t>
            </a:r>
            <a:r>
              <a:rPr lang="en-US" dirty="0" err="1"/>
              <a:t>astore</a:t>
            </a:r>
            <a:r>
              <a:rPr lang="en-US" dirty="0"/>
              <a:t>  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Branch Code (inserted if)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19</a:t>
            </a:r>
            <a:r>
              <a:rPr lang="en-US" dirty="0"/>
              <a:t>:  </a:t>
            </a:r>
            <a:r>
              <a:rPr lang="en-US" dirty="0" err="1"/>
              <a:t>getstatic</a:t>
            </a:r>
            <a:r>
              <a:rPr lang="en-US" dirty="0"/>
              <a:t>       #5; //Field MiplProgram.__initName__</a:t>
            </a:r>
            <a:r>
              <a:rPr lang="en-US" dirty="0" smtClean="0"/>
              <a:t>default_0:Z</a:t>
            </a:r>
            <a:endParaRPr lang="en-US" dirty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22</a:t>
            </a:r>
            <a:r>
              <a:rPr lang="en-US" dirty="0"/>
              <a:t>:  </a:t>
            </a:r>
            <a:r>
              <a:rPr lang="en-US" dirty="0" err="1"/>
              <a:t>ifne</a:t>
            </a:r>
            <a:r>
              <a:rPr lang="en-US" dirty="0"/>
              <a:t>    44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25</a:t>
            </a:r>
            <a:r>
              <a:rPr lang="en-US" dirty="0"/>
              <a:t>:  </a:t>
            </a:r>
            <a:r>
              <a:rPr lang="en-US" dirty="0" err="1"/>
              <a:t>aload</a:t>
            </a:r>
            <a:r>
              <a:rPr lang="en-US" dirty="0"/>
              <a:t>   4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27</a:t>
            </a:r>
            <a:r>
              <a:rPr lang="en-US" dirty="0"/>
              <a:t>:  </a:t>
            </a:r>
            <a:r>
              <a:rPr lang="en-US" dirty="0" err="1"/>
              <a:t>aload</a:t>
            </a:r>
            <a:r>
              <a:rPr lang="en-US" dirty="0"/>
              <a:t>   4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29</a:t>
            </a:r>
            <a:r>
              <a:rPr lang="en-US" dirty="0"/>
              <a:t>:  aload_2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30</a:t>
            </a:r>
            <a:r>
              <a:rPr lang="en-US" dirty="0"/>
              <a:t>:  </a:t>
            </a:r>
            <a:r>
              <a:rPr lang="en-US" dirty="0" err="1"/>
              <a:t>ldc</a:t>
            </a:r>
            <a:r>
              <a:rPr lang="en-US" dirty="0"/>
              <a:t>     #6; //String OpID0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32</a:t>
            </a:r>
            <a:r>
              <a:rPr lang="en-US" dirty="0"/>
              <a:t>:  </a:t>
            </a:r>
            <a:r>
              <a:rPr lang="en-US" dirty="0" err="1"/>
              <a:t>invokestatic</a:t>
            </a:r>
            <a:r>
              <a:rPr lang="en-US" dirty="0"/>
              <a:t>    #7; //Method </a:t>
            </a:r>
            <a:r>
              <a:rPr lang="en-US" dirty="0" smtClean="0"/>
              <a:t>add()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35</a:t>
            </a:r>
            <a:r>
              <a:rPr lang="en-US" dirty="0"/>
              <a:t>:  </a:t>
            </a:r>
            <a:r>
              <a:rPr lang="en-US" dirty="0" err="1"/>
              <a:t>invokestatic</a:t>
            </a:r>
            <a:r>
              <a:rPr lang="en-US" dirty="0"/>
              <a:t>    #4; //Method </a:t>
            </a:r>
            <a:r>
              <a:rPr lang="en-US" dirty="0" smtClean="0"/>
              <a:t>assign()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38</a:t>
            </a:r>
            <a:r>
              <a:rPr lang="en-US" dirty="0"/>
              <a:t>:  </a:t>
            </a:r>
            <a:r>
              <a:rPr lang="en-US" dirty="0" err="1"/>
              <a:t>astore</a:t>
            </a:r>
            <a:r>
              <a:rPr lang="en-US" dirty="0"/>
              <a:t>  4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40</a:t>
            </a:r>
            <a:r>
              <a:rPr lang="en-US" dirty="0"/>
              <a:t>:  iconst_1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41</a:t>
            </a:r>
            <a:r>
              <a:rPr lang="en-US" dirty="0"/>
              <a:t>:  </a:t>
            </a:r>
            <a:r>
              <a:rPr lang="en-US" dirty="0" err="1"/>
              <a:t>putstatic</a:t>
            </a:r>
            <a:r>
              <a:rPr lang="en-US" dirty="0"/>
              <a:t>       #5; //Field </a:t>
            </a:r>
            <a:r>
              <a:rPr lang="en-US" dirty="0" smtClean="0"/>
              <a:t>MiplProgram</a:t>
            </a:r>
            <a:r>
              <a:rPr lang="en-US" dirty="0"/>
              <a:t>.__initName__</a:t>
            </a:r>
            <a:r>
              <a:rPr lang="en-US" dirty="0" smtClean="0"/>
              <a:t>default_0:Z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Non-immediate Effectiveness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Since the modified code will be effective from the next call…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524000" y="2908300"/>
            <a:ext cx="2743200" cy="3230563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job </a:t>
            </a:r>
            <a:r>
              <a:rPr lang="en-US" sz="1800" dirty="0" err="1" smtClean="0"/>
              <a:t>a_job</a:t>
            </a:r>
            <a:r>
              <a:rPr lang="en-US" sz="1800" dirty="0" smtClean="0"/>
              <a:t>() 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/>
              <a:t> </a:t>
            </a:r>
            <a:r>
              <a:rPr lang="en-US" sz="1800" dirty="0" smtClean="0"/>
              <a:t>   I = 0.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/>
              <a:t> </a:t>
            </a:r>
            <a:r>
              <a:rPr lang="en-US" sz="1800" dirty="0" smtClean="0"/>
              <a:t>   while (I &lt; 100) 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/>
              <a:t> </a:t>
            </a:r>
            <a:r>
              <a:rPr lang="en-US" sz="1800" dirty="0" smtClean="0"/>
              <a:t>       once 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/>
              <a:t> </a:t>
            </a:r>
            <a:r>
              <a:rPr lang="en-US" sz="1800" dirty="0" smtClean="0"/>
              <a:t>           </a:t>
            </a:r>
            <a:r>
              <a:rPr lang="en-US" sz="1800" u="sng" dirty="0" smtClean="0"/>
              <a:t>initialization</a:t>
            </a:r>
            <a:r>
              <a:rPr lang="en-US" sz="1800" dirty="0" smtClean="0"/>
              <a:t>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/>
              <a:t> </a:t>
            </a:r>
            <a:r>
              <a:rPr lang="en-US" sz="1800" dirty="0" smtClean="0"/>
              <a:t>       }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/>
              <a:t> </a:t>
            </a:r>
            <a:r>
              <a:rPr lang="en-US" sz="1800" dirty="0" smtClean="0"/>
              <a:t>       I = I + 1.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/>
              <a:t> </a:t>
            </a:r>
            <a:r>
              <a:rPr lang="en-US" sz="1800" dirty="0" smtClean="0"/>
              <a:t>   }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/>
              <a:t>}</a:t>
            </a:r>
            <a:endParaRPr lang="en-US" sz="1800" dirty="0" smtClean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029200" y="2908300"/>
            <a:ext cx="2781300" cy="3230563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job </a:t>
            </a:r>
            <a:r>
              <a:rPr lang="en-US" sz="1800" dirty="0" err="1" smtClean="0"/>
              <a:t>a_job</a:t>
            </a:r>
            <a:r>
              <a:rPr lang="en-US" sz="1800" dirty="0" smtClean="0"/>
              <a:t>() 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    once (“A”) </a:t>
            </a:r>
            <a:r>
              <a:rPr lang="en-US" sz="1800" dirty="0"/>
              <a:t>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/>
              <a:t>        </a:t>
            </a:r>
            <a:r>
              <a:rPr lang="en-US" sz="1800" u="sng" dirty="0"/>
              <a:t>initialization</a:t>
            </a:r>
            <a:r>
              <a:rPr lang="en-US" sz="1800" dirty="0"/>
              <a:t>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/>
              <a:t>    }</a:t>
            </a:r>
            <a:endParaRPr lang="en-US" sz="1800" dirty="0" smtClean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    once (“A”) 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        </a:t>
            </a:r>
            <a:r>
              <a:rPr lang="en-US" sz="1800" u="sng" dirty="0" smtClean="0"/>
              <a:t>initialization</a:t>
            </a:r>
            <a:r>
              <a:rPr lang="en-US" sz="1800" dirty="0" smtClean="0"/>
              <a:t>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    }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Implementing Init in JVM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05000"/>
            <a:ext cx="2819400" cy="323056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>
            <a:normAutofit lnSpcReduction="10000"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class </a:t>
            </a:r>
            <a:r>
              <a:rPr lang="en-US" sz="1800" dirty="0" err="1" smtClean="0"/>
              <a:t>SomeClass</a:t>
            </a:r>
            <a:r>
              <a:rPr lang="en-US" sz="1800" dirty="0" smtClean="0"/>
              <a:t> 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/>
              <a:t> </a:t>
            </a:r>
            <a:r>
              <a:rPr lang="en-US" sz="1800" dirty="0" smtClean="0"/>
              <a:t>   void </a:t>
            </a:r>
            <a:r>
              <a:rPr lang="en-US" sz="1800" dirty="0" err="1" smtClean="0"/>
              <a:t>someMethod</a:t>
            </a:r>
            <a:r>
              <a:rPr lang="en-US" sz="1800" dirty="0" smtClean="0"/>
              <a:t>(…) 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</a:t>
            </a:r>
            <a:r>
              <a:rPr lang="en-US" sz="1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some initialization</a:t>
            </a: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        </a:t>
            </a:r>
            <a:r>
              <a:rPr lang="en-US" sz="1800" u="sng" dirty="0" smtClean="0"/>
              <a:t>modify codes</a:t>
            </a:r>
            <a:r>
              <a:rPr lang="en-US" sz="1800" dirty="0" smtClean="0"/>
              <a:t>;</a:t>
            </a:r>
            <a:endParaRPr lang="en-US" sz="1800" b="1" dirty="0" smtClean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        </a:t>
            </a:r>
            <a:r>
              <a:rPr lang="en-US" sz="1800" u="sng" dirty="0" smtClean="0"/>
              <a:t>reload affected classes</a:t>
            </a:r>
            <a:r>
              <a:rPr lang="en-US" sz="1800" dirty="0" smtClean="0"/>
              <a:t>;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b="1" dirty="0" smtClean="0"/>
              <a:t>        </a:t>
            </a:r>
            <a:r>
              <a:rPr lang="en-US" sz="1800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get the address by call;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</a:t>
            </a:r>
            <a:r>
              <a:rPr lang="en-US" sz="1800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jump to the rest part;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</a:t>
            </a:r>
            <a:r>
              <a:rPr lang="en-US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rest of operations</a:t>
            </a:r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  <a:endParaRPr lang="en-US" sz="1800" dirty="0" smtClean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    }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/>
              <a:t>}</a:t>
            </a:r>
          </a:p>
        </p:txBody>
      </p:sp>
      <p:sp>
        <p:nvSpPr>
          <p:cNvPr id="30723" name="TextBox 3"/>
          <p:cNvSpPr txBox="1">
            <a:spLocks noChangeArrowheads="1"/>
          </p:cNvSpPr>
          <p:nvPr/>
        </p:nvSpPr>
        <p:spPr bwMode="auto">
          <a:xfrm>
            <a:off x="457200" y="1406525"/>
            <a:ext cx="8229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4. Improved DynCode Modification approach – Executing the rest parts of the first call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29325" y="1905000"/>
            <a:ext cx="2667000" cy="32305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class </a:t>
            </a:r>
            <a:r>
              <a:rPr lang="en-US" sz="1800" dirty="0" err="1" smtClean="0"/>
              <a:t>SomeClass</a:t>
            </a:r>
            <a:r>
              <a:rPr lang="en-US" sz="1800" dirty="0" smtClean="0"/>
              <a:t> 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    void </a:t>
            </a:r>
            <a:r>
              <a:rPr lang="en-US" sz="1800" dirty="0" err="1" smtClean="0"/>
              <a:t>someMethod</a:t>
            </a:r>
            <a:r>
              <a:rPr lang="en-US" sz="1800" dirty="0" smtClean="0"/>
              <a:t>(…) 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</a:t>
            </a:r>
            <a:r>
              <a:rPr lang="en-US" sz="1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rest of operations</a:t>
            </a: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    }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}</a:t>
            </a:r>
            <a:endParaRPr lang="en-US" sz="1800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238500" y="1905000"/>
            <a:ext cx="2667000" cy="32305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class </a:t>
            </a:r>
            <a:r>
              <a:rPr lang="en-US" sz="1800" dirty="0" err="1" smtClean="0"/>
              <a:t>SomeClass</a:t>
            </a:r>
            <a:r>
              <a:rPr lang="en-US" sz="1800" dirty="0" smtClean="0"/>
              <a:t> 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    void </a:t>
            </a:r>
            <a:r>
              <a:rPr lang="en-US" sz="1800" dirty="0" err="1" smtClean="0"/>
              <a:t>someMethod</a:t>
            </a:r>
            <a:r>
              <a:rPr lang="en-US" sz="1800" dirty="0" smtClean="0"/>
              <a:t>(…) 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        </a:t>
            </a:r>
            <a:r>
              <a:rPr lang="en-US" sz="1800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get address</a:t>
            </a:r>
            <a:r>
              <a:rPr lang="en-US" sz="1800" dirty="0" smtClean="0"/>
              <a:t>;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/>
              <a:t> </a:t>
            </a:r>
            <a:r>
              <a:rPr lang="en-US" sz="1800" dirty="0" smtClean="0"/>
              <a:t>       return;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1800" dirty="0" smtClean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</a:t>
            </a:r>
            <a:r>
              <a:rPr lang="en-US" sz="1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rest of operations</a:t>
            </a: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    }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}</a:t>
            </a:r>
            <a:endParaRPr lang="en-US" sz="1800" dirty="0"/>
          </a:p>
        </p:txBody>
      </p:sp>
      <p:sp>
        <p:nvSpPr>
          <p:cNvPr id="7" name="Striped Right Arrow 6"/>
          <p:cNvSpPr/>
          <p:nvPr/>
        </p:nvSpPr>
        <p:spPr>
          <a:xfrm>
            <a:off x="2863850" y="4419600"/>
            <a:ext cx="977900" cy="484188"/>
          </a:xfrm>
          <a:prstGeom prst="stripedRightArrow">
            <a:avLst>
              <a:gd name="adj1" fmla="val 53119"/>
              <a:gd name="adj2" fmla="val 50000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2971800" y="2590800"/>
            <a:ext cx="762000" cy="9286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2971800" y="3182938"/>
            <a:ext cx="762000" cy="4746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2971800" y="3657600"/>
            <a:ext cx="762000" cy="2508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triped Right Arrow 25"/>
          <p:cNvSpPr/>
          <p:nvPr/>
        </p:nvSpPr>
        <p:spPr>
          <a:xfrm>
            <a:off x="2863850" y="4849813"/>
            <a:ext cx="3460750" cy="484187"/>
          </a:xfrm>
          <a:prstGeom prst="stripedRightArrow">
            <a:avLst>
              <a:gd name="adj1" fmla="val 53119"/>
              <a:gd name="adj2" fmla="val 50000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Getting Code Address in Java</a:t>
            </a:r>
          </a:p>
        </p:txBody>
      </p:sp>
      <p:sp>
        <p:nvSpPr>
          <p:cNvPr id="32770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/>
          <a:lstStyle/>
          <a:p>
            <a:r>
              <a:rPr lang="en-US" sz="2400" smtClean="0"/>
              <a:t>Forbidden Operation</a:t>
            </a:r>
          </a:p>
          <a:p>
            <a:r>
              <a:rPr lang="en-US" sz="2400" smtClean="0"/>
              <a:t>Solution</a:t>
            </a:r>
          </a:p>
          <a:p>
            <a:endParaRPr lang="en-US" sz="2400" smtClean="0"/>
          </a:p>
          <a:p>
            <a:endParaRPr lang="en-US" sz="2400" smtClean="0"/>
          </a:p>
          <a:p>
            <a:endParaRPr lang="en-US" sz="2400" smtClean="0"/>
          </a:p>
          <a:p>
            <a:endParaRPr lang="en-US" sz="2400" smtClean="0"/>
          </a:p>
          <a:p>
            <a:endParaRPr lang="en-US" sz="2400" smtClean="0"/>
          </a:p>
          <a:p>
            <a:endParaRPr lang="en-US" sz="2400" smtClean="0"/>
          </a:p>
          <a:p>
            <a:endParaRPr lang="en-US" sz="2400" smtClean="0"/>
          </a:p>
          <a:p>
            <a:r>
              <a:rPr lang="en-US" sz="2400" smtClean="0"/>
              <a:t>Requires to turn the JVM verifier off</a:t>
            </a:r>
          </a:p>
          <a:p>
            <a:r>
              <a:rPr lang="en-US" sz="2400" smtClean="0"/>
              <a:t>Probably portable across other JVMs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14400" y="2209800"/>
          <a:ext cx="7467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3612"/>
                <a:gridCol w="1136073"/>
                <a:gridCol w="544791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Label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Instr.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Comments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JSR target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jump to Target and place the address of Target on the stack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Target: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ISTORE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store an </a:t>
                      </a:r>
                      <a:r>
                        <a:rPr lang="en-US" sz="1600" dirty="0" err="1" smtClean="0"/>
                        <a:t>int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i="1" dirty="0" smtClean="0"/>
                        <a:t>value from stack</a:t>
                      </a:r>
                      <a:r>
                        <a:rPr lang="en-US" sz="1600" dirty="0" smtClean="0"/>
                        <a:t> into variable </a:t>
                      </a:r>
                      <a:r>
                        <a:rPr lang="en-US" sz="1600" i="1" dirty="0" smtClean="0"/>
                        <a:t>#1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ILOAD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load an </a:t>
                      </a:r>
                      <a:r>
                        <a:rPr lang="en-US" sz="1600" dirty="0" err="1" smtClean="0"/>
                        <a:t>int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i="1" dirty="0" smtClean="0"/>
                        <a:t>value</a:t>
                      </a:r>
                      <a:r>
                        <a:rPr lang="en-US" sz="1600" dirty="0" smtClean="0"/>
                        <a:t> from a local variable </a:t>
                      </a:r>
                      <a:r>
                        <a:rPr lang="en-US" sz="1600" i="1" dirty="0" smtClean="0"/>
                        <a:t>#1 </a:t>
                      </a:r>
                      <a:r>
                        <a:rPr lang="en-US" sz="1600" i="0" dirty="0" smtClean="0"/>
                        <a:t>to stack</a:t>
                      </a:r>
                      <a:endParaRPr lang="en-US" sz="1600" i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IRETURN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return an integer from a method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762000" y="2590800"/>
            <a:ext cx="7772400" cy="381000"/>
          </a:xfrm>
          <a:prstGeom prst="rect">
            <a:avLst/>
          </a:prstGeom>
          <a:noFill/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477000" y="4114800"/>
            <a:ext cx="0" cy="76200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029200" y="4114800"/>
            <a:ext cx="0" cy="76200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5029200" y="4876800"/>
            <a:ext cx="1447800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914400" y="4343400"/>
            <a:ext cx="990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/>
              <a:t>Var</a:t>
            </a:r>
            <a:r>
              <a:rPr lang="en-US" dirty="0"/>
              <a:t> #1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905000" y="4343400"/>
            <a:ext cx="1981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219200" y="4800600"/>
            <a:ext cx="22098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LocalVariableTable</a:t>
            </a:r>
            <a:endParaRPr lang="en-US" sz="1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041900" y="4495800"/>
            <a:ext cx="1435100" cy="3429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Target </a:t>
            </a:r>
            <a:r>
              <a:rPr lang="en-US" dirty="0" err="1"/>
              <a:t>Addr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648200" y="4800600"/>
            <a:ext cx="22098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Stack</a:t>
            </a:r>
            <a:endParaRPr lang="en-US" sz="1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62000" y="2971800"/>
            <a:ext cx="7772400" cy="381000"/>
          </a:xfrm>
          <a:prstGeom prst="rect">
            <a:avLst/>
          </a:prstGeom>
          <a:noFill/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762000" y="3352800"/>
            <a:ext cx="7772400" cy="381000"/>
          </a:xfrm>
          <a:prstGeom prst="rect">
            <a:avLst/>
          </a:prstGeom>
          <a:noFill/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62000" y="3733800"/>
            <a:ext cx="7772400" cy="381000"/>
          </a:xfrm>
          <a:prstGeom prst="rect">
            <a:avLst/>
          </a:prstGeom>
          <a:noFill/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2178050" y="4495800"/>
            <a:ext cx="1435100" cy="3429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Target </a:t>
            </a:r>
            <a:r>
              <a:rPr lang="en-US" dirty="0" err="1"/>
              <a:t>Addr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6781800" y="4800600"/>
            <a:ext cx="22098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Returned Value</a:t>
            </a:r>
            <a:endParaRPr lang="en-US" sz="1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9166 -0.21111 L -3.33333E-6 2.22222E-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583" y="10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4.44444E-6 L -0.31319 -0.00278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60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0.00277 L 0.30833 -0.00555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417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0833 -0.00556 L 0.55 -0.00278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083" y="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16" grpId="0" animBg="1"/>
      <p:bldP spid="16" grpId="1" animBg="1"/>
      <p:bldP spid="16" grpId="2" animBg="1"/>
      <p:bldP spid="18" grpId="0" animBg="1"/>
      <p:bldP spid="18" grpId="1" animBg="1"/>
      <p:bldP spid="21" grpId="0" animBg="1"/>
      <p:bldP spid="21" grpId="1" animBg="1"/>
      <p:bldP spid="22" grpId="0" animBg="1"/>
      <p:bldP spid="24" grpId="0" animBg="1"/>
      <p:bldP spid="24" grpId="1" animBg="1"/>
      <p:bldP spid="24" grpId="2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Long-Jumping with an Address in Java</a:t>
            </a:r>
            <a:endParaRPr lang="en-US" dirty="0"/>
          </a:p>
        </p:txBody>
      </p:sp>
      <p:sp>
        <p:nvSpPr>
          <p:cNvPr id="33794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/>
          <a:lstStyle/>
          <a:p>
            <a:r>
              <a:rPr lang="en-US" sz="2400" smtClean="0"/>
              <a:t>Uses the calculated address in the local variable table</a:t>
            </a:r>
          </a:p>
          <a:p>
            <a:endParaRPr lang="en-US" sz="2400" smtClean="0"/>
          </a:p>
          <a:p>
            <a:endParaRPr lang="en-US" sz="2400" smtClean="0"/>
          </a:p>
          <a:p>
            <a:endParaRPr lang="en-US" sz="2400" smtClean="0"/>
          </a:p>
          <a:p>
            <a:endParaRPr lang="en-US" sz="240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14400" y="2209800"/>
          <a:ext cx="7467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3612"/>
                <a:gridCol w="1136073"/>
                <a:gridCol w="544791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Label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Instr.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Comments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RET</a:t>
                      </a:r>
                      <a:r>
                        <a:rPr lang="en-US" baseline="0" dirty="0" smtClean="0"/>
                        <a:t>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continue execution from address taken from a local variable </a:t>
                      </a:r>
                      <a:r>
                        <a:rPr lang="en-US" sz="1600" i="1" dirty="0" smtClean="0"/>
                        <a:t>#1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rest of instructions in the same method of the new class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762000" y="2590800"/>
            <a:ext cx="7772400" cy="381000"/>
          </a:xfrm>
          <a:prstGeom prst="rect">
            <a:avLst/>
          </a:prstGeom>
          <a:noFill/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62000" y="3657600"/>
            <a:ext cx="7772400" cy="381000"/>
          </a:xfrm>
          <a:prstGeom prst="rect">
            <a:avLst/>
          </a:prstGeom>
          <a:noFill/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1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How to find instructions to remove or change?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Option 1. pre-calculating </a:t>
            </a:r>
            <a:r>
              <a:rPr lang="en-US" dirty="0" err="1" smtClean="0"/>
              <a:t>bytecode</a:t>
            </a:r>
            <a:r>
              <a:rPr lang="en-US" dirty="0" smtClean="0"/>
              <a:t> offsets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Pros: No additional code required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Cons: Complicated to implement due to multiple </a:t>
            </a:r>
            <a:r>
              <a:rPr lang="en-US" dirty="0" err="1" smtClean="0"/>
              <a:t>onces</a:t>
            </a:r>
            <a:endParaRPr lang="en-US" dirty="0" smtClean="0"/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Option 2. inserting a String constant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Pros: Easy to implement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Cons: Requires 4 more </a:t>
            </a:r>
            <a:r>
              <a:rPr lang="en-US" dirty="0" err="1" smtClean="0"/>
              <a:t>bytecodes</a:t>
            </a:r>
            <a:endParaRPr lang="en-US" dirty="0" smtClean="0"/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(8 bytes of code + increased constant table)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Dynamic Code (revisited)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55000" lnSpcReduction="20000"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ldc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#5; //String InitName_START___initName__default_variable__0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21</a:t>
            </a:r>
            <a:r>
              <a:rPr lang="en-US" dirty="0"/>
              <a:t>:  </a:t>
            </a:r>
            <a:r>
              <a:rPr lang="en-US" dirty="0" err="1"/>
              <a:t>astore</a:t>
            </a:r>
            <a:r>
              <a:rPr lang="en-US" dirty="0"/>
              <a:t>  5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23</a:t>
            </a:r>
            <a:r>
              <a:rPr lang="en-US" dirty="0"/>
              <a:t>:  </a:t>
            </a:r>
            <a:r>
              <a:rPr lang="en-US" dirty="0" err="1"/>
              <a:t>aload</a:t>
            </a:r>
            <a:r>
              <a:rPr lang="en-US" dirty="0"/>
              <a:t>   4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25</a:t>
            </a:r>
            <a:r>
              <a:rPr lang="en-US" dirty="0"/>
              <a:t>:  </a:t>
            </a:r>
            <a:r>
              <a:rPr lang="en-US" dirty="0" err="1"/>
              <a:t>aload</a:t>
            </a:r>
            <a:r>
              <a:rPr lang="en-US" dirty="0"/>
              <a:t>   4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27</a:t>
            </a:r>
            <a:r>
              <a:rPr lang="en-US" dirty="0"/>
              <a:t>:  aload_2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28</a:t>
            </a:r>
            <a:r>
              <a:rPr lang="en-US" dirty="0"/>
              <a:t>:  </a:t>
            </a:r>
            <a:r>
              <a:rPr lang="en-US" dirty="0" err="1"/>
              <a:t>ldc</a:t>
            </a:r>
            <a:r>
              <a:rPr lang="en-US" dirty="0"/>
              <a:t>     #6; //String OpID0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30</a:t>
            </a:r>
            <a:r>
              <a:rPr lang="en-US" dirty="0"/>
              <a:t>:  </a:t>
            </a:r>
            <a:r>
              <a:rPr lang="en-US" dirty="0" err="1"/>
              <a:t>invokestatic</a:t>
            </a:r>
            <a:r>
              <a:rPr lang="en-US" dirty="0"/>
              <a:t>    #7; //Method </a:t>
            </a:r>
            <a:r>
              <a:rPr lang="en-US" dirty="0" smtClean="0"/>
              <a:t>add()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33</a:t>
            </a:r>
            <a:r>
              <a:rPr lang="en-US" dirty="0"/>
              <a:t>:  </a:t>
            </a:r>
            <a:r>
              <a:rPr lang="en-US" dirty="0" err="1"/>
              <a:t>invokestatic</a:t>
            </a:r>
            <a:r>
              <a:rPr lang="en-US" dirty="0"/>
              <a:t>    #4; //</a:t>
            </a:r>
            <a:r>
              <a:rPr lang="en-US" dirty="0" smtClean="0"/>
              <a:t>Method assign()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36</a:t>
            </a:r>
            <a:r>
              <a:rPr lang="en-US" dirty="0"/>
              <a:t>:  </a:t>
            </a:r>
            <a:r>
              <a:rPr lang="en-US" dirty="0" err="1"/>
              <a:t>astore</a:t>
            </a:r>
            <a:r>
              <a:rPr lang="en-US" dirty="0"/>
              <a:t>  4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38</a:t>
            </a:r>
            <a:r>
              <a:rPr lang="en-US" dirty="0"/>
              <a:t>:  </a:t>
            </a:r>
            <a:r>
              <a:rPr lang="en-US" dirty="0" err="1"/>
              <a:t>ldc</a:t>
            </a:r>
            <a:r>
              <a:rPr lang="en-US" dirty="0"/>
              <a:t>     #8; //String __initName__default_variable__0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40</a:t>
            </a:r>
            <a:r>
              <a:rPr lang="en-US" dirty="0"/>
              <a:t>:  </a:t>
            </a:r>
            <a:r>
              <a:rPr lang="en-US" dirty="0" err="1"/>
              <a:t>invokestatic</a:t>
            </a:r>
            <a:r>
              <a:rPr lang="en-US" dirty="0"/>
              <a:t>    #9; //Method </a:t>
            </a:r>
            <a:r>
              <a:rPr lang="en-US" dirty="0" err="1" smtClean="0"/>
              <a:t>removeInstructions</a:t>
            </a:r>
            <a:r>
              <a:rPr lang="en-US" dirty="0" smtClean="0"/>
              <a:t>()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43</a:t>
            </a:r>
            <a:r>
              <a:rPr lang="en-US" dirty="0"/>
              <a:t>:  </a:t>
            </a:r>
            <a:r>
              <a:rPr lang="en-US" dirty="0" err="1"/>
              <a:t>astore</a:t>
            </a:r>
            <a:r>
              <a:rPr lang="en-US" dirty="0"/>
              <a:t>  6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45</a:t>
            </a:r>
            <a:r>
              <a:rPr lang="en-US" dirty="0"/>
              <a:t>:  </a:t>
            </a:r>
            <a:r>
              <a:rPr lang="en-US" dirty="0" err="1"/>
              <a:t>aload</a:t>
            </a:r>
            <a:r>
              <a:rPr lang="en-US" dirty="0"/>
              <a:t>   6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47</a:t>
            </a:r>
            <a:r>
              <a:rPr lang="en-US" dirty="0"/>
              <a:t>:  </a:t>
            </a:r>
            <a:r>
              <a:rPr lang="en-US" dirty="0" err="1"/>
              <a:t>invokestatic</a:t>
            </a:r>
            <a:r>
              <a:rPr lang="en-US" dirty="0"/>
              <a:t>    #10; //Method </a:t>
            </a:r>
            <a:r>
              <a:rPr lang="en-US" dirty="0" err="1" smtClean="0"/>
              <a:t>MiplProgram.reloadClass</a:t>
            </a:r>
            <a:r>
              <a:rPr lang="en-US" dirty="0" smtClean="0"/>
              <a:t>()</a:t>
            </a:r>
            <a:endParaRPr lang="en-US" dirty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ldc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#11; //String InitName_END___initName__default_variable__0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52</a:t>
            </a:r>
            <a:r>
              <a:rPr lang="en-US" dirty="0"/>
              <a:t>:  </a:t>
            </a:r>
            <a:r>
              <a:rPr lang="en-US" dirty="0" err="1"/>
              <a:t>astore</a:t>
            </a:r>
            <a:r>
              <a:rPr lang="en-US" dirty="0"/>
              <a:t>  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MIPL is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Designed for Large Matrix Computation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Dynamic and Weak Typing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Boolean/Double/Matrix/String</a:t>
            </a:r>
            <a:endParaRPr lang="en-US" dirty="0"/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Prolog </a:t>
            </a:r>
            <a:r>
              <a:rPr lang="en-US" dirty="0"/>
              <a:t>Compatible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/>
              <a:t>Automatic Conversion of Facts and </a:t>
            </a:r>
            <a:r>
              <a:rPr lang="en-US" dirty="0" smtClean="0"/>
              <a:t>Matrices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Providing ‘job’, which is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function like sub routines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able to return multiple values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Distributed over </a:t>
            </a:r>
            <a:r>
              <a:rPr lang="en-US" dirty="0" smtClean="0"/>
              <a:t>Hadoop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Performance Comparison</a:t>
            </a:r>
            <a:br>
              <a:rPr lang="en-US" dirty="0" smtClean="0"/>
            </a:br>
            <a:r>
              <a:rPr lang="en-US" dirty="0" smtClean="0"/>
              <a:t>Implementation 1 </a:t>
            </a:r>
            <a:r>
              <a:rPr lang="en-US" dirty="0" err="1" smtClean="0"/>
              <a:t>vs</a:t>
            </a:r>
            <a:r>
              <a:rPr lang="en-US" dirty="0" smtClean="0"/>
              <a:t> 4</a:t>
            </a:r>
            <a:endParaRPr lang="en-US" dirty="0"/>
          </a:p>
        </p:txBody>
      </p:sp>
      <p:sp>
        <p:nvSpPr>
          <p:cNvPr id="3686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Performance gain</a:t>
            </a:r>
          </a:p>
          <a:p>
            <a:pPr marL="457200" lvl="1" indent="0">
              <a:buFont typeface="Arial" charset="0"/>
              <a:buNone/>
            </a:pPr>
            <a:r>
              <a:rPr lang="en-US" sz="2400" smtClean="0"/>
              <a:t>X Axis: The number of loops</a:t>
            </a:r>
          </a:p>
          <a:p>
            <a:pPr marL="457200" lvl="1" indent="0">
              <a:buFont typeface="Arial" charset="0"/>
              <a:buNone/>
            </a:pPr>
            <a:r>
              <a:rPr lang="en-US" sz="2400" smtClean="0"/>
              <a:t>Y Axis: (T</a:t>
            </a:r>
            <a:r>
              <a:rPr lang="en-US" sz="2400" baseline="-25000" smtClean="0"/>
              <a:t>1</a:t>
            </a:r>
            <a:r>
              <a:rPr lang="en-US" sz="2400" smtClean="0"/>
              <a:t> – T</a:t>
            </a:r>
            <a:r>
              <a:rPr lang="en-US" sz="2400" baseline="-25000" smtClean="0"/>
              <a:t>4</a:t>
            </a:r>
            <a:r>
              <a:rPr lang="en-US" sz="2400" smtClean="0"/>
              <a:t>) / T</a:t>
            </a:r>
            <a:r>
              <a:rPr lang="en-US" sz="2400" baseline="-25000" smtClean="0"/>
              <a:t>4</a:t>
            </a:r>
            <a:r>
              <a:rPr lang="en-US" sz="2400" smtClean="0"/>
              <a:t>, </a:t>
            </a:r>
            <a:r>
              <a:rPr lang="en-US" sz="1600" smtClean="0"/>
              <a:t>[where T</a:t>
            </a:r>
            <a:r>
              <a:rPr lang="en-US" sz="1600" baseline="-25000" smtClean="0"/>
              <a:t>n</a:t>
            </a:r>
            <a:r>
              <a:rPr lang="en-US" sz="1600" smtClean="0"/>
              <a:t> is the execution time of Implementation n]</a:t>
            </a:r>
            <a:endParaRPr lang="en-US" sz="2400" smtClean="0"/>
          </a:p>
          <a:p>
            <a:endParaRPr lang="en-US" smtClean="0"/>
          </a:p>
        </p:txBody>
      </p:sp>
      <p:graphicFrame>
        <p:nvGraphicFramePr>
          <p:cNvPr id="6" name="Chart 5"/>
          <p:cNvGraphicFramePr>
            <a:graphicFrameLocks/>
          </p:cNvGraphicFramePr>
          <p:nvPr/>
        </p:nvGraphicFramePr>
        <p:xfrm>
          <a:off x="1219200" y="3048000"/>
          <a:ext cx="6629400" cy="350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Performance Comparison</a:t>
            </a:r>
            <a:br>
              <a:rPr lang="en-US" dirty="0" smtClean="0"/>
            </a:br>
            <a:r>
              <a:rPr lang="en-US" dirty="0" smtClean="0"/>
              <a:t>Implementation 1 </a:t>
            </a:r>
            <a:r>
              <a:rPr lang="en-US" dirty="0" err="1" smtClean="0"/>
              <a:t>vs</a:t>
            </a:r>
            <a:r>
              <a:rPr lang="en-US" dirty="0" smtClean="0"/>
              <a:t> 4</a:t>
            </a:r>
            <a:endParaRPr lang="en-US" dirty="0"/>
          </a:p>
        </p:txBody>
      </p:sp>
      <p:sp>
        <p:nvSpPr>
          <p:cNvPr id="3789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Execution Time Comparison</a:t>
            </a:r>
          </a:p>
          <a:p>
            <a:pPr marL="457200" lvl="1" indent="0">
              <a:buFont typeface="Arial" charset="0"/>
              <a:buNone/>
            </a:pPr>
            <a:r>
              <a:rPr lang="en-US" sz="2400" smtClean="0"/>
              <a:t>X Axis: The number of loops</a:t>
            </a:r>
          </a:p>
          <a:p>
            <a:pPr marL="457200" lvl="1" indent="0">
              <a:buFont typeface="Arial" charset="0"/>
              <a:buNone/>
            </a:pPr>
            <a:r>
              <a:rPr lang="en-US" sz="2400" smtClean="0"/>
              <a:t>Y Axis: The execution time in seconds</a:t>
            </a:r>
          </a:p>
        </p:txBody>
      </p:sp>
      <p:graphicFrame>
        <p:nvGraphicFramePr>
          <p:cNvPr id="6" name="Chart 5"/>
          <p:cNvGraphicFramePr>
            <a:graphicFrameLocks/>
          </p:cNvGraphicFramePr>
          <p:nvPr/>
        </p:nvGraphicFramePr>
        <p:xfrm>
          <a:off x="1447800" y="3048000"/>
          <a:ext cx="6324600" cy="373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Sketch of ‘state’ keyword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" y="1905000"/>
            <a:ext cx="3962400" cy="3459163"/>
          </a:xfr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job </a:t>
            </a:r>
            <a:r>
              <a:rPr lang="en-US" sz="1800" dirty="0" err="1" smtClean="0"/>
              <a:t>do_some_job</a:t>
            </a:r>
            <a:r>
              <a:rPr lang="en-US" sz="1800" dirty="0" smtClean="0"/>
              <a:t>(A, B, C) 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/>
              <a:t> </a:t>
            </a:r>
            <a:r>
              <a:rPr lang="en-US" sz="1800" dirty="0" smtClean="0"/>
              <a:t>   status (</a:t>
            </a:r>
            <a:r>
              <a:rPr lang="en-US" sz="1800" dirty="0" err="1" smtClean="0"/>
              <a:t>Named_state</a:t>
            </a:r>
            <a:r>
              <a:rPr lang="en-US" sz="1800" dirty="0" smtClean="0"/>
              <a:t>) [</a:t>
            </a:r>
            <a:r>
              <a:rPr lang="en-US" sz="1800" dirty="0" err="1" smtClean="0"/>
              <a:t>init_state</a:t>
            </a:r>
            <a:r>
              <a:rPr lang="en-US" sz="1800" dirty="0" smtClean="0"/>
              <a:t>] 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/>
              <a:t> </a:t>
            </a:r>
            <a:r>
              <a:rPr lang="en-US" sz="1800" dirty="0" smtClean="0"/>
              <a:t>       </a:t>
            </a:r>
            <a:r>
              <a:rPr lang="en-US" sz="1800" u="sng" dirty="0" smtClean="0"/>
              <a:t>do job for </a:t>
            </a:r>
            <a:r>
              <a:rPr lang="en-US" sz="1800" u="sng" dirty="0" err="1" smtClean="0"/>
              <a:t>init_state</a:t>
            </a:r>
            <a:r>
              <a:rPr lang="en-US" sz="1800" u="sng" dirty="0" smtClean="0"/>
              <a:t>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/>
              <a:t> </a:t>
            </a:r>
            <a:r>
              <a:rPr lang="en-US" sz="1800" dirty="0" smtClean="0"/>
              <a:t>       </a:t>
            </a:r>
            <a:r>
              <a:rPr lang="en-US" sz="1800" dirty="0" err="1" smtClean="0"/>
              <a:t>Named_state</a:t>
            </a:r>
            <a:r>
              <a:rPr lang="en-US" sz="1800" dirty="0" smtClean="0"/>
              <a:t> &lt;= [state1].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/>
              <a:t> </a:t>
            </a:r>
            <a:r>
              <a:rPr lang="en-US" sz="1800" dirty="0" smtClean="0"/>
              <a:t>   }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/>
              <a:t> </a:t>
            </a:r>
            <a:r>
              <a:rPr lang="en-US" sz="1800" dirty="0" smtClean="0"/>
              <a:t>   [state1] 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        </a:t>
            </a:r>
            <a:r>
              <a:rPr lang="en-US" sz="1800" u="sng" dirty="0" smtClean="0"/>
              <a:t>do job for state1.</a:t>
            </a:r>
            <a:endParaRPr lang="en-US" sz="1800" u="sng" dirty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/>
              <a:t>        </a:t>
            </a:r>
            <a:r>
              <a:rPr lang="en-US" sz="1800" dirty="0" err="1"/>
              <a:t>Named_state</a:t>
            </a:r>
            <a:r>
              <a:rPr lang="en-US" sz="1800" dirty="0"/>
              <a:t> &lt;= [</a:t>
            </a:r>
            <a:r>
              <a:rPr lang="en-US" sz="1800" dirty="0" smtClean="0"/>
              <a:t>state2].</a:t>
            </a:r>
            <a:endParaRPr lang="en-US" sz="1800" dirty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    }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}</a:t>
            </a:r>
            <a:endParaRPr lang="en-US" sz="1800" dirty="0"/>
          </a:p>
        </p:txBody>
      </p:sp>
      <p:sp>
        <p:nvSpPr>
          <p:cNvPr id="38915" name="TextBox 4"/>
          <p:cNvSpPr txBox="1">
            <a:spLocks noChangeArrowheads="1"/>
          </p:cNvSpPr>
          <p:nvPr/>
        </p:nvSpPr>
        <p:spPr bwMode="auto">
          <a:xfrm>
            <a:off x="457200" y="1406525"/>
            <a:ext cx="8229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en-US">
                <a:latin typeface="Calibri" pitchFamily="34" charset="0"/>
              </a:rPr>
              <a:t>Generalization of ‘once’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81525" y="1905000"/>
            <a:ext cx="3962400" cy="3459163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job </a:t>
            </a:r>
            <a:r>
              <a:rPr lang="en-US" sz="1800" dirty="0" err="1" smtClean="0"/>
              <a:t>do_another_job</a:t>
            </a:r>
            <a:r>
              <a:rPr lang="en-US" sz="1800" dirty="0" smtClean="0"/>
              <a:t>(A, B, C) 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    status </a:t>
            </a:r>
            <a:r>
              <a:rPr lang="en-US" sz="1800" dirty="0"/>
              <a:t>(</a:t>
            </a:r>
            <a:r>
              <a:rPr lang="en-US" sz="1800" dirty="0" err="1"/>
              <a:t>Named_state</a:t>
            </a:r>
            <a:r>
              <a:rPr lang="en-US" sz="1800" dirty="0" smtClean="0"/>
              <a:t>) [state2] 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        </a:t>
            </a:r>
            <a:r>
              <a:rPr lang="en-US" sz="1800" u="sng" dirty="0" smtClean="0"/>
              <a:t>do job for state2.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        if </a:t>
            </a:r>
            <a:r>
              <a:rPr lang="en-US" sz="1800" dirty="0"/>
              <a:t>(cond_for_state3</a:t>
            </a:r>
            <a:r>
              <a:rPr lang="en-US" sz="1800" dirty="0" smtClean="0"/>
              <a:t>)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/>
              <a:t> </a:t>
            </a:r>
            <a:r>
              <a:rPr lang="en-US" sz="1800" dirty="0" smtClean="0"/>
              <a:t>           </a:t>
            </a:r>
            <a:r>
              <a:rPr lang="en-US" sz="1800" dirty="0" err="1" smtClean="0"/>
              <a:t>Named_state</a:t>
            </a:r>
            <a:r>
              <a:rPr lang="en-US" sz="1800" dirty="0" smtClean="0"/>
              <a:t> &lt;= [state3].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    }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/>
              <a:t> </a:t>
            </a:r>
            <a:r>
              <a:rPr lang="en-US" sz="1800" dirty="0" smtClean="0"/>
              <a:t>   [state3] 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/>
              <a:t> </a:t>
            </a:r>
            <a:r>
              <a:rPr lang="en-US" sz="1800" dirty="0" smtClean="0"/>
              <a:t>       </a:t>
            </a:r>
            <a:r>
              <a:rPr lang="en-US" sz="1800" u="sng" dirty="0" smtClean="0"/>
              <a:t>do job for state3.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/>
              <a:t> </a:t>
            </a:r>
            <a:r>
              <a:rPr lang="en-US" sz="1800" dirty="0" smtClean="0"/>
              <a:t>   }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}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Sketch of ‘several’ keyword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" y="1905000"/>
            <a:ext cx="3962400" cy="4114800"/>
          </a:xfr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job </a:t>
            </a:r>
            <a:r>
              <a:rPr lang="en-US" sz="1800" dirty="0" err="1" smtClean="0"/>
              <a:t>do_some_job</a:t>
            </a:r>
            <a:r>
              <a:rPr lang="en-US" sz="1800" dirty="0" smtClean="0"/>
              <a:t>(A, B, C) 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    several (10</a:t>
            </a:r>
            <a:r>
              <a:rPr lang="en-US" sz="1800" dirty="0"/>
              <a:t>) 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/>
              <a:t>        </a:t>
            </a:r>
            <a:r>
              <a:rPr lang="en-US" sz="1800" u="sng" dirty="0"/>
              <a:t>do </a:t>
            </a:r>
            <a:r>
              <a:rPr lang="en-US" sz="1800" u="sng" dirty="0" smtClean="0"/>
              <a:t>something only for 10 times.</a:t>
            </a:r>
            <a:r>
              <a:rPr lang="en-US" sz="1800" dirty="0" smtClean="0"/>
              <a:t>     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/>
              <a:t> </a:t>
            </a:r>
            <a:r>
              <a:rPr lang="en-US" sz="1800" dirty="0" smtClean="0"/>
              <a:t>   }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}</a:t>
            </a:r>
            <a:endParaRPr lang="en-US" sz="1800" dirty="0"/>
          </a:p>
        </p:txBody>
      </p:sp>
      <p:sp>
        <p:nvSpPr>
          <p:cNvPr id="39939" name="TextBox 4"/>
          <p:cNvSpPr txBox="1">
            <a:spLocks noChangeArrowheads="1"/>
          </p:cNvSpPr>
          <p:nvPr/>
        </p:nvSpPr>
        <p:spPr bwMode="auto">
          <a:xfrm>
            <a:off x="457200" y="1406525"/>
            <a:ext cx="8229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en-US">
                <a:latin typeface="Calibri" pitchFamily="34" charset="0"/>
              </a:rPr>
              <a:t>Another Generalization of ‘once’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81525" y="1905000"/>
            <a:ext cx="3962400" cy="345916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job </a:t>
            </a:r>
            <a:r>
              <a:rPr lang="en-US" sz="1800" dirty="0" err="1" smtClean="0"/>
              <a:t>do_another_job</a:t>
            </a:r>
            <a:r>
              <a:rPr lang="en-US" sz="1800" dirty="0" smtClean="0"/>
              <a:t>(A, B, C) 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    status </a:t>
            </a:r>
            <a:r>
              <a:rPr lang="en-US" sz="1800" dirty="0"/>
              <a:t>(</a:t>
            </a:r>
            <a:r>
              <a:rPr lang="en-US" sz="1800" dirty="0" err="1"/>
              <a:t>Named_state</a:t>
            </a:r>
            <a:r>
              <a:rPr lang="en-US" sz="1800" dirty="0" smtClean="0"/>
              <a:t>) [state2] 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        </a:t>
            </a:r>
            <a:r>
              <a:rPr lang="en-US" sz="1800" u="sng" dirty="0" smtClean="0"/>
              <a:t>do job for state2.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        if </a:t>
            </a:r>
            <a:r>
              <a:rPr lang="en-US" sz="1800" dirty="0"/>
              <a:t>(cond_for_state3</a:t>
            </a:r>
            <a:r>
              <a:rPr lang="en-US" sz="1800" dirty="0" smtClean="0"/>
              <a:t>)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/>
              <a:t> </a:t>
            </a:r>
            <a:r>
              <a:rPr lang="en-US" sz="1800" dirty="0" smtClean="0"/>
              <a:t>           </a:t>
            </a:r>
            <a:r>
              <a:rPr lang="en-US" sz="1800" dirty="0" err="1" smtClean="0"/>
              <a:t>Named_state</a:t>
            </a:r>
            <a:r>
              <a:rPr lang="en-US" sz="1800" dirty="0" smtClean="0"/>
              <a:t> &lt;= [state3].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    }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/>
              <a:t> </a:t>
            </a:r>
            <a:r>
              <a:rPr lang="en-US" sz="1800" dirty="0" smtClean="0"/>
              <a:t>   [state3] 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/>
              <a:t> </a:t>
            </a:r>
            <a:r>
              <a:rPr lang="en-US" sz="1800" dirty="0" smtClean="0"/>
              <a:t>       </a:t>
            </a:r>
            <a:r>
              <a:rPr lang="en-US" sz="1800" u="sng" dirty="0" smtClean="0"/>
              <a:t>do job for state3.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/>
              <a:t> </a:t>
            </a:r>
            <a:r>
              <a:rPr lang="en-US" sz="1800" dirty="0" smtClean="0"/>
              <a:t>   }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}</a:t>
            </a:r>
            <a:endParaRPr lang="en-US" sz="1800" dirty="0"/>
          </a:p>
        </p:txBody>
      </p:sp>
      <p:pic>
        <p:nvPicPr>
          <p:cNvPr id="3994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1905000"/>
            <a:ext cx="4284663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4572000" y="6016625"/>
            <a:ext cx="4284663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excerpted from a Compressive Sampling Algorithm</a:t>
            </a:r>
            <a:endParaRPr lang="en-US" sz="1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Which Programming Language Inspires the Most Swearing?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67400" y="5867400"/>
            <a:ext cx="3048000" cy="228600"/>
          </a:xfrm>
        </p:spPr>
        <p:txBody>
          <a:bodyPr rtlCol="0">
            <a:normAutofit fontScale="32500" lnSpcReduction="20000"/>
          </a:bodyPr>
          <a:lstStyle/>
          <a:p>
            <a:pPr marL="0" indent="0" algn="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</a:t>
            </a:r>
            <a:r>
              <a:rPr lang="en-US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Andrew </a:t>
            </a:r>
            <a:r>
              <a:rPr lang="en-US" b="1" i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Vos</a:t>
            </a:r>
            <a:r>
              <a:rPr lang="en-US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’s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blog</a:t>
            </a:r>
            <a:endParaRPr 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096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981200"/>
            <a:ext cx="9069388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Proactive Debugging Support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Suggest Fixes for Runtime Errors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Interactive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Fixing the </a:t>
            </a:r>
            <a:r>
              <a:rPr lang="en-US" dirty="0" err="1" smtClean="0"/>
              <a:t>bytecode</a:t>
            </a:r>
            <a:r>
              <a:rPr lang="en-US" dirty="0" smtClean="0"/>
              <a:t> on the fly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Applicable Runtime errors: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Non-compatible Matrix size Error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A(m*n) * B(m*n) </a:t>
            </a:r>
            <a:r>
              <a:rPr lang="en-US" dirty="0" smtClean="0">
                <a:sym typeface="Wingdings" pitchFamily="2" charset="2"/>
              </a:rPr>
              <a:t> recommend + or -</a:t>
            </a:r>
            <a:endParaRPr lang="en-US" dirty="0" smtClean="0"/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Non-matched number of return variables Error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Operation Type Mismatches (no broadcasting)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e.g.) String + matrix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Conclusion</a:t>
            </a:r>
          </a:p>
        </p:txBody>
      </p:sp>
      <p:sp>
        <p:nvSpPr>
          <p:cNvPr id="430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Applying Dynamic Code to programming languages with JVM-based backends</a:t>
            </a:r>
          </a:p>
          <a:p>
            <a:pPr lvl="1"/>
            <a:r>
              <a:rPr lang="en-US" smtClean="0"/>
              <a:t>Can improve performance</a:t>
            </a:r>
          </a:p>
          <a:p>
            <a:pPr lvl="1"/>
            <a:r>
              <a:rPr lang="en-US" smtClean="0"/>
              <a:t>Can reduce code size (not initially)</a:t>
            </a:r>
          </a:p>
          <a:p>
            <a:pPr lvl="1"/>
            <a:r>
              <a:rPr lang="en-US" smtClean="0"/>
              <a:t>Can enhance Debuggability</a:t>
            </a:r>
          </a:p>
          <a:p>
            <a:pPr lvl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Motivation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4648200" cy="51054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>
            <a:normAutofit fontScale="77500" lnSpcReduction="20000"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job </a:t>
            </a:r>
            <a:r>
              <a:rPr lang="en-US" dirty="0" err="1" smtClean="0"/>
              <a:t>some_algorithm</a:t>
            </a:r>
            <a:r>
              <a:rPr lang="en-US" dirty="0" smtClean="0"/>
              <a:t>(A, B, C, D, E) 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	I = 0.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	while (I &lt; 1000) 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	</a:t>
            </a:r>
            <a:r>
              <a:rPr lang="en-US" dirty="0" smtClean="0"/>
              <a:t>	…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		A = B + C.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		if (I == 0)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			A *= D.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		A += E.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	</a:t>
            </a:r>
            <a:r>
              <a:rPr lang="en-US" dirty="0" smtClean="0"/>
              <a:t>	…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	</a:t>
            </a:r>
            <a:r>
              <a:rPr lang="en-US" dirty="0" smtClean="0"/>
              <a:t>	I += 1.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	}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}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029200" y="1600200"/>
            <a:ext cx="3886200" cy="51054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job </a:t>
            </a:r>
            <a:r>
              <a:rPr lang="en-US" dirty="0" err="1" smtClean="0"/>
              <a:t>some_algorithm</a:t>
            </a:r>
            <a:r>
              <a:rPr lang="en-US" dirty="0" smtClean="0"/>
              <a:t>(A, B, C, D, E) 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	I = 0.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	…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	A = B + C.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	A *= D.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	A += E.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	…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	while (I &lt; 999) 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		…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		A = B + C.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		A += E.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		…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	</a:t>
            </a:r>
            <a:r>
              <a:rPr lang="en-US" dirty="0" smtClean="0"/>
              <a:t>	I += 1.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	}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5" name="Right Brace 4"/>
          <p:cNvSpPr/>
          <p:nvPr/>
        </p:nvSpPr>
        <p:spPr>
          <a:xfrm>
            <a:off x="4038600" y="2895600"/>
            <a:ext cx="381000" cy="1981200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4495800" y="3048000"/>
            <a:ext cx="9144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Left Brace 9"/>
          <p:cNvSpPr/>
          <p:nvPr/>
        </p:nvSpPr>
        <p:spPr>
          <a:xfrm>
            <a:off x="5715000" y="2438400"/>
            <a:ext cx="152400" cy="12192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Left Brace 10"/>
          <p:cNvSpPr/>
          <p:nvPr/>
        </p:nvSpPr>
        <p:spPr>
          <a:xfrm>
            <a:off x="5715000" y="4408488"/>
            <a:ext cx="152400" cy="1154112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4495800" y="4000500"/>
            <a:ext cx="914400" cy="10287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we want is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4267200" cy="51054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job </a:t>
            </a:r>
            <a:r>
              <a:rPr lang="en-US" sz="2000" dirty="0" err="1" smtClean="0"/>
              <a:t>some_algorithm</a:t>
            </a:r>
            <a:r>
              <a:rPr lang="en-US" sz="2000" dirty="0" smtClean="0"/>
              <a:t>(</a:t>
            </a:r>
            <a:r>
              <a:rPr lang="en-US" sz="1400" dirty="0" smtClean="0"/>
              <a:t>A, B, C, D, E</a:t>
            </a:r>
            <a:r>
              <a:rPr lang="en-US" sz="2000" dirty="0" smtClean="0"/>
              <a:t>) 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	I = 0.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	while (I &lt; 1000) 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/>
              <a:t>	</a:t>
            </a:r>
            <a:r>
              <a:rPr lang="en-US" sz="2000" dirty="0" smtClean="0"/>
              <a:t>	…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		A = B + C.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		if (I == 0) 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			A *= D.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/>
              <a:t>	</a:t>
            </a:r>
            <a:r>
              <a:rPr lang="en-US" sz="2000" dirty="0" smtClean="0"/>
              <a:t>	}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		A += E.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/>
              <a:t>	</a:t>
            </a:r>
            <a:r>
              <a:rPr lang="en-US" sz="2000" dirty="0" smtClean="0"/>
              <a:t>	…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/>
              <a:t>	</a:t>
            </a:r>
            <a:r>
              <a:rPr lang="en-US" sz="2000" dirty="0" smtClean="0"/>
              <a:t>	I += 1.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	}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/>
              <a:t>}</a:t>
            </a: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4648200" y="1600200"/>
            <a:ext cx="4267200" cy="51054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job </a:t>
            </a:r>
            <a:r>
              <a:rPr lang="en-US" sz="2000" dirty="0" err="1" smtClean="0"/>
              <a:t>some_algorithm</a:t>
            </a:r>
            <a:r>
              <a:rPr lang="en-US" sz="2000" dirty="0" smtClean="0"/>
              <a:t>(</a:t>
            </a:r>
            <a:r>
              <a:rPr lang="en-US" sz="1400" dirty="0" smtClean="0"/>
              <a:t>A, B, C, D, E</a:t>
            </a:r>
            <a:r>
              <a:rPr lang="en-US" sz="2000" dirty="0" smtClean="0"/>
              <a:t>) 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	I = 0.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	while (I &lt; 1000) 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		…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		A = B + C.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		once 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			A *= D.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/>
              <a:t>	</a:t>
            </a:r>
            <a:r>
              <a:rPr lang="en-US" sz="2000" dirty="0" smtClean="0"/>
              <a:t>	}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		A += E.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		…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		I += 1.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	}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}</a:t>
            </a:r>
            <a:endParaRPr lang="en-US" sz="2000" dirty="0"/>
          </a:p>
        </p:txBody>
      </p:sp>
      <p:sp>
        <p:nvSpPr>
          <p:cNvPr id="5" name="Right Brace 4"/>
          <p:cNvSpPr/>
          <p:nvPr/>
        </p:nvSpPr>
        <p:spPr>
          <a:xfrm>
            <a:off x="3848100" y="3543300"/>
            <a:ext cx="381000" cy="1006475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Left Brace 10"/>
          <p:cNvSpPr/>
          <p:nvPr/>
        </p:nvSpPr>
        <p:spPr>
          <a:xfrm>
            <a:off x="5911850" y="3543300"/>
            <a:ext cx="336550" cy="9525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4419600" y="4038600"/>
            <a:ext cx="1371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Typical Initialization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8229600" cy="323056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>
            <a:normAutofit fontScale="92500" lnSpcReduction="10000"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class </a:t>
            </a:r>
            <a:r>
              <a:rPr lang="en-US" sz="1800" dirty="0" err="1" smtClean="0"/>
              <a:t>SomeClass</a:t>
            </a:r>
            <a:r>
              <a:rPr lang="en-US" sz="1800" dirty="0" smtClean="0"/>
              <a:t> 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/>
              <a:t> </a:t>
            </a:r>
            <a:r>
              <a:rPr lang="en-US" sz="1800" dirty="0" smtClean="0"/>
              <a:t>   </a:t>
            </a:r>
            <a:r>
              <a:rPr lang="en-US" sz="1800" dirty="0" err="1" smtClean="0"/>
              <a:t>boolean</a:t>
            </a:r>
            <a:r>
              <a:rPr lang="en-US" sz="1800" dirty="0" smtClean="0"/>
              <a:t> initialized = false;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1800" dirty="0" smtClean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    void </a:t>
            </a:r>
            <a:r>
              <a:rPr lang="en-US" sz="1800" dirty="0" err="1" smtClean="0"/>
              <a:t>someMethod</a:t>
            </a:r>
            <a:r>
              <a:rPr lang="en-US" sz="1800" dirty="0" smtClean="0"/>
              <a:t>(…) 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if (!initialized) 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</a:t>
            </a:r>
            <a:r>
              <a:rPr lang="en-US" sz="1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some initialization</a:t>
            </a: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</a:t>
            </a:r>
            <a:r>
              <a:rPr lang="en-US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initialized = true;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}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</a:t>
            </a:r>
            <a:r>
              <a:rPr lang="en-US" sz="1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rest of operations</a:t>
            </a: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    }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/>
              <a:t>}</a:t>
            </a:r>
          </a:p>
        </p:txBody>
      </p:sp>
      <p:sp>
        <p:nvSpPr>
          <p:cNvPr id="18435" name="TextBox 4"/>
          <p:cNvSpPr txBox="1">
            <a:spLocks noChangeArrowheads="1"/>
          </p:cNvSpPr>
          <p:nvPr/>
        </p:nvSpPr>
        <p:spPr bwMode="auto">
          <a:xfrm>
            <a:off x="457200" y="1406525"/>
            <a:ext cx="82296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Runs only once during the entire program execution.</a:t>
            </a: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Solution: a boolean variable &amp; an if clause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Introducing ‘once’ keyword to </a:t>
            </a:r>
            <a:r>
              <a:rPr lang="en-US" dirty="0" err="1" smtClean="0"/>
              <a:t>MIPLex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3962400" cy="3763963"/>
          </a:xfr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job </a:t>
            </a:r>
            <a:r>
              <a:rPr lang="en-US" sz="1800" dirty="0" err="1" smtClean="0"/>
              <a:t>do_some_job</a:t>
            </a:r>
            <a:r>
              <a:rPr lang="en-US" sz="1800" dirty="0" smtClean="0"/>
              <a:t>(A, B, C) 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/>
              <a:t> </a:t>
            </a:r>
            <a:r>
              <a:rPr lang="en-US" sz="1800" dirty="0" smtClean="0"/>
              <a:t>   once 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/>
              <a:t> </a:t>
            </a:r>
            <a:r>
              <a:rPr lang="en-US" sz="1800" dirty="0" smtClean="0"/>
              <a:t>      </a:t>
            </a:r>
            <a:r>
              <a:rPr lang="en-US" sz="1800" u="sng" dirty="0" smtClean="0"/>
              <a:t>do some initialization</a:t>
            </a:r>
            <a:r>
              <a:rPr lang="en-US" sz="1800" dirty="0" smtClean="0"/>
              <a:t>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/>
              <a:t> </a:t>
            </a:r>
            <a:r>
              <a:rPr lang="en-US" sz="1800" dirty="0" smtClean="0"/>
              <a:t>   }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/>
              <a:t> </a:t>
            </a:r>
            <a:r>
              <a:rPr lang="en-US" sz="1800" dirty="0" smtClean="0"/>
              <a:t>   do rest jobs.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}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/>
              <a:t>job </a:t>
            </a:r>
            <a:r>
              <a:rPr lang="en-US" sz="1800" dirty="0" err="1" smtClean="0"/>
              <a:t>do_another_job</a:t>
            </a:r>
            <a:r>
              <a:rPr lang="en-US" sz="1800" dirty="0" smtClean="0"/>
              <a:t>(A</a:t>
            </a:r>
            <a:r>
              <a:rPr lang="en-US" sz="1800" dirty="0"/>
              <a:t>, B, C) 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    while (A &lt; 100) once </a:t>
            </a:r>
            <a:r>
              <a:rPr lang="en-US" sz="1800" u="sng" dirty="0" smtClean="0"/>
              <a:t>do some</a:t>
            </a:r>
            <a:r>
              <a:rPr lang="en-US" sz="1800" dirty="0" smtClean="0"/>
              <a:t>.</a:t>
            </a:r>
            <a:endParaRPr lang="en-US" sz="1800" dirty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/>
              <a:t>    </a:t>
            </a:r>
            <a:r>
              <a:rPr lang="en-US" sz="1800" u="sng" dirty="0"/>
              <a:t>do rest jobs</a:t>
            </a:r>
            <a:r>
              <a:rPr lang="en-US" sz="1800" dirty="0"/>
              <a:t>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}</a:t>
            </a:r>
            <a:endParaRPr lang="en-US" sz="1800" dirty="0"/>
          </a:p>
        </p:txBody>
      </p:sp>
      <p:sp>
        <p:nvSpPr>
          <p:cNvPr id="19459" name="TextBox 4"/>
          <p:cNvSpPr txBox="1">
            <a:spLocks noChangeArrowheads="1"/>
          </p:cNvSpPr>
          <p:nvPr/>
        </p:nvSpPr>
        <p:spPr bwMode="auto">
          <a:xfrm>
            <a:off x="457200" y="1406525"/>
            <a:ext cx="8229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en-US">
                <a:latin typeface="Calibri" pitchFamily="34" charset="0"/>
              </a:rPr>
              <a:t>spot-scope ‘once’ (or anonymous) with a method-call lifecycle</a:t>
            </a:r>
          </a:p>
          <a:p>
            <a:pPr marL="342900" indent="-342900">
              <a:buFontTx/>
              <a:buAutoNum type="arabicPeriod"/>
            </a:pPr>
            <a:r>
              <a:rPr lang="en-US">
                <a:latin typeface="Calibri" pitchFamily="34" charset="0"/>
              </a:rPr>
              <a:t>global-scope ‘once’ (or named) with a program-execute lifecycle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0" y="2362200"/>
            <a:ext cx="3962400" cy="3763963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job </a:t>
            </a:r>
            <a:r>
              <a:rPr lang="en-US" sz="1800" dirty="0" err="1" smtClean="0"/>
              <a:t>do_some_job</a:t>
            </a:r>
            <a:r>
              <a:rPr lang="en-US" sz="1800" dirty="0" smtClean="0"/>
              <a:t>(A, B, C) 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    once (“</a:t>
            </a:r>
            <a:r>
              <a:rPr lang="en-US" sz="1800" dirty="0" err="1" smtClean="0"/>
              <a:t>Init</a:t>
            </a:r>
            <a:r>
              <a:rPr lang="en-US" sz="1800" dirty="0" smtClean="0"/>
              <a:t> A”) 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       </a:t>
            </a:r>
            <a:r>
              <a:rPr lang="en-US" sz="1800" u="sng" dirty="0" smtClean="0"/>
              <a:t>do some initialization</a:t>
            </a:r>
            <a:r>
              <a:rPr lang="en-US" sz="1800" dirty="0" smtClean="0"/>
              <a:t>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    }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    once (“</a:t>
            </a:r>
            <a:r>
              <a:rPr lang="en-US" sz="1800" dirty="0" err="1" smtClean="0"/>
              <a:t>Init</a:t>
            </a:r>
            <a:r>
              <a:rPr lang="en-US" sz="1800" dirty="0" smtClean="0"/>
              <a:t> B”) 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       </a:t>
            </a:r>
            <a:r>
              <a:rPr lang="en-US" sz="1800" u="sng" dirty="0" smtClean="0"/>
              <a:t>do some initialization</a:t>
            </a:r>
            <a:r>
              <a:rPr lang="en-US" sz="1800" dirty="0" smtClean="0"/>
              <a:t>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    }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}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job </a:t>
            </a:r>
            <a:r>
              <a:rPr lang="en-US" sz="1800" dirty="0" err="1" smtClean="0"/>
              <a:t>do_another_job</a:t>
            </a:r>
            <a:r>
              <a:rPr lang="en-US" sz="1800" dirty="0" smtClean="0"/>
              <a:t>(A, B, C) 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    once (“</a:t>
            </a:r>
            <a:r>
              <a:rPr lang="en-US" sz="1800" dirty="0" err="1" smtClean="0"/>
              <a:t>Init</a:t>
            </a:r>
            <a:r>
              <a:rPr lang="en-US" sz="1800" dirty="0" smtClean="0"/>
              <a:t> A”) 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       </a:t>
            </a:r>
            <a:r>
              <a:rPr lang="en-US" sz="1800" u="sng" dirty="0" smtClean="0"/>
              <a:t>do some initialization</a:t>
            </a:r>
            <a:r>
              <a:rPr lang="en-US" sz="1800" dirty="0" smtClean="0"/>
              <a:t>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    }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}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Implementing ‘once’ in JVM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7772400" cy="323056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>
            <a:normAutofit lnSpcReduction="10000"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class </a:t>
            </a:r>
            <a:r>
              <a:rPr lang="en-US" sz="1800" dirty="0" err="1" smtClean="0"/>
              <a:t>SomeClass</a:t>
            </a:r>
            <a:r>
              <a:rPr lang="en-US" sz="1800" dirty="0" smtClean="0"/>
              <a:t> 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/>
              <a:t> </a:t>
            </a:r>
            <a:r>
              <a:rPr lang="en-US" sz="1800" dirty="0" smtClean="0"/>
              <a:t>   </a:t>
            </a:r>
            <a:r>
              <a:rPr lang="en-US" sz="1800" dirty="0" err="1" smtClean="0"/>
              <a:t>boolean</a:t>
            </a:r>
            <a:r>
              <a:rPr lang="en-US" sz="1800" dirty="0" smtClean="0"/>
              <a:t> initialized = false;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    void </a:t>
            </a:r>
            <a:r>
              <a:rPr lang="en-US" sz="1800" dirty="0" err="1" smtClean="0"/>
              <a:t>someMethod</a:t>
            </a:r>
            <a:r>
              <a:rPr lang="en-US" sz="1800" dirty="0" smtClean="0"/>
              <a:t>(…) 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if (!initialized) 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</a:t>
            </a:r>
            <a:r>
              <a:rPr lang="en-US" sz="1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some initialization</a:t>
            </a:r>
            <a:r>
              <a:rPr lang="en-US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initialized = true;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}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</a:t>
            </a:r>
            <a:r>
              <a:rPr lang="en-US" sz="1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rest of operations</a:t>
            </a: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    }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/>
              <a:t>}</a:t>
            </a:r>
          </a:p>
        </p:txBody>
      </p:sp>
      <p:sp>
        <p:nvSpPr>
          <p:cNvPr id="20483" name="TextBox 3"/>
          <p:cNvSpPr txBox="1">
            <a:spLocks noChangeArrowheads="1"/>
          </p:cNvSpPr>
          <p:nvPr/>
        </p:nvSpPr>
        <p:spPr bwMode="auto">
          <a:xfrm>
            <a:off x="457200" y="1406525"/>
            <a:ext cx="8229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1. Naïve approach – solve with a boolean and an if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Implementing ‘once’ in JVM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3962400" cy="323056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class </a:t>
            </a:r>
            <a:r>
              <a:rPr lang="en-US" sz="1800" dirty="0" err="1" smtClean="0"/>
              <a:t>SomeClass</a:t>
            </a:r>
            <a:r>
              <a:rPr lang="en-US" sz="1800" dirty="0" smtClean="0"/>
              <a:t> 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/>
              <a:t> </a:t>
            </a:r>
            <a:r>
              <a:rPr lang="en-US" sz="1800" dirty="0" smtClean="0"/>
              <a:t>   void </a:t>
            </a:r>
            <a:r>
              <a:rPr lang="en-US" sz="1800" dirty="0" err="1" smtClean="0"/>
              <a:t>someMethod</a:t>
            </a:r>
            <a:r>
              <a:rPr lang="en-US" sz="1800" dirty="0" smtClean="0"/>
              <a:t>(…) 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</a:t>
            </a:r>
            <a:r>
              <a:rPr lang="en-US" sz="1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some initialization</a:t>
            </a: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</a:t>
            </a:r>
            <a:r>
              <a:rPr lang="en-US" sz="1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rest of operations</a:t>
            </a: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</a:t>
            </a:r>
            <a:r>
              <a:rPr lang="en-US" sz="1800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reload this class</a:t>
            </a:r>
            <a:r>
              <a:rPr lang="en-US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    }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/>
              <a:t>}</a:t>
            </a:r>
          </a:p>
        </p:txBody>
      </p:sp>
      <p:sp>
        <p:nvSpPr>
          <p:cNvPr id="21507" name="TextBox 3"/>
          <p:cNvSpPr txBox="1">
            <a:spLocks noChangeArrowheads="1"/>
          </p:cNvSpPr>
          <p:nvPr/>
        </p:nvSpPr>
        <p:spPr bwMode="auto">
          <a:xfrm>
            <a:off x="457200" y="1406525"/>
            <a:ext cx="8229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2. approach w/o if – generating two class files for one ‘once’ at compile time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81525" y="1905000"/>
            <a:ext cx="3952875" cy="32305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class </a:t>
            </a:r>
            <a:r>
              <a:rPr lang="en-US" sz="1800" dirty="0" err="1" smtClean="0"/>
              <a:t>SomeClassWOInit</a:t>
            </a:r>
            <a:r>
              <a:rPr lang="en-US" sz="1800" dirty="0" smtClean="0"/>
              <a:t> 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    void </a:t>
            </a:r>
            <a:r>
              <a:rPr lang="en-US" sz="1800" dirty="0" err="1" smtClean="0"/>
              <a:t>someMethod</a:t>
            </a:r>
            <a:r>
              <a:rPr lang="en-US" sz="1800" dirty="0" smtClean="0"/>
              <a:t>(…) 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</a:t>
            </a:r>
            <a:r>
              <a:rPr lang="en-US" sz="1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rest of operations</a:t>
            </a: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    }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}</a:t>
            </a:r>
            <a:endParaRPr lang="en-US" sz="1800" dirty="0"/>
          </a:p>
        </p:txBody>
      </p:sp>
      <p:sp>
        <p:nvSpPr>
          <p:cNvPr id="21509" name="TextBox 5"/>
          <p:cNvSpPr txBox="1">
            <a:spLocks noChangeArrowheads="1"/>
          </p:cNvSpPr>
          <p:nvPr/>
        </p:nvSpPr>
        <p:spPr bwMode="auto">
          <a:xfrm>
            <a:off x="457200" y="5334000"/>
            <a:ext cx="8229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Drawbacks – This requires 2^n class implementations if there are n initializations.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Implementing Init in JVM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3962400" cy="323056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class </a:t>
            </a:r>
            <a:r>
              <a:rPr lang="en-US" sz="1800" dirty="0" err="1" smtClean="0"/>
              <a:t>SomeClass</a:t>
            </a:r>
            <a:r>
              <a:rPr lang="en-US" sz="1800" dirty="0" smtClean="0"/>
              <a:t> 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/>
              <a:t> </a:t>
            </a:r>
            <a:r>
              <a:rPr lang="en-US" sz="1800" dirty="0" smtClean="0"/>
              <a:t>   void </a:t>
            </a:r>
            <a:r>
              <a:rPr lang="en-US" sz="1800" dirty="0" err="1" smtClean="0"/>
              <a:t>someMethod</a:t>
            </a:r>
            <a:r>
              <a:rPr lang="en-US" sz="1800" dirty="0" smtClean="0"/>
              <a:t>(…) 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</a:t>
            </a:r>
            <a:r>
              <a:rPr lang="en-US" sz="1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some initialization</a:t>
            </a: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</a:t>
            </a:r>
            <a:r>
              <a:rPr lang="en-US" sz="1800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modify codes</a:t>
            </a:r>
            <a:r>
              <a:rPr lang="en-US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  <a:endParaRPr lang="en-U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</a:t>
            </a:r>
            <a:r>
              <a:rPr lang="en-US" sz="1800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reload affected classes</a:t>
            </a:r>
            <a:r>
              <a:rPr lang="en-US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</a:t>
            </a:r>
            <a:r>
              <a:rPr lang="en-US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rest of operations</a:t>
            </a: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    }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/>
              <a:t>}</a:t>
            </a:r>
          </a:p>
        </p:txBody>
      </p:sp>
      <p:sp>
        <p:nvSpPr>
          <p:cNvPr id="22531" name="TextBox 3"/>
          <p:cNvSpPr txBox="1">
            <a:spLocks noChangeArrowheads="1"/>
          </p:cNvSpPr>
          <p:nvPr/>
        </p:nvSpPr>
        <p:spPr bwMode="auto">
          <a:xfrm>
            <a:off x="457200" y="1406525"/>
            <a:ext cx="8229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3. Dynamic Code Modification approach – Removing the code at runtime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0" y="1905000"/>
            <a:ext cx="3962400" cy="32305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class </a:t>
            </a:r>
            <a:r>
              <a:rPr lang="en-US" sz="1800" dirty="0" err="1" smtClean="0"/>
              <a:t>SomeClass</a:t>
            </a:r>
            <a:r>
              <a:rPr lang="en-US" sz="1800" dirty="0" smtClean="0"/>
              <a:t> 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    void </a:t>
            </a:r>
            <a:r>
              <a:rPr lang="en-US" sz="1800" dirty="0" err="1" smtClean="0"/>
              <a:t>someMethod</a:t>
            </a:r>
            <a:r>
              <a:rPr lang="en-US" sz="1800" dirty="0" smtClean="0"/>
              <a:t>(…) 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</a:t>
            </a:r>
            <a:r>
              <a:rPr lang="en-US" sz="1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rest of operations</a:t>
            </a: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    }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}</a:t>
            </a:r>
            <a:endParaRPr lang="en-US" sz="1800" dirty="0"/>
          </a:p>
        </p:txBody>
      </p:sp>
      <p:sp>
        <p:nvSpPr>
          <p:cNvPr id="22533" name="TextBox 5"/>
          <p:cNvSpPr txBox="1">
            <a:spLocks noChangeArrowheads="1"/>
          </p:cNvSpPr>
          <p:nvPr/>
        </p:nvSpPr>
        <p:spPr bwMode="auto">
          <a:xfrm>
            <a:off x="457200" y="5334000"/>
            <a:ext cx="8229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Drawbacks – The generated target code should have code generating functionality.</a:t>
            </a:r>
          </a:p>
          <a:p>
            <a:r>
              <a:rPr lang="en-US">
                <a:latin typeface="Calibri" pitchFamily="34" charset="0"/>
              </a:rPr>
              <a:t>	      Can’t replace the method currently running.</a:t>
            </a:r>
          </a:p>
        </p:txBody>
      </p:sp>
      <p:sp>
        <p:nvSpPr>
          <p:cNvPr id="7" name="Striped Right Arrow 6"/>
          <p:cNvSpPr/>
          <p:nvPr/>
        </p:nvSpPr>
        <p:spPr>
          <a:xfrm>
            <a:off x="4159250" y="4038600"/>
            <a:ext cx="977900" cy="484188"/>
          </a:xfrm>
          <a:prstGeom prst="stripedRightArrow">
            <a:avLst>
              <a:gd name="adj1" fmla="val 53119"/>
              <a:gd name="adj2" fmla="val 50000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10090</TotalTime>
  <Words>1180</Words>
  <Application>Microsoft Office PowerPoint</Application>
  <PresentationFormat>On-screen Show (4:3)</PresentationFormat>
  <Paragraphs>400</Paragraphs>
  <Slides>26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Calibri</vt:lpstr>
      <vt:lpstr>Arial</vt:lpstr>
      <vt:lpstr>Wingdings</vt:lpstr>
      <vt:lpstr>Office Theme</vt:lpstr>
      <vt:lpstr>COMS E6998-3  Term Project Presentation</vt:lpstr>
      <vt:lpstr>Background</vt:lpstr>
      <vt:lpstr>Motivation</vt:lpstr>
      <vt:lpstr>What we want is …</vt:lpstr>
      <vt:lpstr>Typical Initialization</vt:lpstr>
      <vt:lpstr>Introducing ‘once’ keyword to MIPLex</vt:lpstr>
      <vt:lpstr>Implementing ‘once’ in JVM</vt:lpstr>
      <vt:lpstr>Implementing ‘once’ in JVM</vt:lpstr>
      <vt:lpstr>Implementing Init in JVM</vt:lpstr>
      <vt:lpstr>Sample MIPL Program</vt:lpstr>
      <vt:lpstr>Generated Bytecode</vt:lpstr>
      <vt:lpstr>Dynamic Code (to be removed)</vt:lpstr>
      <vt:lpstr>Branch Code (inserted if)</vt:lpstr>
      <vt:lpstr>Non-immediate Effectiveness</vt:lpstr>
      <vt:lpstr>Implementing Init in JVM</vt:lpstr>
      <vt:lpstr>Getting Code Address in Java</vt:lpstr>
      <vt:lpstr>Long-Jumping with an Address in Java</vt:lpstr>
      <vt:lpstr>How to find instructions to remove or change?</vt:lpstr>
      <vt:lpstr>Dynamic Code (revisited)</vt:lpstr>
      <vt:lpstr>Performance Comparison Implementation 1 vs 4</vt:lpstr>
      <vt:lpstr>Performance Comparison Implementation 1 vs 4</vt:lpstr>
      <vt:lpstr>Sketch of ‘state’ keyword</vt:lpstr>
      <vt:lpstr>Sketch of ‘several’ keyword</vt:lpstr>
      <vt:lpstr>Which Programming Language Inspires the Most Swearing?</vt:lpstr>
      <vt:lpstr>Proactive Debugging Support</vt:lpstr>
      <vt:lpstr>Conclusion</vt:lpstr>
    </vt:vector>
  </TitlesOfParts>
  <Company>Columbia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COMS E6998-3  Term Project Presentation</dc:title>
  <dc:creator>Columbia University</dc:creator>
  <cp:lastModifiedBy>Alfred Aho</cp:lastModifiedBy>
  <cp:revision>65</cp:revision>
  <dcterms:created xsi:type="dcterms:W3CDTF">2012-10-30T22:02:37Z</dcterms:created>
  <dcterms:modified xsi:type="dcterms:W3CDTF">2012-11-20T00:31:18Z</dcterms:modified>
</cp:coreProperties>
</file>