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64"/>
  </p:notesMasterIdLst>
  <p:sldIdLst>
    <p:sldId id="256" r:id="rId2"/>
    <p:sldId id="296" r:id="rId3"/>
    <p:sldId id="268" r:id="rId4"/>
    <p:sldId id="260" r:id="rId5"/>
    <p:sldId id="315" r:id="rId6"/>
    <p:sldId id="316" r:id="rId7"/>
    <p:sldId id="317" r:id="rId8"/>
    <p:sldId id="318" r:id="rId9"/>
    <p:sldId id="319" r:id="rId10"/>
    <p:sldId id="320" r:id="rId11"/>
    <p:sldId id="334" r:id="rId12"/>
    <p:sldId id="335" r:id="rId13"/>
    <p:sldId id="337" r:id="rId14"/>
    <p:sldId id="338" r:id="rId15"/>
    <p:sldId id="340" r:id="rId16"/>
    <p:sldId id="339" r:id="rId17"/>
    <p:sldId id="336" r:id="rId18"/>
    <p:sldId id="325" r:id="rId19"/>
    <p:sldId id="326" r:id="rId20"/>
    <p:sldId id="327" r:id="rId21"/>
    <p:sldId id="328" r:id="rId22"/>
    <p:sldId id="329" r:id="rId23"/>
    <p:sldId id="330" r:id="rId24"/>
    <p:sldId id="331" r:id="rId25"/>
    <p:sldId id="332" r:id="rId26"/>
    <p:sldId id="333" r:id="rId27"/>
    <p:sldId id="314" r:id="rId28"/>
    <p:sldId id="351" r:id="rId29"/>
    <p:sldId id="342" r:id="rId30"/>
    <p:sldId id="343" r:id="rId31"/>
    <p:sldId id="344" r:id="rId32"/>
    <p:sldId id="345" r:id="rId33"/>
    <p:sldId id="346" r:id="rId34"/>
    <p:sldId id="347" r:id="rId35"/>
    <p:sldId id="348" r:id="rId36"/>
    <p:sldId id="349" r:id="rId37"/>
    <p:sldId id="297" r:id="rId38"/>
    <p:sldId id="341" r:id="rId39"/>
    <p:sldId id="298" r:id="rId40"/>
    <p:sldId id="299" r:id="rId41"/>
    <p:sldId id="300" r:id="rId42"/>
    <p:sldId id="301" r:id="rId43"/>
    <p:sldId id="302" r:id="rId44"/>
    <p:sldId id="303" r:id="rId45"/>
    <p:sldId id="304" r:id="rId46"/>
    <p:sldId id="305" r:id="rId47"/>
    <p:sldId id="306" r:id="rId48"/>
    <p:sldId id="307" r:id="rId49"/>
    <p:sldId id="308" r:id="rId50"/>
    <p:sldId id="265" r:id="rId51"/>
    <p:sldId id="310" r:id="rId52"/>
    <p:sldId id="311" r:id="rId53"/>
    <p:sldId id="312" r:id="rId54"/>
    <p:sldId id="313" r:id="rId55"/>
    <p:sldId id="257" r:id="rId56"/>
    <p:sldId id="262" r:id="rId57"/>
    <p:sldId id="263" r:id="rId58"/>
    <p:sldId id="258" r:id="rId59"/>
    <p:sldId id="261" r:id="rId60"/>
    <p:sldId id="259" r:id="rId61"/>
    <p:sldId id="264" r:id="rId62"/>
    <p:sldId id="352"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8C0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7" d="100"/>
          <a:sy n="47" d="100"/>
        </p:scale>
        <p:origin x="-1176" y="-5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64E7E83-E93A-45C1-95AD-ACBAAC52F724}" type="datetimeFigureOut">
              <a:rPr lang="en-IN"/>
              <a:pPr>
                <a:defRPr/>
              </a:pPr>
              <a:t>5/20/2013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F885E8-3B5B-40DF-9530-4A9687FC0A4C}"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4A841B-5288-4393-A9E0-ACC968556163}" type="slidenum">
              <a:rPr lang="en-US"/>
              <a:pPr fontAlgn="base">
                <a:spcBef>
                  <a:spcPct val="0"/>
                </a:spcBef>
                <a:spcAft>
                  <a:spcPct val="0"/>
                </a:spcAft>
              </a:pPr>
              <a:t>28</a:t>
            </a:fld>
            <a:endParaRPr lang="en-US"/>
          </a:p>
        </p:txBody>
      </p:sp>
      <p:sp>
        <p:nvSpPr>
          <p:cNvPr id="44035"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44036"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548283-8556-4379-9AA8-C8B867EA3B26}" type="slidenum">
              <a:rPr lang="en-IN"/>
              <a:pPr fontAlgn="base">
                <a:spcBef>
                  <a:spcPct val="0"/>
                </a:spcBef>
                <a:spcAft>
                  <a:spcPct val="0"/>
                </a:spcAft>
              </a:pPr>
              <a:t>61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72C80E-205D-42A7-A79C-DDB967016917}" type="slidenum">
              <a:rPr lang="en-US"/>
              <a:pPr fontAlgn="base">
                <a:spcBef>
                  <a:spcPct val="0"/>
                </a:spcBef>
                <a:spcAft>
                  <a:spcPct val="0"/>
                </a:spcAft>
              </a:pPr>
              <a:t>29</a:t>
            </a:fld>
            <a:endParaRPr lang="en-US"/>
          </a:p>
        </p:txBody>
      </p:sp>
      <p:sp>
        <p:nvSpPr>
          <p:cNvPr id="46083"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46084"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9327B8-6330-405E-B235-DE315104C2D2}" type="slidenum">
              <a:rPr lang="en-US"/>
              <a:pPr fontAlgn="base">
                <a:spcBef>
                  <a:spcPct val="0"/>
                </a:spcBef>
                <a:spcAft>
                  <a:spcPct val="0"/>
                </a:spcAft>
              </a:pPr>
              <a:t>30</a:t>
            </a:fld>
            <a:endParaRPr lang="en-US"/>
          </a:p>
        </p:txBody>
      </p:sp>
      <p:sp>
        <p:nvSpPr>
          <p:cNvPr id="48131"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48132"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FDEBC8-AEB0-4A20-8FC3-C2EE79827FDC}" type="slidenum">
              <a:rPr lang="en-US"/>
              <a:pPr fontAlgn="base">
                <a:spcBef>
                  <a:spcPct val="0"/>
                </a:spcBef>
                <a:spcAft>
                  <a:spcPct val="0"/>
                </a:spcAft>
              </a:pPr>
              <a:t>31</a:t>
            </a:fld>
            <a:endParaRPr lang="en-US"/>
          </a:p>
        </p:txBody>
      </p:sp>
      <p:sp>
        <p:nvSpPr>
          <p:cNvPr id="50179"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50180"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F9E394-FB18-4B1B-B4C9-22146F7A777B}" type="slidenum">
              <a:rPr lang="en-US"/>
              <a:pPr fontAlgn="base">
                <a:spcBef>
                  <a:spcPct val="0"/>
                </a:spcBef>
                <a:spcAft>
                  <a:spcPct val="0"/>
                </a:spcAft>
              </a:pPr>
              <a:t>32</a:t>
            </a:fld>
            <a:endParaRPr lang="en-US"/>
          </a:p>
        </p:txBody>
      </p:sp>
      <p:sp>
        <p:nvSpPr>
          <p:cNvPr id="52227"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52228"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FFDB05-420F-4955-862B-7EADA7CD6E75}" type="slidenum">
              <a:rPr lang="en-US"/>
              <a:pPr fontAlgn="base">
                <a:spcBef>
                  <a:spcPct val="0"/>
                </a:spcBef>
                <a:spcAft>
                  <a:spcPct val="0"/>
                </a:spcAft>
              </a:pPr>
              <a:t>33</a:t>
            </a:fld>
            <a:endParaRPr lang="en-US"/>
          </a:p>
        </p:txBody>
      </p:sp>
      <p:sp>
        <p:nvSpPr>
          <p:cNvPr id="54275"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54276"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064180-C332-481A-BF6D-D657A418A1ED}" type="slidenum">
              <a:rPr lang="en-US"/>
              <a:pPr fontAlgn="base">
                <a:spcBef>
                  <a:spcPct val="0"/>
                </a:spcBef>
                <a:spcAft>
                  <a:spcPct val="0"/>
                </a:spcAft>
              </a:pPr>
              <a:t>34</a:t>
            </a:fld>
            <a:endParaRPr lang="en-US"/>
          </a:p>
        </p:txBody>
      </p:sp>
      <p:sp>
        <p:nvSpPr>
          <p:cNvPr id="56323"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56324"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2E9CEE-D2B7-40BF-A0EE-7A405DFA2F81}" type="slidenum">
              <a:rPr lang="en-US"/>
              <a:pPr fontAlgn="base">
                <a:spcBef>
                  <a:spcPct val="0"/>
                </a:spcBef>
                <a:spcAft>
                  <a:spcPct val="0"/>
                </a:spcAft>
              </a:pPr>
              <a:t>35</a:t>
            </a:fld>
            <a:endParaRPr lang="en-US"/>
          </a:p>
        </p:txBody>
      </p:sp>
      <p:sp>
        <p:nvSpPr>
          <p:cNvPr id="58371"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58372"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AD87DF-DDD7-429F-A6EF-BDE2ED6FFDE8}" type="slidenum">
              <a:rPr lang="en-US"/>
              <a:pPr fontAlgn="base">
                <a:spcBef>
                  <a:spcPct val="0"/>
                </a:spcBef>
                <a:spcAft>
                  <a:spcPct val="0"/>
                </a:spcAft>
              </a:pPr>
              <a:t>36</a:t>
            </a:fld>
            <a:endParaRPr lang="en-US"/>
          </a:p>
        </p:txBody>
      </p:sp>
      <p:sp>
        <p:nvSpPr>
          <p:cNvPr id="60419"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60420"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CE0BE79F-1B60-48EE-9DDD-0A547A94BF17}" type="datetimeFigureOut">
              <a:rPr lang="en-IN"/>
              <a:pPr>
                <a:defRPr/>
              </a:pPr>
              <a:t>5/20/2013</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4EAF6F6-19C9-4D9A-98F8-1E26D680E5B7}" type="slidenum">
              <a:rPr lang="en-IN"/>
              <a:pPr>
                <a:defRPr/>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9859C5AC-F8C9-4333-B8DD-414811C64683}" type="datetimeFigureOut">
              <a:rPr lang="en-IN"/>
              <a:pPr>
                <a:defRPr/>
              </a:pPr>
              <a:t>5/20/2013</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A7D88A82-6F13-4F33-962C-38EC4BBB5048}" type="slidenum">
              <a:rPr lang="en-IN"/>
              <a:pPr>
                <a:defRPr/>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A5BE2910-EFAD-4EF5-8516-34430CDAA75C}" type="datetimeFigureOut">
              <a:rPr lang="en-IN"/>
              <a:pPr>
                <a:defRPr/>
              </a:pPr>
              <a:t>5/20/2013</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BD43F52-21A2-4677-9BBC-4B4D847F12A6}" type="slidenum">
              <a:rPr lang="en-IN"/>
              <a:pPr>
                <a:defRPr/>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IN"/>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43D331B2-44F4-4555-A7E9-3329D8160F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2D2E4F7-E78F-43C4-A22F-48279B949D7C}" type="datetimeFigureOut">
              <a:rPr lang="en-IN"/>
              <a:pPr>
                <a:defRPr/>
              </a:pPr>
              <a:t>5/20/2013</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26761FE5-B68F-4C69-B6B2-D224F5F30C52}" type="slidenum">
              <a:rPr lang="en-IN"/>
              <a:pPr>
                <a:defRPr/>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0AD537-F3A5-4A61-8BD7-E0DB47C87133}" type="datetimeFigureOut">
              <a:rPr lang="en-IN"/>
              <a:pPr>
                <a:defRPr/>
              </a:pPr>
              <a:t>5/20/2013</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62C55C6-A5A2-489F-9AE2-E5D6CD1932E7}" type="slidenum">
              <a:rPr lang="en-IN"/>
              <a:pPr>
                <a:defRPr/>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87D54588-0CF2-4057-91AD-0AC706B28D66}" type="datetimeFigureOut">
              <a:rPr lang="en-IN"/>
              <a:pPr>
                <a:defRPr/>
              </a:pPr>
              <a:t>5/20/2013</a:t>
            </a:fld>
            <a:endParaRPr lang="en-IN" dirty="0"/>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079C14C-2DEC-442C-B0A9-CCD762DFCD8B}" type="slidenum">
              <a:rPr lang="en-IN"/>
              <a:pPr>
                <a:defRPr/>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77C972B6-19CA-4570-978C-B575724EAA74}" type="datetimeFigureOut">
              <a:rPr lang="en-IN"/>
              <a:pPr>
                <a:defRPr/>
              </a:pPr>
              <a:t>5/20/2013</a:t>
            </a:fld>
            <a:endParaRPr lang="en-IN" dirty="0"/>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88D9CE38-4E11-4104-9FB8-B8B9793ACC6B}" type="slidenum">
              <a:rPr lang="en-IN"/>
              <a:pPr>
                <a:defRPr/>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711B6BF7-D645-4F60-BBFB-FC4969FB5E2A}" type="datetimeFigureOut">
              <a:rPr lang="en-IN"/>
              <a:pPr>
                <a:defRPr/>
              </a:pPr>
              <a:t>5/20/2013</a:t>
            </a:fld>
            <a:endParaRPr lang="en-IN" dirty="0"/>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D4F34228-D83A-4D97-9FB7-1C3089A28155}" type="slidenum">
              <a:rPr lang="en-IN"/>
              <a:pPr>
                <a:defRPr/>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42949E-870B-468A-8E5E-80BC509CC2FE}" type="datetimeFigureOut">
              <a:rPr lang="en-IN"/>
              <a:pPr>
                <a:defRPr/>
              </a:pPr>
              <a:t>5/20/2013</a:t>
            </a:fld>
            <a:endParaRPr lang="en-IN" dirty="0"/>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75EF70E5-D51C-4561-96DA-13BB8921A657}" type="slidenum">
              <a:rPr lang="en-IN"/>
              <a:pPr>
                <a:defRPr/>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91444-9C40-4698-8506-95DAFFF96387}" type="datetimeFigureOut">
              <a:rPr lang="en-IN"/>
              <a:pPr>
                <a:defRPr/>
              </a:pPr>
              <a:t>5/20/2013</a:t>
            </a:fld>
            <a:endParaRPr lang="en-IN" dirty="0"/>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02153DB1-1601-4CC2-9DC0-9CD555E1B643}" type="slidenum">
              <a:rPr lang="en-IN"/>
              <a:pPr>
                <a:defRPr/>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C742D2-B84C-47CA-A2E3-D4C91BE2DAE0}" type="datetimeFigureOut">
              <a:rPr lang="en-IN"/>
              <a:pPr>
                <a:defRPr/>
              </a:pPr>
              <a:t>5/20/2013</a:t>
            </a:fld>
            <a:endParaRPr lang="en-IN" dirty="0"/>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B950690-49CC-4EE6-9959-EEF2984E2558}" type="slidenum">
              <a:rPr lang="en-IN"/>
              <a:pPr>
                <a:defRPr/>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041461D-414D-46BC-87C1-9B313DA2FCB7}" type="datetimeFigureOut">
              <a:rPr lang="en-IN"/>
              <a:pPr>
                <a:defRPr/>
              </a:pPr>
              <a:t>5/20/2013</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9BE50C4-D470-4E3C-873F-C27BA4BD6415}" type="slidenum">
              <a:rPr lang="en-IN"/>
              <a:pPr>
                <a:defRPr/>
              </a:pPr>
              <a:t>‹#›</a:t>
            </a:fld>
            <a:endParaRPr lang="en-IN" dirty="0"/>
          </a:p>
        </p:txBody>
      </p:sp>
    </p:spTree>
  </p:cSld>
  <p:clrMap bg1="lt1" tx1="dk1" bg2="lt2" tx2="dk2" accent1="accent1" accent2="accent2" accent3="accent3" accent4="accent4" accent5="accent5" accent6="accent6" hlink="hlink" folHlink="folHlink"/>
  <p:sldLayoutIdLst>
    <p:sldLayoutId id="2147483876" r:id="rId1"/>
    <p:sldLayoutId id="2147483875" r:id="rId2"/>
    <p:sldLayoutId id="2147483874" r:id="rId3"/>
    <p:sldLayoutId id="2147483873" r:id="rId4"/>
    <p:sldLayoutId id="2147483872" r:id="rId5"/>
    <p:sldLayoutId id="2147483871" r:id="rId6"/>
    <p:sldLayoutId id="2147483870" r:id="rId7"/>
    <p:sldLayoutId id="2147483869" r:id="rId8"/>
    <p:sldLayoutId id="2147483868" r:id="rId9"/>
    <p:sldLayoutId id="2147483867" r:id="rId10"/>
    <p:sldLayoutId id="2147483866" r:id="rId11"/>
    <p:sldLayoutId id="214748387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108000" b="-117000"/>
          </a:stretch>
        </a:blipFill>
        <a:effectLst/>
      </p:bgPr>
    </p:bg>
    <p:spTree>
      <p:nvGrpSpPr>
        <p:cNvPr id="1" name=""/>
        <p:cNvGrpSpPr/>
        <p:nvPr/>
      </p:nvGrpSpPr>
      <p:grpSpPr>
        <a:xfrm>
          <a:off x="0" y="0"/>
          <a:ext cx="0" cy="0"/>
          <a:chOff x="0" y="0"/>
          <a:chExt cx="0" cy="0"/>
        </a:xfrm>
      </p:grpSpPr>
      <p:sp>
        <p:nvSpPr>
          <p:cNvPr id="5" name="Rectangle 4"/>
          <p:cNvSpPr/>
          <p:nvPr/>
        </p:nvSpPr>
        <p:spPr>
          <a:xfrm>
            <a:off x="5225146" y="866329"/>
            <a:ext cx="3888432" cy="923330"/>
          </a:xfrm>
          <a:prstGeom prst="rect">
            <a:avLst/>
          </a:prstGeom>
          <a:noFill/>
        </p:spPr>
        <p:txBody>
          <a:bodyPr>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Bo01Zebra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pic>
        <p:nvPicPr>
          <p:cNvPr id="15363" name="Picture 3"/>
          <p:cNvPicPr>
            <a:picLocks noChangeAspect="1" noChangeArrowheads="1"/>
          </p:cNvPicPr>
          <p:nvPr/>
        </p:nvPicPr>
        <p:blipFill>
          <a:blip r:embed="rId3"/>
          <a:srcRect/>
          <a:stretch>
            <a:fillRect/>
          </a:stretch>
        </p:blipFill>
        <p:spPr bwMode="auto">
          <a:xfrm>
            <a:off x="5311775" y="3303588"/>
            <a:ext cx="3852863"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l"/>
            <a:endParaRPr lang="en-IN" smtClean="0"/>
          </a:p>
        </p:txBody>
      </p:sp>
      <p:sp>
        <p:nvSpPr>
          <p:cNvPr id="24578" name="Content Placeholder 2"/>
          <p:cNvSpPr>
            <a:spLocks noGrp="1"/>
          </p:cNvSpPr>
          <p:nvPr>
            <p:ph sz="half" idx="1"/>
          </p:nvPr>
        </p:nvSpPr>
        <p:spPr/>
        <p:txBody>
          <a:bodyPr/>
          <a:lstStyle/>
          <a:p>
            <a:pPr>
              <a:buFont typeface="Arial" charset="0"/>
              <a:buNone/>
            </a:pPr>
            <a:endParaRPr lang="en-US" smtClean="0"/>
          </a:p>
          <a:p>
            <a:pPr>
              <a:buFont typeface="Arial" charset="0"/>
              <a:buNone/>
            </a:pPr>
            <a:r>
              <a:rPr lang="en-US" sz="3000" smtClean="0"/>
              <a:t>	Just Write 25 Lines of Code in Bo01Zebra and your done !!</a:t>
            </a:r>
          </a:p>
          <a:p>
            <a:pPr>
              <a:buFont typeface="Arial" charset="0"/>
              <a:buNone/>
            </a:pPr>
            <a:endParaRPr lang="en-US" sz="3000" smtClean="0"/>
          </a:p>
        </p:txBody>
      </p:sp>
      <p:pic>
        <p:nvPicPr>
          <p:cNvPr id="24579" name="Picture 5"/>
          <p:cNvPicPr>
            <a:picLocks noChangeAspect="1" noChangeArrowheads="1"/>
          </p:cNvPicPr>
          <p:nvPr/>
        </p:nvPicPr>
        <p:blipFill>
          <a:blip r:embed="rId2"/>
          <a:srcRect/>
          <a:stretch>
            <a:fillRect/>
          </a:stretch>
        </p:blipFill>
        <p:spPr bwMode="auto">
          <a:xfrm>
            <a:off x="1371600" y="3733800"/>
            <a:ext cx="2114550" cy="2181225"/>
          </a:xfrm>
          <a:prstGeom prst="rect">
            <a:avLst/>
          </a:prstGeom>
          <a:noFill/>
          <a:ln w="9525">
            <a:noFill/>
            <a:miter lim="800000"/>
            <a:headEnd/>
            <a:tailEnd/>
          </a:ln>
        </p:spPr>
      </p:pic>
      <p:sp>
        <p:nvSpPr>
          <p:cNvPr id="24580" name="Content Placeholder 9"/>
          <p:cNvSpPr>
            <a:spLocks noGrp="1"/>
          </p:cNvSpPr>
          <p:nvPr>
            <p:ph sz="half" idx="2"/>
          </p:nvPr>
        </p:nvSpPr>
        <p:spPr/>
        <p:txBody>
          <a:bodyPr/>
          <a:lstStyle/>
          <a:p>
            <a:endParaRPr lang="en-IN" smtClean="0"/>
          </a:p>
        </p:txBody>
      </p:sp>
      <p:sp>
        <p:nvSpPr>
          <p:cNvPr id="11" name="Rectangle 10"/>
          <p:cNvSpPr/>
          <p:nvPr/>
        </p:nvSpPr>
        <p:spPr>
          <a:xfrm flipV="1">
            <a:off x="5508625" y="692150"/>
            <a:ext cx="21590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24582" name="Picture 1"/>
          <p:cNvPicPr>
            <a:picLocks noChangeAspect="1" noChangeArrowheads="1"/>
          </p:cNvPicPr>
          <p:nvPr/>
        </p:nvPicPr>
        <p:blipFill>
          <a:blip r:embed="rId3"/>
          <a:srcRect/>
          <a:stretch>
            <a:fillRect/>
          </a:stretch>
        </p:blipFill>
        <p:spPr bwMode="auto">
          <a:xfrm>
            <a:off x="4427538" y="188913"/>
            <a:ext cx="4495800" cy="6480175"/>
          </a:xfrm>
          <a:prstGeom prst="rect">
            <a:avLst/>
          </a:prstGeom>
          <a:noFill/>
          <a:ln w="9525">
            <a:noFill/>
            <a:miter lim="800000"/>
            <a:headEnd/>
            <a:tailEnd/>
          </a:ln>
        </p:spPr>
      </p:pic>
      <p:sp>
        <p:nvSpPr>
          <p:cNvPr id="9" name="Rectangle 8"/>
          <p:cNvSpPr/>
          <p:nvPr/>
        </p:nvSpPr>
        <p:spPr>
          <a:xfrm>
            <a:off x="5219700" y="188913"/>
            <a:ext cx="2305050"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l"/>
            <a:endParaRPr lang="en-IN" smtClean="0"/>
          </a:p>
        </p:txBody>
      </p:sp>
      <p:sp>
        <p:nvSpPr>
          <p:cNvPr id="25602" name="Content Placeholder 2"/>
          <p:cNvSpPr>
            <a:spLocks noGrp="1"/>
          </p:cNvSpPr>
          <p:nvPr>
            <p:ph sz="half" idx="1"/>
          </p:nvPr>
        </p:nvSpPr>
        <p:spPr/>
        <p:txBody>
          <a:bodyPr/>
          <a:lstStyle/>
          <a:p>
            <a:pPr>
              <a:buFont typeface="Arial" charset="0"/>
              <a:buNone/>
            </a:pPr>
            <a:endParaRPr lang="en-US" smtClean="0"/>
          </a:p>
          <a:p>
            <a:pPr>
              <a:buFont typeface="Arial" charset="0"/>
              <a:buNone/>
            </a:pPr>
            <a:r>
              <a:rPr lang="en-US" sz="3000" smtClean="0"/>
              <a:t>	Just Write 25 Lines of Code in Bo01Zebra and your done !!</a:t>
            </a:r>
          </a:p>
          <a:p>
            <a:pPr>
              <a:buFont typeface="Arial" charset="0"/>
              <a:buNone/>
            </a:pPr>
            <a:endParaRPr lang="en-US" sz="3000" smtClean="0"/>
          </a:p>
        </p:txBody>
      </p:sp>
      <p:pic>
        <p:nvPicPr>
          <p:cNvPr id="25603" name="Picture 5"/>
          <p:cNvPicPr>
            <a:picLocks noChangeAspect="1" noChangeArrowheads="1"/>
          </p:cNvPicPr>
          <p:nvPr/>
        </p:nvPicPr>
        <p:blipFill>
          <a:blip r:embed="rId2"/>
          <a:srcRect/>
          <a:stretch>
            <a:fillRect/>
          </a:stretch>
        </p:blipFill>
        <p:spPr bwMode="auto">
          <a:xfrm>
            <a:off x="1371600" y="3733800"/>
            <a:ext cx="2114550" cy="2181225"/>
          </a:xfrm>
          <a:prstGeom prst="rect">
            <a:avLst/>
          </a:prstGeom>
          <a:noFill/>
          <a:ln w="9525">
            <a:noFill/>
            <a:miter lim="800000"/>
            <a:headEnd/>
            <a:tailEnd/>
          </a:ln>
        </p:spPr>
      </p:pic>
      <p:sp>
        <p:nvSpPr>
          <p:cNvPr id="25604" name="Content Placeholder 9"/>
          <p:cNvSpPr>
            <a:spLocks noGrp="1"/>
          </p:cNvSpPr>
          <p:nvPr>
            <p:ph sz="half" idx="2"/>
          </p:nvPr>
        </p:nvSpPr>
        <p:spPr/>
        <p:txBody>
          <a:bodyPr/>
          <a:lstStyle/>
          <a:p>
            <a:endParaRPr lang="en-IN" smtClean="0"/>
          </a:p>
        </p:txBody>
      </p:sp>
      <p:sp>
        <p:nvSpPr>
          <p:cNvPr id="11" name="Rectangle 10"/>
          <p:cNvSpPr/>
          <p:nvPr/>
        </p:nvSpPr>
        <p:spPr>
          <a:xfrm flipV="1">
            <a:off x="5508625" y="692150"/>
            <a:ext cx="21590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25606" name="Picture 1"/>
          <p:cNvPicPr>
            <a:picLocks noChangeAspect="1" noChangeArrowheads="1"/>
          </p:cNvPicPr>
          <p:nvPr/>
        </p:nvPicPr>
        <p:blipFill>
          <a:blip r:embed="rId3"/>
          <a:srcRect/>
          <a:stretch>
            <a:fillRect/>
          </a:stretch>
        </p:blipFill>
        <p:spPr bwMode="auto">
          <a:xfrm>
            <a:off x="4427538" y="188913"/>
            <a:ext cx="4495800" cy="6480175"/>
          </a:xfrm>
          <a:prstGeom prst="rect">
            <a:avLst/>
          </a:prstGeom>
          <a:noFill/>
          <a:ln w="9525">
            <a:noFill/>
            <a:miter lim="800000"/>
            <a:headEnd/>
            <a:tailEnd/>
          </a:ln>
        </p:spPr>
      </p:pic>
      <p:sp>
        <p:nvSpPr>
          <p:cNvPr id="9" name="Rectangle 8"/>
          <p:cNvSpPr/>
          <p:nvPr/>
        </p:nvSpPr>
        <p:spPr>
          <a:xfrm>
            <a:off x="5364163" y="692150"/>
            <a:ext cx="2303462"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l"/>
            <a:endParaRPr lang="en-IN" smtClean="0"/>
          </a:p>
        </p:txBody>
      </p:sp>
      <p:sp>
        <p:nvSpPr>
          <p:cNvPr id="26626" name="Content Placeholder 2"/>
          <p:cNvSpPr>
            <a:spLocks noGrp="1"/>
          </p:cNvSpPr>
          <p:nvPr>
            <p:ph sz="half" idx="1"/>
          </p:nvPr>
        </p:nvSpPr>
        <p:spPr/>
        <p:txBody>
          <a:bodyPr/>
          <a:lstStyle/>
          <a:p>
            <a:pPr>
              <a:buFont typeface="Arial" charset="0"/>
              <a:buNone/>
            </a:pPr>
            <a:endParaRPr lang="en-US" smtClean="0"/>
          </a:p>
          <a:p>
            <a:pPr>
              <a:buFont typeface="Arial" charset="0"/>
              <a:buNone/>
            </a:pPr>
            <a:r>
              <a:rPr lang="en-US" sz="3000" smtClean="0"/>
              <a:t>	Just Write 25 Lines of Code in Bo01Zebra and your done !!</a:t>
            </a:r>
          </a:p>
          <a:p>
            <a:pPr>
              <a:buFont typeface="Arial" charset="0"/>
              <a:buNone/>
            </a:pPr>
            <a:endParaRPr lang="en-US" sz="3000" smtClean="0"/>
          </a:p>
        </p:txBody>
      </p:sp>
      <p:pic>
        <p:nvPicPr>
          <p:cNvPr id="26627" name="Picture 5"/>
          <p:cNvPicPr>
            <a:picLocks noChangeAspect="1" noChangeArrowheads="1"/>
          </p:cNvPicPr>
          <p:nvPr/>
        </p:nvPicPr>
        <p:blipFill>
          <a:blip r:embed="rId2"/>
          <a:srcRect/>
          <a:stretch>
            <a:fillRect/>
          </a:stretch>
        </p:blipFill>
        <p:spPr bwMode="auto">
          <a:xfrm>
            <a:off x="1371600" y="3733800"/>
            <a:ext cx="2114550" cy="2181225"/>
          </a:xfrm>
          <a:prstGeom prst="rect">
            <a:avLst/>
          </a:prstGeom>
          <a:noFill/>
          <a:ln w="9525">
            <a:noFill/>
            <a:miter lim="800000"/>
            <a:headEnd/>
            <a:tailEnd/>
          </a:ln>
        </p:spPr>
      </p:pic>
      <p:sp>
        <p:nvSpPr>
          <p:cNvPr id="26628" name="Content Placeholder 9"/>
          <p:cNvSpPr>
            <a:spLocks noGrp="1"/>
          </p:cNvSpPr>
          <p:nvPr>
            <p:ph sz="half" idx="2"/>
          </p:nvPr>
        </p:nvSpPr>
        <p:spPr/>
        <p:txBody>
          <a:bodyPr/>
          <a:lstStyle/>
          <a:p>
            <a:endParaRPr lang="en-IN" smtClean="0"/>
          </a:p>
        </p:txBody>
      </p:sp>
      <p:sp>
        <p:nvSpPr>
          <p:cNvPr id="11" name="Rectangle 10"/>
          <p:cNvSpPr/>
          <p:nvPr/>
        </p:nvSpPr>
        <p:spPr>
          <a:xfrm flipV="1">
            <a:off x="5508625" y="692150"/>
            <a:ext cx="21590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26630" name="Picture 1"/>
          <p:cNvPicPr>
            <a:picLocks noChangeAspect="1" noChangeArrowheads="1"/>
          </p:cNvPicPr>
          <p:nvPr/>
        </p:nvPicPr>
        <p:blipFill>
          <a:blip r:embed="rId3"/>
          <a:srcRect/>
          <a:stretch>
            <a:fillRect/>
          </a:stretch>
        </p:blipFill>
        <p:spPr bwMode="auto">
          <a:xfrm>
            <a:off x="4427538" y="188913"/>
            <a:ext cx="4495800" cy="6480175"/>
          </a:xfrm>
          <a:prstGeom prst="rect">
            <a:avLst/>
          </a:prstGeom>
          <a:noFill/>
          <a:ln w="9525">
            <a:noFill/>
            <a:miter lim="800000"/>
            <a:headEnd/>
            <a:tailEnd/>
          </a:ln>
        </p:spPr>
      </p:pic>
      <p:sp>
        <p:nvSpPr>
          <p:cNvPr id="9" name="Rectangle 8"/>
          <p:cNvSpPr/>
          <p:nvPr/>
        </p:nvSpPr>
        <p:spPr>
          <a:xfrm>
            <a:off x="5435600" y="1773238"/>
            <a:ext cx="2881313"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l"/>
            <a:endParaRPr lang="en-IN" smtClean="0"/>
          </a:p>
        </p:txBody>
      </p:sp>
      <p:sp>
        <p:nvSpPr>
          <p:cNvPr id="27650" name="Content Placeholder 2"/>
          <p:cNvSpPr>
            <a:spLocks noGrp="1"/>
          </p:cNvSpPr>
          <p:nvPr>
            <p:ph sz="half" idx="1"/>
          </p:nvPr>
        </p:nvSpPr>
        <p:spPr/>
        <p:txBody>
          <a:bodyPr/>
          <a:lstStyle/>
          <a:p>
            <a:pPr>
              <a:buFont typeface="Arial" charset="0"/>
              <a:buNone/>
            </a:pPr>
            <a:endParaRPr lang="en-US" smtClean="0"/>
          </a:p>
          <a:p>
            <a:pPr>
              <a:buFont typeface="Arial" charset="0"/>
              <a:buNone/>
            </a:pPr>
            <a:r>
              <a:rPr lang="en-US" sz="3000" smtClean="0"/>
              <a:t>	Just Write 25 Lines of Code in Bo01Zebra and your done !!</a:t>
            </a:r>
          </a:p>
          <a:p>
            <a:pPr>
              <a:buFont typeface="Arial" charset="0"/>
              <a:buNone/>
            </a:pPr>
            <a:endParaRPr lang="en-US" sz="3000" smtClean="0"/>
          </a:p>
        </p:txBody>
      </p:sp>
      <p:pic>
        <p:nvPicPr>
          <p:cNvPr id="27651" name="Picture 5"/>
          <p:cNvPicPr>
            <a:picLocks noChangeAspect="1" noChangeArrowheads="1"/>
          </p:cNvPicPr>
          <p:nvPr/>
        </p:nvPicPr>
        <p:blipFill>
          <a:blip r:embed="rId2"/>
          <a:srcRect/>
          <a:stretch>
            <a:fillRect/>
          </a:stretch>
        </p:blipFill>
        <p:spPr bwMode="auto">
          <a:xfrm>
            <a:off x="1371600" y="3733800"/>
            <a:ext cx="2114550" cy="2181225"/>
          </a:xfrm>
          <a:prstGeom prst="rect">
            <a:avLst/>
          </a:prstGeom>
          <a:noFill/>
          <a:ln w="9525">
            <a:noFill/>
            <a:miter lim="800000"/>
            <a:headEnd/>
            <a:tailEnd/>
          </a:ln>
        </p:spPr>
      </p:pic>
      <p:sp>
        <p:nvSpPr>
          <p:cNvPr id="27652" name="Content Placeholder 9"/>
          <p:cNvSpPr>
            <a:spLocks noGrp="1"/>
          </p:cNvSpPr>
          <p:nvPr>
            <p:ph sz="half" idx="2"/>
          </p:nvPr>
        </p:nvSpPr>
        <p:spPr/>
        <p:txBody>
          <a:bodyPr/>
          <a:lstStyle/>
          <a:p>
            <a:endParaRPr lang="en-IN" smtClean="0"/>
          </a:p>
        </p:txBody>
      </p:sp>
      <p:sp>
        <p:nvSpPr>
          <p:cNvPr id="11" name="Rectangle 10"/>
          <p:cNvSpPr/>
          <p:nvPr/>
        </p:nvSpPr>
        <p:spPr>
          <a:xfrm flipV="1">
            <a:off x="5508625" y="692150"/>
            <a:ext cx="21590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27654" name="Picture 1"/>
          <p:cNvPicPr>
            <a:picLocks noChangeAspect="1" noChangeArrowheads="1"/>
          </p:cNvPicPr>
          <p:nvPr/>
        </p:nvPicPr>
        <p:blipFill>
          <a:blip r:embed="rId3"/>
          <a:srcRect/>
          <a:stretch>
            <a:fillRect/>
          </a:stretch>
        </p:blipFill>
        <p:spPr bwMode="auto">
          <a:xfrm>
            <a:off x="4427538" y="188913"/>
            <a:ext cx="4495800" cy="6480175"/>
          </a:xfrm>
          <a:prstGeom prst="rect">
            <a:avLst/>
          </a:prstGeom>
          <a:noFill/>
          <a:ln w="9525">
            <a:noFill/>
            <a:miter lim="800000"/>
            <a:headEnd/>
            <a:tailEnd/>
          </a:ln>
        </p:spPr>
      </p:pic>
      <p:sp>
        <p:nvSpPr>
          <p:cNvPr id="9" name="Rectangle 8"/>
          <p:cNvSpPr/>
          <p:nvPr/>
        </p:nvSpPr>
        <p:spPr>
          <a:xfrm>
            <a:off x="5508625" y="2276475"/>
            <a:ext cx="2879725"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l"/>
            <a:endParaRPr lang="en-IN" smtClean="0"/>
          </a:p>
        </p:txBody>
      </p:sp>
      <p:sp>
        <p:nvSpPr>
          <p:cNvPr id="28674" name="Content Placeholder 2"/>
          <p:cNvSpPr>
            <a:spLocks noGrp="1"/>
          </p:cNvSpPr>
          <p:nvPr>
            <p:ph sz="half" idx="1"/>
          </p:nvPr>
        </p:nvSpPr>
        <p:spPr/>
        <p:txBody>
          <a:bodyPr/>
          <a:lstStyle/>
          <a:p>
            <a:pPr>
              <a:buFont typeface="Arial" charset="0"/>
              <a:buNone/>
            </a:pPr>
            <a:endParaRPr lang="en-US" smtClean="0"/>
          </a:p>
          <a:p>
            <a:pPr>
              <a:buFont typeface="Arial" charset="0"/>
              <a:buNone/>
            </a:pPr>
            <a:r>
              <a:rPr lang="en-US" sz="3000" smtClean="0"/>
              <a:t>	Just Write 25 Lines of Code in Bo01Zebra and your done !!</a:t>
            </a:r>
          </a:p>
          <a:p>
            <a:pPr>
              <a:buFont typeface="Arial" charset="0"/>
              <a:buNone/>
            </a:pPr>
            <a:endParaRPr lang="en-US" sz="3000" smtClean="0"/>
          </a:p>
        </p:txBody>
      </p:sp>
      <p:pic>
        <p:nvPicPr>
          <p:cNvPr id="28675" name="Picture 5"/>
          <p:cNvPicPr>
            <a:picLocks noChangeAspect="1" noChangeArrowheads="1"/>
          </p:cNvPicPr>
          <p:nvPr/>
        </p:nvPicPr>
        <p:blipFill>
          <a:blip r:embed="rId2"/>
          <a:srcRect/>
          <a:stretch>
            <a:fillRect/>
          </a:stretch>
        </p:blipFill>
        <p:spPr bwMode="auto">
          <a:xfrm>
            <a:off x="1371600" y="3733800"/>
            <a:ext cx="2114550" cy="2181225"/>
          </a:xfrm>
          <a:prstGeom prst="rect">
            <a:avLst/>
          </a:prstGeom>
          <a:noFill/>
          <a:ln w="9525">
            <a:noFill/>
            <a:miter lim="800000"/>
            <a:headEnd/>
            <a:tailEnd/>
          </a:ln>
        </p:spPr>
      </p:pic>
      <p:sp>
        <p:nvSpPr>
          <p:cNvPr id="28676" name="Content Placeholder 9"/>
          <p:cNvSpPr>
            <a:spLocks noGrp="1"/>
          </p:cNvSpPr>
          <p:nvPr>
            <p:ph sz="half" idx="2"/>
          </p:nvPr>
        </p:nvSpPr>
        <p:spPr/>
        <p:txBody>
          <a:bodyPr/>
          <a:lstStyle/>
          <a:p>
            <a:endParaRPr lang="en-IN" smtClean="0"/>
          </a:p>
        </p:txBody>
      </p:sp>
      <p:sp>
        <p:nvSpPr>
          <p:cNvPr id="11" name="Rectangle 10"/>
          <p:cNvSpPr/>
          <p:nvPr/>
        </p:nvSpPr>
        <p:spPr>
          <a:xfrm flipV="1">
            <a:off x="5508625" y="692150"/>
            <a:ext cx="21590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28678" name="Picture 1"/>
          <p:cNvPicPr>
            <a:picLocks noChangeAspect="1" noChangeArrowheads="1"/>
          </p:cNvPicPr>
          <p:nvPr/>
        </p:nvPicPr>
        <p:blipFill>
          <a:blip r:embed="rId3"/>
          <a:srcRect/>
          <a:stretch>
            <a:fillRect/>
          </a:stretch>
        </p:blipFill>
        <p:spPr bwMode="auto">
          <a:xfrm>
            <a:off x="4427538" y="188913"/>
            <a:ext cx="4495800" cy="6480175"/>
          </a:xfrm>
          <a:prstGeom prst="rect">
            <a:avLst/>
          </a:prstGeom>
          <a:noFill/>
          <a:ln w="9525">
            <a:noFill/>
            <a:miter lim="800000"/>
            <a:headEnd/>
            <a:tailEnd/>
          </a:ln>
        </p:spPr>
      </p:pic>
      <p:sp>
        <p:nvSpPr>
          <p:cNvPr id="9" name="Rectangle 8"/>
          <p:cNvSpPr/>
          <p:nvPr/>
        </p:nvSpPr>
        <p:spPr>
          <a:xfrm>
            <a:off x="5580063" y="2708275"/>
            <a:ext cx="2879725"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l"/>
            <a:endParaRPr lang="en-IN" smtClean="0"/>
          </a:p>
        </p:txBody>
      </p:sp>
      <p:sp>
        <p:nvSpPr>
          <p:cNvPr id="29698" name="Content Placeholder 2"/>
          <p:cNvSpPr>
            <a:spLocks noGrp="1"/>
          </p:cNvSpPr>
          <p:nvPr>
            <p:ph sz="half" idx="1"/>
          </p:nvPr>
        </p:nvSpPr>
        <p:spPr/>
        <p:txBody>
          <a:bodyPr/>
          <a:lstStyle/>
          <a:p>
            <a:pPr>
              <a:buFont typeface="Arial" charset="0"/>
              <a:buNone/>
            </a:pPr>
            <a:endParaRPr lang="en-US" smtClean="0"/>
          </a:p>
          <a:p>
            <a:pPr>
              <a:buFont typeface="Arial" charset="0"/>
              <a:buNone/>
            </a:pPr>
            <a:r>
              <a:rPr lang="en-US" sz="3000" smtClean="0"/>
              <a:t>	Just Write 25 Lines of Code in Bo01Zebra and your done !!</a:t>
            </a:r>
          </a:p>
          <a:p>
            <a:pPr>
              <a:buFont typeface="Arial" charset="0"/>
              <a:buNone/>
            </a:pPr>
            <a:endParaRPr lang="en-US" sz="3000" smtClean="0"/>
          </a:p>
        </p:txBody>
      </p:sp>
      <p:pic>
        <p:nvPicPr>
          <p:cNvPr id="29699" name="Picture 5"/>
          <p:cNvPicPr>
            <a:picLocks noChangeAspect="1" noChangeArrowheads="1"/>
          </p:cNvPicPr>
          <p:nvPr/>
        </p:nvPicPr>
        <p:blipFill>
          <a:blip r:embed="rId2"/>
          <a:srcRect/>
          <a:stretch>
            <a:fillRect/>
          </a:stretch>
        </p:blipFill>
        <p:spPr bwMode="auto">
          <a:xfrm>
            <a:off x="1371600" y="3733800"/>
            <a:ext cx="2114550" cy="2181225"/>
          </a:xfrm>
          <a:prstGeom prst="rect">
            <a:avLst/>
          </a:prstGeom>
          <a:noFill/>
          <a:ln w="9525">
            <a:noFill/>
            <a:miter lim="800000"/>
            <a:headEnd/>
            <a:tailEnd/>
          </a:ln>
        </p:spPr>
      </p:pic>
      <p:sp>
        <p:nvSpPr>
          <p:cNvPr id="29700" name="Content Placeholder 9"/>
          <p:cNvSpPr>
            <a:spLocks noGrp="1"/>
          </p:cNvSpPr>
          <p:nvPr>
            <p:ph sz="half" idx="2"/>
          </p:nvPr>
        </p:nvSpPr>
        <p:spPr/>
        <p:txBody>
          <a:bodyPr/>
          <a:lstStyle/>
          <a:p>
            <a:endParaRPr lang="en-IN" smtClean="0"/>
          </a:p>
        </p:txBody>
      </p:sp>
      <p:sp>
        <p:nvSpPr>
          <p:cNvPr id="11" name="Rectangle 10"/>
          <p:cNvSpPr/>
          <p:nvPr/>
        </p:nvSpPr>
        <p:spPr>
          <a:xfrm flipV="1">
            <a:off x="5508625" y="692150"/>
            <a:ext cx="21590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29702" name="Picture 1"/>
          <p:cNvPicPr>
            <a:picLocks noChangeAspect="1" noChangeArrowheads="1"/>
          </p:cNvPicPr>
          <p:nvPr/>
        </p:nvPicPr>
        <p:blipFill>
          <a:blip r:embed="rId3"/>
          <a:srcRect/>
          <a:stretch>
            <a:fillRect/>
          </a:stretch>
        </p:blipFill>
        <p:spPr bwMode="auto">
          <a:xfrm>
            <a:off x="4427538" y="188913"/>
            <a:ext cx="4495800" cy="6480175"/>
          </a:xfrm>
          <a:prstGeom prst="rect">
            <a:avLst/>
          </a:prstGeom>
          <a:noFill/>
          <a:ln w="9525">
            <a:noFill/>
            <a:miter lim="800000"/>
            <a:headEnd/>
            <a:tailEnd/>
          </a:ln>
        </p:spPr>
      </p:pic>
      <p:sp>
        <p:nvSpPr>
          <p:cNvPr id="9" name="Rectangle 8"/>
          <p:cNvSpPr/>
          <p:nvPr/>
        </p:nvSpPr>
        <p:spPr>
          <a:xfrm>
            <a:off x="5580063" y="4581525"/>
            <a:ext cx="2879725"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algn="l"/>
            <a:endParaRPr lang="en-IN" smtClean="0"/>
          </a:p>
        </p:txBody>
      </p:sp>
      <p:sp>
        <p:nvSpPr>
          <p:cNvPr id="30722" name="Content Placeholder 2"/>
          <p:cNvSpPr>
            <a:spLocks noGrp="1"/>
          </p:cNvSpPr>
          <p:nvPr>
            <p:ph sz="half" idx="1"/>
          </p:nvPr>
        </p:nvSpPr>
        <p:spPr/>
        <p:txBody>
          <a:bodyPr/>
          <a:lstStyle/>
          <a:p>
            <a:pPr>
              <a:buFont typeface="Arial" charset="0"/>
              <a:buNone/>
            </a:pPr>
            <a:endParaRPr lang="en-US" smtClean="0"/>
          </a:p>
          <a:p>
            <a:pPr>
              <a:buFont typeface="Arial" charset="0"/>
              <a:buNone/>
            </a:pPr>
            <a:r>
              <a:rPr lang="en-US" sz="3000" smtClean="0"/>
              <a:t>	Just Write 25 Lines of Code in Bo01Zebra and your done !!</a:t>
            </a:r>
          </a:p>
          <a:p>
            <a:pPr>
              <a:buFont typeface="Arial" charset="0"/>
              <a:buNone/>
            </a:pPr>
            <a:endParaRPr lang="en-US" sz="3000" smtClean="0"/>
          </a:p>
        </p:txBody>
      </p:sp>
      <p:pic>
        <p:nvPicPr>
          <p:cNvPr id="30723" name="Picture 5"/>
          <p:cNvPicPr>
            <a:picLocks noChangeAspect="1" noChangeArrowheads="1"/>
          </p:cNvPicPr>
          <p:nvPr/>
        </p:nvPicPr>
        <p:blipFill>
          <a:blip r:embed="rId2"/>
          <a:srcRect/>
          <a:stretch>
            <a:fillRect/>
          </a:stretch>
        </p:blipFill>
        <p:spPr bwMode="auto">
          <a:xfrm>
            <a:off x="1371600" y="3733800"/>
            <a:ext cx="2114550" cy="2181225"/>
          </a:xfrm>
          <a:prstGeom prst="rect">
            <a:avLst/>
          </a:prstGeom>
          <a:noFill/>
          <a:ln w="9525">
            <a:noFill/>
            <a:miter lim="800000"/>
            <a:headEnd/>
            <a:tailEnd/>
          </a:ln>
        </p:spPr>
      </p:pic>
      <p:sp>
        <p:nvSpPr>
          <p:cNvPr id="30724" name="Content Placeholder 9"/>
          <p:cNvSpPr>
            <a:spLocks noGrp="1"/>
          </p:cNvSpPr>
          <p:nvPr>
            <p:ph sz="half" idx="2"/>
          </p:nvPr>
        </p:nvSpPr>
        <p:spPr/>
        <p:txBody>
          <a:bodyPr/>
          <a:lstStyle/>
          <a:p>
            <a:endParaRPr lang="en-IN" smtClean="0"/>
          </a:p>
        </p:txBody>
      </p:sp>
      <p:sp>
        <p:nvSpPr>
          <p:cNvPr id="11" name="Rectangle 10"/>
          <p:cNvSpPr/>
          <p:nvPr/>
        </p:nvSpPr>
        <p:spPr>
          <a:xfrm flipV="1">
            <a:off x="5508625" y="692150"/>
            <a:ext cx="21590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30726" name="Picture 1"/>
          <p:cNvPicPr>
            <a:picLocks noChangeAspect="1" noChangeArrowheads="1"/>
          </p:cNvPicPr>
          <p:nvPr/>
        </p:nvPicPr>
        <p:blipFill>
          <a:blip r:embed="rId3"/>
          <a:srcRect/>
          <a:stretch>
            <a:fillRect/>
          </a:stretch>
        </p:blipFill>
        <p:spPr bwMode="auto">
          <a:xfrm>
            <a:off x="4427538" y="188913"/>
            <a:ext cx="4495800" cy="6480175"/>
          </a:xfrm>
          <a:prstGeom prst="rect">
            <a:avLst/>
          </a:prstGeom>
          <a:noFill/>
          <a:ln w="9525">
            <a:noFill/>
            <a:miter lim="800000"/>
            <a:headEnd/>
            <a:tailEnd/>
          </a:ln>
        </p:spPr>
      </p:pic>
      <p:sp>
        <p:nvSpPr>
          <p:cNvPr id="9" name="Rectangle 8"/>
          <p:cNvSpPr/>
          <p:nvPr/>
        </p:nvSpPr>
        <p:spPr>
          <a:xfrm>
            <a:off x="5580063" y="4868863"/>
            <a:ext cx="2879725"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a:endParaRPr lang="en-IN" smtClean="0"/>
          </a:p>
        </p:txBody>
      </p:sp>
      <p:sp>
        <p:nvSpPr>
          <p:cNvPr id="31746" name="Content Placeholder 2"/>
          <p:cNvSpPr>
            <a:spLocks noGrp="1"/>
          </p:cNvSpPr>
          <p:nvPr>
            <p:ph sz="half" idx="1"/>
          </p:nvPr>
        </p:nvSpPr>
        <p:spPr/>
        <p:txBody>
          <a:bodyPr/>
          <a:lstStyle/>
          <a:p>
            <a:pPr>
              <a:buFont typeface="Arial" charset="0"/>
              <a:buNone/>
            </a:pPr>
            <a:endParaRPr lang="en-US" smtClean="0"/>
          </a:p>
          <a:p>
            <a:pPr>
              <a:buFont typeface="Arial" charset="0"/>
              <a:buNone/>
            </a:pPr>
            <a:r>
              <a:rPr lang="en-US" sz="3000" smtClean="0"/>
              <a:t>	Just Write 25 Lines of Code in Bo01Zebra and your done !!</a:t>
            </a:r>
          </a:p>
          <a:p>
            <a:pPr>
              <a:buFont typeface="Arial" charset="0"/>
              <a:buNone/>
            </a:pPr>
            <a:endParaRPr lang="en-US" sz="3000" smtClean="0"/>
          </a:p>
        </p:txBody>
      </p:sp>
      <p:pic>
        <p:nvPicPr>
          <p:cNvPr id="31747" name="Picture 5"/>
          <p:cNvPicPr>
            <a:picLocks noChangeAspect="1" noChangeArrowheads="1"/>
          </p:cNvPicPr>
          <p:nvPr/>
        </p:nvPicPr>
        <p:blipFill>
          <a:blip r:embed="rId2"/>
          <a:srcRect/>
          <a:stretch>
            <a:fillRect/>
          </a:stretch>
        </p:blipFill>
        <p:spPr bwMode="auto">
          <a:xfrm>
            <a:off x="1371600" y="3733800"/>
            <a:ext cx="2114550" cy="2181225"/>
          </a:xfrm>
          <a:prstGeom prst="rect">
            <a:avLst/>
          </a:prstGeom>
          <a:noFill/>
          <a:ln w="9525">
            <a:noFill/>
            <a:miter lim="800000"/>
            <a:headEnd/>
            <a:tailEnd/>
          </a:ln>
        </p:spPr>
      </p:pic>
      <p:sp>
        <p:nvSpPr>
          <p:cNvPr id="31748" name="Content Placeholder 9"/>
          <p:cNvSpPr>
            <a:spLocks noGrp="1"/>
          </p:cNvSpPr>
          <p:nvPr>
            <p:ph sz="half" idx="2"/>
          </p:nvPr>
        </p:nvSpPr>
        <p:spPr/>
        <p:txBody>
          <a:bodyPr/>
          <a:lstStyle/>
          <a:p>
            <a:endParaRPr lang="en-IN" smtClean="0"/>
          </a:p>
        </p:txBody>
      </p:sp>
      <p:sp>
        <p:nvSpPr>
          <p:cNvPr id="11" name="Rectangle 10"/>
          <p:cNvSpPr/>
          <p:nvPr/>
        </p:nvSpPr>
        <p:spPr>
          <a:xfrm flipV="1">
            <a:off x="5508625" y="692150"/>
            <a:ext cx="21590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31750" name="Picture 1"/>
          <p:cNvPicPr>
            <a:picLocks noChangeAspect="1" noChangeArrowheads="1"/>
          </p:cNvPicPr>
          <p:nvPr/>
        </p:nvPicPr>
        <p:blipFill>
          <a:blip r:embed="rId3"/>
          <a:srcRect/>
          <a:stretch>
            <a:fillRect/>
          </a:stretch>
        </p:blipFill>
        <p:spPr bwMode="auto">
          <a:xfrm>
            <a:off x="4427538" y="188913"/>
            <a:ext cx="4495800" cy="6480175"/>
          </a:xfrm>
          <a:prstGeom prst="rect">
            <a:avLst/>
          </a:prstGeom>
          <a:noFill/>
          <a:ln w="9525">
            <a:noFill/>
            <a:miter lim="800000"/>
            <a:headEnd/>
            <a:tailEnd/>
          </a:ln>
        </p:spPr>
      </p:pic>
      <p:sp>
        <p:nvSpPr>
          <p:cNvPr id="9" name="Rectangle 8"/>
          <p:cNvSpPr/>
          <p:nvPr/>
        </p:nvSpPr>
        <p:spPr>
          <a:xfrm>
            <a:off x="5364163" y="908050"/>
            <a:ext cx="295275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Output</a:t>
            </a:r>
            <a:endParaRPr lang="en-IN" smtClean="0"/>
          </a:p>
        </p:txBody>
      </p:sp>
      <p:pic>
        <p:nvPicPr>
          <p:cNvPr id="32770" name="Picture 2"/>
          <p:cNvPicPr>
            <a:picLocks noChangeAspect="1" noChangeArrowheads="1"/>
          </p:cNvPicPr>
          <p:nvPr/>
        </p:nvPicPr>
        <p:blipFill>
          <a:blip r:embed="rId2"/>
          <a:srcRect/>
          <a:stretch>
            <a:fillRect/>
          </a:stretch>
        </p:blipFill>
        <p:spPr bwMode="auto">
          <a:xfrm>
            <a:off x="228600" y="1600200"/>
            <a:ext cx="8534400" cy="3200400"/>
          </a:xfrm>
          <a:prstGeom prst="rect">
            <a:avLst/>
          </a:prstGeom>
          <a:noFill/>
          <a:ln w="9525">
            <a:noFill/>
            <a:miter lim="800000"/>
            <a:headEnd/>
            <a:tailEnd/>
          </a:ln>
        </p:spPr>
      </p:pic>
      <p:sp>
        <p:nvSpPr>
          <p:cNvPr id="32771" name="TextBox 3"/>
          <p:cNvSpPr txBox="1">
            <a:spLocks noChangeArrowheads="1"/>
          </p:cNvSpPr>
          <p:nvPr/>
        </p:nvSpPr>
        <p:spPr bwMode="auto">
          <a:xfrm>
            <a:off x="2667000" y="5257800"/>
            <a:ext cx="3581400" cy="369888"/>
          </a:xfrm>
          <a:prstGeom prst="rect">
            <a:avLst/>
          </a:prstGeom>
          <a:noFill/>
          <a:ln w="9525">
            <a:noFill/>
            <a:miter lim="800000"/>
            <a:headEnd/>
            <a:tailEnd/>
          </a:ln>
        </p:spPr>
        <p:txBody>
          <a:bodyPr>
            <a:spAutoFit/>
          </a:bodyPr>
          <a:lstStyle/>
          <a:p>
            <a:pPr algn="ctr"/>
            <a:r>
              <a:rPr lang="en-US">
                <a:latin typeface="Calibri" pitchFamily="34" charset="0"/>
              </a:rPr>
              <a:t>Output of Original Kmap</a:t>
            </a:r>
            <a:endParaRPr lang="en-IN">
              <a:latin typeface="Calibri" pitchFamily="34" charset="0"/>
            </a:endParaRPr>
          </a:p>
        </p:txBody>
      </p:sp>
      <p:sp>
        <p:nvSpPr>
          <p:cNvPr id="5" name="Rectangle 4"/>
          <p:cNvSpPr/>
          <p:nvPr/>
        </p:nvSpPr>
        <p:spPr>
          <a:xfrm>
            <a:off x="1908175" y="1844675"/>
            <a:ext cx="1727200" cy="2879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Rectangle 5"/>
          <p:cNvSpPr/>
          <p:nvPr/>
        </p:nvSpPr>
        <p:spPr>
          <a:xfrm>
            <a:off x="7019925" y="1844675"/>
            <a:ext cx="1728788" cy="2879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1" name="Curved Up Arrow 10"/>
          <p:cNvSpPr/>
          <p:nvPr/>
        </p:nvSpPr>
        <p:spPr>
          <a:xfrm>
            <a:off x="2700338" y="4724400"/>
            <a:ext cx="1727200" cy="3603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solidFill>
                <a:schemeClr val="tx1"/>
              </a:solidFill>
            </a:endParaRPr>
          </a:p>
        </p:txBody>
      </p:sp>
      <p:sp>
        <p:nvSpPr>
          <p:cNvPr id="14" name="Curved Up Arrow 13"/>
          <p:cNvSpPr/>
          <p:nvPr/>
        </p:nvSpPr>
        <p:spPr>
          <a:xfrm flipH="1">
            <a:off x="5940425" y="4724400"/>
            <a:ext cx="1800225" cy="4333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Output</a:t>
            </a:r>
            <a:endParaRPr lang="en-IN" smtClean="0"/>
          </a:p>
        </p:txBody>
      </p:sp>
      <p:pic>
        <p:nvPicPr>
          <p:cNvPr id="33794" name="Picture 2"/>
          <p:cNvPicPr>
            <a:picLocks noChangeAspect="1" noChangeArrowheads="1"/>
          </p:cNvPicPr>
          <p:nvPr/>
        </p:nvPicPr>
        <p:blipFill>
          <a:blip r:embed="rId2"/>
          <a:srcRect/>
          <a:stretch>
            <a:fillRect/>
          </a:stretch>
        </p:blipFill>
        <p:spPr bwMode="auto">
          <a:xfrm>
            <a:off x="304800" y="2066925"/>
            <a:ext cx="8534400" cy="2724150"/>
          </a:xfrm>
          <a:prstGeom prst="rect">
            <a:avLst/>
          </a:prstGeom>
          <a:noFill/>
          <a:ln w="9525">
            <a:noFill/>
            <a:miter lim="800000"/>
            <a:headEnd/>
            <a:tailEnd/>
          </a:ln>
        </p:spPr>
      </p:pic>
      <p:sp>
        <p:nvSpPr>
          <p:cNvPr id="33795" name="TextBox 3"/>
          <p:cNvSpPr txBox="1">
            <a:spLocks noChangeArrowheads="1"/>
          </p:cNvSpPr>
          <p:nvPr/>
        </p:nvSpPr>
        <p:spPr bwMode="auto">
          <a:xfrm>
            <a:off x="2819400" y="5181600"/>
            <a:ext cx="3352800" cy="381000"/>
          </a:xfrm>
          <a:prstGeom prst="rect">
            <a:avLst/>
          </a:prstGeom>
          <a:noFill/>
          <a:ln w="9525">
            <a:noFill/>
            <a:miter lim="800000"/>
            <a:headEnd/>
            <a:tailEnd/>
          </a:ln>
        </p:spPr>
        <p:txBody>
          <a:bodyPr>
            <a:spAutoFit/>
          </a:bodyPr>
          <a:lstStyle/>
          <a:p>
            <a:pPr algn="ctr"/>
            <a:r>
              <a:rPr lang="en-US">
                <a:latin typeface="Calibri" pitchFamily="34" charset="0"/>
              </a:rPr>
              <a:t>Output of Flipped Kmap</a:t>
            </a:r>
            <a:endParaRPr lang="en-IN">
              <a:latin typeface="Calibri" pitchFamily="34" charset="0"/>
            </a:endParaRPr>
          </a:p>
        </p:txBody>
      </p:sp>
      <p:sp>
        <p:nvSpPr>
          <p:cNvPr id="5" name="Rectangle 4"/>
          <p:cNvSpPr/>
          <p:nvPr/>
        </p:nvSpPr>
        <p:spPr>
          <a:xfrm>
            <a:off x="3708400" y="2060575"/>
            <a:ext cx="1655763" cy="2663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Rectangle 5"/>
          <p:cNvSpPr/>
          <p:nvPr/>
        </p:nvSpPr>
        <p:spPr>
          <a:xfrm>
            <a:off x="5364163" y="2060575"/>
            <a:ext cx="1728787" cy="2663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Team Members</a:t>
            </a:r>
            <a:endParaRPr lang="en-IN" smtClean="0"/>
          </a:p>
        </p:txBody>
      </p:sp>
      <p:sp>
        <p:nvSpPr>
          <p:cNvPr id="16386" name="Content Placeholder 2"/>
          <p:cNvSpPr>
            <a:spLocks noGrp="1"/>
          </p:cNvSpPr>
          <p:nvPr>
            <p:ph idx="1"/>
          </p:nvPr>
        </p:nvSpPr>
        <p:spPr/>
        <p:txBody>
          <a:bodyPr/>
          <a:lstStyle/>
          <a:p>
            <a:r>
              <a:rPr lang="en-US" sz="2400" smtClean="0"/>
              <a:t>Digvijay Singh(ds3161) – Project Manager</a:t>
            </a:r>
          </a:p>
          <a:p>
            <a:r>
              <a:rPr lang="en-US" sz="2400" smtClean="0"/>
              <a:t>Snigdha Reddy Challa(sc3545) – Language Guru</a:t>
            </a:r>
          </a:p>
          <a:p>
            <a:r>
              <a:rPr lang="en-US" sz="2400" smtClean="0"/>
              <a:t>Rashmi Prithyani(rp2614) – System Integrator</a:t>
            </a:r>
          </a:p>
          <a:p>
            <a:r>
              <a:rPr lang="en-US" sz="2400" smtClean="0"/>
              <a:t>Tanmay Mehrotra(tm2635) – System Architect</a:t>
            </a:r>
          </a:p>
          <a:p>
            <a:r>
              <a:rPr lang="en-US" sz="2400" smtClean="0"/>
              <a:t>Nandita Rao(nr2445) – Test and Validation</a:t>
            </a:r>
            <a:endParaRPr lang="en-IN" sz="2400" smtClean="0"/>
          </a:p>
          <a:p>
            <a:endParaRPr lang="en-IN" smtClean="0"/>
          </a:p>
        </p:txBody>
      </p:sp>
      <p:pic>
        <p:nvPicPr>
          <p:cNvPr id="16387" name="Picture 2"/>
          <p:cNvPicPr>
            <a:picLocks noChangeAspect="1" noChangeArrowheads="1"/>
          </p:cNvPicPr>
          <p:nvPr/>
        </p:nvPicPr>
        <p:blipFill>
          <a:blip r:embed="rId2"/>
          <a:srcRect/>
          <a:stretch>
            <a:fillRect/>
          </a:stretch>
        </p:blipFill>
        <p:spPr bwMode="auto">
          <a:xfrm>
            <a:off x="4140200" y="4221163"/>
            <a:ext cx="4191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			Another situation where</a:t>
            </a:r>
            <a:endParaRPr lang="en-IN" dirty="0"/>
          </a:p>
        </p:txBody>
      </p:sp>
      <p:sp>
        <p:nvSpPr>
          <p:cNvPr id="34818" name="Content Placeholder 2"/>
          <p:cNvSpPr>
            <a:spLocks noGrp="1"/>
          </p:cNvSpPr>
          <p:nvPr>
            <p:ph idx="1"/>
          </p:nvPr>
        </p:nvSpPr>
        <p:spPr/>
        <p:txBody>
          <a:bodyPr/>
          <a:lstStyle/>
          <a:p>
            <a:endParaRPr lang="en-US" smtClean="0"/>
          </a:p>
          <a:p>
            <a:pPr lvl="4">
              <a:buFont typeface="Arial" charset="0"/>
              <a:buChar char="•"/>
            </a:pPr>
            <a:r>
              <a:rPr lang="en-US" sz="3200" smtClean="0"/>
              <a:t>You are asked to design a real world problem that requires the knowledge of Boolean Circuits.</a:t>
            </a:r>
          </a:p>
          <a:p>
            <a:r>
              <a:rPr lang="en-US" smtClean="0"/>
              <a:t>Ex: Designing a coffee machine to dispense at most one of tea, coffee and milk.  </a:t>
            </a:r>
            <a:endParaRPr lang="en-IN" smtClean="0"/>
          </a:p>
        </p:txBody>
      </p:sp>
      <p:pic>
        <p:nvPicPr>
          <p:cNvPr id="34819" name="Picture 2" descr="C:\Users\rashmi\Desktop\Columbia\Spring 2013\PLT\Project\image 8.jpg"/>
          <p:cNvPicPr>
            <a:picLocks noChangeAspect="1" noChangeArrowheads="1"/>
          </p:cNvPicPr>
          <p:nvPr/>
        </p:nvPicPr>
        <p:blipFill>
          <a:blip r:embed="rId2"/>
          <a:srcRect/>
          <a:stretch>
            <a:fillRect/>
          </a:stretch>
        </p:blipFill>
        <p:spPr bwMode="auto">
          <a:xfrm>
            <a:off x="0" y="990600"/>
            <a:ext cx="2308225" cy="1905000"/>
          </a:xfrm>
          <a:prstGeom prst="rect">
            <a:avLst/>
          </a:prstGeom>
          <a:noFill/>
          <a:ln w="9525">
            <a:noFill/>
            <a:miter lim="800000"/>
            <a:headEnd/>
            <a:tailEnd/>
          </a:ln>
        </p:spPr>
      </p:pic>
      <p:pic>
        <p:nvPicPr>
          <p:cNvPr id="34820" name="Picture 3" descr="C:\Users\rashmi\Desktop\Columbia\Spring 2013\PLT\Project\image 9.png"/>
          <p:cNvPicPr>
            <a:picLocks noChangeAspect="1" noChangeArrowheads="1"/>
          </p:cNvPicPr>
          <p:nvPr/>
        </p:nvPicPr>
        <p:blipFill>
          <a:blip r:embed="rId3"/>
          <a:srcRect/>
          <a:stretch>
            <a:fillRect/>
          </a:stretch>
        </p:blipFill>
        <p:spPr bwMode="auto">
          <a:xfrm rot="-577142">
            <a:off x="933450" y="5114925"/>
            <a:ext cx="3284538" cy="1555750"/>
          </a:xfrm>
          <a:prstGeom prst="rect">
            <a:avLst/>
          </a:prstGeom>
          <a:noFill/>
          <a:ln w="9525">
            <a:noFill/>
            <a:miter lim="800000"/>
            <a:headEnd/>
            <a:tailEnd/>
          </a:ln>
        </p:spPr>
      </p:pic>
      <p:pic>
        <p:nvPicPr>
          <p:cNvPr id="34821" name="Picture 5" descr="C:\Users\rashmi\Desktop\Columbia\Spring 2013\PLT\Project\image 10.gif"/>
          <p:cNvPicPr>
            <a:picLocks noChangeAspect="1" noChangeArrowheads="1"/>
          </p:cNvPicPr>
          <p:nvPr/>
        </p:nvPicPr>
        <p:blipFill>
          <a:blip r:embed="rId4"/>
          <a:srcRect/>
          <a:stretch>
            <a:fillRect/>
          </a:stretch>
        </p:blipFill>
        <p:spPr bwMode="auto">
          <a:xfrm>
            <a:off x="4648200" y="4876800"/>
            <a:ext cx="1339850" cy="1719263"/>
          </a:xfrm>
          <a:prstGeom prst="rect">
            <a:avLst/>
          </a:prstGeom>
          <a:noFill/>
          <a:ln w="9525">
            <a:noFill/>
            <a:miter lim="800000"/>
            <a:headEnd/>
            <a:tailEnd/>
          </a:ln>
        </p:spPr>
      </p:pic>
      <p:sp>
        <p:nvSpPr>
          <p:cNvPr id="34822" name="TextBox 7"/>
          <p:cNvSpPr txBox="1">
            <a:spLocks noChangeArrowheads="1"/>
          </p:cNvSpPr>
          <p:nvPr/>
        </p:nvSpPr>
        <p:spPr bwMode="auto">
          <a:xfrm>
            <a:off x="5867400" y="4953000"/>
            <a:ext cx="2057400" cy="646113"/>
          </a:xfrm>
          <a:prstGeom prst="rect">
            <a:avLst/>
          </a:prstGeom>
          <a:noFill/>
          <a:ln w="9525">
            <a:noFill/>
            <a:miter lim="800000"/>
            <a:headEnd/>
            <a:tailEnd/>
          </a:ln>
        </p:spPr>
        <p:txBody>
          <a:bodyPr>
            <a:spAutoFit/>
          </a:bodyPr>
          <a:lstStyle/>
          <a:p>
            <a:r>
              <a:rPr lang="en-US">
                <a:latin typeface="Calibri" pitchFamily="34" charset="0"/>
              </a:rPr>
              <a:t>Which one to use ??</a:t>
            </a:r>
            <a:endParaRPr lang="en-IN">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This is so Cool !!</a:t>
            </a:r>
            <a:endParaRPr lang="en-IN" smtClean="0"/>
          </a:p>
        </p:txBody>
      </p:sp>
      <p:sp>
        <p:nvSpPr>
          <p:cNvPr id="35842" name="Content Placeholder 2"/>
          <p:cNvSpPr>
            <a:spLocks noGrp="1"/>
          </p:cNvSpPr>
          <p:nvPr>
            <p:ph sz="half" idx="1"/>
          </p:nvPr>
        </p:nvSpPr>
        <p:spPr/>
        <p:txBody>
          <a:bodyPr/>
          <a:lstStyle/>
          <a:p>
            <a:pPr>
              <a:buFont typeface="Arial" charset="0"/>
              <a:buNone/>
            </a:pPr>
            <a:r>
              <a:rPr lang="en-US" smtClean="0"/>
              <a:t>	Just write the following code in Bo01Zebra to help you come up with the expression for the coffee machine</a:t>
            </a:r>
            <a:endParaRPr lang="en-IN" smtClean="0"/>
          </a:p>
        </p:txBody>
      </p:sp>
      <p:pic>
        <p:nvPicPr>
          <p:cNvPr id="35843" name="Picture 2" descr="C:\Users\rashmi\Desktop\Columbia\Spring 2013\PLT\Project\image 11.jpg"/>
          <p:cNvPicPr>
            <a:picLocks noChangeAspect="1" noChangeArrowheads="1"/>
          </p:cNvPicPr>
          <p:nvPr/>
        </p:nvPicPr>
        <p:blipFill>
          <a:blip r:embed="rId2"/>
          <a:srcRect/>
          <a:stretch>
            <a:fillRect/>
          </a:stretch>
        </p:blipFill>
        <p:spPr bwMode="auto">
          <a:xfrm>
            <a:off x="1295400" y="3886200"/>
            <a:ext cx="1893888" cy="2679700"/>
          </a:xfrm>
          <a:prstGeom prst="rect">
            <a:avLst/>
          </a:prstGeom>
          <a:noFill/>
          <a:ln w="9525">
            <a:noFill/>
            <a:miter lim="800000"/>
            <a:headEnd/>
            <a:tailEnd/>
          </a:ln>
        </p:spPr>
      </p:pic>
      <p:pic>
        <p:nvPicPr>
          <p:cNvPr id="35844" name="Picture 6"/>
          <p:cNvPicPr>
            <a:picLocks noGrp="1" noChangeAspect="1" noChangeArrowheads="1"/>
          </p:cNvPicPr>
          <p:nvPr>
            <p:ph sz="half" idx="2"/>
          </p:nvPr>
        </p:nvPicPr>
        <p:blipFill>
          <a:blip r:embed="rId3"/>
          <a:srcRect/>
          <a:stretch>
            <a:fillRect/>
          </a:stretch>
        </p:blipFill>
        <p:spPr>
          <a:xfrm>
            <a:off x="4876800" y="1219200"/>
            <a:ext cx="4038600" cy="5410200"/>
          </a:xfrm>
        </p:spPr>
      </p:pic>
      <p:sp>
        <p:nvSpPr>
          <p:cNvPr id="8" name="Rectangle 7"/>
          <p:cNvSpPr/>
          <p:nvPr/>
        </p:nvSpPr>
        <p:spPr>
          <a:xfrm>
            <a:off x="6248400" y="1219200"/>
            <a:ext cx="190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0" name="Rectangle 9"/>
          <p:cNvSpPr/>
          <p:nvPr/>
        </p:nvSpPr>
        <p:spPr>
          <a:xfrm>
            <a:off x="4876800" y="1219200"/>
            <a:ext cx="42672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This is so Cool !!</a:t>
            </a:r>
            <a:endParaRPr lang="en-IN" smtClean="0"/>
          </a:p>
        </p:txBody>
      </p:sp>
      <p:sp>
        <p:nvSpPr>
          <p:cNvPr id="36866" name="Content Placeholder 2"/>
          <p:cNvSpPr>
            <a:spLocks noGrp="1"/>
          </p:cNvSpPr>
          <p:nvPr>
            <p:ph sz="half" idx="1"/>
          </p:nvPr>
        </p:nvSpPr>
        <p:spPr/>
        <p:txBody>
          <a:bodyPr/>
          <a:lstStyle/>
          <a:p>
            <a:pPr>
              <a:buFont typeface="Arial" charset="0"/>
              <a:buNone/>
            </a:pPr>
            <a:r>
              <a:rPr lang="en-US" smtClean="0"/>
              <a:t>	Just write the following code in Bo01Zebra to help you come up with the expression for the coffee machine</a:t>
            </a:r>
            <a:endParaRPr lang="en-IN" smtClean="0"/>
          </a:p>
        </p:txBody>
      </p:sp>
      <p:pic>
        <p:nvPicPr>
          <p:cNvPr id="36867" name="Picture 2" descr="C:\Users\rashmi\Desktop\Columbia\Spring 2013\PLT\Project\image 11.jpg"/>
          <p:cNvPicPr>
            <a:picLocks noChangeAspect="1" noChangeArrowheads="1"/>
          </p:cNvPicPr>
          <p:nvPr/>
        </p:nvPicPr>
        <p:blipFill>
          <a:blip r:embed="rId2"/>
          <a:srcRect/>
          <a:stretch>
            <a:fillRect/>
          </a:stretch>
        </p:blipFill>
        <p:spPr bwMode="auto">
          <a:xfrm>
            <a:off x="1295400" y="3886200"/>
            <a:ext cx="1893888" cy="2679700"/>
          </a:xfrm>
          <a:prstGeom prst="rect">
            <a:avLst/>
          </a:prstGeom>
          <a:noFill/>
          <a:ln w="9525">
            <a:noFill/>
            <a:miter lim="800000"/>
            <a:headEnd/>
            <a:tailEnd/>
          </a:ln>
        </p:spPr>
      </p:pic>
      <p:pic>
        <p:nvPicPr>
          <p:cNvPr id="36868" name="Picture 6"/>
          <p:cNvPicPr>
            <a:picLocks noGrp="1" noChangeAspect="1" noChangeArrowheads="1"/>
          </p:cNvPicPr>
          <p:nvPr>
            <p:ph sz="half" idx="2"/>
          </p:nvPr>
        </p:nvPicPr>
        <p:blipFill>
          <a:blip r:embed="rId3"/>
          <a:srcRect/>
          <a:stretch>
            <a:fillRect/>
          </a:stretch>
        </p:blipFill>
        <p:spPr>
          <a:xfrm>
            <a:off x="4876800" y="1219200"/>
            <a:ext cx="4038600" cy="5410200"/>
          </a:xfrm>
        </p:spPr>
      </p:pic>
      <p:sp>
        <p:nvSpPr>
          <p:cNvPr id="8" name="Rectangle 7"/>
          <p:cNvSpPr/>
          <p:nvPr/>
        </p:nvSpPr>
        <p:spPr>
          <a:xfrm>
            <a:off x="6248400" y="1752600"/>
            <a:ext cx="2133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 name="Rectangle 6"/>
          <p:cNvSpPr/>
          <p:nvPr/>
        </p:nvSpPr>
        <p:spPr>
          <a:xfrm>
            <a:off x="4876800" y="1219200"/>
            <a:ext cx="42672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This is so Cool !!</a:t>
            </a:r>
            <a:endParaRPr lang="en-IN" smtClean="0"/>
          </a:p>
        </p:txBody>
      </p:sp>
      <p:sp>
        <p:nvSpPr>
          <p:cNvPr id="37890" name="Content Placeholder 2"/>
          <p:cNvSpPr>
            <a:spLocks noGrp="1"/>
          </p:cNvSpPr>
          <p:nvPr>
            <p:ph sz="half" idx="1"/>
          </p:nvPr>
        </p:nvSpPr>
        <p:spPr/>
        <p:txBody>
          <a:bodyPr/>
          <a:lstStyle/>
          <a:p>
            <a:pPr>
              <a:buFont typeface="Arial" charset="0"/>
              <a:buNone/>
            </a:pPr>
            <a:r>
              <a:rPr lang="en-US" smtClean="0"/>
              <a:t>	Just write the following code in Bo01Zebra to help you come up with the expression for the coffee machine</a:t>
            </a:r>
            <a:endParaRPr lang="en-IN" smtClean="0"/>
          </a:p>
        </p:txBody>
      </p:sp>
      <p:pic>
        <p:nvPicPr>
          <p:cNvPr id="37891" name="Picture 2" descr="C:\Users\rashmi\Desktop\Columbia\Spring 2013\PLT\Project\image 11.jpg"/>
          <p:cNvPicPr>
            <a:picLocks noChangeAspect="1" noChangeArrowheads="1"/>
          </p:cNvPicPr>
          <p:nvPr/>
        </p:nvPicPr>
        <p:blipFill>
          <a:blip r:embed="rId2"/>
          <a:srcRect/>
          <a:stretch>
            <a:fillRect/>
          </a:stretch>
        </p:blipFill>
        <p:spPr bwMode="auto">
          <a:xfrm>
            <a:off x="1295400" y="3886200"/>
            <a:ext cx="1893888" cy="2679700"/>
          </a:xfrm>
          <a:prstGeom prst="rect">
            <a:avLst/>
          </a:prstGeom>
          <a:noFill/>
          <a:ln w="9525">
            <a:noFill/>
            <a:miter lim="800000"/>
            <a:headEnd/>
            <a:tailEnd/>
          </a:ln>
        </p:spPr>
      </p:pic>
      <p:pic>
        <p:nvPicPr>
          <p:cNvPr id="37892" name="Picture 6"/>
          <p:cNvPicPr>
            <a:picLocks noGrp="1" noChangeAspect="1" noChangeArrowheads="1"/>
          </p:cNvPicPr>
          <p:nvPr>
            <p:ph sz="half" idx="2"/>
          </p:nvPr>
        </p:nvPicPr>
        <p:blipFill>
          <a:blip r:embed="rId3"/>
          <a:srcRect/>
          <a:stretch>
            <a:fillRect/>
          </a:stretch>
        </p:blipFill>
        <p:spPr>
          <a:xfrm>
            <a:off x="4876800" y="1219200"/>
            <a:ext cx="4038600" cy="5410200"/>
          </a:xfrm>
        </p:spPr>
      </p:pic>
      <p:sp>
        <p:nvSpPr>
          <p:cNvPr id="8" name="Rectangle 7"/>
          <p:cNvSpPr/>
          <p:nvPr/>
        </p:nvSpPr>
        <p:spPr>
          <a:xfrm>
            <a:off x="6248400" y="2514600"/>
            <a:ext cx="2133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 name="Rectangle 6"/>
          <p:cNvSpPr/>
          <p:nvPr/>
        </p:nvSpPr>
        <p:spPr>
          <a:xfrm>
            <a:off x="4876800" y="1219200"/>
            <a:ext cx="42672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This is so Cool !!</a:t>
            </a:r>
            <a:endParaRPr lang="en-IN" smtClean="0"/>
          </a:p>
        </p:txBody>
      </p:sp>
      <p:sp>
        <p:nvSpPr>
          <p:cNvPr id="38914" name="Content Placeholder 2"/>
          <p:cNvSpPr>
            <a:spLocks noGrp="1"/>
          </p:cNvSpPr>
          <p:nvPr>
            <p:ph sz="half" idx="1"/>
          </p:nvPr>
        </p:nvSpPr>
        <p:spPr/>
        <p:txBody>
          <a:bodyPr/>
          <a:lstStyle/>
          <a:p>
            <a:pPr>
              <a:buFont typeface="Arial" charset="0"/>
              <a:buNone/>
            </a:pPr>
            <a:r>
              <a:rPr lang="en-US" smtClean="0"/>
              <a:t>	Just write the following code in Bo01Zebra to help you come up with the expression for the coffee machine</a:t>
            </a:r>
            <a:endParaRPr lang="en-IN" smtClean="0"/>
          </a:p>
        </p:txBody>
      </p:sp>
      <p:pic>
        <p:nvPicPr>
          <p:cNvPr id="38915" name="Picture 2" descr="C:\Users\rashmi\Desktop\Columbia\Spring 2013\PLT\Project\image 11.jpg"/>
          <p:cNvPicPr>
            <a:picLocks noChangeAspect="1" noChangeArrowheads="1"/>
          </p:cNvPicPr>
          <p:nvPr/>
        </p:nvPicPr>
        <p:blipFill>
          <a:blip r:embed="rId2"/>
          <a:srcRect/>
          <a:stretch>
            <a:fillRect/>
          </a:stretch>
        </p:blipFill>
        <p:spPr bwMode="auto">
          <a:xfrm>
            <a:off x="1295400" y="3886200"/>
            <a:ext cx="1893888" cy="2679700"/>
          </a:xfrm>
          <a:prstGeom prst="rect">
            <a:avLst/>
          </a:prstGeom>
          <a:noFill/>
          <a:ln w="9525">
            <a:noFill/>
            <a:miter lim="800000"/>
            <a:headEnd/>
            <a:tailEnd/>
          </a:ln>
        </p:spPr>
      </p:pic>
      <p:pic>
        <p:nvPicPr>
          <p:cNvPr id="38916" name="Picture 6"/>
          <p:cNvPicPr>
            <a:picLocks noGrp="1" noChangeAspect="1" noChangeArrowheads="1"/>
          </p:cNvPicPr>
          <p:nvPr>
            <p:ph sz="half" idx="2"/>
          </p:nvPr>
        </p:nvPicPr>
        <p:blipFill>
          <a:blip r:embed="rId3"/>
          <a:srcRect/>
          <a:stretch>
            <a:fillRect/>
          </a:stretch>
        </p:blipFill>
        <p:spPr>
          <a:xfrm>
            <a:off x="4876800" y="1219200"/>
            <a:ext cx="4038600" cy="5410200"/>
          </a:xfrm>
        </p:spPr>
      </p:pic>
      <p:sp>
        <p:nvSpPr>
          <p:cNvPr id="8" name="Rectangle 7"/>
          <p:cNvSpPr/>
          <p:nvPr/>
        </p:nvSpPr>
        <p:spPr>
          <a:xfrm>
            <a:off x="6248400" y="4953000"/>
            <a:ext cx="2133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 name="Rectangle 6"/>
          <p:cNvSpPr/>
          <p:nvPr/>
        </p:nvSpPr>
        <p:spPr>
          <a:xfrm>
            <a:off x="4876800" y="1219200"/>
            <a:ext cx="42672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This is so Cool !!</a:t>
            </a:r>
            <a:endParaRPr lang="en-IN" smtClean="0"/>
          </a:p>
        </p:txBody>
      </p:sp>
      <p:sp>
        <p:nvSpPr>
          <p:cNvPr id="39938" name="Content Placeholder 2"/>
          <p:cNvSpPr>
            <a:spLocks noGrp="1"/>
          </p:cNvSpPr>
          <p:nvPr>
            <p:ph sz="half" idx="1"/>
          </p:nvPr>
        </p:nvSpPr>
        <p:spPr/>
        <p:txBody>
          <a:bodyPr/>
          <a:lstStyle/>
          <a:p>
            <a:pPr>
              <a:buFont typeface="Arial" charset="0"/>
              <a:buNone/>
            </a:pPr>
            <a:r>
              <a:rPr lang="en-US" smtClean="0"/>
              <a:t>	Just write the following code in Bo01Zebra to help you come up with the expression for the coffee machine</a:t>
            </a:r>
            <a:endParaRPr lang="en-IN" smtClean="0"/>
          </a:p>
        </p:txBody>
      </p:sp>
      <p:pic>
        <p:nvPicPr>
          <p:cNvPr id="39939" name="Picture 2" descr="C:\Users\rashmi\Desktop\Columbia\Spring 2013\PLT\Project\image 11.jpg"/>
          <p:cNvPicPr>
            <a:picLocks noChangeAspect="1" noChangeArrowheads="1"/>
          </p:cNvPicPr>
          <p:nvPr/>
        </p:nvPicPr>
        <p:blipFill>
          <a:blip r:embed="rId2"/>
          <a:srcRect/>
          <a:stretch>
            <a:fillRect/>
          </a:stretch>
        </p:blipFill>
        <p:spPr bwMode="auto">
          <a:xfrm>
            <a:off x="1295400" y="3886200"/>
            <a:ext cx="1893888" cy="2679700"/>
          </a:xfrm>
          <a:prstGeom prst="rect">
            <a:avLst/>
          </a:prstGeom>
          <a:noFill/>
          <a:ln w="9525">
            <a:noFill/>
            <a:miter lim="800000"/>
            <a:headEnd/>
            <a:tailEnd/>
          </a:ln>
        </p:spPr>
      </p:pic>
      <p:pic>
        <p:nvPicPr>
          <p:cNvPr id="39940" name="Picture 6"/>
          <p:cNvPicPr>
            <a:picLocks noGrp="1" noChangeAspect="1" noChangeArrowheads="1"/>
          </p:cNvPicPr>
          <p:nvPr>
            <p:ph sz="half" idx="2"/>
          </p:nvPr>
        </p:nvPicPr>
        <p:blipFill>
          <a:blip r:embed="rId3"/>
          <a:srcRect/>
          <a:stretch>
            <a:fillRect/>
          </a:stretch>
        </p:blipFill>
        <p:spPr>
          <a:xfrm>
            <a:off x="4876800" y="1219200"/>
            <a:ext cx="4038600" cy="5410200"/>
          </a:xfrm>
        </p:spPr>
      </p:pic>
      <p:sp>
        <p:nvSpPr>
          <p:cNvPr id="8" name="Rectangle 7"/>
          <p:cNvSpPr/>
          <p:nvPr/>
        </p:nvSpPr>
        <p:spPr>
          <a:xfrm>
            <a:off x="6248400" y="5791200"/>
            <a:ext cx="2133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 name="Rectangle 6"/>
          <p:cNvSpPr/>
          <p:nvPr/>
        </p:nvSpPr>
        <p:spPr>
          <a:xfrm>
            <a:off x="4876800" y="1219200"/>
            <a:ext cx="42672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Output</a:t>
            </a:r>
            <a:endParaRPr lang="en-IN" smtClean="0"/>
          </a:p>
        </p:txBody>
      </p:sp>
      <p:pic>
        <p:nvPicPr>
          <p:cNvPr id="40962" name="Picture 2" descr="C:\Users\rashmi\Downloads\RashmiPPT.png"/>
          <p:cNvPicPr>
            <a:picLocks noChangeAspect="1" noChangeArrowheads="1"/>
          </p:cNvPicPr>
          <p:nvPr/>
        </p:nvPicPr>
        <p:blipFill>
          <a:blip r:embed="rId2"/>
          <a:srcRect/>
          <a:stretch>
            <a:fillRect/>
          </a:stretch>
        </p:blipFill>
        <p:spPr bwMode="auto">
          <a:xfrm>
            <a:off x="838200" y="1219200"/>
            <a:ext cx="7467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ctrTitle"/>
          </p:nvPr>
        </p:nvSpPr>
        <p:spPr/>
        <p:txBody>
          <a:bodyPr/>
          <a:lstStyle/>
          <a:p>
            <a:r>
              <a:rPr lang="en-US" smtClean="0"/>
              <a:t>DEMO!!!!!!!!</a:t>
            </a:r>
            <a:endParaRPr lang="en-IN" smtClean="0"/>
          </a:p>
        </p:txBody>
      </p:sp>
      <p:sp>
        <p:nvSpPr>
          <p:cNvPr id="4" name="Subtitle 3"/>
          <p:cNvSpPr>
            <a:spLocks noGrp="1"/>
          </p:cNvSpPr>
          <p:nvPr>
            <p:ph type="subTitle" idx="1"/>
          </p:nvPr>
        </p:nvSpPr>
        <p:spPr/>
        <p:txBody>
          <a:bodyPr rtlCol="0">
            <a:normAutofit/>
          </a:bodyPr>
          <a:lstStyle/>
          <a:p>
            <a:pPr fontAlgn="auto">
              <a:spcAft>
                <a:spcPts val="0"/>
              </a:spcAft>
              <a:buFont typeface="Arial" pitchFamily="34" charset="0"/>
              <a:buNone/>
              <a:defRPr/>
            </a:pP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57200" y="273050"/>
            <a:ext cx="8228013" cy="1146175"/>
          </a:xfrm>
        </p:spPr>
        <p:txBody>
          <a:bodyPr tIns="35203"/>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Compiler Architecture</a:t>
            </a:r>
          </a:p>
        </p:txBody>
      </p:sp>
      <p:pic>
        <p:nvPicPr>
          <p:cNvPr id="43010" name="Picture 2"/>
          <p:cNvPicPr>
            <a:picLocks noChangeAspect="1" noChangeArrowheads="1"/>
          </p:cNvPicPr>
          <p:nvPr/>
        </p:nvPicPr>
        <p:blipFill>
          <a:blip r:embed="rId3"/>
          <a:srcRect/>
          <a:stretch>
            <a:fillRect/>
          </a:stretch>
        </p:blipFill>
        <p:spPr bwMode="auto">
          <a:xfrm>
            <a:off x="2157413" y="1604963"/>
            <a:ext cx="4727575" cy="46164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457200" y="273050"/>
            <a:ext cx="8228013" cy="1146175"/>
          </a:xfrm>
        </p:spPr>
        <p:txBody>
          <a:bodyPr tIns="35203"/>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  Visitor Design Pattern</a:t>
            </a:r>
          </a:p>
        </p:txBody>
      </p:sp>
      <p:sp>
        <p:nvSpPr>
          <p:cNvPr id="45058" name="Rectangle 2"/>
          <p:cNvSpPr>
            <a:spLocks noGrp="1" noChangeArrowheads="1"/>
          </p:cNvSpPr>
          <p:nvPr>
            <p:ph type="subTitle" idx="4294967295"/>
          </p:nvPr>
        </p:nvSpPr>
        <p:spPr>
          <a:xfrm>
            <a:off x="457200" y="1604963"/>
            <a:ext cx="8043863" cy="3976687"/>
          </a:xfrm>
        </p:spPr>
        <p:txBody>
          <a:bodyPr lIns="0" tIns="25602" rIns="0" bIns="0" anchor="ctr"/>
          <a:lstStyle/>
          <a:p>
            <a:endParaRPr lang="en-IN" smtClean="0"/>
          </a:p>
        </p:txBody>
      </p:sp>
      <p:pic>
        <p:nvPicPr>
          <p:cNvPr id="45059" name="Picture 3"/>
          <p:cNvPicPr>
            <a:picLocks noChangeAspect="1" noChangeArrowheads="1"/>
          </p:cNvPicPr>
          <p:nvPr/>
        </p:nvPicPr>
        <p:blipFill>
          <a:blip r:embed="rId3"/>
          <a:srcRect/>
          <a:stretch>
            <a:fillRect/>
          </a:stretch>
        </p:blipFill>
        <p:spPr bwMode="auto">
          <a:xfrm>
            <a:off x="2405063" y="1743075"/>
            <a:ext cx="4395787" cy="31527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p:txBody>
          <a:bodyPr/>
          <a:lstStyle/>
          <a:p>
            <a:endParaRPr lang="en-IN" smtClean="0"/>
          </a:p>
        </p:txBody>
      </p:sp>
      <p:sp>
        <p:nvSpPr>
          <p:cNvPr id="3" name="Subtitle 2"/>
          <p:cNvSpPr>
            <a:spLocks noGrp="1"/>
          </p:cNvSpPr>
          <p:nvPr>
            <p:ph type="subTitle" idx="1"/>
          </p:nvPr>
        </p:nvSpPr>
        <p:spPr>
          <a:xfrm>
            <a:off x="1300163" y="4437063"/>
            <a:ext cx="6400800" cy="2039937"/>
          </a:xfrm>
        </p:spPr>
        <p:txBody>
          <a:bodyPr rtlCol="0">
            <a:normAutofit fontScale="55000" lnSpcReduction="20000"/>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sz="8000" b="1" dirty="0" smtClean="0">
                <a:solidFill>
                  <a:schemeClr val="tx1"/>
                </a:solidFill>
              </a:rPr>
              <a:t>What is Bo01Zebra ??</a:t>
            </a:r>
            <a:endParaRPr lang="en-US" sz="8000" b="1" dirty="0">
              <a:solidFill>
                <a:schemeClr val="tx1"/>
              </a:solidFill>
            </a:endParaRPr>
          </a:p>
          <a:p>
            <a:pPr fontAlgn="auto">
              <a:spcAft>
                <a:spcPts val="0"/>
              </a:spcAft>
              <a:buFont typeface="Arial" pitchFamily="34" charset="0"/>
              <a:buNone/>
              <a:defRPr/>
            </a:pPr>
            <a:r>
              <a:rPr lang="en-US" dirty="0" smtClean="0"/>
              <a:t>Bo01Zebra is a programming language that allows you to understand Boolean Circuits in an intuitive  visual manner. Enables you to write programs for creating Truth Tables. You can also use Bo01Zebra’s operators to calculate the SOP and POS.  </a:t>
            </a:r>
            <a:endParaRPr lang="en-IN" dirty="0"/>
          </a:p>
        </p:txBody>
      </p:sp>
      <p:pic>
        <p:nvPicPr>
          <p:cNvPr id="17411" name="Picture 2"/>
          <p:cNvPicPr>
            <a:picLocks noChangeAspect="1" noChangeArrowheads="1"/>
          </p:cNvPicPr>
          <p:nvPr/>
        </p:nvPicPr>
        <p:blipFill>
          <a:blip r:embed="rId2"/>
          <a:srcRect/>
          <a:stretch>
            <a:fillRect/>
          </a:stretch>
        </p:blipFill>
        <p:spPr bwMode="auto">
          <a:xfrm>
            <a:off x="1692275" y="115888"/>
            <a:ext cx="5616575" cy="399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7200" y="273050"/>
            <a:ext cx="8228013" cy="1146175"/>
          </a:xfrm>
        </p:spPr>
        <p:txBody>
          <a:bodyPr tIns="35203"/>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What it is and how does it help ?</a:t>
            </a:r>
          </a:p>
        </p:txBody>
      </p:sp>
      <p:sp>
        <p:nvSpPr>
          <p:cNvPr id="47106" name="Rectangle 2"/>
          <p:cNvSpPr>
            <a:spLocks noGrp="1" noChangeArrowheads="1"/>
          </p:cNvSpPr>
          <p:nvPr>
            <p:ph type="body" idx="1"/>
          </p:nvPr>
        </p:nvSpPr>
        <p:spPr>
          <a:xfrm>
            <a:off x="457200" y="1604963"/>
            <a:ext cx="8043863" cy="3976687"/>
          </a:xfrm>
        </p:spPr>
        <p:txBody>
          <a:bodyPr/>
          <a:lstStyle/>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smtClean="0"/>
              <a:t>According to GoF, visitor design pattern helps in decoupling  the operations from the object structure</a:t>
            </a:r>
          </a:p>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400" smtClean="0"/>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smtClean="0"/>
              <a:t>helps in the centralization of  operation code at one place, creating in a short span of time a more clearner and robust design</a:t>
            </a:r>
          </a:p>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400" smtClean="0"/>
          </a:p>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smtClean="0"/>
              <a:t>Lets go ahead and look at the following code this would make things clear!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65100" y="565150"/>
            <a:ext cx="8378825" cy="6900863"/>
          </a:xfrm>
          <a:prstGeom prst="rect">
            <a:avLst/>
          </a:prstGeom>
          <a:noFill/>
          <a:ln>
            <a:noFill/>
          </a:ln>
          <a:effectLst/>
          <a:extLst>
            <a:ext uri="{909E8E84-426E-40DD-AFC4-6F175D3DCCD1}"/>
            <a:ext uri="{91240B29-F687-4F45-9708-019B960494DF}"/>
            <a:ext uri="{AF507438-7753-43E0-B8FC-AC1667EBCBE1}"/>
          </a:extLst>
        </p:spPr>
        <p:txBody>
          <a:bodyPr lIns="81639" tIns="53162"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9pPr>
          </a:lstStyle>
          <a:p>
            <a:pPr fontAlgn="auto">
              <a:lnSpc>
                <a:spcPct val="94000"/>
              </a:lnSpc>
              <a:spcBef>
                <a:spcPts val="0"/>
              </a:spcBef>
              <a:spcAft>
                <a:spcPts val="0"/>
              </a:spcAft>
              <a:defRPr/>
            </a:pPr>
            <a:r>
              <a:rPr lang="en-US" dirty="0">
                <a:solidFill>
                  <a:schemeClr val="bg1"/>
                </a:solidFill>
                <a:latin typeface="Courier New" pitchFamily="49" charset="0"/>
                <a:cs typeface="Courier New" pitchFamily="49" charset="0"/>
              </a:rPr>
              <a:t>public interface Visitor</a:t>
            </a:r>
            <a:r>
              <a:rPr lang="en-US" dirty="0">
                <a:solidFill>
                  <a:srgbClr val="FFFF0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public void visit</a:t>
            </a:r>
            <a:r>
              <a:rPr lang="en-US" dirty="0">
                <a:solidFill>
                  <a:srgbClr val="FFFF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Book book</a:t>
            </a:r>
            <a:r>
              <a:rPr lang="en-US" dirty="0">
                <a:solidFill>
                  <a:srgbClr val="FFFF00"/>
                </a:solidFill>
                <a:latin typeface="Courier New" pitchFamily="49" charset="0"/>
                <a:cs typeface="Courier New" pitchFamily="49" charset="0"/>
              </a:rPr>
              <a:t>)</a:t>
            </a:r>
            <a:r>
              <a:rPr lang="en-US" dirty="0">
                <a:solidFill>
                  <a:srgbClr val="00008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public void</a:t>
            </a: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visit</a:t>
            </a:r>
            <a:r>
              <a:rPr lang="en-US" dirty="0">
                <a:solidFill>
                  <a:srgbClr val="FFFF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Table Table</a:t>
            </a:r>
            <a:r>
              <a:rPr lang="en-US" dirty="0">
                <a:solidFill>
                  <a:srgbClr val="FFFF00"/>
                </a:solidFill>
                <a:latin typeface="Courier New" pitchFamily="49" charset="0"/>
                <a:cs typeface="Courier New" pitchFamily="49" charset="0"/>
              </a:rPr>
              <a:t>)</a:t>
            </a:r>
            <a:r>
              <a:rPr lang="en-US" dirty="0">
                <a:solidFill>
                  <a:srgbClr val="00008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a:t>
            </a:r>
          </a:p>
          <a:p>
            <a:pPr fontAlgn="auto">
              <a:lnSpc>
                <a:spcPct val="94000"/>
              </a:lnSpc>
              <a:spcBef>
                <a:spcPts val="0"/>
              </a:spcBef>
              <a:spcAft>
                <a:spcPts val="0"/>
              </a:spcAft>
              <a:defRPr/>
            </a:pPr>
            <a:endParaRPr lang="en-US" dirty="0">
              <a:solidFill>
                <a:schemeClr val="bg1"/>
              </a:solidFill>
              <a:latin typeface="Courier New" pitchFamily="49" charset="0"/>
              <a:cs typeface="Courier New" pitchFamily="49" charset="0"/>
            </a:endParaRPr>
          </a:p>
          <a:p>
            <a:pPr fontAlgn="auto">
              <a:lnSpc>
                <a:spcPct val="94000"/>
              </a:lnSpc>
              <a:spcBef>
                <a:spcPts val="0"/>
              </a:spcBef>
              <a:spcAft>
                <a:spcPts val="0"/>
              </a:spcAft>
              <a:defRPr/>
            </a:pPr>
            <a:r>
              <a:rPr lang="en-US" dirty="0">
                <a:solidFill>
                  <a:schemeClr val="bg1"/>
                </a:solidFill>
                <a:latin typeface="Courier New" pitchFamily="49" charset="0"/>
                <a:cs typeface="Courier New" pitchFamily="49" charset="0"/>
              </a:rPr>
              <a:t>  public class </a:t>
            </a:r>
            <a:r>
              <a:rPr lang="en-US" dirty="0" err="1">
                <a:solidFill>
                  <a:schemeClr val="bg1"/>
                </a:solidFill>
                <a:latin typeface="Courier New" pitchFamily="49" charset="0"/>
                <a:cs typeface="Courier New" pitchFamily="49" charset="0"/>
              </a:rPr>
              <a:t>RoadVisitor</a:t>
            </a:r>
            <a:r>
              <a:rPr lang="en-US" dirty="0">
                <a:solidFill>
                  <a:schemeClr val="bg1"/>
                </a:solidFill>
                <a:latin typeface="Courier New" pitchFamily="49" charset="0"/>
                <a:cs typeface="Courier New" pitchFamily="49" charset="0"/>
              </a:rPr>
              <a:t> implements</a:t>
            </a: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Visitor</a:t>
            </a:r>
            <a:r>
              <a:rPr lang="en-US" dirty="0">
                <a:solidFill>
                  <a:srgbClr val="FFFF0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rgbClr val="00008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public void</a:t>
            </a: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visit</a:t>
            </a:r>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Book book</a:t>
            </a:r>
            <a:r>
              <a:rPr lang="en-US" dirty="0">
                <a:solidFill>
                  <a:srgbClr val="FFFF0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2">
                    <a:lumMod val="75000"/>
                  </a:schemeClr>
                </a:solidFill>
                <a:latin typeface="Courier New" pitchFamily="49" charset="0"/>
                <a:cs typeface="Courier New" pitchFamily="49" charset="0"/>
              </a:rPr>
              <a:t>//computation of road fair for a book</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a:t>
            </a:r>
            <a:r>
              <a:rPr lang="en-US" dirty="0">
                <a:latin typeface="Courier New" pitchFamily="49" charset="0"/>
                <a:cs typeface="Courier New" pitchFamily="49" charset="0"/>
              </a:rPr>
              <a:t> </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public void</a:t>
            </a: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visit</a:t>
            </a:r>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Table table</a:t>
            </a:r>
            <a:r>
              <a:rPr lang="en-US" dirty="0">
                <a:solidFill>
                  <a:srgbClr val="FFFF0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2">
                    <a:lumMod val="75000"/>
                  </a:schemeClr>
                </a:solidFill>
                <a:latin typeface="Courier New" pitchFamily="49" charset="0"/>
                <a:cs typeface="Courier New" pitchFamily="49" charset="0"/>
              </a:rPr>
              <a:t>//computation for road fair for a table</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 </a:t>
            </a:r>
          </a:p>
          <a:p>
            <a:pPr fontAlgn="auto">
              <a:lnSpc>
                <a:spcPct val="94000"/>
              </a:lnSpc>
              <a:spcBef>
                <a:spcPts val="0"/>
              </a:spcBef>
              <a:spcAft>
                <a:spcPts val="0"/>
              </a:spcAft>
              <a:defRPr/>
            </a:pPr>
            <a:r>
              <a:rPr lang="en-US" dirty="0">
                <a:solidFill>
                  <a:srgbClr val="FFFF00"/>
                </a:solidFill>
                <a:latin typeface="Courier New" pitchFamily="49" charset="0"/>
                <a:cs typeface="Courier New" pitchFamily="49" charset="0"/>
              </a:rPr>
              <a:t>  }</a:t>
            </a:r>
            <a:r>
              <a:rPr lang="en-US" dirty="0">
                <a:latin typeface="Courier New" pitchFamily="49" charset="0"/>
                <a:cs typeface="Courier New" pitchFamily="49" charset="0"/>
              </a:rPr>
              <a:t> </a:t>
            </a:r>
          </a:p>
          <a:p>
            <a:pPr fontAlgn="auto">
              <a:lnSpc>
                <a:spcPct val="94000"/>
              </a:lnSpc>
              <a:spcBef>
                <a:spcPts val="0"/>
              </a:spcBef>
              <a:spcAft>
                <a:spcPts val="0"/>
              </a:spcAft>
              <a:defRPr/>
            </a:pPr>
            <a:endParaRPr lang="en-US" dirty="0">
              <a:latin typeface="Courier New" pitchFamily="49" charset="0"/>
              <a:cs typeface="Courier New" pitchFamily="49" charset="0"/>
            </a:endParaRP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public class</a:t>
            </a:r>
            <a:r>
              <a:rPr lang="en-US" dirty="0">
                <a:latin typeface="Courier New" pitchFamily="49" charset="0"/>
                <a:cs typeface="Courier New" pitchFamily="49" charset="0"/>
              </a:rPr>
              <a:t> </a:t>
            </a:r>
            <a:r>
              <a:rPr lang="en-US" dirty="0" err="1">
                <a:solidFill>
                  <a:schemeClr val="bg1"/>
                </a:solidFill>
                <a:latin typeface="Courier New" pitchFamily="49" charset="0"/>
                <a:cs typeface="Courier New" pitchFamily="49" charset="0"/>
              </a:rPr>
              <a:t>AirVisitor</a:t>
            </a: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implements</a:t>
            </a: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Visitor</a:t>
            </a:r>
            <a:r>
              <a:rPr lang="en-US" dirty="0">
                <a:solidFill>
                  <a:srgbClr val="FFFF0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rgbClr val="00008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 public void</a:t>
            </a: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visit</a:t>
            </a:r>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Book book</a:t>
            </a:r>
            <a:r>
              <a:rPr lang="en-US" dirty="0">
                <a:solidFill>
                  <a:srgbClr val="FFFF0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2">
                    <a:lumMod val="75000"/>
                  </a:schemeClr>
                </a:solidFill>
                <a:latin typeface="Courier New" pitchFamily="49" charset="0"/>
                <a:cs typeface="Courier New" pitchFamily="49" charset="0"/>
              </a:rPr>
              <a:t>//computation for air for book</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 </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public void</a:t>
            </a:r>
            <a:r>
              <a:rPr lang="en-US" dirty="0">
                <a:latin typeface="Courier New" pitchFamily="49" charset="0"/>
                <a:cs typeface="Courier New" pitchFamily="49" charset="0"/>
              </a:rPr>
              <a:t> </a:t>
            </a:r>
            <a:r>
              <a:rPr lang="en-US" dirty="0">
                <a:solidFill>
                  <a:schemeClr val="bg1"/>
                </a:solidFill>
                <a:latin typeface="Courier New" pitchFamily="49" charset="0"/>
                <a:cs typeface="Courier New" pitchFamily="49" charset="0"/>
              </a:rPr>
              <a:t>visit</a:t>
            </a:r>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Table table</a:t>
            </a:r>
            <a:r>
              <a:rPr lang="en-US" dirty="0">
                <a:solidFill>
                  <a:srgbClr val="FFFF00"/>
                </a:solidFill>
                <a:latin typeface="Courier New" pitchFamily="49" charset="0"/>
                <a:cs typeface="Courier New" pitchFamily="49" charset="0"/>
              </a:rPr>
              <a:t>){</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chemeClr val="bg2">
                    <a:lumMod val="75000"/>
                  </a:schemeClr>
                </a:solidFill>
                <a:latin typeface="Courier New" pitchFamily="49" charset="0"/>
                <a:cs typeface="Courier New" pitchFamily="49" charset="0"/>
              </a:rPr>
              <a:t>//computation for air for table</a:t>
            </a:r>
          </a:p>
          <a:p>
            <a:pPr fontAlgn="auto">
              <a:lnSpc>
                <a:spcPct val="94000"/>
              </a:lnSpc>
              <a:spcBef>
                <a:spcPts val="0"/>
              </a:spcBef>
              <a:spcAft>
                <a:spcPts val="0"/>
              </a:spcAft>
              <a:defRPr/>
            </a:pPr>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 </a:t>
            </a:r>
          </a:p>
          <a:p>
            <a:pPr fontAlgn="auto">
              <a:lnSpc>
                <a:spcPct val="94000"/>
              </a:lnSpc>
              <a:spcBef>
                <a:spcPts val="0"/>
              </a:spcBef>
              <a:spcAft>
                <a:spcPts val="0"/>
              </a:spcAft>
              <a:defRPr/>
            </a:pPr>
            <a:r>
              <a:rPr lang="en-US" dirty="0">
                <a:solidFill>
                  <a:srgbClr val="FFFF00"/>
                </a:solidFill>
                <a:latin typeface="Courier New" pitchFamily="49" charset="0"/>
                <a:cs typeface="Courier New" pitchFamily="49" charset="0"/>
              </a:rPr>
              <a:t>  } </a:t>
            </a:r>
          </a:p>
          <a:p>
            <a:pPr fontAlgn="auto">
              <a:lnSpc>
                <a:spcPct val="94000"/>
              </a:lnSpc>
              <a:spcBef>
                <a:spcPts val="0"/>
              </a:spcBef>
              <a:spcAft>
                <a:spcPts val="0"/>
              </a:spcAft>
              <a:defRPr/>
            </a:pPr>
            <a:r>
              <a:rPr lang="en-US" dirty="0">
                <a:solidFill>
                  <a:srgbClr val="000080"/>
                </a:solidFill>
                <a:latin typeface="Courier New" pitchFamily="49" charset="0"/>
                <a:cs typeface="Courier New" pitchFamily="49" charset="0"/>
              </a:rPr>
              <a:t>  </a:t>
            </a:r>
          </a:p>
          <a:p>
            <a:pPr fontAlgn="auto">
              <a:lnSpc>
                <a:spcPct val="94000"/>
              </a:lnSpc>
              <a:spcBef>
                <a:spcPts val="0"/>
              </a:spcBef>
              <a:spcAft>
                <a:spcPts val="0"/>
              </a:spcAft>
              <a:defRPr/>
            </a:pPr>
            <a:r>
              <a:rPr lang="en-US" dirty="0">
                <a:solidFill>
                  <a:srgbClr val="000080"/>
                </a:solidFill>
                <a:latin typeface="Courier New" pitchFamily="49" charset="0"/>
                <a:cs typeface="Courier New" pitchFamily="49" charset="0"/>
              </a:rPr>
              <a:t> </a:t>
            </a:r>
          </a:p>
          <a:p>
            <a:pPr fontAlgn="auto">
              <a:lnSpc>
                <a:spcPct val="94000"/>
              </a:lnSpc>
              <a:spcBef>
                <a:spcPts val="0"/>
              </a:spcBef>
              <a:spcAft>
                <a:spcPts val="0"/>
              </a:spcAft>
              <a:defRPr/>
            </a:pPr>
            <a:endParaRPr lang="en-US" dirty="0">
              <a:solidFill>
                <a:srgbClr val="000080"/>
              </a:solidFill>
              <a:latin typeface="Courier New" pitchFamily="49" charset="0"/>
              <a:cs typeface="Courier New" pitchFamily="49" charset="0"/>
            </a:endParaRPr>
          </a:p>
          <a:p>
            <a:pPr fontAlgn="auto">
              <a:lnSpc>
                <a:spcPct val="94000"/>
              </a:lnSpc>
              <a:spcBef>
                <a:spcPts val="0"/>
              </a:spcBef>
              <a:spcAft>
                <a:spcPts val="0"/>
              </a:spcAft>
              <a:defRPr/>
            </a:pPr>
            <a:r>
              <a:rPr lang="en-US" dirty="0">
                <a:solidFill>
                  <a:srgbClr val="000080"/>
                </a:solidFill>
                <a:latin typeface="Courier New" pitchFamily="49" charset="0"/>
                <a:cs typeface="Courier New" pitchFamily="49" charset="0"/>
              </a:rPr>
              <a:t>  </a:t>
            </a:r>
          </a:p>
          <a:p>
            <a:pPr fontAlgn="auto">
              <a:lnSpc>
                <a:spcPct val="94000"/>
              </a:lnSpc>
              <a:spcBef>
                <a:spcPts val="0"/>
              </a:spcBef>
              <a:spcAft>
                <a:spcPts val="0"/>
              </a:spcAft>
              <a:defRPr/>
            </a:pPr>
            <a:endParaRPr lang="en-US" dirty="0">
              <a:solidFill>
                <a:srgbClr val="000080"/>
              </a:solidFill>
              <a:latin typeface="Courier New" pitchFamily="49" charset="0"/>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331788" y="331788"/>
            <a:ext cx="8624887" cy="5726112"/>
          </a:xfrm>
          <a:prstGeom prst="rect">
            <a:avLst/>
          </a:prstGeom>
          <a:noFill/>
          <a:ln w="9525">
            <a:noFill/>
            <a:miter lim="800000"/>
            <a:headEnd/>
            <a:tailEnd/>
          </a:ln>
        </p:spPr>
        <p:txBody>
          <a:bodyPr lIns="81639" tIns="53162" rIns="81639" bIns="40820"/>
          <a:lstStyle/>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public interface Visitable</a:t>
            </a: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public void accept</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Visitor visitor</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a:solidFill>
                <a:schemeClr val="bg1"/>
              </a:solidFill>
              <a:latin typeface="Courier New" pitchFamily="49" charset="0"/>
              <a:ea typeface="DejaVu Sans" pitchFamily="34" charset="0"/>
              <a:cs typeface="Courier New" pitchFamily="49" charset="0"/>
            </a:endParaRP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public class Book implements Visitable</a:t>
            </a: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public void accept</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Visitor vistor</a:t>
            </a: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visitor.visit</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this</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a:t>
            </a: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a:solidFill>
                <a:schemeClr val="bg1"/>
              </a:solidFill>
              <a:latin typeface="Courier New" pitchFamily="49" charset="0"/>
              <a:ea typeface="DejaVu Sans" pitchFamily="34" charset="0"/>
              <a:cs typeface="Courier New" pitchFamily="49" charset="0"/>
            </a:endParaRP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public class Table implements Visitable</a:t>
            </a: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public void accept</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Visitor vistor</a:t>
            </a: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visitor.visit</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this</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a:t>
            </a: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a:solidFill>
                <a:schemeClr val="bg1"/>
              </a:solidFill>
              <a:latin typeface="Courier New" pitchFamily="49" charset="0"/>
              <a:ea typeface="DejaVu Sans" pitchFamily="34" charset="0"/>
              <a:cs typeface="Courier New" pitchFamily="49" charset="0"/>
            </a:endParaRP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public class DrivingVisitor</a:t>
            </a: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private ArrayList&lt;Visitable&gt; items;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public double calculateFair</a:t>
            </a:r>
            <a:r>
              <a:rPr lang="en-US">
                <a:solidFill>
                  <a:srgbClr val="FFFF00"/>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new Book</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.accept</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new RoadVisitor</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new Table</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.accept</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new airVisitor</a:t>
            </a:r>
            <a:r>
              <a:rPr lang="en-US">
                <a:solidFill>
                  <a:srgbClr val="FFFF00"/>
                </a:solidFill>
                <a:latin typeface="Courier New" pitchFamily="49" charset="0"/>
                <a:ea typeface="DejaVu Sans" pitchFamily="34" charset="0"/>
                <a:cs typeface="Courier New" pitchFamily="49" charset="0"/>
              </a:rPr>
              <a:t>())</a:t>
            </a:r>
            <a:r>
              <a:rPr lang="en-US">
                <a:solidFill>
                  <a:schemeClr val="bg1"/>
                </a:solidFill>
                <a:latin typeface="Courier New" pitchFamily="49" charset="0"/>
                <a:ea typeface="DejaVu Sans" pitchFamily="34" charset="0"/>
                <a:cs typeface="Courier New" pitchFamily="49" charset="0"/>
              </a:rPr>
              <a:t>;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chemeClr val="bg1"/>
                </a:solidFill>
                <a:latin typeface="Courier New" pitchFamily="49" charset="0"/>
                <a:ea typeface="DejaVu Sans" pitchFamily="34" charset="0"/>
                <a:cs typeface="Courier New" pitchFamily="49" charset="0"/>
              </a:rPr>
              <a:t>   	</a:t>
            </a:r>
            <a:r>
              <a:rPr lang="en-US">
                <a:solidFill>
                  <a:srgbClr val="FFFF00"/>
                </a:solidFill>
                <a:latin typeface="Courier New" pitchFamily="49" charset="0"/>
                <a:ea typeface="DejaVu Sans" pitchFamily="34" charset="0"/>
                <a:cs typeface="Courier New" pitchFamily="49" charset="0"/>
              </a:rPr>
              <a:t>}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FFFF00"/>
                </a:solidFill>
                <a:latin typeface="Courier New" pitchFamily="49" charset="0"/>
                <a:ea typeface="DejaVu Sans" pitchFamily="34" charset="0"/>
                <a:cs typeface="Courier New" pitchFamily="49"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457200" y="273050"/>
            <a:ext cx="8228013" cy="1146175"/>
          </a:xfrm>
        </p:spPr>
        <p:txBody>
          <a:bodyPr tIns="35203"/>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How does this relate to a compiler?</a:t>
            </a:r>
          </a:p>
        </p:txBody>
      </p:sp>
      <p:sp>
        <p:nvSpPr>
          <p:cNvPr id="53250" name="Rectangle 2"/>
          <p:cNvSpPr>
            <a:spLocks noGrp="1" noChangeArrowheads="1"/>
          </p:cNvSpPr>
          <p:nvPr>
            <p:ph type="body" idx="1"/>
          </p:nvPr>
        </p:nvSpPr>
        <p:spPr>
          <a:xfrm>
            <a:off x="457200" y="1604963"/>
            <a:ext cx="8043863" cy="3976687"/>
          </a:xfrm>
        </p:spPr>
        <p:txBody>
          <a:bodyPr tIns="17601"/>
          <a:lstStyle/>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smtClean="0"/>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we do multiple traversal of AST to do  operations like symbol table entry, type checking and translation.</a:t>
            </a:r>
          </a:p>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smtClean="0"/>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These operations are performed by assigning each one of the operation  to a particular visitor which then takes care of the whole operation.</a:t>
            </a:r>
          </a:p>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smtClean="0"/>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One big advanatge -  you don’t have to query the type of each node and cast the pointer to the correct type before performing the desired operation</a:t>
            </a:r>
          </a:p>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457200" y="273050"/>
            <a:ext cx="8228013" cy="1146175"/>
          </a:xfrm>
        </p:spPr>
        <p:txBody>
          <a:bodyPr tIns="35203"/>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Visitor Pattern In Bo01Zebra</a:t>
            </a:r>
          </a:p>
        </p:txBody>
      </p:sp>
      <p:sp>
        <p:nvSpPr>
          <p:cNvPr id="55299" name="Rectangle 2"/>
          <p:cNvSpPr>
            <a:spLocks noGrp="1" noChangeArrowheads="1"/>
          </p:cNvSpPr>
          <p:nvPr>
            <p:ph type="body" idx="1"/>
          </p:nvPr>
        </p:nvSpPr>
        <p:spPr>
          <a:xfrm>
            <a:off x="457200" y="1604963"/>
            <a:ext cx="8043863" cy="3976687"/>
          </a:xfrm>
        </p:spPr>
        <p:txBody>
          <a:bodyPr tIns="14401"/>
          <a:lstStyle/>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smtClean="0">
                <a:solidFill>
                  <a:schemeClr val="bg1"/>
                </a:solidFill>
              </a:rPr>
              <a:t>goal : compilation_unit</a:t>
            </a:r>
            <a:r>
              <a:rPr lang="en-US" sz="1800" smtClean="0">
                <a:solidFill>
                  <a:srgbClr val="FFFF00"/>
                </a:solidFill>
              </a:rPr>
              <a:t> {</a:t>
            </a:r>
          </a:p>
          <a:p>
            <a:pPr marL="390525" indent="-293688">
              <a:lnSpc>
                <a:spcPct val="94000"/>
              </a:lnSpc>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smtClean="0">
                <a:solidFill>
                  <a:schemeClr val="bg1"/>
                </a:solidFill>
                <a:latin typeface="Courier New" pitchFamily="49" charset="0"/>
                <a:cs typeface="Courier New" pitchFamily="49" charset="0"/>
              </a:rPr>
              <a:t>   Nodelist nd=new Nodelist</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n,lexer.getLine</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+1</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a:t>
            </a:r>
          </a:p>
          <a:p>
            <a:pPr marL="390525" indent="-293688">
              <a:lnSpc>
                <a:spcPct val="94000"/>
              </a:lnSpc>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smtClean="0">
                <a:solidFill>
                  <a:schemeClr val="bg1"/>
                </a:solidFill>
                <a:latin typeface="Courier New" pitchFamily="49" charset="0"/>
                <a:cs typeface="Courier New" pitchFamily="49" charset="0"/>
              </a:rPr>
              <a:t>   ArrayList&lt;ErrorMsg&gt; errors=new ArrayList&lt;ErrorMsg&gt;</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a:t>
            </a:r>
          </a:p>
          <a:p>
            <a:pPr marL="390525" indent="-293688">
              <a:lnSpc>
                <a:spcPct val="94000"/>
              </a:lnSpc>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smtClean="0">
                <a:solidFill>
                  <a:schemeClr val="bg1"/>
                </a:solidFill>
                <a:latin typeface="Courier New" pitchFamily="49" charset="0"/>
                <a:cs typeface="Courier New" pitchFamily="49" charset="0"/>
              </a:rPr>
              <a:t>   SymbolTable symboltable=new SymbolTable</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a:t>
            </a:r>
          </a:p>
          <a:p>
            <a:pPr marL="390525" indent="-293688">
              <a:lnSpc>
                <a:spcPct val="94000"/>
              </a:lnSpc>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smtClean="0">
                <a:solidFill>
                  <a:schemeClr val="bg1"/>
                </a:solidFill>
                <a:latin typeface="Courier New" pitchFamily="49" charset="0"/>
                <a:cs typeface="Courier New" pitchFamily="49" charset="0"/>
              </a:rPr>
              <a:t>   nd.accept</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new SymbolTableVisitor</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symboltable,errors</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a:t>
            </a:r>
          </a:p>
          <a:p>
            <a:pPr marL="390525" indent="-293688">
              <a:lnSpc>
                <a:spcPct val="94000"/>
              </a:lnSpc>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smtClean="0">
                <a:solidFill>
                  <a:schemeClr val="bg1"/>
                </a:solidFill>
                <a:latin typeface="Courier New" pitchFamily="49" charset="0"/>
                <a:cs typeface="Courier New" pitchFamily="49" charset="0"/>
              </a:rPr>
              <a:t>   nd.accept</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new TypeCheckerVisitor</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symboltable,fdecl,errors</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a:t>
            </a:r>
          </a:p>
          <a:p>
            <a:pPr marL="390525" indent="-293688">
              <a:lnSpc>
                <a:spcPct val="94000"/>
              </a:lnSpc>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smtClean="0">
                <a:solidFill>
                  <a:schemeClr val="bg1"/>
                </a:solidFill>
                <a:latin typeface="Courier New" pitchFamily="49" charset="0"/>
                <a:cs typeface="Courier New" pitchFamily="49" charset="0"/>
              </a:rPr>
              <a:t>   ….....................</a:t>
            </a:r>
          </a:p>
          <a:p>
            <a:pPr marL="390525" indent="-293688">
              <a:lnSpc>
                <a:spcPct val="94000"/>
              </a:lnSpc>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smtClean="0">
                <a:solidFill>
                  <a:schemeClr val="bg1"/>
                </a:solidFill>
                <a:latin typeface="Courier New" pitchFamily="49" charset="0"/>
                <a:cs typeface="Courier New" pitchFamily="49" charset="0"/>
              </a:rPr>
              <a:t>   nd.accept</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new PrettyPrintVisitor</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symboltable,errors</a:t>
            </a:r>
            <a:r>
              <a:rPr lang="en-US" sz="1800" smtClean="0">
                <a:solidFill>
                  <a:srgbClr val="FFFF00"/>
                </a:solidFill>
                <a:latin typeface="Courier New" pitchFamily="49" charset="0"/>
                <a:cs typeface="Courier New" pitchFamily="49" charset="0"/>
              </a:rPr>
              <a:t>))</a:t>
            </a:r>
            <a:r>
              <a:rPr lang="en-US" sz="1800" smtClean="0">
                <a:solidFill>
                  <a:schemeClr val="bg1"/>
                </a:solidFill>
                <a:latin typeface="Courier New" pitchFamily="49" charset="0"/>
                <a:cs typeface="Courier New" pitchFamily="49" charset="0"/>
              </a:rPr>
              <a:t>;</a:t>
            </a:r>
          </a:p>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1800" smtClean="0">
                <a:solidFill>
                  <a:srgbClr val="FFFF00"/>
                </a:solidFill>
              </a:rPr>
              <a:t>}</a:t>
            </a:r>
            <a:r>
              <a:rPr lang="en-US" sz="1800" smtClean="0">
                <a:solidFill>
                  <a:schemeClr val="bg1"/>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93000" b="-124000"/>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3050"/>
            <a:ext cx="8228013" cy="1146175"/>
          </a:xfrm>
        </p:spPr>
        <p:txBody>
          <a:bodyPr tIns="35203" rtlCol="0">
            <a:normAutofit/>
          </a:bodyPr>
          <a:lstStyle/>
          <a:p>
            <a:pPr fontAlgn="auto">
              <a:spcAft>
                <a:spcPts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solidFill>
                  <a:schemeClr val="accent5">
                    <a:lumMod val="20000"/>
                    <a:lumOff val="80000"/>
                  </a:schemeClr>
                </a:solidFill>
              </a:rPr>
              <a:t>Java Library</a:t>
            </a:r>
          </a:p>
        </p:txBody>
      </p:sp>
      <p:sp>
        <p:nvSpPr>
          <p:cNvPr id="57347" name="Rectangle 2"/>
          <p:cNvSpPr>
            <a:spLocks noGrp="1" noChangeArrowheads="1"/>
          </p:cNvSpPr>
          <p:nvPr>
            <p:ph type="body" idx="1"/>
          </p:nvPr>
        </p:nvSpPr>
        <p:spPr>
          <a:xfrm>
            <a:off x="457200" y="1604963"/>
            <a:ext cx="8043863" cy="3976687"/>
          </a:xfrm>
        </p:spPr>
        <p:txBody>
          <a:bodyPr tIns="17601"/>
          <a:lstStyle/>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smtClean="0"/>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solidFill>
                  <a:schemeClr val="bg1"/>
                </a:solidFill>
              </a:rPr>
              <a:t>graphical output of truthtables and Kmaps</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solidFill>
                  <a:schemeClr val="bg1"/>
                </a:solidFill>
              </a:rPr>
              <a:t>functionality to evalutes a boolean expression</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solidFill>
                  <a:schemeClr val="bg1"/>
                </a:solidFill>
              </a:rPr>
              <a:t>compare functionality which assists user to confirm his understanding of kmaps and truthtable</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solidFill>
                  <a:schemeClr val="bg1"/>
                </a:solidFill>
              </a:rPr>
              <a:t>functionality to make truthtable and kmap lookalike readymade data structures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457200" y="273050"/>
            <a:ext cx="8228013" cy="1146175"/>
          </a:xfrm>
        </p:spPr>
        <p:txBody>
          <a:bodyPr tIns="35203"/>
          <a:lstStyle/>
          <a:p>
            <a:pPr algn="l">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Inbuilt Functionality</a:t>
            </a:r>
          </a:p>
        </p:txBody>
      </p:sp>
      <p:sp>
        <p:nvSpPr>
          <p:cNvPr id="59394" name="Rectangle 2"/>
          <p:cNvSpPr>
            <a:spLocks noGrp="1" noChangeArrowheads="1"/>
          </p:cNvSpPr>
          <p:nvPr>
            <p:ph type="body" idx="1"/>
          </p:nvPr>
        </p:nvSpPr>
        <p:spPr>
          <a:xfrm>
            <a:off x="457200" y="1604963"/>
            <a:ext cx="8043863" cy="3976687"/>
          </a:xfrm>
        </p:spPr>
        <p:txBody>
          <a:bodyPr tIns="17601"/>
          <a:lstStyle/>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String Input( )</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int CountVariables( )</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String[ ] nameOfVariables(String bexp)</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boolean compare(Kmap k_user, String bexp)</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boolean compare(TruthTable tt, String bexp)</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boolean comparebexp(String bexp1, String bexp2)</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Kmap flipVertical()</a:t>
            </a:r>
          </a:p>
          <a:p>
            <a:pPr marL="390525" indent="-293688">
              <a:buSzPct val="45000"/>
              <a:buFont typeface="StarSymbol"/>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Kmap flipHorizontal()</a:t>
            </a:r>
          </a:p>
          <a:p>
            <a:pPr marL="390525" indent="-293688">
              <a:buSzPct val="45000"/>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smtClean="0"/>
              <a:t>…..........few others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650" y="274638"/>
            <a:ext cx="4121150" cy="1143000"/>
          </a:xfrm>
        </p:spPr>
        <p:txBody>
          <a:bodyPr rtlCol="0">
            <a:normAutofit fontScale="90000"/>
          </a:bodyPr>
          <a:lstStyle/>
          <a:p>
            <a:pPr fontAlgn="auto">
              <a:spcAft>
                <a:spcPts val="0"/>
              </a:spcAft>
              <a:defRPr/>
            </a:pPr>
            <a:r>
              <a:rPr lang="en-US" dirty="0" smtClean="0"/>
              <a:t>Walk Through Sample Code</a:t>
            </a:r>
            <a:endParaRPr lang="en-US" dirty="0"/>
          </a:p>
        </p:txBody>
      </p:sp>
      <p:pic>
        <p:nvPicPr>
          <p:cNvPr id="61442"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61443"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61444" name="Picture 1" descr="C:\Users\rashmi\Desktop\Columbia\Spring 2013\PLT\Project\img 1.png"/>
          <p:cNvPicPr>
            <a:picLocks noChangeAspect="1" noChangeArrowheads="1"/>
          </p:cNvPicPr>
          <p:nvPr/>
        </p:nvPicPr>
        <p:blipFill>
          <a:blip r:embed="rId3"/>
          <a:srcRect/>
          <a:stretch>
            <a:fillRect/>
          </a:stretch>
        </p:blipFill>
        <p:spPr bwMode="auto">
          <a:xfrm>
            <a:off x="4859338" y="2349500"/>
            <a:ext cx="3802062"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65650" y="274638"/>
            <a:ext cx="4121150" cy="1143000"/>
          </a:xfrm>
        </p:spPr>
        <p:txBody>
          <a:bodyPr/>
          <a:lstStyle/>
          <a:p>
            <a:r>
              <a:rPr lang="en-US" smtClean="0"/>
              <a:t>Lexer</a:t>
            </a:r>
          </a:p>
        </p:txBody>
      </p:sp>
      <p:pic>
        <p:nvPicPr>
          <p:cNvPr id="62466"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62467"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62468" name="Picture 11"/>
          <p:cNvPicPr>
            <a:picLocks noChangeAspect="1"/>
          </p:cNvPicPr>
          <p:nvPr/>
        </p:nvPicPr>
        <p:blipFill>
          <a:blip r:embed="rId3"/>
          <a:srcRect/>
          <a:stretch>
            <a:fillRect/>
          </a:stretch>
        </p:blipFill>
        <p:spPr bwMode="auto">
          <a:xfrm>
            <a:off x="4310063" y="2384425"/>
            <a:ext cx="400050" cy="504825"/>
          </a:xfrm>
          <a:prstGeom prst="rect">
            <a:avLst/>
          </a:prstGeom>
          <a:noFill/>
          <a:ln w="9525">
            <a:noFill/>
            <a:miter lim="800000"/>
            <a:headEnd/>
            <a:tailEnd/>
          </a:ln>
        </p:spPr>
      </p:pic>
      <p:pic>
        <p:nvPicPr>
          <p:cNvPr id="62469" name="Picture 2"/>
          <p:cNvPicPr>
            <a:picLocks noChangeAspect="1"/>
          </p:cNvPicPr>
          <p:nvPr/>
        </p:nvPicPr>
        <p:blipFill>
          <a:blip r:embed="rId4"/>
          <a:srcRect/>
          <a:stretch>
            <a:fillRect/>
          </a:stretch>
        </p:blipFill>
        <p:spPr bwMode="auto">
          <a:xfrm>
            <a:off x="4175125" y="2889250"/>
            <a:ext cx="4511675" cy="404813"/>
          </a:xfrm>
          <a:prstGeom prst="rect">
            <a:avLst/>
          </a:prstGeom>
          <a:noFill/>
          <a:ln w="9525">
            <a:solidFill>
              <a:schemeClr val="tx1"/>
            </a:solidFill>
            <a:miter lim="800000"/>
            <a:headEnd/>
            <a:tailEnd/>
          </a:ln>
        </p:spPr>
      </p:pic>
      <p:pic>
        <p:nvPicPr>
          <p:cNvPr id="62470" name="Picture 6"/>
          <p:cNvPicPr>
            <a:picLocks noChangeAspect="1"/>
          </p:cNvPicPr>
          <p:nvPr/>
        </p:nvPicPr>
        <p:blipFill>
          <a:blip r:embed="rId5"/>
          <a:srcRect/>
          <a:stretch>
            <a:fillRect/>
          </a:stretch>
        </p:blipFill>
        <p:spPr bwMode="auto">
          <a:xfrm>
            <a:off x="3325813" y="4040188"/>
            <a:ext cx="5818187" cy="708025"/>
          </a:xfrm>
          <a:prstGeom prst="rect">
            <a:avLst/>
          </a:prstGeom>
          <a:noFill/>
          <a:ln w="9525">
            <a:solidFill>
              <a:schemeClr val="tx1"/>
            </a:solidFill>
            <a:miter lim="800000"/>
            <a:headEnd/>
            <a:tailEnd/>
          </a:ln>
        </p:spPr>
      </p:pic>
      <p:pic>
        <p:nvPicPr>
          <p:cNvPr id="62471" name="Picture 8"/>
          <p:cNvPicPr>
            <a:picLocks noChangeAspect="1"/>
          </p:cNvPicPr>
          <p:nvPr/>
        </p:nvPicPr>
        <p:blipFill>
          <a:blip r:embed="rId3"/>
          <a:srcRect/>
          <a:stretch>
            <a:fillRect/>
          </a:stretch>
        </p:blipFill>
        <p:spPr bwMode="auto">
          <a:xfrm>
            <a:off x="3978275" y="3535363"/>
            <a:ext cx="400050"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65650" y="274638"/>
            <a:ext cx="4121150" cy="1143000"/>
          </a:xfrm>
        </p:spPr>
        <p:txBody>
          <a:bodyPr/>
          <a:lstStyle/>
          <a:p>
            <a:r>
              <a:rPr lang="en-US" smtClean="0"/>
              <a:t>Lexer</a:t>
            </a:r>
          </a:p>
        </p:txBody>
      </p:sp>
      <p:pic>
        <p:nvPicPr>
          <p:cNvPr id="63490"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63491"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63492" name="Picture 8"/>
          <p:cNvPicPr>
            <a:picLocks noChangeAspect="1"/>
          </p:cNvPicPr>
          <p:nvPr/>
        </p:nvPicPr>
        <p:blipFill>
          <a:blip r:embed="rId3"/>
          <a:srcRect/>
          <a:stretch>
            <a:fillRect/>
          </a:stretch>
        </p:blipFill>
        <p:spPr bwMode="auto">
          <a:xfrm>
            <a:off x="3886200" y="1862138"/>
            <a:ext cx="5080000" cy="647700"/>
          </a:xfrm>
          <a:prstGeom prst="rect">
            <a:avLst/>
          </a:prstGeom>
          <a:noFill/>
          <a:ln w="9525">
            <a:solidFill>
              <a:schemeClr val="tx1"/>
            </a:solidFill>
            <a:miter lim="800000"/>
            <a:headEnd/>
            <a:tailEnd/>
          </a:ln>
        </p:spPr>
      </p:pic>
      <p:pic>
        <p:nvPicPr>
          <p:cNvPr id="63493" name="Picture 11"/>
          <p:cNvPicPr>
            <a:picLocks noChangeAspect="1"/>
          </p:cNvPicPr>
          <p:nvPr/>
        </p:nvPicPr>
        <p:blipFill>
          <a:blip r:embed="rId4"/>
          <a:srcRect/>
          <a:stretch>
            <a:fillRect/>
          </a:stretch>
        </p:blipFill>
        <p:spPr bwMode="auto">
          <a:xfrm>
            <a:off x="4062413" y="1279525"/>
            <a:ext cx="463550" cy="58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6000" t="-8000" r="-8000" b="-24000"/>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a:r>
              <a:rPr lang="en-US" smtClean="0"/>
              <a:t>                                      Motivation</a:t>
            </a:r>
            <a:endParaRPr lang="en-IN" smtClean="0"/>
          </a:p>
        </p:txBody>
      </p:sp>
      <p:sp>
        <p:nvSpPr>
          <p:cNvPr id="8" name="Content Placeholder 7"/>
          <p:cNvSpPr>
            <a:spLocks noGrp="1"/>
          </p:cNvSpPr>
          <p:nvPr>
            <p:ph sz="half" idx="1"/>
          </p:nvPr>
        </p:nvSpPr>
        <p:spPr/>
        <p:txBody>
          <a:bodyPr rtlCol="0">
            <a:normAutofit fontScale="85000" lnSpcReduction="20000"/>
          </a:bodyPr>
          <a:lstStyle/>
          <a:p>
            <a:pPr fontAlgn="auto">
              <a:spcAft>
                <a:spcPts val="0"/>
              </a:spcAft>
              <a:buFont typeface="Arial" pitchFamily="34" charset="0"/>
              <a:buChar char="•"/>
              <a:defRPr/>
            </a:pPr>
            <a:endParaRPr lang="en-IN" dirty="0"/>
          </a:p>
        </p:txBody>
      </p:sp>
      <p:sp>
        <p:nvSpPr>
          <p:cNvPr id="9" name="Content Placeholder 8"/>
          <p:cNvSpPr>
            <a:spLocks noGrp="1"/>
          </p:cNvSpPr>
          <p:nvPr>
            <p:ph sz="half" idx="2"/>
          </p:nvPr>
        </p:nvSpPr>
        <p:spPr/>
        <p:txBody>
          <a:bodyPr rtlCol="0">
            <a:normAutofit fontScale="85000" lnSpcReduction="20000"/>
          </a:bodyPr>
          <a:lstStyle/>
          <a:p>
            <a:pPr fontAlgn="auto">
              <a:spcAft>
                <a:spcPts val="0"/>
              </a:spcAft>
              <a:buFont typeface="Arial" pitchFamily="34" charset="0"/>
              <a:buChar char="•"/>
              <a:defRPr/>
            </a:pPr>
            <a:r>
              <a:rPr lang="en-US" sz="3000" dirty="0" smtClean="0"/>
              <a:t>Have you just started at the board with its 1’s and 0’s when the professor explained the concepts of a truth table ?</a:t>
            </a:r>
          </a:p>
          <a:p>
            <a:pPr fontAlgn="auto">
              <a:spcAft>
                <a:spcPts val="0"/>
              </a:spcAft>
              <a:buFont typeface="Arial" pitchFamily="34" charset="0"/>
              <a:buChar char="•"/>
              <a:defRPr/>
            </a:pPr>
            <a:r>
              <a:rPr lang="en-US" sz="3000" dirty="0" smtClean="0"/>
              <a:t>Have you gazed trying to figure out how the truth table is reduced using a </a:t>
            </a:r>
            <a:r>
              <a:rPr lang="en-US" sz="3000" dirty="0" err="1" smtClean="0"/>
              <a:t>Kmap</a:t>
            </a:r>
            <a:r>
              <a:rPr lang="en-US" sz="3000" dirty="0" smtClean="0"/>
              <a:t>?</a:t>
            </a:r>
          </a:p>
          <a:p>
            <a:pPr fontAlgn="auto">
              <a:spcAft>
                <a:spcPts val="0"/>
              </a:spcAft>
              <a:buFont typeface="Arial" pitchFamily="34" charset="0"/>
              <a:buChar char="•"/>
              <a:defRPr/>
            </a:pPr>
            <a:r>
              <a:rPr lang="en-US" sz="3000" dirty="0" smtClean="0"/>
              <a:t>Or unable to decide how to design a real world problem using Boolean Logic ?</a:t>
            </a:r>
            <a:endParaRPr lang="en-IN" sz="3000" dirty="0" smtClean="0"/>
          </a:p>
          <a:p>
            <a:pPr fontAlgn="auto">
              <a:spcAft>
                <a:spcPts val="0"/>
              </a:spcAft>
              <a:buFont typeface="Arial" pitchFamily="34" charset="0"/>
              <a:buChar char="•"/>
              <a:defRPr/>
            </a:pP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65650" y="274638"/>
            <a:ext cx="4121150" cy="1143000"/>
          </a:xfrm>
        </p:spPr>
        <p:txBody>
          <a:bodyPr/>
          <a:lstStyle/>
          <a:p>
            <a:r>
              <a:rPr lang="en-US" smtClean="0"/>
              <a:t>Lexer</a:t>
            </a:r>
          </a:p>
        </p:txBody>
      </p:sp>
      <p:pic>
        <p:nvPicPr>
          <p:cNvPr id="64514"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64515"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64516" name="Picture 11"/>
          <p:cNvPicPr>
            <a:picLocks noChangeAspect="1"/>
          </p:cNvPicPr>
          <p:nvPr/>
        </p:nvPicPr>
        <p:blipFill>
          <a:blip r:embed="rId3"/>
          <a:srcRect/>
          <a:stretch>
            <a:fillRect/>
          </a:stretch>
        </p:blipFill>
        <p:spPr bwMode="auto">
          <a:xfrm>
            <a:off x="4062413" y="1338263"/>
            <a:ext cx="463550" cy="584200"/>
          </a:xfrm>
          <a:prstGeom prst="rect">
            <a:avLst/>
          </a:prstGeom>
          <a:noFill/>
          <a:ln w="9525">
            <a:noFill/>
            <a:miter lim="800000"/>
            <a:headEnd/>
            <a:tailEnd/>
          </a:ln>
        </p:spPr>
      </p:pic>
      <p:pic>
        <p:nvPicPr>
          <p:cNvPr id="64517" name="Picture 2"/>
          <p:cNvPicPr>
            <a:picLocks noChangeAspect="1"/>
          </p:cNvPicPr>
          <p:nvPr/>
        </p:nvPicPr>
        <p:blipFill>
          <a:blip r:embed="rId4"/>
          <a:srcRect/>
          <a:stretch>
            <a:fillRect/>
          </a:stretch>
        </p:blipFill>
        <p:spPr bwMode="auto">
          <a:xfrm>
            <a:off x="3900488" y="1862138"/>
            <a:ext cx="5154612" cy="406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65650" y="274638"/>
            <a:ext cx="4121150" cy="1143000"/>
          </a:xfrm>
        </p:spPr>
        <p:txBody>
          <a:bodyPr/>
          <a:lstStyle/>
          <a:p>
            <a:r>
              <a:rPr lang="en-US" smtClean="0"/>
              <a:t>Lexer</a:t>
            </a:r>
          </a:p>
        </p:txBody>
      </p:sp>
      <p:pic>
        <p:nvPicPr>
          <p:cNvPr id="65538"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65539"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65540" name="Picture 2"/>
          <p:cNvPicPr>
            <a:picLocks noChangeAspect="1" noChangeArrowheads="1"/>
          </p:cNvPicPr>
          <p:nvPr/>
        </p:nvPicPr>
        <p:blipFill>
          <a:blip r:embed="rId3"/>
          <a:srcRect/>
          <a:stretch>
            <a:fillRect/>
          </a:stretch>
        </p:blipFill>
        <p:spPr bwMode="auto">
          <a:xfrm>
            <a:off x="2987675" y="4076700"/>
            <a:ext cx="5581650" cy="2016125"/>
          </a:xfrm>
          <a:prstGeom prst="rect">
            <a:avLst/>
          </a:prstGeom>
          <a:noFill/>
          <a:ln w="9525">
            <a:noFill/>
            <a:miter lim="800000"/>
            <a:headEnd/>
            <a:tailEnd/>
          </a:ln>
        </p:spPr>
      </p:pic>
      <p:sp>
        <p:nvSpPr>
          <p:cNvPr id="11" name="Rectangle 10"/>
          <p:cNvSpPr/>
          <p:nvPr/>
        </p:nvSpPr>
        <p:spPr>
          <a:xfrm>
            <a:off x="2916238" y="4005263"/>
            <a:ext cx="5759450" cy="2303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65650" y="274638"/>
            <a:ext cx="4121150" cy="1143000"/>
          </a:xfrm>
        </p:spPr>
        <p:txBody>
          <a:bodyPr/>
          <a:lstStyle/>
          <a:p>
            <a:r>
              <a:rPr lang="en-US" smtClean="0"/>
              <a:t>Lexer</a:t>
            </a:r>
          </a:p>
        </p:txBody>
      </p:sp>
      <p:pic>
        <p:nvPicPr>
          <p:cNvPr id="66562"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66563"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66564" name="Picture 11"/>
          <p:cNvPicPr>
            <a:picLocks noChangeAspect="1"/>
          </p:cNvPicPr>
          <p:nvPr/>
        </p:nvPicPr>
        <p:blipFill>
          <a:blip r:embed="rId3"/>
          <a:srcRect/>
          <a:stretch>
            <a:fillRect/>
          </a:stretch>
        </p:blipFill>
        <p:spPr bwMode="auto">
          <a:xfrm>
            <a:off x="3059113" y="4076700"/>
            <a:ext cx="401637" cy="504825"/>
          </a:xfrm>
          <a:prstGeom prst="rect">
            <a:avLst/>
          </a:prstGeom>
          <a:noFill/>
          <a:ln w="9525">
            <a:noFill/>
            <a:miter lim="800000"/>
            <a:headEnd/>
            <a:tailEnd/>
          </a:ln>
        </p:spPr>
      </p:pic>
      <p:pic>
        <p:nvPicPr>
          <p:cNvPr id="66565" name="Picture 2"/>
          <p:cNvPicPr>
            <a:picLocks noChangeAspect="1" noChangeArrowheads="1"/>
          </p:cNvPicPr>
          <p:nvPr/>
        </p:nvPicPr>
        <p:blipFill>
          <a:blip r:embed="rId4"/>
          <a:srcRect/>
          <a:stretch>
            <a:fillRect/>
          </a:stretch>
        </p:blipFill>
        <p:spPr bwMode="auto">
          <a:xfrm>
            <a:off x="2916238" y="4581525"/>
            <a:ext cx="5572125" cy="1485900"/>
          </a:xfrm>
          <a:prstGeom prst="rect">
            <a:avLst/>
          </a:prstGeom>
          <a:noFill/>
          <a:ln w="9525">
            <a:noFill/>
            <a:miter lim="800000"/>
            <a:headEnd/>
            <a:tailEnd/>
          </a:ln>
        </p:spPr>
      </p:pic>
      <p:sp>
        <p:nvSpPr>
          <p:cNvPr id="7" name="Rectangle 6"/>
          <p:cNvSpPr/>
          <p:nvPr/>
        </p:nvSpPr>
        <p:spPr>
          <a:xfrm>
            <a:off x="2771775" y="4652963"/>
            <a:ext cx="6121400" cy="1368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65650" y="274638"/>
            <a:ext cx="4121150" cy="1143000"/>
          </a:xfrm>
        </p:spPr>
        <p:txBody>
          <a:bodyPr/>
          <a:lstStyle/>
          <a:p>
            <a:r>
              <a:rPr lang="en-US" smtClean="0"/>
              <a:t>Lexer</a:t>
            </a:r>
          </a:p>
        </p:txBody>
      </p:sp>
      <p:pic>
        <p:nvPicPr>
          <p:cNvPr id="67586"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67587"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67588" name="Picture 11"/>
          <p:cNvPicPr>
            <a:picLocks noChangeAspect="1"/>
          </p:cNvPicPr>
          <p:nvPr/>
        </p:nvPicPr>
        <p:blipFill>
          <a:blip r:embed="rId3"/>
          <a:srcRect/>
          <a:stretch>
            <a:fillRect/>
          </a:stretch>
        </p:blipFill>
        <p:spPr bwMode="auto">
          <a:xfrm>
            <a:off x="4206875" y="1417638"/>
            <a:ext cx="400050" cy="504825"/>
          </a:xfrm>
          <a:prstGeom prst="rect">
            <a:avLst/>
          </a:prstGeom>
          <a:noFill/>
          <a:ln w="9525">
            <a:noFill/>
            <a:miter lim="800000"/>
            <a:headEnd/>
            <a:tailEnd/>
          </a:ln>
        </p:spPr>
      </p:pic>
      <p:pic>
        <p:nvPicPr>
          <p:cNvPr id="67589" name="Picture 3"/>
          <p:cNvPicPr>
            <a:picLocks noChangeAspect="1"/>
          </p:cNvPicPr>
          <p:nvPr/>
        </p:nvPicPr>
        <p:blipFill>
          <a:blip r:embed="rId4"/>
          <a:srcRect/>
          <a:stretch>
            <a:fillRect/>
          </a:stretch>
        </p:blipFill>
        <p:spPr bwMode="auto">
          <a:xfrm>
            <a:off x="3916363" y="1922463"/>
            <a:ext cx="5080000" cy="6524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65650" y="274638"/>
            <a:ext cx="4121150" cy="1143000"/>
          </a:xfrm>
        </p:spPr>
        <p:txBody>
          <a:bodyPr/>
          <a:lstStyle/>
          <a:p>
            <a:r>
              <a:rPr lang="en-US" smtClean="0"/>
              <a:t>Parser</a:t>
            </a:r>
          </a:p>
        </p:txBody>
      </p:sp>
      <p:pic>
        <p:nvPicPr>
          <p:cNvPr id="68610"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68611"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68612" name="Picture 11"/>
          <p:cNvPicPr>
            <a:picLocks noChangeAspect="1"/>
          </p:cNvPicPr>
          <p:nvPr/>
        </p:nvPicPr>
        <p:blipFill>
          <a:blip r:embed="rId3"/>
          <a:srcRect/>
          <a:stretch>
            <a:fillRect/>
          </a:stretch>
        </p:blipFill>
        <p:spPr bwMode="auto">
          <a:xfrm>
            <a:off x="4959350" y="1335088"/>
            <a:ext cx="400050" cy="504825"/>
          </a:xfrm>
          <a:prstGeom prst="rect">
            <a:avLst/>
          </a:prstGeom>
          <a:noFill/>
          <a:ln w="9525">
            <a:noFill/>
            <a:miter lim="800000"/>
            <a:headEnd/>
            <a:tailEnd/>
          </a:ln>
        </p:spPr>
      </p:pic>
      <p:pic>
        <p:nvPicPr>
          <p:cNvPr id="68613" name="Picture 3"/>
          <p:cNvPicPr>
            <a:picLocks noChangeAspect="1"/>
          </p:cNvPicPr>
          <p:nvPr/>
        </p:nvPicPr>
        <p:blipFill>
          <a:blip r:embed="rId4"/>
          <a:srcRect/>
          <a:stretch>
            <a:fillRect/>
          </a:stretch>
        </p:blipFill>
        <p:spPr bwMode="auto">
          <a:xfrm>
            <a:off x="4759325" y="1839913"/>
            <a:ext cx="3543300" cy="172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65650" y="274638"/>
            <a:ext cx="4121150" cy="1143000"/>
          </a:xfrm>
        </p:spPr>
        <p:txBody>
          <a:bodyPr/>
          <a:lstStyle/>
          <a:p>
            <a:r>
              <a:rPr lang="en-US" smtClean="0"/>
              <a:t>Parser</a:t>
            </a:r>
          </a:p>
        </p:txBody>
      </p:sp>
      <p:pic>
        <p:nvPicPr>
          <p:cNvPr id="69634"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69635"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69636" name="Picture 11"/>
          <p:cNvPicPr>
            <a:picLocks noChangeAspect="1"/>
          </p:cNvPicPr>
          <p:nvPr/>
        </p:nvPicPr>
        <p:blipFill>
          <a:blip r:embed="rId3"/>
          <a:srcRect/>
          <a:stretch>
            <a:fillRect/>
          </a:stretch>
        </p:blipFill>
        <p:spPr bwMode="auto">
          <a:xfrm>
            <a:off x="4206875" y="912813"/>
            <a:ext cx="400050" cy="504825"/>
          </a:xfrm>
          <a:prstGeom prst="rect">
            <a:avLst/>
          </a:prstGeom>
          <a:noFill/>
          <a:ln w="9525">
            <a:noFill/>
            <a:miter lim="800000"/>
            <a:headEnd/>
            <a:tailEnd/>
          </a:ln>
        </p:spPr>
      </p:pic>
      <p:pic>
        <p:nvPicPr>
          <p:cNvPr id="69637" name="Picture 2"/>
          <p:cNvPicPr>
            <a:picLocks noChangeAspect="1"/>
          </p:cNvPicPr>
          <p:nvPr/>
        </p:nvPicPr>
        <p:blipFill>
          <a:blip r:embed="rId4"/>
          <a:srcRect/>
          <a:stretch>
            <a:fillRect/>
          </a:stretch>
        </p:blipFill>
        <p:spPr bwMode="auto">
          <a:xfrm>
            <a:off x="4027488" y="1417638"/>
            <a:ext cx="4802187" cy="52419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65650" y="274638"/>
            <a:ext cx="4121150" cy="1143000"/>
          </a:xfrm>
        </p:spPr>
        <p:txBody>
          <a:bodyPr/>
          <a:lstStyle/>
          <a:p>
            <a:r>
              <a:rPr lang="en-US" smtClean="0"/>
              <a:t>Parser</a:t>
            </a:r>
          </a:p>
        </p:txBody>
      </p:sp>
      <p:pic>
        <p:nvPicPr>
          <p:cNvPr id="70658"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70659"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70660" name="Picture 11"/>
          <p:cNvPicPr>
            <a:picLocks noChangeAspect="1"/>
          </p:cNvPicPr>
          <p:nvPr/>
        </p:nvPicPr>
        <p:blipFill>
          <a:blip r:embed="rId3"/>
          <a:srcRect/>
          <a:stretch>
            <a:fillRect/>
          </a:stretch>
        </p:blipFill>
        <p:spPr bwMode="auto">
          <a:xfrm>
            <a:off x="993775" y="4152900"/>
            <a:ext cx="400050" cy="503238"/>
          </a:xfrm>
          <a:prstGeom prst="rect">
            <a:avLst/>
          </a:prstGeom>
          <a:noFill/>
          <a:ln w="9525">
            <a:noFill/>
            <a:miter lim="800000"/>
            <a:headEnd/>
            <a:tailEnd/>
          </a:ln>
        </p:spPr>
      </p:pic>
      <p:pic>
        <p:nvPicPr>
          <p:cNvPr id="70661" name="Picture 3"/>
          <p:cNvPicPr>
            <a:picLocks noChangeAspect="1"/>
          </p:cNvPicPr>
          <p:nvPr/>
        </p:nvPicPr>
        <p:blipFill>
          <a:blip r:embed="rId4"/>
          <a:srcRect/>
          <a:stretch>
            <a:fillRect/>
          </a:stretch>
        </p:blipFill>
        <p:spPr bwMode="auto">
          <a:xfrm>
            <a:off x="774700" y="4656138"/>
            <a:ext cx="7783513" cy="11049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65650" y="274638"/>
            <a:ext cx="4121150" cy="1143000"/>
          </a:xfrm>
        </p:spPr>
        <p:txBody>
          <a:bodyPr/>
          <a:lstStyle/>
          <a:p>
            <a:r>
              <a:rPr lang="en-US" smtClean="0"/>
              <a:t>Parser</a:t>
            </a:r>
          </a:p>
        </p:txBody>
      </p:sp>
      <p:pic>
        <p:nvPicPr>
          <p:cNvPr id="71682"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71683"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71684" name="Picture 11"/>
          <p:cNvPicPr>
            <a:picLocks noChangeAspect="1"/>
          </p:cNvPicPr>
          <p:nvPr/>
        </p:nvPicPr>
        <p:blipFill>
          <a:blip r:embed="rId3"/>
          <a:srcRect/>
          <a:stretch>
            <a:fillRect/>
          </a:stretch>
        </p:blipFill>
        <p:spPr bwMode="auto">
          <a:xfrm>
            <a:off x="1193800" y="4141788"/>
            <a:ext cx="400050" cy="504825"/>
          </a:xfrm>
          <a:prstGeom prst="rect">
            <a:avLst/>
          </a:prstGeom>
          <a:noFill/>
          <a:ln w="9525">
            <a:noFill/>
            <a:miter lim="800000"/>
            <a:headEnd/>
            <a:tailEnd/>
          </a:ln>
        </p:spPr>
      </p:pic>
      <p:pic>
        <p:nvPicPr>
          <p:cNvPr id="71685" name="Picture 2"/>
          <p:cNvPicPr>
            <a:picLocks noChangeAspect="1"/>
          </p:cNvPicPr>
          <p:nvPr/>
        </p:nvPicPr>
        <p:blipFill>
          <a:blip r:embed="rId4"/>
          <a:srcRect/>
          <a:stretch>
            <a:fillRect/>
          </a:stretch>
        </p:blipFill>
        <p:spPr bwMode="auto">
          <a:xfrm>
            <a:off x="968375" y="4656138"/>
            <a:ext cx="7086600" cy="1079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65650" y="274638"/>
            <a:ext cx="4121150" cy="1143000"/>
          </a:xfrm>
        </p:spPr>
        <p:txBody>
          <a:bodyPr/>
          <a:lstStyle/>
          <a:p>
            <a:r>
              <a:rPr lang="en-US" smtClean="0"/>
              <a:t>Parser</a:t>
            </a:r>
          </a:p>
        </p:txBody>
      </p:sp>
      <p:pic>
        <p:nvPicPr>
          <p:cNvPr id="72706"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72707"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72708" name="Picture 11"/>
          <p:cNvPicPr>
            <a:picLocks noChangeAspect="1"/>
          </p:cNvPicPr>
          <p:nvPr/>
        </p:nvPicPr>
        <p:blipFill>
          <a:blip r:embed="rId3"/>
          <a:srcRect/>
          <a:stretch>
            <a:fillRect/>
          </a:stretch>
        </p:blipFill>
        <p:spPr bwMode="auto">
          <a:xfrm>
            <a:off x="815975" y="4106863"/>
            <a:ext cx="401638" cy="504825"/>
          </a:xfrm>
          <a:prstGeom prst="rect">
            <a:avLst/>
          </a:prstGeom>
          <a:noFill/>
          <a:ln w="9525">
            <a:noFill/>
            <a:miter lim="800000"/>
            <a:headEnd/>
            <a:tailEnd/>
          </a:ln>
        </p:spPr>
      </p:pic>
      <p:pic>
        <p:nvPicPr>
          <p:cNvPr id="72709" name="Picture 3"/>
          <p:cNvPicPr>
            <a:picLocks noChangeAspect="1"/>
          </p:cNvPicPr>
          <p:nvPr/>
        </p:nvPicPr>
        <p:blipFill>
          <a:blip r:embed="rId4"/>
          <a:srcRect/>
          <a:stretch>
            <a:fillRect/>
          </a:stretch>
        </p:blipFill>
        <p:spPr bwMode="auto">
          <a:xfrm>
            <a:off x="581025" y="4646613"/>
            <a:ext cx="8026400" cy="8715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65650" y="274638"/>
            <a:ext cx="4121150" cy="1143000"/>
          </a:xfrm>
        </p:spPr>
        <p:txBody>
          <a:bodyPr/>
          <a:lstStyle/>
          <a:p>
            <a:r>
              <a:rPr lang="en-US" smtClean="0"/>
              <a:t>Parser</a:t>
            </a:r>
          </a:p>
        </p:txBody>
      </p:sp>
      <p:pic>
        <p:nvPicPr>
          <p:cNvPr id="73730" name="Picture 4" descr="postit.jpg"/>
          <p:cNvPicPr>
            <a:picLocks noChangeAspect="1"/>
          </p:cNvPicPr>
          <p:nvPr/>
        </p:nvPicPr>
        <p:blipFill>
          <a:blip r:embed="rId2"/>
          <a:srcRect/>
          <a:stretch>
            <a:fillRect/>
          </a:stretch>
        </p:blipFill>
        <p:spPr bwMode="auto">
          <a:xfrm>
            <a:off x="0" y="0"/>
            <a:ext cx="4406900" cy="4394200"/>
          </a:xfrm>
          <a:prstGeom prst="rect">
            <a:avLst/>
          </a:prstGeom>
          <a:noFill/>
          <a:ln w="9525">
            <a:noFill/>
            <a:miter lim="800000"/>
            <a:headEnd/>
            <a:tailEnd/>
          </a:ln>
        </p:spPr>
      </p:pic>
      <p:sp>
        <p:nvSpPr>
          <p:cNvPr id="73731" name="TextBox 5"/>
          <p:cNvSpPr txBox="1">
            <a:spLocks noChangeArrowheads="1"/>
          </p:cNvSpPr>
          <p:nvPr/>
        </p:nvSpPr>
        <p:spPr bwMode="auto">
          <a:xfrm>
            <a:off x="815975" y="1012825"/>
            <a:ext cx="3478213" cy="3140075"/>
          </a:xfrm>
          <a:prstGeom prst="rect">
            <a:avLst/>
          </a:prstGeom>
          <a:noFill/>
          <a:ln w="9525">
            <a:noFill/>
            <a:miter lim="800000"/>
            <a:headEnd/>
            <a:tailEnd/>
          </a:ln>
        </p:spPr>
        <p:txBody>
          <a:bodyPr>
            <a:spAutoFit/>
          </a:bodyPr>
          <a:lstStyle/>
          <a:p>
            <a:r>
              <a:rPr lang="en-US">
                <a:latin typeface="Calibri" pitchFamily="34" charset="0"/>
              </a:rPr>
              <a:t>bexp be;</a:t>
            </a:r>
          </a:p>
          <a:p>
            <a:r>
              <a:rPr lang="en-US">
                <a:latin typeface="Calibri" pitchFamily="34" charset="0"/>
              </a:rPr>
              <a:t>bit A , B , C ;</a:t>
            </a:r>
          </a:p>
          <a:p>
            <a:r>
              <a:rPr lang="en-US">
                <a:latin typeface="Calibri" pitchFamily="34" charset="0"/>
              </a:rPr>
              <a:t>int num;</a:t>
            </a:r>
          </a:p>
          <a:p>
            <a:r>
              <a:rPr lang="en-US">
                <a:latin typeface="Calibri" pitchFamily="34" charset="0"/>
              </a:rPr>
              <a:t>be = A and B or C;</a:t>
            </a:r>
          </a:p>
          <a:p>
            <a:r>
              <a:rPr lang="en-US">
                <a:latin typeface="Calibri" pitchFamily="34" charset="0"/>
              </a:rPr>
              <a:t>num = countVariables ( be ) ;</a:t>
            </a:r>
          </a:p>
          <a:p>
            <a:r>
              <a:rPr lang="en-US">
                <a:latin typeface="Calibri" pitchFamily="34" charset="0"/>
              </a:rPr>
              <a:t>truthtable t1 [ be ] ;</a:t>
            </a:r>
          </a:p>
          <a:p>
            <a:r>
              <a:rPr lang="en-US">
                <a:latin typeface="Calibri" pitchFamily="34" charset="0"/>
              </a:rPr>
              <a:t>truthtable t2 [ num ] ;</a:t>
            </a:r>
          </a:p>
          <a:p>
            <a:r>
              <a:rPr lang="en-US">
                <a:latin typeface="Calibri" pitchFamily="34" charset="0"/>
              </a:rPr>
              <a:t>t2 = t1 @ T;</a:t>
            </a:r>
          </a:p>
          <a:p>
            <a:r>
              <a:rPr lang="en-US">
                <a:latin typeface="Calibri" pitchFamily="34" charset="0"/>
              </a:rPr>
              <a:t>output ( t1 ) ;</a:t>
            </a:r>
          </a:p>
          <a:p>
            <a:r>
              <a:rPr lang="en-US">
                <a:latin typeface="Calibri" pitchFamily="34" charset="0"/>
              </a:rPr>
              <a:t>output ( t2 ) ;</a:t>
            </a:r>
          </a:p>
          <a:p>
            <a:endParaRPr lang="en-US">
              <a:latin typeface="Calibri" pitchFamily="34" charset="0"/>
            </a:endParaRPr>
          </a:p>
        </p:txBody>
      </p:sp>
      <p:pic>
        <p:nvPicPr>
          <p:cNvPr id="73732" name="Picture 11"/>
          <p:cNvPicPr>
            <a:picLocks noChangeAspect="1"/>
          </p:cNvPicPr>
          <p:nvPr/>
        </p:nvPicPr>
        <p:blipFill>
          <a:blip r:embed="rId3"/>
          <a:srcRect/>
          <a:stretch>
            <a:fillRect/>
          </a:stretch>
        </p:blipFill>
        <p:spPr bwMode="auto">
          <a:xfrm>
            <a:off x="793750" y="4152900"/>
            <a:ext cx="400050" cy="503238"/>
          </a:xfrm>
          <a:prstGeom prst="rect">
            <a:avLst/>
          </a:prstGeom>
          <a:noFill/>
          <a:ln w="9525">
            <a:noFill/>
            <a:miter lim="800000"/>
            <a:headEnd/>
            <a:tailEnd/>
          </a:ln>
        </p:spPr>
      </p:pic>
      <p:pic>
        <p:nvPicPr>
          <p:cNvPr id="73733" name="Picture 2"/>
          <p:cNvPicPr>
            <a:picLocks noChangeAspect="1"/>
          </p:cNvPicPr>
          <p:nvPr/>
        </p:nvPicPr>
        <p:blipFill>
          <a:blip r:embed="rId4"/>
          <a:srcRect/>
          <a:stretch>
            <a:fillRect/>
          </a:stretch>
        </p:blipFill>
        <p:spPr bwMode="auto">
          <a:xfrm>
            <a:off x="482600" y="4641850"/>
            <a:ext cx="8166100" cy="13446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Hence the solution</a:t>
            </a:r>
            <a:endParaRPr lang="en-IN" smtClean="0"/>
          </a:p>
        </p:txBody>
      </p:sp>
      <p:sp>
        <p:nvSpPr>
          <p:cNvPr id="19458" name="Content Placeholder 2"/>
          <p:cNvSpPr>
            <a:spLocks noGrp="1"/>
          </p:cNvSpPr>
          <p:nvPr>
            <p:ph sz="half" idx="1"/>
          </p:nvPr>
        </p:nvSpPr>
        <p:spPr/>
        <p:txBody>
          <a:bodyPr/>
          <a:lstStyle/>
          <a:p>
            <a:r>
              <a:rPr lang="en-US" smtClean="0"/>
              <a:t>Would you like your base truth table to be made for you, and you are just asked to fill in the result ?</a:t>
            </a:r>
          </a:p>
          <a:p>
            <a:r>
              <a:rPr lang="en-US" smtClean="0"/>
              <a:t>Or maybe if you could validate your truth table</a:t>
            </a:r>
          </a:p>
          <a:p>
            <a:r>
              <a:rPr lang="en-US" smtClean="0"/>
              <a:t>And even better – Flip the Kmap for groupings.</a:t>
            </a:r>
            <a:endParaRPr lang="en-IN" smtClean="0"/>
          </a:p>
        </p:txBody>
      </p:sp>
      <p:sp>
        <p:nvSpPr>
          <p:cNvPr id="19459" name="Content Placeholder 3"/>
          <p:cNvSpPr>
            <a:spLocks noGrp="1"/>
          </p:cNvSpPr>
          <p:nvPr>
            <p:ph sz="half" idx="2"/>
          </p:nvPr>
        </p:nvSpPr>
        <p:spPr/>
        <p:txBody>
          <a:bodyPr/>
          <a:lstStyle/>
          <a:p>
            <a:endParaRPr lang="en-IN" smtClean="0"/>
          </a:p>
        </p:txBody>
      </p:sp>
      <p:pic>
        <p:nvPicPr>
          <p:cNvPr id="19460" name="Picture 2" descr="C:\Users\rashmi\Desktop\Columbia\Spring 2013\PLT\Project\image 2.gif"/>
          <p:cNvPicPr>
            <a:picLocks noChangeAspect="1" noChangeArrowheads="1" noCrop="1"/>
          </p:cNvPicPr>
          <p:nvPr/>
        </p:nvPicPr>
        <p:blipFill>
          <a:blip r:embed="rId2"/>
          <a:srcRect/>
          <a:stretch>
            <a:fillRect/>
          </a:stretch>
        </p:blipFill>
        <p:spPr bwMode="auto">
          <a:xfrm>
            <a:off x="4724400" y="1676400"/>
            <a:ext cx="4057650" cy="277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a:xfrm>
            <a:off x="0" y="274638"/>
            <a:ext cx="8229600" cy="1143000"/>
          </a:xfrm>
        </p:spPr>
        <p:txBody>
          <a:bodyPr/>
          <a:lstStyle/>
          <a:p>
            <a:r>
              <a:rPr lang="en-US" smtClean="0"/>
              <a:t>AST nodes</a:t>
            </a:r>
            <a:endParaRPr lang="en-IN" smtClean="0"/>
          </a:p>
        </p:txBody>
      </p:sp>
      <p:pic>
        <p:nvPicPr>
          <p:cNvPr id="74754" name="Picture 2"/>
          <p:cNvPicPr>
            <a:picLocks noChangeAspect="1" noChangeArrowheads="1"/>
          </p:cNvPicPr>
          <p:nvPr/>
        </p:nvPicPr>
        <p:blipFill>
          <a:blip r:embed="rId2"/>
          <a:srcRect/>
          <a:stretch>
            <a:fillRect/>
          </a:stretch>
        </p:blipFill>
        <p:spPr bwMode="auto">
          <a:xfrm>
            <a:off x="1042988" y="1649413"/>
            <a:ext cx="1374775" cy="882650"/>
          </a:xfrm>
          <a:prstGeom prst="rect">
            <a:avLst/>
          </a:prstGeom>
          <a:noFill/>
          <a:ln w="9525">
            <a:noFill/>
            <a:miter lim="800000"/>
            <a:headEnd/>
            <a:tailEnd/>
          </a:ln>
        </p:spPr>
      </p:pic>
      <p:pic>
        <p:nvPicPr>
          <p:cNvPr id="74755" name="Picture 3"/>
          <p:cNvPicPr>
            <a:picLocks noChangeAspect="1" noChangeArrowheads="1"/>
          </p:cNvPicPr>
          <p:nvPr/>
        </p:nvPicPr>
        <p:blipFill>
          <a:blip r:embed="rId3"/>
          <a:srcRect/>
          <a:stretch>
            <a:fillRect/>
          </a:stretch>
        </p:blipFill>
        <p:spPr bwMode="auto">
          <a:xfrm>
            <a:off x="122238" y="2708275"/>
            <a:ext cx="4862512" cy="942975"/>
          </a:xfrm>
          <a:prstGeom prst="rect">
            <a:avLst/>
          </a:prstGeom>
          <a:noFill/>
          <a:ln w="9525">
            <a:noFill/>
            <a:miter lim="800000"/>
            <a:headEnd/>
            <a:tailEnd/>
          </a:ln>
        </p:spPr>
      </p:pic>
      <p:pic>
        <p:nvPicPr>
          <p:cNvPr id="74756" name="Picture 4"/>
          <p:cNvPicPr>
            <a:picLocks noChangeAspect="1" noChangeArrowheads="1"/>
          </p:cNvPicPr>
          <p:nvPr/>
        </p:nvPicPr>
        <p:blipFill>
          <a:blip r:embed="rId4"/>
          <a:srcRect/>
          <a:stretch>
            <a:fillRect/>
          </a:stretch>
        </p:blipFill>
        <p:spPr bwMode="auto">
          <a:xfrm>
            <a:off x="6051550" y="1649413"/>
            <a:ext cx="1909763" cy="858837"/>
          </a:xfrm>
          <a:prstGeom prst="rect">
            <a:avLst/>
          </a:prstGeom>
          <a:noFill/>
          <a:ln w="9525">
            <a:noFill/>
            <a:miter lim="800000"/>
            <a:headEnd/>
            <a:tailEnd/>
          </a:ln>
        </p:spPr>
      </p:pic>
      <p:pic>
        <p:nvPicPr>
          <p:cNvPr id="74757" name="Picture 5"/>
          <p:cNvPicPr>
            <a:picLocks noChangeAspect="1" noChangeArrowheads="1"/>
          </p:cNvPicPr>
          <p:nvPr/>
        </p:nvPicPr>
        <p:blipFill>
          <a:blip r:embed="rId5"/>
          <a:srcRect/>
          <a:stretch>
            <a:fillRect/>
          </a:stretch>
        </p:blipFill>
        <p:spPr bwMode="auto">
          <a:xfrm>
            <a:off x="3268663" y="1649413"/>
            <a:ext cx="2179637" cy="858837"/>
          </a:xfrm>
          <a:prstGeom prst="rect">
            <a:avLst/>
          </a:prstGeom>
          <a:noFill/>
          <a:ln w="9525">
            <a:noFill/>
            <a:miter lim="800000"/>
            <a:headEnd/>
            <a:tailEnd/>
          </a:ln>
        </p:spPr>
      </p:pic>
      <p:pic>
        <p:nvPicPr>
          <p:cNvPr id="74758" name="Picture 6"/>
          <p:cNvPicPr>
            <a:picLocks noChangeAspect="1" noChangeArrowheads="1"/>
          </p:cNvPicPr>
          <p:nvPr/>
        </p:nvPicPr>
        <p:blipFill>
          <a:blip r:embed="rId6"/>
          <a:srcRect/>
          <a:stretch>
            <a:fillRect/>
          </a:stretch>
        </p:blipFill>
        <p:spPr bwMode="auto">
          <a:xfrm>
            <a:off x="1395413" y="4005263"/>
            <a:ext cx="2759075" cy="857250"/>
          </a:xfrm>
          <a:prstGeom prst="rect">
            <a:avLst/>
          </a:prstGeom>
          <a:noFill/>
          <a:ln w="9525">
            <a:noFill/>
            <a:miter lim="800000"/>
            <a:headEnd/>
            <a:tailEnd/>
          </a:ln>
        </p:spPr>
      </p:pic>
      <p:pic>
        <p:nvPicPr>
          <p:cNvPr id="74759" name="Picture 7"/>
          <p:cNvPicPr>
            <a:picLocks noChangeAspect="1" noChangeArrowheads="1"/>
          </p:cNvPicPr>
          <p:nvPr/>
        </p:nvPicPr>
        <p:blipFill>
          <a:blip r:embed="rId7"/>
          <a:srcRect/>
          <a:stretch>
            <a:fillRect/>
          </a:stretch>
        </p:blipFill>
        <p:spPr bwMode="auto">
          <a:xfrm>
            <a:off x="585788" y="5157788"/>
            <a:ext cx="1962150" cy="814387"/>
          </a:xfrm>
          <a:prstGeom prst="rect">
            <a:avLst/>
          </a:prstGeom>
          <a:noFill/>
          <a:ln w="9525">
            <a:noFill/>
            <a:miter lim="800000"/>
            <a:headEnd/>
            <a:tailEnd/>
          </a:ln>
        </p:spPr>
      </p:pic>
      <p:pic>
        <p:nvPicPr>
          <p:cNvPr id="74760" name="Picture 8"/>
          <p:cNvPicPr>
            <a:picLocks noChangeAspect="1" noChangeArrowheads="1"/>
          </p:cNvPicPr>
          <p:nvPr/>
        </p:nvPicPr>
        <p:blipFill>
          <a:blip r:embed="rId8"/>
          <a:srcRect/>
          <a:stretch>
            <a:fillRect/>
          </a:stretch>
        </p:blipFill>
        <p:spPr bwMode="auto">
          <a:xfrm>
            <a:off x="5045075" y="5157788"/>
            <a:ext cx="3643313" cy="850900"/>
          </a:xfrm>
          <a:prstGeom prst="rect">
            <a:avLst/>
          </a:prstGeom>
          <a:noFill/>
          <a:ln w="9525">
            <a:noFill/>
            <a:miter lim="800000"/>
            <a:headEnd/>
            <a:tailEnd/>
          </a:ln>
        </p:spPr>
      </p:pic>
      <p:pic>
        <p:nvPicPr>
          <p:cNvPr id="74761" name="Picture 9"/>
          <p:cNvPicPr>
            <a:picLocks noChangeAspect="1" noChangeArrowheads="1"/>
          </p:cNvPicPr>
          <p:nvPr/>
        </p:nvPicPr>
        <p:blipFill>
          <a:blip r:embed="rId9"/>
          <a:srcRect/>
          <a:stretch>
            <a:fillRect/>
          </a:stretch>
        </p:blipFill>
        <p:spPr bwMode="auto">
          <a:xfrm>
            <a:off x="2774950" y="5157788"/>
            <a:ext cx="2055813" cy="898525"/>
          </a:xfrm>
          <a:prstGeom prst="rect">
            <a:avLst/>
          </a:prstGeom>
          <a:noFill/>
          <a:ln w="9525">
            <a:noFill/>
            <a:miter lim="800000"/>
            <a:headEnd/>
            <a:tailEnd/>
          </a:ln>
        </p:spPr>
      </p:pic>
      <p:pic>
        <p:nvPicPr>
          <p:cNvPr id="74762" name="Picture 10"/>
          <p:cNvPicPr>
            <a:picLocks noChangeAspect="1" noChangeArrowheads="1"/>
          </p:cNvPicPr>
          <p:nvPr/>
        </p:nvPicPr>
        <p:blipFill>
          <a:blip r:embed="rId10"/>
          <a:srcRect/>
          <a:stretch>
            <a:fillRect/>
          </a:stretch>
        </p:blipFill>
        <p:spPr bwMode="auto">
          <a:xfrm>
            <a:off x="4487863" y="4032250"/>
            <a:ext cx="1614487" cy="838200"/>
          </a:xfrm>
          <a:prstGeom prst="rect">
            <a:avLst/>
          </a:prstGeom>
          <a:noFill/>
          <a:ln w="9525">
            <a:noFill/>
            <a:miter lim="800000"/>
            <a:headEnd/>
            <a:tailEnd/>
          </a:ln>
        </p:spPr>
      </p:pic>
      <p:pic>
        <p:nvPicPr>
          <p:cNvPr id="74763" name="Picture 11"/>
          <p:cNvPicPr>
            <a:picLocks noChangeAspect="1" noChangeArrowheads="1"/>
          </p:cNvPicPr>
          <p:nvPr/>
        </p:nvPicPr>
        <p:blipFill>
          <a:blip r:embed="rId11"/>
          <a:srcRect/>
          <a:stretch>
            <a:fillRect/>
          </a:stretch>
        </p:blipFill>
        <p:spPr bwMode="auto">
          <a:xfrm>
            <a:off x="7019925" y="4000500"/>
            <a:ext cx="1900238" cy="827088"/>
          </a:xfrm>
          <a:prstGeom prst="rect">
            <a:avLst/>
          </a:prstGeom>
          <a:noFill/>
          <a:ln w="9525">
            <a:noFill/>
            <a:miter lim="800000"/>
            <a:headEnd/>
            <a:tailEnd/>
          </a:ln>
        </p:spPr>
      </p:pic>
      <p:pic>
        <p:nvPicPr>
          <p:cNvPr id="74764" name="Picture 12"/>
          <p:cNvPicPr>
            <a:picLocks noChangeAspect="1" noChangeArrowheads="1"/>
          </p:cNvPicPr>
          <p:nvPr/>
        </p:nvPicPr>
        <p:blipFill>
          <a:blip r:embed="rId12"/>
          <a:srcRect/>
          <a:stretch>
            <a:fillRect/>
          </a:stretch>
        </p:blipFill>
        <p:spPr bwMode="auto">
          <a:xfrm>
            <a:off x="5635625" y="2852738"/>
            <a:ext cx="2770188" cy="7572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2"/>
          <a:srcRect/>
          <a:stretch>
            <a:fillRect/>
          </a:stretch>
        </p:blipFill>
        <p:spPr bwMode="auto">
          <a:xfrm>
            <a:off x="6588125" y="1243013"/>
            <a:ext cx="2144713" cy="1085850"/>
          </a:xfrm>
          <a:prstGeom prst="rect">
            <a:avLst/>
          </a:prstGeom>
          <a:noFill/>
          <a:ln w="9525">
            <a:noFill/>
            <a:miter lim="800000"/>
            <a:headEnd/>
            <a:tailEnd/>
          </a:ln>
        </p:spPr>
      </p:pic>
      <p:pic>
        <p:nvPicPr>
          <p:cNvPr id="75778" name="Picture 3"/>
          <p:cNvPicPr>
            <a:picLocks noChangeAspect="1" noChangeArrowheads="1"/>
          </p:cNvPicPr>
          <p:nvPr/>
        </p:nvPicPr>
        <p:blipFill>
          <a:blip r:embed="rId3"/>
          <a:srcRect/>
          <a:stretch>
            <a:fillRect/>
          </a:stretch>
        </p:blipFill>
        <p:spPr bwMode="auto">
          <a:xfrm>
            <a:off x="1187450" y="4629150"/>
            <a:ext cx="7048500" cy="1828800"/>
          </a:xfrm>
          <a:prstGeom prst="rect">
            <a:avLst/>
          </a:prstGeom>
          <a:noFill/>
          <a:ln w="9525">
            <a:noFill/>
            <a:miter lim="800000"/>
            <a:headEnd/>
            <a:tailEnd/>
          </a:ln>
        </p:spPr>
      </p:pic>
      <p:pic>
        <p:nvPicPr>
          <p:cNvPr id="75779" name="Picture 4"/>
          <p:cNvPicPr>
            <a:picLocks noChangeAspect="1" noChangeArrowheads="1"/>
          </p:cNvPicPr>
          <p:nvPr/>
        </p:nvPicPr>
        <p:blipFill>
          <a:blip r:embed="rId4"/>
          <a:srcRect/>
          <a:stretch>
            <a:fillRect/>
          </a:stretch>
        </p:blipFill>
        <p:spPr bwMode="auto">
          <a:xfrm>
            <a:off x="3995738" y="1255713"/>
            <a:ext cx="2016125" cy="1196975"/>
          </a:xfrm>
          <a:prstGeom prst="rect">
            <a:avLst/>
          </a:prstGeom>
          <a:noFill/>
          <a:ln w="9525">
            <a:noFill/>
            <a:miter lim="800000"/>
            <a:headEnd/>
            <a:tailEnd/>
          </a:ln>
        </p:spPr>
      </p:pic>
      <p:pic>
        <p:nvPicPr>
          <p:cNvPr id="75780" name="Picture 5"/>
          <p:cNvPicPr>
            <a:picLocks noChangeAspect="1" noChangeArrowheads="1"/>
          </p:cNvPicPr>
          <p:nvPr/>
        </p:nvPicPr>
        <p:blipFill>
          <a:blip r:embed="rId5"/>
          <a:srcRect/>
          <a:stretch>
            <a:fillRect/>
          </a:stretch>
        </p:blipFill>
        <p:spPr bwMode="auto">
          <a:xfrm>
            <a:off x="3184525" y="3036888"/>
            <a:ext cx="5056188" cy="1412875"/>
          </a:xfrm>
          <a:prstGeom prst="rect">
            <a:avLst/>
          </a:prstGeom>
          <a:noFill/>
          <a:ln w="9525">
            <a:noFill/>
            <a:miter lim="800000"/>
            <a:headEnd/>
            <a:tailEnd/>
          </a:ln>
        </p:spPr>
      </p:pic>
      <p:pic>
        <p:nvPicPr>
          <p:cNvPr id="75781" name="Picture 2"/>
          <p:cNvPicPr>
            <a:picLocks noChangeAspect="1" noChangeArrowheads="1"/>
          </p:cNvPicPr>
          <p:nvPr/>
        </p:nvPicPr>
        <p:blipFill>
          <a:blip r:embed="rId6"/>
          <a:srcRect/>
          <a:stretch>
            <a:fillRect/>
          </a:stretch>
        </p:blipFill>
        <p:spPr bwMode="auto">
          <a:xfrm>
            <a:off x="23813" y="53975"/>
            <a:ext cx="332422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3" name="Title 1"/>
          <p:cNvSpPr>
            <a:spLocks noGrp="1"/>
          </p:cNvSpPr>
          <p:nvPr>
            <p:ph type="title"/>
          </p:nvPr>
        </p:nvSpPr>
        <p:spPr/>
        <p:txBody>
          <a:bodyPr/>
          <a:lstStyle/>
          <a:p>
            <a:r>
              <a:rPr lang="en-US" smtClean="0"/>
              <a:t>Symbol Table and Type Checking </a:t>
            </a:r>
          </a:p>
        </p:txBody>
      </p:sp>
      <p:graphicFrame>
        <p:nvGraphicFramePr>
          <p:cNvPr id="13342" name="Object 30"/>
          <p:cNvGraphicFramePr>
            <a:graphicFrameLocks noChangeAspect="1"/>
          </p:cNvGraphicFramePr>
          <p:nvPr/>
        </p:nvGraphicFramePr>
        <p:xfrm>
          <a:off x="-2540000" y="1662113"/>
          <a:ext cx="7635875" cy="3967162"/>
        </p:xfrm>
        <a:graphic>
          <a:graphicData uri="http://schemas.openxmlformats.org/presentationml/2006/ole">
            <p:oleObj spid="_x0000_s13342" name="Document" r:id="rId3" imgW="6273569" imgH="1943028" progId="">
              <p:embed/>
            </p:oleObj>
          </a:graphicData>
        </a:graphic>
      </p:graphicFrame>
      <p:sp>
        <p:nvSpPr>
          <p:cNvPr id="8" name="TextBox 7"/>
          <p:cNvSpPr txBox="1"/>
          <p:nvPr/>
        </p:nvSpPr>
        <p:spPr>
          <a:xfrm>
            <a:off x="4311650" y="1662113"/>
            <a:ext cx="3871913" cy="4340225"/>
          </a:xfrm>
          <a:prstGeom prst="rect">
            <a:avLst/>
          </a:prstGeom>
          <a:noFill/>
        </p:spPr>
        <p:txBody>
          <a:bodyPr>
            <a:spAutoFit/>
          </a:bodyPr>
          <a:lstStyle/>
          <a:p>
            <a:pPr fontAlgn="auto">
              <a:spcBef>
                <a:spcPts val="0"/>
              </a:spcBef>
              <a:spcAft>
                <a:spcPts val="0"/>
              </a:spcAft>
              <a:defRPr/>
            </a:pPr>
            <a:r>
              <a:rPr lang="en-US" sz="2400" b="1" dirty="0">
                <a:latin typeface="+mn-lt"/>
              </a:rPr>
              <a:t>Type Checking:</a:t>
            </a:r>
          </a:p>
          <a:p>
            <a:pPr fontAlgn="auto">
              <a:spcBef>
                <a:spcPts val="0"/>
              </a:spcBef>
              <a:spcAft>
                <a:spcPts val="0"/>
              </a:spcAft>
              <a:defRPr/>
            </a:pPr>
            <a:endParaRPr lang="en-US" sz="2400" dirty="0">
              <a:latin typeface="+mn-lt"/>
            </a:endParaRPr>
          </a:p>
          <a:p>
            <a:pPr marL="285750" indent="-285750" fontAlgn="auto">
              <a:spcBef>
                <a:spcPts val="0"/>
              </a:spcBef>
              <a:spcAft>
                <a:spcPts val="0"/>
              </a:spcAft>
              <a:buFont typeface="Arial"/>
              <a:buChar char="•"/>
              <a:defRPr/>
            </a:pPr>
            <a:r>
              <a:rPr lang="en-US" sz="2400" dirty="0">
                <a:latin typeface="+mn-lt"/>
              </a:rPr>
              <a:t>Check the types of operands in expressions.</a:t>
            </a:r>
          </a:p>
          <a:p>
            <a:pPr marL="285750" indent="-285750" fontAlgn="auto">
              <a:spcBef>
                <a:spcPts val="0"/>
              </a:spcBef>
              <a:spcAft>
                <a:spcPts val="0"/>
              </a:spcAft>
              <a:buFont typeface="Arial"/>
              <a:buChar char="•"/>
              <a:defRPr/>
            </a:pPr>
            <a:endParaRPr lang="en-US" sz="2400" dirty="0">
              <a:latin typeface="+mn-lt"/>
            </a:endParaRPr>
          </a:p>
          <a:p>
            <a:pPr marL="285750" indent="-285750" fontAlgn="auto">
              <a:spcBef>
                <a:spcPts val="0"/>
              </a:spcBef>
              <a:spcAft>
                <a:spcPts val="0"/>
              </a:spcAft>
              <a:buFont typeface="Arial"/>
              <a:buChar char="•"/>
              <a:defRPr/>
            </a:pPr>
            <a:r>
              <a:rPr lang="en-US" sz="2400" dirty="0">
                <a:latin typeface="+mn-lt"/>
              </a:rPr>
              <a:t>Check return types of functions.</a:t>
            </a:r>
          </a:p>
          <a:p>
            <a:pPr marL="285750" indent="-285750" fontAlgn="auto">
              <a:spcBef>
                <a:spcPts val="0"/>
              </a:spcBef>
              <a:spcAft>
                <a:spcPts val="0"/>
              </a:spcAft>
              <a:buFont typeface="Arial"/>
              <a:buChar char="•"/>
              <a:defRPr/>
            </a:pPr>
            <a:endParaRPr lang="en-US" sz="2400" dirty="0">
              <a:latin typeface="+mn-lt"/>
            </a:endParaRPr>
          </a:p>
          <a:p>
            <a:pPr marL="285750" indent="-285750" fontAlgn="auto">
              <a:spcBef>
                <a:spcPts val="0"/>
              </a:spcBef>
              <a:spcAft>
                <a:spcPts val="0"/>
              </a:spcAft>
              <a:buFont typeface="Arial"/>
              <a:buChar char="•"/>
              <a:defRPr/>
            </a:pPr>
            <a:r>
              <a:rPr lang="en-US" sz="2400" dirty="0">
                <a:latin typeface="+mn-lt"/>
              </a:rPr>
              <a:t>Check sizes of </a:t>
            </a:r>
            <a:r>
              <a:rPr lang="en-US" sz="2400" dirty="0" err="1">
                <a:latin typeface="+mn-lt"/>
              </a:rPr>
              <a:t>truthtables</a:t>
            </a:r>
            <a:r>
              <a:rPr lang="en-US" sz="2400" dirty="0">
                <a:latin typeface="+mn-lt"/>
              </a:rPr>
              <a:t>, arrays.</a:t>
            </a: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p:cNvPicPr>
          <p:nvPr/>
        </p:nvPicPr>
        <p:blipFill>
          <a:blip r:embed="rId2"/>
          <a:srcRect/>
          <a:stretch>
            <a:fillRect/>
          </a:stretch>
        </p:blipFill>
        <p:spPr bwMode="auto">
          <a:xfrm>
            <a:off x="2947988" y="1417638"/>
            <a:ext cx="5738812" cy="4929187"/>
          </a:xfrm>
          <a:prstGeom prst="rect">
            <a:avLst/>
          </a:prstGeom>
          <a:noFill/>
          <a:ln w="9525">
            <a:noFill/>
            <a:miter lim="800000"/>
            <a:headEnd/>
            <a:tailEnd/>
          </a:ln>
        </p:spPr>
      </p:pic>
      <p:pic>
        <p:nvPicPr>
          <p:cNvPr id="78850" name="Picture 3"/>
          <p:cNvPicPr>
            <a:picLocks noChangeAspect="1"/>
          </p:cNvPicPr>
          <p:nvPr/>
        </p:nvPicPr>
        <p:blipFill>
          <a:blip r:embed="rId3"/>
          <a:srcRect/>
          <a:stretch>
            <a:fillRect/>
          </a:stretch>
        </p:blipFill>
        <p:spPr bwMode="auto">
          <a:xfrm>
            <a:off x="123825" y="136525"/>
            <a:ext cx="2960688" cy="6721475"/>
          </a:xfrm>
          <a:prstGeom prst="rect">
            <a:avLst/>
          </a:prstGeom>
          <a:noFill/>
          <a:ln w="9525">
            <a:noFill/>
            <a:miter lim="800000"/>
            <a:headEnd/>
            <a:tailEnd/>
          </a:ln>
        </p:spPr>
      </p:pic>
      <p:sp>
        <p:nvSpPr>
          <p:cNvPr id="78851" name="Title 1"/>
          <p:cNvSpPr>
            <a:spLocks noGrp="1"/>
          </p:cNvSpPr>
          <p:nvPr>
            <p:ph type="title"/>
          </p:nvPr>
        </p:nvSpPr>
        <p:spPr/>
        <p:txBody>
          <a:bodyPr/>
          <a:lstStyle/>
          <a:p>
            <a:r>
              <a:rPr lang="en-US" smtClean="0"/>
              <a:t>Translated Java Code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mtClean="0"/>
              <a:t>Output</a:t>
            </a:r>
          </a:p>
        </p:txBody>
      </p:sp>
      <p:pic>
        <p:nvPicPr>
          <p:cNvPr id="79874" name="Picture 2"/>
          <p:cNvPicPr>
            <a:picLocks noChangeAspect="1"/>
          </p:cNvPicPr>
          <p:nvPr/>
        </p:nvPicPr>
        <p:blipFill>
          <a:blip r:embed="rId2"/>
          <a:srcRect/>
          <a:stretch>
            <a:fillRect/>
          </a:stretch>
        </p:blipFill>
        <p:spPr bwMode="auto">
          <a:xfrm>
            <a:off x="2025650" y="1384300"/>
            <a:ext cx="5527675" cy="5105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Execution Environment</a:t>
            </a:r>
            <a:endParaRPr lang="en-IN" smtClean="0"/>
          </a:p>
        </p:txBody>
      </p:sp>
      <p:pic>
        <p:nvPicPr>
          <p:cNvPr id="80898" name="Picture 2"/>
          <p:cNvPicPr>
            <a:picLocks noGrp="1" noChangeAspect="1" noChangeArrowheads="1"/>
          </p:cNvPicPr>
          <p:nvPr>
            <p:ph idx="1"/>
          </p:nvPr>
        </p:nvPicPr>
        <p:blipFill>
          <a:blip r:embed="rId2"/>
          <a:srcRect/>
          <a:stretch>
            <a:fillRect/>
          </a:stretch>
        </p:blipFill>
        <p:spPr>
          <a:xfrm>
            <a:off x="468313" y="1557338"/>
            <a:ext cx="2105025" cy="1428750"/>
          </a:xfrm>
        </p:spPr>
      </p:pic>
      <p:pic>
        <p:nvPicPr>
          <p:cNvPr id="80899" name="Picture 3"/>
          <p:cNvPicPr>
            <a:picLocks noChangeAspect="1" noChangeArrowheads="1"/>
          </p:cNvPicPr>
          <p:nvPr/>
        </p:nvPicPr>
        <p:blipFill>
          <a:blip r:embed="rId3"/>
          <a:srcRect/>
          <a:stretch>
            <a:fillRect/>
          </a:stretch>
        </p:blipFill>
        <p:spPr bwMode="auto">
          <a:xfrm>
            <a:off x="6638925" y="5137150"/>
            <a:ext cx="2259013" cy="1493838"/>
          </a:xfrm>
          <a:prstGeom prst="rect">
            <a:avLst/>
          </a:prstGeom>
          <a:noFill/>
          <a:ln w="9525">
            <a:noFill/>
            <a:miter lim="800000"/>
            <a:headEnd/>
            <a:tailEnd/>
          </a:ln>
        </p:spPr>
      </p:pic>
      <p:pic>
        <p:nvPicPr>
          <p:cNvPr id="80900" name="Picture 4"/>
          <p:cNvPicPr>
            <a:picLocks noChangeAspect="1" noChangeArrowheads="1"/>
          </p:cNvPicPr>
          <p:nvPr/>
        </p:nvPicPr>
        <p:blipFill>
          <a:blip r:embed="rId4"/>
          <a:srcRect/>
          <a:stretch>
            <a:fillRect/>
          </a:stretch>
        </p:blipFill>
        <p:spPr bwMode="auto">
          <a:xfrm>
            <a:off x="3648075" y="2525713"/>
            <a:ext cx="1441450" cy="977900"/>
          </a:xfrm>
          <a:prstGeom prst="rect">
            <a:avLst/>
          </a:prstGeom>
          <a:noFill/>
          <a:ln w="9525">
            <a:noFill/>
            <a:miter lim="800000"/>
            <a:headEnd/>
            <a:tailEnd/>
          </a:ln>
        </p:spPr>
      </p:pic>
      <p:pic>
        <p:nvPicPr>
          <p:cNvPr id="80901" name="Picture 5"/>
          <p:cNvPicPr>
            <a:picLocks noChangeAspect="1" noChangeArrowheads="1"/>
          </p:cNvPicPr>
          <p:nvPr/>
        </p:nvPicPr>
        <p:blipFill>
          <a:blip r:embed="rId5"/>
          <a:srcRect/>
          <a:stretch>
            <a:fillRect/>
          </a:stretch>
        </p:blipFill>
        <p:spPr bwMode="auto">
          <a:xfrm>
            <a:off x="468313" y="3175000"/>
            <a:ext cx="1781175" cy="1666875"/>
          </a:xfrm>
          <a:prstGeom prst="rect">
            <a:avLst/>
          </a:prstGeom>
          <a:noFill/>
          <a:ln w="9525">
            <a:noFill/>
            <a:miter lim="800000"/>
            <a:headEnd/>
            <a:tailEnd/>
          </a:ln>
        </p:spPr>
      </p:pic>
      <p:pic>
        <p:nvPicPr>
          <p:cNvPr id="80902" name="Picture 6"/>
          <p:cNvPicPr>
            <a:picLocks noChangeAspect="1" noChangeArrowheads="1"/>
          </p:cNvPicPr>
          <p:nvPr/>
        </p:nvPicPr>
        <p:blipFill>
          <a:blip r:embed="rId6"/>
          <a:srcRect/>
          <a:stretch>
            <a:fillRect/>
          </a:stretch>
        </p:blipFill>
        <p:spPr bwMode="auto">
          <a:xfrm>
            <a:off x="452438" y="5300663"/>
            <a:ext cx="2114550" cy="866775"/>
          </a:xfrm>
          <a:prstGeom prst="rect">
            <a:avLst/>
          </a:prstGeom>
          <a:noFill/>
          <a:ln w="9525">
            <a:noFill/>
            <a:miter lim="800000"/>
            <a:headEnd/>
            <a:tailEnd/>
          </a:ln>
        </p:spPr>
      </p:pic>
      <p:pic>
        <p:nvPicPr>
          <p:cNvPr id="80903" name="Picture 7"/>
          <p:cNvPicPr>
            <a:picLocks noChangeAspect="1" noChangeArrowheads="1"/>
          </p:cNvPicPr>
          <p:nvPr/>
        </p:nvPicPr>
        <p:blipFill>
          <a:blip r:embed="rId7"/>
          <a:srcRect/>
          <a:stretch>
            <a:fillRect/>
          </a:stretch>
        </p:blipFill>
        <p:spPr bwMode="auto">
          <a:xfrm>
            <a:off x="2987675" y="3651250"/>
            <a:ext cx="2762250" cy="1412875"/>
          </a:xfrm>
          <a:prstGeom prst="rect">
            <a:avLst/>
          </a:prstGeom>
          <a:noFill/>
          <a:ln w="9525">
            <a:noFill/>
            <a:miter lim="800000"/>
            <a:headEnd/>
            <a:tailEnd/>
          </a:ln>
        </p:spPr>
      </p:pic>
      <p:pic>
        <p:nvPicPr>
          <p:cNvPr id="80904" name="Picture 8"/>
          <p:cNvPicPr>
            <a:picLocks noChangeAspect="1" noChangeArrowheads="1"/>
          </p:cNvPicPr>
          <p:nvPr/>
        </p:nvPicPr>
        <p:blipFill>
          <a:blip r:embed="rId8"/>
          <a:srcRect/>
          <a:stretch>
            <a:fillRect/>
          </a:stretch>
        </p:blipFill>
        <p:spPr bwMode="auto">
          <a:xfrm>
            <a:off x="2843213" y="1196975"/>
            <a:ext cx="3457575" cy="1304925"/>
          </a:xfrm>
          <a:prstGeom prst="rect">
            <a:avLst/>
          </a:prstGeom>
          <a:noFill/>
          <a:ln w="9525">
            <a:noFill/>
            <a:miter lim="800000"/>
            <a:headEnd/>
            <a:tailEnd/>
          </a:ln>
        </p:spPr>
      </p:pic>
      <p:pic>
        <p:nvPicPr>
          <p:cNvPr id="80905" name="Picture 9"/>
          <p:cNvPicPr>
            <a:picLocks noChangeAspect="1" noChangeArrowheads="1"/>
          </p:cNvPicPr>
          <p:nvPr/>
        </p:nvPicPr>
        <p:blipFill>
          <a:blip r:embed="rId9"/>
          <a:srcRect/>
          <a:stretch>
            <a:fillRect/>
          </a:stretch>
        </p:blipFill>
        <p:spPr bwMode="auto">
          <a:xfrm>
            <a:off x="6523038" y="1384300"/>
            <a:ext cx="2079625" cy="930275"/>
          </a:xfrm>
          <a:prstGeom prst="rect">
            <a:avLst/>
          </a:prstGeom>
          <a:noFill/>
          <a:ln w="9525">
            <a:noFill/>
            <a:miter lim="800000"/>
            <a:headEnd/>
            <a:tailEnd/>
          </a:ln>
        </p:spPr>
      </p:pic>
      <p:pic>
        <p:nvPicPr>
          <p:cNvPr id="80906" name="Picture 10"/>
          <p:cNvPicPr>
            <a:picLocks noChangeAspect="1" noChangeArrowheads="1"/>
          </p:cNvPicPr>
          <p:nvPr/>
        </p:nvPicPr>
        <p:blipFill>
          <a:blip r:embed="rId10"/>
          <a:srcRect/>
          <a:stretch>
            <a:fillRect/>
          </a:stretch>
        </p:blipFill>
        <p:spPr bwMode="auto">
          <a:xfrm>
            <a:off x="6011863" y="2724150"/>
            <a:ext cx="1254125" cy="1252538"/>
          </a:xfrm>
          <a:prstGeom prst="rect">
            <a:avLst/>
          </a:prstGeom>
          <a:noFill/>
          <a:ln w="9525">
            <a:noFill/>
            <a:miter lim="800000"/>
            <a:headEnd/>
            <a:tailEnd/>
          </a:ln>
        </p:spPr>
      </p:pic>
      <p:pic>
        <p:nvPicPr>
          <p:cNvPr id="80907" name="Picture 11"/>
          <p:cNvPicPr>
            <a:picLocks noChangeAspect="1" noChangeArrowheads="1"/>
          </p:cNvPicPr>
          <p:nvPr/>
        </p:nvPicPr>
        <p:blipFill>
          <a:blip r:embed="rId11"/>
          <a:srcRect/>
          <a:stretch>
            <a:fillRect/>
          </a:stretch>
        </p:blipFill>
        <p:spPr bwMode="auto">
          <a:xfrm>
            <a:off x="3081338" y="5340350"/>
            <a:ext cx="2736850" cy="1009650"/>
          </a:xfrm>
          <a:prstGeom prst="rect">
            <a:avLst/>
          </a:prstGeom>
          <a:noFill/>
          <a:ln w="9525">
            <a:noFill/>
            <a:miter lim="800000"/>
            <a:headEnd/>
            <a:tailEnd/>
          </a:ln>
        </p:spPr>
      </p:pic>
      <p:pic>
        <p:nvPicPr>
          <p:cNvPr id="80908" name="Picture 12"/>
          <p:cNvPicPr>
            <a:picLocks noChangeAspect="1" noChangeArrowheads="1"/>
          </p:cNvPicPr>
          <p:nvPr/>
        </p:nvPicPr>
        <p:blipFill>
          <a:blip r:embed="rId12"/>
          <a:srcRect/>
          <a:stretch>
            <a:fillRect/>
          </a:stretch>
        </p:blipFill>
        <p:spPr bwMode="auto">
          <a:xfrm>
            <a:off x="7562850" y="3463925"/>
            <a:ext cx="1246188" cy="126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6"/>
          <p:cNvSpPr>
            <a:spLocks noGrp="1"/>
          </p:cNvSpPr>
          <p:nvPr>
            <p:ph type="title"/>
          </p:nvPr>
        </p:nvSpPr>
        <p:spPr/>
        <p:txBody>
          <a:bodyPr/>
          <a:lstStyle/>
          <a:p>
            <a:r>
              <a:rPr lang="en-US" smtClean="0"/>
              <a:t>Process used to manage Project</a:t>
            </a:r>
            <a:endParaRPr lang="en-IN" smtClean="0"/>
          </a:p>
        </p:txBody>
      </p:sp>
      <p:sp>
        <p:nvSpPr>
          <p:cNvPr id="81922" name="Content Placeholder 7"/>
          <p:cNvSpPr>
            <a:spLocks noGrp="1"/>
          </p:cNvSpPr>
          <p:nvPr>
            <p:ph idx="1"/>
          </p:nvPr>
        </p:nvSpPr>
        <p:spPr/>
        <p:txBody>
          <a:bodyPr/>
          <a:lstStyle/>
          <a:p>
            <a:r>
              <a:rPr lang="en-IN" sz="2400" smtClean="0"/>
              <a:t>Team meetings suiting everyone's schedule</a:t>
            </a:r>
          </a:p>
          <a:p>
            <a:r>
              <a:rPr lang="en-IN" sz="2400" smtClean="0"/>
              <a:t>Regular email exchange with TA mentor, and meeting when required.</a:t>
            </a:r>
          </a:p>
          <a:p>
            <a:r>
              <a:rPr lang="en-IN" sz="2400" smtClean="0"/>
              <a:t>Very important that each team member is on the same page.</a:t>
            </a:r>
          </a:p>
          <a:p>
            <a:r>
              <a:rPr lang="en-IN" sz="2400" smtClean="0"/>
              <a:t>Communicate among each other</a:t>
            </a:r>
          </a:p>
          <a:p>
            <a:endParaRPr lang="en-IN" smtClean="0"/>
          </a:p>
        </p:txBody>
      </p:sp>
      <p:pic>
        <p:nvPicPr>
          <p:cNvPr id="81923" name="Picture 2"/>
          <p:cNvPicPr>
            <a:picLocks noChangeAspect="1" noChangeArrowheads="1"/>
          </p:cNvPicPr>
          <p:nvPr/>
        </p:nvPicPr>
        <p:blipFill>
          <a:blip r:embed="rId2"/>
          <a:srcRect/>
          <a:stretch>
            <a:fillRect/>
          </a:stretch>
        </p:blipFill>
        <p:spPr bwMode="auto">
          <a:xfrm>
            <a:off x="5826125" y="4217988"/>
            <a:ext cx="3317875" cy="2640012"/>
          </a:xfrm>
          <a:prstGeom prst="rect">
            <a:avLst/>
          </a:prstGeom>
          <a:noFill/>
          <a:ln w="9525">
            <a:noFill/>
            <a:miter lim="800000"/>
            <a:headEnd/>
            <a:tailEnd/>
          </a:ln>
        </p:spPr>
      </p:pic>
      <p:pic>
        <p:nvPicPr>
          <p:cNvPr id="81924" name="Picture 3"/>
          <p:cNvPicPr>
            <a:picLocks noChangeAspect="1" noChangeArrowheads="1"/>
          </p:cNvPicPr>
          <p:nvPr/>
        </p:nvPicPr>
        <p:blipFill>
          <a:blip r:embed="rId3"/>
          <a:srcRect/>
          <a:stretch>
            <a:fillRect/>
          </a:stretch>
        </p:blipFill>
        <p:spPr bwMode="auto">
          <a:xfrm>
            <a:off x="3175" y="4217988"/>
            <a:ext cx="3273425" cy="264001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t>Process used to manage Project</a:t>
            </a:r>
            <a:endParaRPr lang="en-IN" smtClean="0"/>
          </a:p>
        </p:txBody>
      </p:sp>
      <p:sp>
        <p:nvSpPr>
          <p:cNvPr id="82946" name="Content Placeholder 2"/>
          <p:cNvSpPr>
            <a:spLocks noGrp="1"/>
          </p:cNvSpPr>
          <p:nvPr>
            <p:ph idx="1"/>
          </p:nvPr>
        </p:nvSpPr>
        <p:spPr/>
        <p:txBody>
          <a:bodyPr/>
          <a:lstStyle/>
          <a:p>
            <a:r>
              <a:rPr lang="en-IN" sz="2400" smtClean="0"/>
              <a:t>Deadlines rock! (Good to be a little strict, than doing everything last moment)</a:t>
            </a:r>
          </a:p>
          <a:p>
            <a:r>
              <a:rPr lang="en-IN" sz="2400" smtClean="0"/>
              <a:t>Take up somebody else's work in case of unavailability</a:t>
            </a:r>
          </a:p>
          <a:p>
            <a:r>
              <a:rPr lang="en-IN" sz="2400" smtClean="0"/>
              <a:t>Respect the time and effort each member has put in.</a:t>
            </a:r>
          </a:p>
        </p:txBody>
      </p:sp>
      <p:pic>
        <p:nvPicPr>
          <p:cNvPr id="82947" name="Picture 2"/>
          <p:cNvPicPr>
            <a:picLocks noChangeAspect="1" noChangeArrowheads="1"/>
          </p:cNvPicPr>
          <p:nvPr/>
        </p:nvPicPr>
        <p:blipFill>
          <a:blip r:embed="rId2"/>
          <a:srcRect/>
          <a:stretch>
            <a:fillRect/>
          </a:stretch>
        </p:blipFill>
        <p:spPr bwMode="auto">
          <a:xfrm>
            <a:off x="5848350" y="3543300"/>
            <a:ext cx="329565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t>Testing</a:t>
            </a:r>
            <a:endParaRPr lang="en-IN" smtClean="0"/>
          </a:p>
        </p:txBody>
      </p:sp>
      <p:sp>
        <p:nvSpPr>
          <p:cNvPr id="83970" name="Content Placeholder 2"/>
          <p:cNvSpPr>
            <a:spLocks noGrp="1"/>
          </p:cNvSpPr>
          <p:nvPr>
            <p:ph idx="1"/>
          </p:nvPr>
        </p:nvSpPr>
        <p:spPr/>
        <p:txBody>
          <a:bodyPr/>
          <a:lstStyle/>
          <a:p>
            <a:r>
              <a:rPr lang="en-US" sz="2800" smtClean="0"/>
              <a:t>Phase 1 – Construct verification </a:t>
            </a:r>
          </a:p>
          <a:p>
            <a:r>
              <a:rPr lang="en-US" sz="2800" smtClean="0"/>
              <a:t>157 test cases</a:t>
            </a:r>
          </a:p>
          <a:p>
            <a:endParaRPr lang="en-US" smtClean="0"/>
          </a:p>
        </p:txBody>
      </p:sp>
      <p:pic>
        <p:nvPicPr>
          <p:cNvPr id="83971" name="Picture 2"/>
          <p:cNvPicPr>
            <a:picLocks noChangeAspect="1" noChangeArrowheads="1"/>
          </p:cNvPicPr>
          <p:nvPr/>
        </p:nvPicPr>
        <p:blipFill>
          <a:blip r:embed="rId2"/>
          <a:srcRect/>
          <a:stretch>
            <a:fillRect/>
          </a:stretch>
        </p:blipFill>
        <p:spPr bwMode="auto">
          <a:xfrm>
            <a:off x="1588" y="3033713"/>
            <a:ext cx="8640762" cy="1943100"/>
          </a:xfrm>
          <a:prstGeom prst="rect">
            <a:avLst/>
          </a:prstGeom>
          <a:noFill/>
          <a:ln w="9525">
            <a:noFill/>
            <a:miter lim="800000"/>
            <a:headEnd/>
            <a:tailEnd/>
          </a:ln>
        </p:spPr>
      </p:pic>
      <p:pic>
        <p:nvPicPr>
          <p:cNvPr id="83972" name="Picture 3"/>
          <p:cNvPicPr>
            <a:picLocks noChangeAspect="1" noChangeArrowheads="1"/>
          </p:cNvPicPr>
          <p:nvPr/>
        </p:nvPicPr>
        <p:blipFill>
          <a:blip r:embed="rId3"/>
          <a:srcRect/>
          <a:stretch>
            <a:fillRect/>
          </a:stretch>
        </p:blipFill>
        <p:spPr bwMode="auto">
          <a:xfrm>
            <a:off x="5343525" y="3840163"/>
            <a:ext cx="38004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t>Testing</a:t>
            </a:r>
            <a:endParaRPr lang="en-IN" smtClean="0"/>
          </a:p>
        </p:txBody>
      </p:sp>
      <p:sp>
        <p:nvSpPr>
          <p:cNvPr id="84994" name="Content Placeholder 2"/>
          <p:cNvSpPr>
            <a:spLocks noGrp="1"/>
          </p:cNvSpPr>
          <p:nvPr>
            <p:ph idx="1"/>
          </p:nvPr>
        </p:nvSpPr>
        <p:spPr/>
        <p:txBody>
          <a:bodyPr/>
          <a:lstStyle/>
          <a:p>
            <a:r>
              <a:rPr lang="en-US" sz="2800" smtClean="0"/>
              <a:t>Phase 2 – Writing programs in Bo01Zebra</a:t>
            </a:r>
          </a:p>
          <a:p>
            <a:r>
              <a:rPr lang="en-US" sz="2800" smtClean="0"/>
              <a:t>Wrote programs like anybody new to Bo01Zebra would, by referring the LRM.</a:t>
            </a:r>
            <a:endParaRPr lang="en-IN" sz="2800" smtClean="0"/>
          </a:p>
        </p:txBody>
      </p:sp>
      <p:pic>
        <p:nvPicPr>
          <p:cNvPr id="84995" name="Picture 2"/>
          <p:cNvPicPr>
            <a:picLocks noChangeAspect="1" noChangeArrowheads="1"/>
          </p:cNvPicPr>
          <p:nvPr/>
        </p:nvPicPr>
        <p:blipFill>
          <a:blip r:embed="rId2"/>
          <a:srcRect/>
          <a:stretch>
            <a:fillRect/>
          </a:stretch>
        </p:blipFill>
        <p:spPr bwMode="auto">
          <a:xfrm>
            <a:off x="5343525" y="3886200"/>
            <a:ext cx="3800475" cy="2971800"/>
          </a:xfrm>
          <a:prstGeom prst="rect">
            <a:avLst/>
          </a:prstGeom>
          <a:noFill/>
          <a:ln w="9525">
            <a:noFill/>
            <a:miter lim="800000"/>
            <a:headEnd/>
            <a:tailEnd/>
          </a:ln>
        </p:spPr>
      </p:pic>
      <p:pic>
        <p:nvPicPr>
          <p:cNvPr id="84996" name="Picture 3"/>
          <p:cNvPicPr>
            <a:picLocks noChangeAspect="1" noChangeArrowheads="1"/>
          </p:cNvPicPr>
          <p:nvPr/>
        </p:nvPicPr>
        <p:blipFill>
          <a:blip r:embed="rId3"/>
          <a:srcRect/>
          <a:stretch>
            <a:fillRect/>
          </a:stretch>
        </p:blipFill>
        <p:spPr bwMode="auto">
          <a:xfrm>
            <a:off x="827088" y="3284538"/>
            <a:ext cx="3097212" cy="355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Feature Highlights</a:t>
            </a:r>
            <a:endParaRPr lang="en-IN" smtClean="0"/>
          </a:p>
        </p:txBody>
      </p:sp>
      <p:sp>
        <p:nvSpPr>
          <p:cNvPr id="3" name="Content Placeholder 2"/>
          <p:cNvSpPr>
            <a:spLocks noGrp="1"/>
          </p:cNvSpPr>
          <p:nvPr>
            <p:ph sz="half" idx="1"/>
          </p:nvPr>
        </p:nvSpPr>
        <p:spPr>
          <a:xfrm>
            <a:off x="457200" y="1295400"/>
            <a:ext cx="4038600" cy="4525963"/>
          </a:xfrm>
        </p:spPr>
        <p:txBody>
          <a:bodyPr rtlCol="0">
            <a:normAutofit fontScale="92500" lnSpcReduction="20000"/>
          </a:bodyPr>
          <a:lstStyle/>
          <a:p>
            <a:pPr fontAlgn="auto">
              <a:spcAft>
                <a:spcPts val="0"/>
              </a:spcAft>
              <a:buFont typeface="Arial" pitchFamily="34" charset="0"/>
              <a:buChar char="•"/>
              <a:defRPr/>
            </a:pPr>
            <a:r>
              <a:rPr lang="en-US" dirty="0" smtClean="0"/>
              <a:t>Easy to write intuitive language</a:t>
            </a:r>
          </a:p>
          <a:p>
            <a:pPr fontAlgn="auto">
              <a:spcAft>
                <a:spcPts val="0"/>
              </a:spcAft>
              <a:buFont typeface="Arial" pitchFamily="34" charset="0"/>
              <a:buChar char="•"/>
              <a:defRPr/>
            </a:pPr>
            <a:r>
              <a:rPr lang="en-US" dirty="0" smtClean="0"/>
              <a:t>Small compact power packed language</a:t>
            </a:r>
          </a:p>
          <a:p>
            <a:pPr fontAlgn="auto">
              <a:spcAft>
                <a:spcPts val="0"/>
              </a:spcAft>
              <a:buFont typeface="Arial" pitchFamily="34" charset="0"/>
              <a:buChar char="•"/>
              <a:defRPr/>
            </a:pPr>
            <a:r>
              <a:rPr lang="en-US" dirty="0" smtClean="0"/>
              <a:t>Several ways to define a truth table</a:t>
            </a:r>
          </a:p>
          <a:p>
            <a:pPr fontAlgn="auto">
              <a:spcAft>
                <a:spcPts val="0"/>
              </a:spcAft>
              <a:buFont typeface="Arial" pitchFamily="34" charset="0"/>
              <a:buChar char="•"/>
              <a:defRPr/>
            </a:pPr>
            <a:r>
              <a:rPr lang="en-US" dirty="0" smtClean="0"/>
              <a:t>Ways to view the truth table and </a:t>
            </a:r>
            <a:r>
              <a:rPr lang="en-US" dirty="0" err="1" smtClean="0"/>
              <a:t>Kmap</a:t>
            </a:r>
            <a:endParaRPr lang="en-US" dirty="0" smtClean="0"/>
          </a:p>
          <a:p>
            <a:pPr fontAlgn="auto">
              <a:spcAft>
                <a:spcPts val="0"/>
              </a:spcAft>
              <a:buFont typeface="Arial" pitchFamily="34" charset="0"/>
              <a:buChar char="•"/>
              <a:defRPr/>
            </a:pPr>
            <a:endParaRPr lang="en-IN" dirty="0"/>
          </a:p>
        </p:txBody>
      </p:sp>
      <p:sp>
        <p:nvSpPr>
          <p:cNvPr id="7" name="Content Placeholder 6"/>
          <p:cNvSpPr>
            <a:spLocks noGrp="1"/>
          </p:cNvSpPr>
          <p:nvPr>
            <p:ph sz="half" idx="2"/>
          </p:nvPr>
        </p:nvSpPr>
        <p:spPr/>
        <p:txBody>
          <a:bodyPr rtlCol="0">
            <a:normAutofit fontScale="92500" lnSpcReduction="2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Reduced Boolean Expression</a:t>
            </a:r>
          </a:p>
          <a:p>
            <a:pPr fontAlgn="auto">
              <a:spcAft>
                <a:spcPts val="0"/>
              </a:spcAft>
              <a:buFont typeface="Arial" pitchFamily="34" charset="0"/>
              <a:buChar char="•"/>
              <a:defRPr/>
            </a:pPr>
            <a:r>
              <a:rPr lang="en-US" dirty="0" smtClean="0"/>
              <a:t>Compare user and auto generated Boolean constructs</a:t>
            </a:r>
          </a:p>
          <a:p>
            <a:pPr fontAlgn="auto">
              <a:spcAft>
                <a:spcPts val="0"/>
              </a:spcAft>
              <a:buFont typeface="Arial" pitchFamily="34" charset="0"/>
              <a:buChar char="•"/>
              <a:defRPr/>
            </a:pPr>
            <a:endParaRPr lang="en-IN" dirty="0"/>
          </a:p>
        </p:txBody>
      </p:sp>
      <p:pic>
        <p:nvPicPr>
          <p:cNvPr id="20484" name="Picture 3" descr="C:\Users\rashmi\Desktop\Columbia\Spring 2013\PLT\Project\image4.jpg"/>
          <p:cNvPicPr>
            <a:picLocks noChangeAspect="1" noChangeArrowheads="1"/>
          </p:cNvPicPr>
          <p:nvPr/>
        </p:nvPicPr>
        <p:blipFill>
          <a:blip r:embed="rId2"/>
          <a:srcRect/>
          <a:stretch>
            <a:fillRect/>
          </a:stretch>
        </p:blipFill>
        <p:spPr bwMode="auto">
          <a:xfrm>
            <a:off x="1066800" y="4572000"/>
            <a:ext cx="2466975" cy="1847850"/>
          </a:xfrm>
          <a:prstGeom prst="rect">
            <a:avLst/>
          </a:prstGeom>
          <a:noFill/>
          <a:ln w="9525">
            <a:noFill/>
            <a:miter lim="800000"/>
            <a:headEnd/>
            <a:tailEnd/>
          </a:ln>
        </p:spPr>
      </p:pic>
      <p:pic>
        <p:nvPicPr>
          <p:cNvPr id="20485" name="Picture 4" descr="C:\Users\rashmi\Desktop\Columbia\Spring 2013\PLT\Project\image3.jpg"/>
          <p:cNvPicPr>
            <a:picLocks noChangeAspect="1" noChangeArrowheads="1"/>
          </p:cNvPicPr>
          <p:nvPr/>
        </p:nvPicPr>
        <p:blipFill>
          <a:blip r:embed="rId3"/>
          <a:srcRect/>
          <a:stretch>
            <a:fillRect/>
          </a:stretch>
        </p:blipFill>
        <p:spPr bwMode="auto">
          <a:xfrm>
            <a:off x="4787900" y="1524000"/>
            <a:ext cx="3822700" cy="226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idx="4294967295"/>
          </p:nvPr>
        </p:nvSpPr>
        <p:spPr>
          <a:xfrm>
            <a:off x="0" y="274638"/>
            <a:ext cx="8229600" cy="1143000"/>
          </a:xfrm>
        </p:spPr>
        <p:txBody>
          <a:bodyPr/>
          <a:lstStyle/>
          <a:p>
            <a:r>
              <a:rPr lang="en-US" smtClean="0"/>
              <a:t>Problems in testing</a:t>
            </a:r>
            <a:endParaRPr lang="en-IN" smtClean="0"/>
          </a:p>
        </p:txBody>
      </p:sp>
      <p:pic>
        <p:nvPicPr>
          <p:cNvPr id="86018" name="Picture 4"/>
          <p:cNvPicPr>
            <a:picLocks noChangeAspect="1" noChangeArrowheads="1"/>
          </p:cNvPicPr>
          <p:nvPr/>
        </p:nvPicPr>
        <p:blipFill>
          <a:blip r:embed="rId2"/>
          <a:srcRect/>
          <a:stretch>
            <a:fillRect/>
          </a:stretch>
        </p:blipFill>
        <p:spPr bwMode="auto">
          <a:xfrm>
            <a:off x="684213" y="1773238"/>
            <a:ext cx="1905000" cy="2695575"/>
          </a:xfrm>
          <a:prstGeom prst="rect">
            <a:avLst/>
          </a:prstGeom>
          <a:noFill/>
          <a:ln w="9525">
            <a:noFill/>
            <a:miter lim="800000"/>
            <a:headEnd/>
            <a:tailEnd/>
          </a:ln>
        </p:spPr>
      </p:pic>
      <p:pic>
        <p:nvPicPr>
          <p:cNvPr id="86019" name="Picture 5"/>
          <p:cNvPicPr>
            <a:picLocks noChangeAspect="1" noChangeArrowheads="1"/>
          </p:cNvPicPr>
          <p:nvPr/>
        </p:nvPicPr>
        <p:blipFill>
          <a:blip r:embed="rId3"/>
          <a:srcRect/>
          <a:stretch>
            <a:fillRect/>
          </a:stretch>
        </p:blipFill>
        <p:spPr bwMode="auto">
          <a:xfrm>
            <a:off x="2700338" y="1720850"/>
            <a:ext cx="2047875" cy="2933700"/>
          </a:xfrm>
          <a:prstGeom prst="rect">
            <a:avLst/>
          </a:prstGeom>
          <a:noFill/>
          <a:ln w="9525">
            <a:noFill/>
            <a:miter lim="800000"/>
            <a:headEnd/>
            <a:tailEnd/>
          </a:ln>
        </p:spPr>
      </p:pic>
      <p:pic>
        <p:nvPicPr>
          <p:cNvPr id="86020" name="Picture 6"/>
          <p:cNvPicPr>
            <a:picLocks noChangeAspect="1" noChangeArrowheads="1"/>
          </p:cNvPicPr>
          <p:nvPr/>
        </p:nvPicPr>
        <p:blipFill>
          <a:blip r:embed="rId4"/>
          <a:srcRect/>
          <a:stretch>
            <a:fillRect/>
          </a:stretch>
        </p:blipFill>
        <p:spPr bwMode="auto">
          <a:xfrm>
            <a:off x="5003800" y="1806575"/>
            <a:ext cx="1800225" cy="2762250"/>
          </a:xfrm>
          <a:prstGeom prst="rect">
            <a:avLst/>
          </a:prstGeom>
          <a:noFill/>
          <a:ln w="9525">
            <a:noFill/>
            <a:miter lim="800000"/>
            <a:headEnd/>
            <a:tailEnd/>
          </a:ln>
        </p:spPr>
      </p:pic>
      <p:pic>
        <p:nvPicPr>
          <p:cNvPr id="86021" name="Picture 7"/>
          <p:cNvPicPr>
            <a:picLocks noChangeAspect="1" noChangeArrowheads="1"/>
          </p:cNvPicPr>
          <p:nvPr/>
        </p:nvPicPr>
        <p:blipFill>
          <a:blip r:embed="rId5"/>
          <a:srcRect/>
          <a:stretch>
            <a:fillRect/>
          </a:stretch>
        </p:blipFill>
        <p:spPr bwMode="auto">
          <a:xfrm>
            <a:off x="6804025" y="1920875"/>
            <a:ext cx="1943100"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t>Lessons Learned</a:t>
            </a:r>
            <a:endParaRPr lang="en-IN" smtClean="0"/>
          </a:p>
        </p:txBody>
      </p:sp>
      <p:sp>
        <p:nvSpPr>
          <p:cNvPr id="87042" name="Content Placeholder 8"/>
          <p:cNvSpPr>
            <a:spLocks noGrp="1"/>
          </p:cNvSpPr>
          <p:nvPr>
            <p:ph sz="half" idx="2"/>
          </p:nvPr>
        </p:nvSpPr>
        <p:spPr/>
        <p:txBody>
          <a:bodyPr/>
          <a:lstStyle/>
          <a:p>
            <a:r>
              <a:rPr lang="en-US" sz="2400" smtClean="0"/>
              <a:t>Version control is a MUST!</a:t>
            </a:r>
          </a:p>
          <a:p>
            <a:r>
              <a:rPr lang="en-US" sz="2400" smtClean="0"/>
              <a:t>Strict deadlines from the beginning are necessary.</a:t>
            </a:r>
          </a:p>
          <a:p>
            <a:r>
              <a:rPr lang="en-US" sz="2400" smtClean="0"/>
              <a:t>More time should be spent on Design before starting programming.</a:t>
            </a:r>
          </a:p>
          <a:p>
            <a:endParaRPr lang="en-US" sz="2400" smtClean="0"/>
          </a:p>
          <a:p>
            <a:endParaRPr lang="en-IN" sz="2400" smtClean="0"/>
          </a:p>
        </p:txBody>
      </p:sp>
      <p:pic>
        <p:nvPicPr>
          <p:cNvPr id="87043" name="Picture 2"/>
          <p:cNvPicPr>
            <a:picLocks noGrp="1" noChangeAspect="1" noChangeArrowheads="1"/>
          </p:cNvPicPr>
          <p:nvPr>
            <p:ph sz="half" idx="1"/>
          </p:nvPr>
        </p:nvPicPr>
        <p:blipFill>
          <a:blip r:embed="rId3"/>
          <a:srcRect/>
          <a:stretch>
            <a:fillRect/>
          </a:stretch>
        </p:blipFill>
        <p:spPr>
          <a:xfrm>
            <a:off x="539750" y="1557338"/>
            <a:ext cx="3744913" cy="4608512"/>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4"/>
          <p:cNvSpPr>
            <a:spLocks noGrp="1"/>
          </p:cNvSpPr>
          <p:nvPr>
            <p:ph type="ctrTitle"/>
          </p:nvPr>
        </p:nvSpPr>
        <p:spPr/>
        <p:txBody>
          <a:bodyPr/>
          <a:lstStyle/>
          <a:p>
            <a:r>
              <a:rPr lang="en-US" smtClean="0"/>
              <a:t>Thank you!</a:t>
            </a:r>
            <a:endParaRPr lang="en-IN" smtClean="0"/>
          </a:p>
        </p:txBody>
      </p:sp>
      <p:sp>
        <p:nvSpPr>
          <p:cNvPr id="6" name="Subtitle 5"/>
          <p:cNvSpPr>
            <a:spLocks noGrp="1"/>
          </p:cNvSpPr>
          <p:nvPr>
            <p:ph type="subTitle" idx="1"/>
          </p:nvPr>
        </p:nvSpPr>
        <p:spPr/>
        <p:txBody>
          <a:bodyPr rtlCol="0">
            <a:normAutofit/>
          </a:bodyPr>
          <a:lstStyle/>
          <a:p>
            <a:pPr fontAlgn="auto">
              <a:spcAft>
                <a:spcPts val="0"/>
              </a:spcAft>
              <a:buFont typeface="Arial" pitchFamily="34" charset="0"/>
              <a:buNone/>
              <a:defRPr/>
            </a:pPr>
            <a:endParaRPr lang="en-IN"/>
          </a:p>
        </p:txBody>
      </p:sp>
      <p:pic>
        <p:nvPicPr>
          <p:cNvPr id="89091" name="Picture 2"/>
          <p:cNvPicPr>
            <a:picLocks noChangeAspect="1" noChangeArrowheads="1"/>
          </p:cNvPicPr>
          <p:nvPr/>
        </p:nvPicPr>
        <p:blipFill>
          <a:blip r:embed="rId2"/>
          <a:srcRect/>
          <a:stretch>
            <a:fillRect/>
          </a:stretch>
        </p:blipFill>
        <p:spPr bwMode="auto">
          <a:xfrm>
            <a:off x="1258888" y="446088"/>
            <a:ext cx="6697662" cy="603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BuzzWords </a:t>
            </a:r>
            <a:endParaRPr lang="en-IN"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Robust						Secure</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Portable						Domain – </a:t>
            </a:r>
          </a:p>
          <a:p>
            <a:pPr fontAlgn="auto">
              <a:spcAft>
                <a:spcPts val="0"/>
              </a:spcAft>
              <a:buFont typeface="Arial" pitchFamily="34" charset="0"/>
              <a:buNone/>
              <a:defRPr/>
            </a:pPr>
            <a:r>
              <a:rPr lang="en-US" dirty="0" smtClean="0"/>
              <a:t>								Specific</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Simple		Easy to Use			Visual</a:t>
            </a:r>
            <a:endParaRPr lang="en-IN" dirty="0"/>
          </a:p>
        </p:txBody>
      </p:sp>
      <p:pic>
        <p:nvPicPr>
          <p:cNvPr id="21507" name="Picture 2" descr="C:\Users\rashmi\Desktop\Columbia\Spring 2013\PLT\Project\image 7.jpg"/>
          <p:cNvPicPr>
            <a:picLocks noChangeAspect="1" noChangeArrowheads="1"/>
          </p:cNvPicPr>
          <p:nvPr/>
        </p:nvPicPr>
        <p:blipFill>
          <a:blip r:embed="rId2"/>
          <a:srcRect/>
          <a:stretch>
            <a:fillRect/>
          </a:stretch>
        </p:blipFill>
        <p:spPr bwMode="auto">
          <a:xfrm>
            <a:off x="3429000" y="21336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So how does the Bo01Zebra Language Code look like</a:t>
            </a:r>
            <a:endParaRPr lang="en-IN" dirty="0"/>
          </a:p>
        </p:txBody>
      </p:sp>
      <p:sp>
        <p:nvSpPr>
          <p:cNvPr id="22530" name="Content Placeholder 2"/>
          <p:cNvSpPr>
            <a:spLocks noGrp="1"/>
          </p:cNvSpPr>
          <p:nvPr>
            <p:ph idx="1"/>
          </p:nvPr>
        </p:nvSpPr>
        <p:spPr/>
        <p:txBody>
          <a:bodyPr/>
          <a:lstStyle/>
          <a:p>
            <a:endParaRPr lang="en-IN" smtClean="0"/>
          </a:p>
        </p:txBody>
      </p:sp>
      <p:pic>
        <p:nvPicPr>
          <p:cNvPr id="22531" name="Picture 2" descr="C:\Users\rashmi\Desktop\Columbia\Spring 2013\PLT\Project\image 5.jpg"/>
          <p:cNvPicPr>
            <a:picLocks noChangeAspect="1" noChangeArrowheads="1"/>
          </p:cNvPicPr>
          <p:nvPr/>
        </p:nvPicPr>
        <p:blipFill>
          <a:blip r:embed="rId2"/>
          <a:srcRect/>
          <a:stretch>
            <a:fillRect/>
          </a:stretch>
        </p:blipFill>
        <p:spPr bwMode="auto">
          <a:xfrm>
            <a:off x="5486400" y="1828800"/>
            <a:ext cx="2792413" cy="2486025"/>
          </a:xfrm>
          <a:prstGeom prst="rect">
            <a:avLst/>
          </a:prstGeom>
          <a:noFill/>
          <a:ln w="9525">
            <a:noFill/>
            <a:miter lim="800000"/>
            <a:headEnd/>
            <a:tailEnd/>
          </a:ln>
        </p:spPr>
      </p:pic>
      <p:pic>
        <p:nvPicPr>
          <p:cNvPr id="22532" name="Picture 3" descr="C:\Users\rashmi\Desktop\Columbia\Spring 2013\PLT\Project\image 6.jpg"/>
          <p:cNvPicPr>
            <a:picLocks noChangeAspect="1" noChangeArrowheads="1"/>
          </p:cNvPicPr>
          <p:nvPr/>
        </p:nvPicPr>
        <p:blipFill>
          <a:blip r:embed="rId3"/>
          <a:srcRect/>
          <a:stretch>
            <a:fillRect/>
          </a:stretch>
        </p:blipFill>
        <p:spPr bwMode="auto">
          <a:xfrm>
            <a:off x="914400" y="2971800"/>
            <a:ext cx="4251325" cy="283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Let’s say you want to</a:t>
            </a:r>
            <a:endParaRPr lang="en-IN" smtClean="0"/>
          </a:p>
        </p:txBody>
      </p:sp>
      <p:sp>
        <p:nvSpPr>
          <p:cNvPr id="23554" name="Content Placeholder 2"/>
          <p:cNvSpPr>
            <a:spLocks noGrp="1"/>
          </p:cNvSpPr>
          <p:nvPr>
            <p:ph idx="1"/>
          </p:nvPr>
        </p:nvSpPr>
        <p:spPr/>
        <p:txBody>
          <a:bodyPr/>
          <a:lstStyle/>
          <a:p>
            <a:r>
              <a:rPr lang="en-US" smtClean="0"/>
              <a:t>Reduce a Boolean Expression using Kmaps as taught in class.</a:t>
            </a:r>
          </a:p>
          <a:p>
            <a:r>
              <a:rPr lang="en-US" smtClean="0"/>
              <a:t>With Bo01Zebra you can:</a:t>
            </a:r>
          </a:p>
          <a:p>
            <a:r>
              <a:rPr lang="en-US" smtClean="0"/>
              <a:t>Create a Kmap</a:t>
            </a:r>
          </a:p>
          <a:p>
            <a:r>
              <a:rPr lang="en-US" smtClean="0"/>
              <a:t>Fill in its values</a:t>
            </a:r>
          </a:p>
          <a:p>
            <a:r>
              <a:rPr lang="en-US" smtClean="0"/>
              <a:t>Visually see the Kmaps to do the groupings</a:t>
            </a:r>
          </a:p>
          <a:p>
            <a:r>
              <a:rPr lang="en-US" smtClean="0"/>
              <a:t>Flip Kmap Horizontally and Vertically.</a:t>
            </a:r>
          </a:p>
          <a:p>
            <a:endParaRPr lang="en-IN"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2733</TotalTime>
  <Words>1421</Words>
  <Application>Microsoft Office PowerPoint</Application>
  <PresentationFormat>On-screen Show (4:3)</PresentationFormat>
  <Paragraphs>365</Paragraphs>
  <Slides>62</Slides>
  <Notes>10</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1</vt:i4>
      </vt:variant>
      <vt:variant>
        <vt:lpstr>Slide Titles</vt:lpstr>
      </vt:variant>
      <vt:variant>
        <vt:i4>62</vt:i4>
      </vt:variant>
    </vt:vector>
  </HeadingPairs>
  <TitlesOfParts>
    <vt:vector size="70" baseType="lpstr">
      <vt:lpstr>Calibri</vt:lpstr>
      <vt:lpstr>Arial</vt:lpstr>
      <vt:lpstr>StarSymbol</vt:lpstr>
      <vt:lpstr>Courier New</vt:lpstr>
      <vt:lpstr>DejaVu Sans</vt:lpstr>
      <vt:lpstr>Office Theme</vt:lpstr>
      <vt:lpstr>Office Theme</vt:lpstr>
      <vt:lpstr>Document</vt:lpstr>
      <vt:lpstr>Slide 1</vt:lpstr>
      <vt:lpstr>Team Members</vt:lpstr>
      <vt:lpstr>Slide 3</vt:lpstr>
      <vt:lpstr>                                      Motivation</vt:lpstr>
      <vt:lpstr>Hence the solution</vt:lpstr>
      <vt:lpstr>Feature Highlights</vt:lpstr>
      <vt:lpstr>BuzzWords </vt:lpstr>
      <vt:lpstr>So how does the Bo01Zebra Language Code look like</vt:lpstr>
      <vt:lpstr>Let’s say you want to</vt:lpstr>
      <vt:lpstr>Slide 10</vt:lpstr>
      <vt:lpstr>Slide 11</vt:lpstr>
      <vt:lpstr>Slide 12</vt:lpstr>
      <vt:lpstr>Slide 13</vt:lpstr>
      <vt:lpstr>Slide 14</vt:lpstr>
      <vt:lpstr>Slide 15</vt:lpstr>
      <vt:lpstr>Slide 16</vt:lpstr>
      <vt:lpstr>Slide 17</vt:lpstr>
      <vt:lpstr>Output</vt:lpstr>
      <vt:lpstr>Output</vt:lpstr>
      <vt:lpstr>   Another situation where</vt:lpstr>
      <vt:lpstr>This is so Cool !!</vt:lpstr>
      <vt:lpstr>This is so Cool !!</vt:lpstr>
      <vt:lpstr>This is so Cool !!</vt:lpstr>
      <vt:lpstr>This is so Cool !!</vt:lpstr>
      <vt:lpstr>This is so Cool !!</vt:lpstr>
      <vt:lpstr>Output</vt:lpstr>
      <vt:lpstr>DEMO!!!!!!!!</vt:lpstr>
      <vt:lpstr>Compiler Architecture</vt:lpstr>
      <vt:lpstr>  Visitor Design Pattern</vt:lpstr>
      <vt:lpstr>What it is and how does it help ?</vt:lpstr>
      <vt:lpstr>Slide 31</vt:lpstr>
      <vt:lpstr>Slide 32</vt:lpstr>
      <vt:lpstr>How does this relate to a compiler?</vt:lpstr>
      <vt:lpstr>Visitor Pattern In Bo01Zebra</vt:lpstr>
      <vt:lpstr>Java Library</vt:lpstr>
      <vt:lpstr>Inbuilt Functionality</vt:lpstr>
      <vt:lpstr>Walk Through Sample Code</vt:lpstr>
      <vt:lpstr>Lexer</vt:lpstr>
      <vt:lpstr>Lexer</vt:lpstr>
      <vt:lpstr>Lexer</vt:lpstr>
      <vt:lpstr>Lexer</vt:lpstr>
      <vt:lpstr>Lexer</vt:lpstr>
      <vt:lpstr>Lexer</vt:lpstr>
      <vt:lpstr>Parser</vt:lpstr>
      <vt:lpstr>Parser</vt:lpstr>
      <vt:lpstr>Parser</vt:lpstr>
      <vt:lpstr>Parser</vt:lpstr>
      <vt:lpstr>Parser</vt:lpstr>
      <vt:lpstr>Parser</vt:lpstr>
      <vt:lpstr>AST nodes</vt:lpstr>
      <vt:lpstr>Slide 51</vt:lpstr>
      <vt:lpstr>Symbol Table and Type Checking </vt:lpstr>
      <vt:lpstr>Translated Java Code</vt:lpstr>
      <vt:lpstr>Output</vt:lpstr>
      <vt:lpstr>Execution Environment</vt:lpstr>
      <vt:lpstr>Process used to manage Project</vt:lpstr>
      <vt:lpstr>Process used to manage Project</vt:lpstr>
      <vt:lpstr>Testing</vt:lpstr>
      <vt:lpstr>Testing</vt:lpstr>
      <vt:lpstr>Problems in testing</vt:lpstr>
      <vt:lpstr>Lessons Learned</vt:lpstr>
      <vt:lpstr>Thank you!</vt:lpstr>
    </vt:vector>
  </TitlesOfParts>
  <Company>Greens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 Chandra</dc:creator>
  <cp:lastModifiedBy> </cp:lastModifiedBy>
  <cp:revision>44</cp:revision>
  <dcterms:created xsi:type="dcterms:W3CDTF">2013-05-15T22:37:40Z</dcterms:created>
  <dcterms:modified xsi:type="dcterms:W3CDTF">2013-05-20T15:43:13Z</dcterms:modified>
</cp:coreProperties>
</file>