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1" r:id="rId1"/>
  </p:sldMasterIdLst>
  <p:sldIdLst>
    <p:sldId id="256" r:id="rId2"/>
    <p:sldId id="257" r:id="rId3"/>
    <p:sldId id="261" r:id="rId4"/>
    <p:sldId id="262" r:id="rId5"/>
    <p:sldId id="259" r:id="rId6"/>
    <p:sldId id="263" r:id="rId7"/>
    <p:sldId id="265" r:id="rId8"/>
    <p:sldId id="266" r:id="rId9"/>
    <p:sldId id="267" r:id="rId10"/>
    <p:sldId id="277" r:id="rId11"/>
    <p:sldId id="275" r:id="rId12"/>
    <p:sldId id="258" r:id="rId13"/>
    <p:sldId id="260" r:id="rId14"/>
    <p:sldId id="268" r:id="rId15"/>
    <p:sldId id="270" r:id="rId16"/>
    <p:sldId id="271" r:id="rId17"/>
    <p:sldId id="272" r:id="rId18"/>
    <p:sldId id="273" r:id="rId19"/>
    <p:sldId id="274" r:id="rId20"/>
    <p:sldId id="276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503B3-8767-4C26-B22C-74D6126B8A98}" type="datetime4">
              <a:rPr lang="en-US"/>
              <a:pPr>
                <a:defRPr/>
              </a:pPr>
              <a:t>May 18, 2013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A07B3-322E-49F0-99CB-0FD246EEB1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D02A0-43B9-428B-A7B4-525639FA7667}" type="datetime4">
              <a:rPr lang="en-US"/>
              <a:pPr>
                <a:defRPr/>
              </a:pPr>
              <a:t>May 18, 2013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B336B-E557-4831-8D7B-4428F54DDD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11E12-7E25-4431-A495-9263E7850167}" type="datetime4">
              <a:rPr lang="en-US"/>
              <a:pPr>
                <a:defRPr/>
              </a:pPr>
              <a:t>May 18, 2013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7B0E0-43BD-4A0E-AB6E-E12C0525C4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5345-ABDF-46CE-927C-CCD4E908C9C2}" type="datetime4">
              <a:rPr lang="en-US"/>
              <a:pPr>
                <a:defRPr/>
              </a:pPr>
              <a:t>May 18, 2013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07739-7D70-42CB-95D7-9E09B7DF7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620AE-8646-49DD-998F-8784596FFF1B}" type="datetime4">
              <a:rPr lang="en-US"/>
              <a:pPr>
                <a:defRPr/>
              </a:pPr>
              <a:t>May 18,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E9418-43D1-4AB0-B866-AF9CED182A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D2C93-E1AB-4502-827B-1DC0FEF03E6E}" type="datetime4">
              <a:rPr lang="en-US"/>
              <a:pPr>
                <a:defRPr/>
              </a:pPr>
              <a:t>May 18, 2013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888AF-F6B3-47EB-BC98-3A45FF7317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7FEDA-628C-4868-B54F-805037C60994}" type="datetime4">
              <a:rPr lang="en-US"/>
              <a:pPr>
                <a:defRPr/>
              </a:pPr>
              <a:t>May 18, 2013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029C9-D3C1-4EE9-8801-CFB696BDC2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FEB4B-5F9E-444B-AA57-50E4588BBE36}" type="datetime4">
              <a:rPr lang="en-US"/>
              <a:pPr>
                <a:defRPr/>
              </a:pPr>
              <a:t>May 18, 2013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05BE3-2A03-48AF-817C-DC58A40505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3145E-5135-4AE4-BA99-543C1662A19D}" type="datetime4">
              <a:rPr lang="en-US"/>
              <a:pPr>
                <a:defRPr/>
              </a:pPr>
              <a:t>May 18, 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456B7-0708-447D-9A8D-0342A30058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EF6D5-153F-4F26-A77C-A6471802A7E5}" type="datetime4">
              <a:rPr lang="en-US"/>
              <a:pPr>
                <a:defRPr/>
              </a:pPr>
              <a:t>May 18, 2013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1D5C6-803A-440C-8321-19AF621571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427A9-AD9B-4370-B068-EED49C9F50F3}" type="datetime4">
              <a:rPr lang="en-US"/>
              <a:pPr>
                <a:defRPr/>
              </a:pPr>
              <a:t>May 18, 2013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0C80E-D6DD-462F-AB02-9B47B69696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63F7D5-6641-44BA-8255-45C34A59EBCA}" type="datetime4">
              <a:rPr lang="en-US"/>
              <a:pPr>
                <a:defRPr/>
              </a:pPr>
              <a:t>May 18, 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6CEF6C-39D3-4296-A985-5B1381264B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2" r:id="rId1"/>
    <p:sldLayoutId id="2147484231" r:id="rId2"/>
    <p:sldLayoutId id="2147484233" r:id="rId3"/>
    <p:sldLayoutId id="2147484230" r:id="rId4"/>
    <p:sldLayoutId id="2147484229" r:id="rId5"/>
    <p:sldLayoutId id="2147484228" r:id="rId6"/>
    <p:sldLayoutId id="2147484227" r:id="rId7"/>
    <p:sldLayoutId id="2147484226" r:id="rId8"/>
    <p:sldLayoutId id="2147484225" r:id="rId9"/>
    <p:sldLayoutId id="2147484224" r:id="rId10"/>
    <p:sldLayoutId id="2147484223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22275" y="1371600"/>
            <a:ext cx="8229600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314" name="Subtitle 1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r>
              <a:rPr lang="en-US" i="1" smtClean="0"/>
              <a:t>The Email Sending and Editing Language</a:t>
            </a:r>
          </a:p>
          <a:p>
            <a:endParaRPr lang="en-US" sz="2000" smtClean="0"/>
          </a:p>
          <a:p>
            <a:r>
              <a:rPr lang="en-US" sz="2000" u="sng" smtClean="0"/>
              <a:t>Members: </a:t>
            </a:r>
          </a:p>
          <a:p>
            <a:r>
              <a:rPr lang="en-US" sz="2000" smtClean="0"/>
              <a:t>Yuting Chen (Program Manager)</a:t>
            </a:r>
          </a:p>
          <a:p>
            <a:r>
              <a:rPr lang="en-US" sz="2000" smtClean="0"/>
              <a:t>Serge Yegiazarov (Language Guru)</a:t>
            </a:r>
          </a:p>
          <a:p>
            <a:r>
              <a:rPr lang="en-US" sz="2000" smtClean="0"/>
              <a:t>Curtis Cooper (System Architect)</a:t>
            </a:r>
          </a:p>
          <a:p>
            <a:r>
              <a:rPr lang="en-US" sz="2000" smtClean="0"/>
              <a:t>Jiazhen Zhou (System Integrator)</a:t>
            </a:r>
          </a:p>
          <a:p>
            <a:r>
              <a:rPr lang="en-US" sz="2000" smtClean="0"/>
              <a:t>I-Hung Wang (System Tester)</a:t>
            </a:r>
          </a:p>
          <a:p>
            <a:r>
              <a:rPr lang="en-US" sz="2000" smtClean="0"/>
              <a:t>Karan Bathla (Mentor)</a:t>
            </a: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752600"/>
            <a:ext cx="53721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Symbol Table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2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00000020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message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happyNewYears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00000040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list&lt;string&gt;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contactList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00000080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Final Java Code</a:t>
            </a:r>
            <a:endParaRPr lang="en-US" dirty="0"/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2419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1000" smtClean="0"/>
              <a:t>public class Target {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	public static void main(String[] args) throws Exception {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		String happyNewYears = "Happy New Years!";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		ArrayList&lt;String&gt; contactList = new ArrayList&lt;String&gt;();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		contactList.add("yuting@gmail.com");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		contactList.add("curtis@gmail.com");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		for (String s : contactList) {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   			Properties props = new Properties();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    			props.put("mail.smtp.auth", "true");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    			props.put("mail.smtp.starttls.enable", "true");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    			props.put("mail.smtp.host", "smtp.gmail.com");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    			final String username = "rrichardson@gmail.com”;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    			final String password = “password1234";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    			Session session = Session.getInstance(props, new javax.mail.Authenticator() {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                			protected PasswordAuthentication getPasswordAuthentication() { 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					return new PasswordAuthentication(username , password);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				}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			});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    			try {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        			Message message = new MimeMessage(session);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        			message.setRecipients(Message.RecipientType.TO, InternetAddress.parse(s));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        			message.setSubject("Hello!");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        			message.setText(happyNewYears);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        			Transport.send(message);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    			} catch (MessagingException e) {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       	 		throw new RuntimeException(e);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    			}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    		}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   	}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>}	</a:t>
            </a:r>
          </a:p>
          <a:p>
            <a:pPr>
              <a:buFont typeface="Wingdings 2" pitchFamily="18" charset="2"/>
              <a:buNone/>
            </a:pPr>
            <a:r>
              <a:rPr lang="en-US" sz="1000" smtClean="0"/>
              <a:t/>
            </a:r>
            <a:br>
              <a:rPr lang="en-US" sz="1000" smtClean="0"/>
            </a:br>
            <a:endParaRPr lang="en-US" sz="1000" smtClean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Program 1</a:t>
            </a:r>
            <a:endParaRPr lang="en-US" dirty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Showcases </a:t>
            </a:r>
            <a:r>
              <a:rPr lang="en-US" i="1" smtClean="0"/>
              <a:t>structs</a:t>
            </a:r>
            <a:r>
              <a:rPr lang="en-US" smtClean="0"/>
              <a:t> and </a:t>
            </a:r>
            <a:r>
              <a:rPr lang="en-US" i="1" smtClean="0"/>
              <a:t>wildcards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Program 2</a:t>
            </a:r>
            <a:endParaRPr lang="en-US" dirty="0"/>
          </a:p>
        </p:txBody>
      </p:sp>
      <p:sp>
        <p:nvSpPr>
          <p:cNvPr id="2560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By Karan Bathla</a:t>
            </a:r>
          </a:p>
          <a:p>
            <a:r>
              <a:rPr lang="en-US" smtClean="0"/>
              <a:t>Showcases user-defined functions, control flow, and </a:t>
            </a:r>
            <a:r>
              <a:rPr lang="en-US" i="1" smtClean="0"/>
              <a:t>wildcards</a:t>
            </a:r>
            <a:r>
              <a:rPr lang="en-US" smtClean="0"/>
              <a:t>.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Program 3</a:t>
            </a:r>
            <a:endParaRPr lang="en-US" dirty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Showcases </a:t>
            </a:r>
            <a:r>
              <a:rPr lang="en-US" i="1" smtClean="0"/>
              <a:t>#insert</a:t>
            </a:r>
            <a:r>
              <a:rPr lang="en-US" smtClean="0"/>
              <a:t>, </a:t>
            </a:r>
            <a:r>
              <a:rPr lang="en-US" i="1" smtClean="0"/>
              <a:t>import()</a:t>
            </a:r>
            <a:r>
              <a:rPr lang="en-US" smtClean="0"/>
              <a:t>, </a:t>
            </a:r>
            <a:r>
              <a:rPr lang="en-US" i="1" smtClean="0"/>
              <a:t>export()</a:t>
            </a:r>
            <a:r>
              <a:rPr lang="en-US" smtClean="0"/>
              <a:t>, and </a:t>
            </a:r>
            <a:r>
              <a:rPr lang="en-US" i="1" smtClean="0"/>
              <a:t>wildcards</a:t>
            </a:r>
            <a:r>
              <a:rPr lang="en-US" smtClean="0"/>
              <a:t>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How Do We Execute All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err="1"/>
              <a:t>EliteMail</a:t>
            </a:r>
            <a:r>
              <a:rPr lang="en-US" dirty="0"/>
              <a:t> is largely a translator, so it does not have its own runtime environment per se. </a:t>
            </a:r>
            <a:r>
              <a:rPr lang="en-US" dirty="0" smtClean="0"/>
              <a:t>Our environment works </a:t>
            </a:r>
            <a:r>
              <a:rPr lang="en-US" dirty="0"/>
              <a:t>by translating </a:t>
            </a:r>
            <a:r>
              <a:rPr lang="en-US" dirty="0" err="1"/>
              <a:t>EliteMail</a:t>
            </a:r>
            <a:r>
              <a:rPr lang="en-US" dirty="0"/>
              <a:t> source code into a Java file. </a:t>
            </a: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The </a:t>
            </a:r>
            <a:r>
              <a:rPr lang="en-US" dirty="0"/>
              <a:t>Java file is then executed through the usual Java virtual machine. Thus, the runtime environment of </a:t>
            </a:r>
            <a:r>
              <a:rPr lang="en-US" dirty="0" err="1"/>
              <a:t>EliteMail</a:t>
            </a:r>
            <a:r>
              <a:rPr lang="en-US" dirty="0"/>
              <a:t> is essentially the runtime environment of Java.</a:t>
            </a: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The execution environment consists of three main portions: the Main driving file, all the AST node classes, and the symbol table.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We are able to run this setup via both Eclipse and command line + .jar file.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What Tools Were Used?</a:t>
            </a:r>
            <a:endParaRPr lang="en-US" dirty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JFlex and CUP were used to develop the lexer and parser.</a:t>
            </a:r>
          </a:p>
          <a:p>
            <a:r>
              <a:rPr lang="en-US" smtClean="0"/>
              <a:t>Windows batch scripts were used as early “makefiles”, but later moved to Eclipse.</a:t>
            </a:r>
          </a:p>
          <a:p>
            <a:r>
              <a:rPr lang="en-US" smtClean="0"/>
              <a:t>Notepad++ first used to edit Java files, but later Eclipse.</a:t>
            </a:r>
          </a:p>
          <a:p>
            <a:r>
              <a:rPr lang="en-US" smtClean="0"/>
              <a:t>GitHub for version control.</a:t>
            </a:r>
          </a:p>
          <a:p>
            <a:r>
              <a:rPr lang="en-US" smtClean="0"/>
              <a:t>Google Drive for early lexer + grammar development, papers, and idea exchange.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Early “</a:t>
            </a:r>
            <a:r>
              <a:rPr lang="en-US" dirty="0" err="1" smtClean="0"/>
              <a:t>Makefile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Font typeface="Wingdings 2" pitchFamily="18" charset="2"/>
              <a:buNone/>
            </a:pPr>
            <a:r>
              <a:rPr lang="en-US" sz="1400" smtClean="0">
                <a:latin typeface="Consolas" pitchFamily="49" charset="0"/>
              </a:rPr>
              <a:t>del Yylex.java</a:t>
            </a:r>
          </a:p>
          <a:p>
            <a:pPr marL="136525" indent="0">
              <a:buFont typeface="Wingdings 2" pitchFamily="18" charset="2"/>
              <a:buNone/>
            </a:pPr>
            <a:endParaRPr lang="en-US" sz="1400" smtClean="0">
              <a:latin typeface="Consolas" pitchFamily="49" charset="0"/>
            </a:endParaRPr>
          </a:p>
          <a:p>
            <a:pPr marL="136525" indent="0">
              <a:buFont typeface="Wingdings 2" pitchFamily="18" charset="2"/>
              <a:buNone/>
            </a:pPr>
            <a:r>
              <a:rPr lang="en-US" sz="1400" smtClean="0">
                <a:latin typeface="Consolas" pitchFamily="49" charset="0"/>
              </a:rPr>
              <a:t>call jflex scanner.flex</a:t>
            </a:r>
          </a:p>
          <a:p>
            <a:pPr marL="136525" indent="0">
              <a:buFont typeface="Wingdings 2" pitchFamily="18" charset="2"/>
              <a:buNone/>
            </a:pPr>
            <a:endParaRPr lang="en-US" sz="1400" smtClean="0">
              <a:latin typeface="Consolas" pitchFamily="49" charset="0"/>
            </a:endParaRPr>
          </a:p>
          <a:p>
            <a:pPr marL="136525" indent="0">
              <a:buFont typeface="Wingdings 2" pitchFamily="18" charset="2"/>
              <a:buNone/>
            </a:pPr>
            <a:r>
              <a:rPr lang="en-US" sz="1400" smtClean="0">
                <a:latin typeface="Consolas" pitchFamily="49" charset="0"/>
              </a:rPr>
              <a:t>del parser.java</a:t>
            </a:r>
          </a:p>
          <a:p>
            <a:pPr marL="136525" indent="0">
              <a:buFont typeface="Wingdings 2" pitchFamily="18" charset="2"/>
              <a:buNone/>
            </a:pPr>
            <a:endParaRPr lang="en-US" sz="1400" smtClean="0">
              <a:latin typeface="Consolas" pitchFamily="49" charset="0"/>
            </a:endParaRPr>
          </a:p>
          <a:p>
            <a:pPr marL="136525" indent="0">
              <a:buFont typeface="Wingdings 2" pitchFamily="18" charset="2"/>
              <a:buNone/>
            </a:pPr>
            <a:r>
              <a:rPr lang="en-US" sz="1400" smtClean="0">
                <a:latin typeface="Consolas" pitchFamily="49" charset="0"/>
              </a:rPr>
              <a:t>java -jar java-cup-11a.jar -interface parser.cup</a:t>
            </a:r>
          </a:p>
          <a:p>
            <a:pPr marL="136525" indent="0">
              <a:buFont typeface="Wingdings 2" pitchFamily="18" charset="2"/>
              <a:buNone/>
            </a:pPr>
            <a:endParaRPr lang="en-US" sz="1400" smtClean="0">
              <a:latin typeface="Consolas" pitchFamily="49" charset="0"/>
            </a:endParaRPr>
          </a:p>
          <a:p>
            <a:pPr marL="136525" indent="0">
              <a:buFont typeface="Wingdings 2" pitchFamily="18" charset="2"/>
              <a:buNone/>
            </a:pPr>
            <a:r>
              <a:rPr lang="en-US" sz="1400" smtClean="0">
                <a:latin typeface="Consolas" pitchFamily="49" charset="0"/>
              </a:rPr>
              <a:t>javac -cp java-cup-11a-runtime.jar javax.mail.jar AST.java parser.java sym.java Symtab.java SymtabEntry.java Tstring_literal.java Tmessage_literal.java Tdefinition.java Texp.java Tident.java Tlist.java Tmain_declaration.java Tmessage.java Tnumber.java Tobject_function_call.java Tpar.java Tparlist.java Tprogram.java Tsend_call.java Tstatement_list.java Tstatement.java Tstring.java Tstruct_declaration_list.java Tstruct_declaration.java Tstruct_field_declaration_list.java Tstruct_field_declaration.java Ttype.java Yylex.java Main.java</a:t>
            </a:r>
          </a:p>
          <a:p>
            <a:pPr marL="136525" indent="0">
              <a:buFont typeface="Wingdings 2" pitchFamily="18" charset="2"/>
              <a:buNone/>
            </a:pPr>
            <a:endParaRPr lang="en-US" sz="1400" smtClean="0">
              <a:latin typeface="Consolas" pitchFamily="49" charset="0"/>
            </a:endParaRPr>
          </a:p>
          <a:p>
            <a:pPr marL="136525" indent="0">
              <a:buFont typeface="Wingdings 2" pitchFamily="18" charset="2"/>
              <a:buNone/>
            </a:pPr>
            <a:r>
              <a:rPr lang="en-US" sz="1400" smtClean="0">
                <a:latin typeface="Consolas" pitchFamily="49" charset="0"/>
              </a:rPr>
              <a:t>java -cp java-cup-11a-runtime.jar;javax.mail.jar;. Main&lt;example.as</a:t>
            </a:r>
          </a:p>
          <a:p>
            <a:pPr marL="136525" indent="0">
              <a:buFont typeface="Wingdings 2" pitchFamily="18" charset="2"/>
              <a:buNone/>
            </a:pPr>
            <a:endParaRPr lang="en-US" sz="1400" smtClean="0">
              <a:latin typeface="Consolas" pitchFamily="49" charset="0"/>
            </a:endParaRPr>
          </a:p>
          <a:p>
            <a:pPr marL="136525" indent="0">
              <a:buFont typeface="Wingdings 2" pitchFamily="18" charset="2"/>
              <a:buNone/>
            </a:pPr>
            <a:r>
              <a:rPr lang="en-US" sz="1400" smtClean="0">
                <a:latin typeface="Consolas" pitchFamily="49" charset="0"/>
              </a:rPr>
              <a:t>PAUSE</a:t>
            </a:r>
            <a:br>
              <a:rPr lang="en-US" sz="1400" smtClean="0">
                <a:latin typeface="Consolas" pitchFamily="49" charset="0"/>
              </a:rPr>
            </a:br>
            <a:endParaRPr lang="en-US" sz="1400" smtClean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How’d We Manage This?</a:t>
            </a:r>
            <a:endParaRPr lang="en-US" dirty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Roles were assigned, but were kept intentionally loose.</a:t>
            </a:r>
          </a:p>
          <a:p>
            <a:r>
              <a:rPr lang="en-US" smtClean="0"/>
              <a:t>Weekly (but necessary)  meetings were had.</a:t>
            </a:r>
          </a:p>
          <a:p>
            <a:r>
              <a:rPr lang="en-US" smtClean="0"/>
              <a:t>Constant communication via Google Docs.</a:t>
            </a:r>
          </a:p>
          <a:p>
            <a:r>
              <a:rPr lang="en-US" smtClean="0"/>
              <a:t>One person would initiate section, and others would build on top of it.</a:t>
            </a:r>
          </a:p>
          <a:p>
            <a:r>
              <a:rPr lang="en-US" smtClean="0"/>
              <a:t>“Agile” methodology – test while you code.</a:t>
            </a:r>
          </a:p>
          <a:p>
            <a:r>
              <a:rPr lang="en-US" smtClean="0"/>
              <a:t>Project success ultimately dependent on desire and discipline of the group.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How Can You Even Test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1800" dirty="0" smtClean="0"/>
              <a:t>A Windows batch file was used to pump multiple </a:t>
            </a:r>
            <a:r>
              <a:rPr lang="en-US" sz="1800" dirty="0" err="1" smtClean="0"/>
              <a:t>EliteMail</a:t>
            </a:r>
            <a:r>
              <a:rPr lang="en-US" sz="1800" dirty="0" smtClean="0"/>
              <a:t> source files into the compiler, while keeping track of errors.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sz="1800" dirty="0" smtClean="0"/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bool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999;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Result: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Failure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ype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mismatch (999 does not match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18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score =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abc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Result: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Failure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type mismatch (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abc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does not match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list&lt;contact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&gt;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plt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add(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plt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Result: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Failure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add() takes two arguments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What is </a:t>
            </a:r>
            <a:r>
              <a:rPr lang="en-US" dirty="0" err="1" smtClean="0"/>
              <a:t>EliteMail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EliteMail is a language designed to make the sending of mass customized emails incredibly simple and intuitive.</a:t>
            </a:r>
          </a:p>
          <a:p>
            <a:r>
              <a:rPr lang="en-US" smtClean="0"/>
              <a:t>It operates using Oracle’s JavaMail API, but abstracts away all the messy details.</a:t>
            </a:r>
          </a:p>
          <a:p>
            <a:r>
              <a:rPr lang="en-US" smtClean="0"/>
              <a:t>Should be incredibly useful to anyone who has to routinely send out lists of emails, including HR representatives, professors, managers, etc.</a:t>
            </a:r>
          </a:p>
          <a:p>
            <a:r>
              <a:rPr lang="en-US" smtClean="0"/>
              <a:t>Uses a familiar and clean C-like syntax.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So, What Have We Learned?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48640" indent="-411480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/>
              <a:t>It is important to begin early and work consistently (consistently meaning a little bit each week, instead of putting in a lot of work one week and taking the next week off).</a:t>
            </a:r>
            <a:endParaRPr lang="en-US" b="1" dirty="0"/>
          </a:p>
          <a:p>
            <a:pPr marL="548640" indent="-411480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/>
              <a:t>It is good to keep in touch with your advisor, as he/she has lots of helpful advice.</a:t>
            </a:r>
            <a:endParaRPr lang="en-US" b="1" dirty="0"/>
          </a:p>
          <a:p>
            <a:pPr marL="548640" indent="-411480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/>
              <a:t>There is no shame in reaching out to anybody for help - sometimes even the smallest bit of support can give your project weeks worth of progress.</a:t>
            </a:r>
            <a:endParaRPr lang="en-US" b="1" dirty="0"/>
          </a:p>
          <a:p>
            <a:pPr marL="548640" indent="-411480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/>
              <a:t>Google Docs is a very useful tool for team communications, but is not ideal for sharing code. Used together with </a:t>
            </a:r>
            <a:r>
              <a:rPr lang="en-US" dirty="0" err="1"/>
              <a:t>GitHub</a:t>
            </a:r>
            <a:r>
              <a:rPr lang="en-US" dirty="0"/>
              <a:t> however, just about all coordination efforts are covered.</a:t>
            </a:r>
            <a:endParaRPr lang="en-US" b="1" dirty="0"/>
          </a:p>
          <a:p>
            <a:pPr marL="548640" indent="-411480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/>
              <a:t>Having things planned out early was important and defined reasonable milestones at each development stage.</a:t>
            </a:r>
            <a:endParaRPr lang="en-US" b="1" dirty="0"/>
          </a:p>
          <a:p>
            <a:pPr marL="548640" indent="-411480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/>
              <a:t>Make compromises when </a:t>
            </a:r>
            <a:r>
              <a:rPr lang="en-US" dirty="0" smtClean="0"/>
              <a:t>necessary</a:t>
            </a:r>
            <a:r>
              <a:rPr lang="en-US" dirty="0"/>
              <a:t>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Why Do You Care?</a:t>
            </a:r>
            <a:endParaRPr lang="en-US" dirty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Suppose you want to send a “Happy New Years!” message to an entire mailing list, but want to personalize each one with a name.</a:t>
            </a:r>
          </a:p>
          <a:p>
            <a:r>
              <a:rPr lang="en-US" smtClean="0"/>
              <a:t>Suppose you want to send a congratulatory message to an entire mailing list, but don’t want to send the exact same one everywhere.</a:t>
            </a:r>
          </a:p>
          <a:p>
            <a:r>
              <a:rPr lang="en-US" smtClean="0"/>
              <a:t>Suppose you want to send to an entire mailing list, but want to send one type of email to one type of colleague, and another to another type.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Can You Tell Me More Then?</a:t>
            </a: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EliteMail builds on top of Java’s incredibly powerful virtual machine, leveraging only the code segments needed for an email language.</a:t>
            </a:r>
          </a:p>
          <a:p>
            <a:r>
              <a:rPr lang="en-US" smtClean="0"/>
              <a:t>An EliteMail source file is translated to a Java file, which is then run on the JVM to produce results.</a:t>
            </a:r>
          </a:p>
          <a:p>
            <a:r>
              <a:rPr lang="en-US" smtClean="0"/>
              <a:t>Error checking occurs on front and back end.</a:t>
            </a:r>
          </a:p>
          <a:p>
            <a:r>
              <a:rPr lang="en-US" smtClean="0"/>
              <a:t>Imperative, strongly and statically typed, statically scoped, pass by value, NE evaluation.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The Translator: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/>
            </a:extLst>
          </a:blip>
          <a:srcRect/>
          <a:stretch>
            <a:fillRect/>
          </a:stretch>
        </p:blipFill>
        <p:spPr>
          <a:xfrm>
            <a:off x="5181600" y="76200"/>
            <a:ext cx="3026898" cy="6705601"/>
          </a:xfrm>
          <a:ln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Translation In Action: Example</a:t>
            </a:r>
            <a:endParaRPr lang="en-US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#account{</a:t>
            </a:r>
          </a:p>
          <a:p>
            <a:pPr marL="136525" indent="0"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	host = smtp.gmail.com;</a:t>
            </a:r>
          </a:p>
          <a:p>
            <a:pPr marL="136525" indent="0"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	username = rrichardson@gmail.com;</a:t>
            </a:r>
          </a:p>
          <a:p>
            <a:pPr marL="136525" indent="0"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	password = password1234;</a:t>
            </a:r>
          </a:p>
          <a:p>
            <a:pPr marL="136525" indent="0"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} </a:t>
            </a:r>
          </a:p>
          <a:p>
            <a:pPr marL="136525" indent="0"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main{</a:t>
            </a:r>
          </a:p>
          <a:p>
            <a:pPr marL="136525" indent="0"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	message happyNewYears = “Happy New Years!”;</a:t>
            </a:r>
          </a:p>
          <a:p>
            <a:pPr marL="136525" indent="0"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	list&lt;string&gt; contactList;</a:t>
            </a:r>
          </a:p>
          <a:p>
            <a:pPr marL="136525" indent="0"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	contactList.add(“yuting@gmail.com”, “curtis@gmail.com”);</a:t>
            </a:r>
          </a:p>
          <a:p>
            <a:pPr marL="136525" indent="0"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	foreach string s in contactList{</a:t>
            </a:r>
            <a:br>
              <a:rPr lang="en-US" sz="1800" smtClean="0">
                <a:latin typeface="Consolas" pitchFamily="49" charset="0"/>
              </a:rPr>
            </a:br>
            <a:r>
              <a:rPr lang="en-US" sz="1800" smtClean="0">
                <a:latin typeface="Consolas" pitchFamily="49" charset="0"/>
              </a:rPr>
              <a:t>    		send(“Hello!”, happyNewYears, s);</a:t>
            </a:r>
            <a:br>
              <a:rPr lang="en-US" sz="1800" smtClean="0">
                <a:latin typeface="Consolas" pitchFamily="49" charset="0"/>
              </a:rPr>
            </a:br>
            <a:r>
              <a:rPr lang="en-US" sz="1800" smtClean="0">
                <a:latin typeface="Consolas" pitchFamily="49" charset="0"/>
              </a:rPr>
              <a:t>	}</a:t>
            </a:r>
          </a:p>
          <a:p>
            <a:pPr marL="136525" indent="0"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}</a:t>
            </a:r>
          </a:p>
          <a:p>
            <a:pPr marL="136525" indent="0"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/>
            </a:r>
            <a:br>
              <a:rPr lang="en-US" sz="1800" smtClean="0">
                <a:latin typeface="Consolas" pitchFamily="49" charset="0"/>
              </a:rPr>
            </a:br>
            <a:endParaRPr lang="en-US" sz="1800" smtClean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Lexer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“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main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”         	--&gt; 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“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{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” 			--&gt; 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“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message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” 		--&gt; 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“ </a:t>
            </a:r>
            <a:r>
              <a:rPr lang="en-US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happyNewYears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” 	--&gt; 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“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” 			--&gt; 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“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“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” 			--&gt; 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“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Happy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” 			--&gt; 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“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” 			--&gt; 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“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Years!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” 		--&gt; 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“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”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” 			--&gt; 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“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” 			--&gt;  …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etc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>
                <a:latin typeface="Consolas" pitchFamily="49" charset="0"/>
                <a:cs typeface="Consolas" pitchFamily="49" charset="0"/>
              </a:rPr>
              <a:t/>
            </a:r>
            <a:br>
              <a:rPr lang="en-US" dirty="0">
                <a:latin typeface="Consolas" pitchFamily="49" charset="0"/>
                <a:cs typeface="Consolas" pitchFamily="49" charset="0"/>
              </a:rPr>
            </a:b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Parse Tree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117041" y="1752600"/>
            <a:ext cx="8874559" cy="45720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AST</a:t>
            </a:r>
            <a:endParaRPr lang="en-US" dirty="0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82295" y="1600200"/>
            <a:ext cx="8969027" cy="44958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4632</TotalTime>
  <Words>779</Words>
  <Application>Microsoft Office PowerPoint</Application>
  <PresentationFormat>On-screen Show (4:3)</PresentationFormat>
  <Paragraphs>139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Book Antiqua</vt:lpstr>
      <vt:lpstr>Arial</vt:lpstr>
      <vt:lpstr>Lucida Sans</vt:lpstr>
      <vt:lpstr>Wingdings 2</vt:lpstr>
      <vt:lpstr>Wingdings</vt:lpstr>
      <vt:lpstr>Wingdings 3</vt:lpstr>
      <vt:lpstr>Calibri</vt:lpstr>
      <vt:lpstr>Consolas</vt:lpstr>
      <vt:lpstr>Apex</vt:lpstr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Serge</dc:creator>
  <cp:lastModifiedBy>Alfred Aho</cp:lastModifiedBy>
  <cp:revision>41</cp:revision>
  <dcterms:created xsi:type="dcterms:W3CDTF">2013-05-11T19:16:10Z</dcterms:created>
  <dcterms:modified xsi:type="dcterms:W3CDTF">2013-05-18T14:21:41Z</dcterms:modified>
</cp:coreProperties>
</file>