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8" r:id="rId1"/>
  </p:sldMasterIdLst>
  <p:notesMasterIdLst>
    <p:notesMasterId r:id="rId34"/>
  </p:notesMasterIdLst>
  <p:sldIdLst>
    <p:sldId id="256" r:id="rId2"/>
    <p:sldId id="262" r:id="rId3"/>
    <p:sldId id="261" r:id="rId4"/>
    <p:sldId id="265" r:id="rId5"/>
    <p:sldId id="272" r:id="rId6"/>
    <p:sldId id="279" r:id="rId7"/>
    <p:sldId id="267" r:id="rId8"/>
    <p:sldId id="291" r:id="rId9"/>
    <p:sldId id="260" r:id="rId10"/>
    <p:sldId id="289" r:id="rId11"/>
    <p:sldId id="259" r:id="rId12"/>
    <p:sldId id="263" r:id="rId13"/>
    <p:sldId id="264" r:id="rId14"/>
    <p:sldId id="280" r:id="rId15"/>
    <p:sldId id="281" r:id="rId16"/>
    <p:sldId id="258" r:id="rId17"/>
    <p:sldId id="268" r:id="rId18"/>
    <p:sldId id="273" r:id="rId19"/>
    <p:sldId id="274" r:id="rId20"/>
    <p:sldId id="269" r:id="rId21"/>
    <p:sldId id="284" r:id="rId22"/>
    <p:sldId id="285" r:id="rId23"/>
    <p:sldId id="270" r:id="rId24"/>
    <p:sldId id="282" r:id="rId25"/>
    <p:sldId id="283" r:id="rId26"/>
    <p:sldId id="277" r:id="rId27"/>
    <p:sldId id="271" r:id="rId28"/>
    <p:sldId id="276" r:id="rId29"/>
    <p:sldId id="257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0" autoAdjust="0"/>
  </p:normalViewPr>
  <p:slideViewPr>
    <p:cSldViewPr snapToGrid="0" snapToObjects="1">
      <p:cViewPr varScale="1">
        <p:scale>
          <a:sx n="62" d="100"/>
          <a:sy n="62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08786F-9928-4E69-A648-75168D91FE45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6F5082-E67F-45B2-9904-3FEFFB1C0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C0DE7B-178E-4253-9DBD-0A88F4FFB2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D6797-8A42-4C0F-9D13-CE5C36B05A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997CBA-F3BB-4E54-9B77-EE4D40AD1D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ED657-AA44-4F3A-80C5-D940ABE1A036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DE08-7B5E-461F-AD2A-1DD87E7AD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9A50-F007-4EEC-9E70-5807E6A1A9D4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4CE-FB23-48D8-9430-E4EA42EF3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0F000-CB59-46EE-94E2-BD0E089B6EBD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7504D-10D7-4061-8320-C9064722C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6878-30C0-44BE-80EC-C274B2231A18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2E98-2DC8-4199-BE13-7B30C0D6C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585E-2411-4C31-A230-E29AB0D2DA26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F65C-AF82-4776-8EED-4DE2CB816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2F026-BB68-4546-938E-D1ADF6CC17FE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649E6-2398-46BB-AF96-3E9BA744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DC60-869A-4B2A-921D-C971A5804765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FE20A-4BE7-4D0D-B103-003B8AAA2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20674-FDFB-4776-93BD-EA1F90AA3B11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6F0C-A4C6-4854-A722-6FA237542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5ABA-4F52-4366-A093-377A3777A0D0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F91F-EE33-43B7-9DF7-BE7B5B67A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F11C-CA01-4389-B863-D60AE2E93513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02AA72-2382-4A41-B1CE-0DBF6161D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C8A7-E370-4DDD-A711-6577BF2B3791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A026-800E-4EFA-B9F4-95CD02DF7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1D98F81-4FA4-4BAA-928D-F1639F64E5DD}" type="datetimeFigureOut">
              <a:rPr lang="en-US"/>
              <a:pPr>
                <a:defRPr/>
              </a:pPr>
              <a:t>5/10/2012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227C940-DF98-40CF-9CB9-C01A6298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81" r:id="rId3"/>
    <p:sldLayoutId id="2147483878" r:id="rId4"/>
    <p:sldLayoutId id="2147483877" r:id="rId5"/>
    <p:sldLayoutId id="2147483876" r:id="rId6"/>
    <p:sldLayoutId id="2147483875" r:id="rId7"/>
    <p:sldLayoutId id="2147483882" r:id="rId8"/>
    <p:sldLayoutId id="2147483883" r:id="rId9"/>
    <p:sldLayoutId id="2147483874" r:id="rId10"/>
    <p:sldLayoutId id="21474838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0550" y="2625725"/>
            <a:ext cx="6013450" cy="25939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The Hog Language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4338" name="Picture 3" descr="ho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222250"/>
            <a:ext cx="3827462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ubtitle 2"/>
          <p:cNvSpPr txBox="1">
            <a:spLocks/>
          </p:cNvSpPr>
          <p:nvPr/>
        </p:nvSpPr>
        <p:spPr bwMode="auto">
          <a:xfrm>
            <a:off x="3352800" y="5410200"/>
            <a:ext cx="54594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en-US" sz="1600">
                <a:solidFill>
                  <a:schemeClr val="tx2"/>
                </a:solidFill>
                <a:latin typeface="Franklin Gothic Book" pitchFamily="34" charset="0"/>
              </a:rPr>
              <a:t>A scripting MapReduce language.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5900" y="1152525"/>
            <a:ext cx="2728913" cy="3325813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FFFFFF"/>
                </a:solidFill>
                <a:latin typeface="+mj-lt"/>
                <a:cs typeface="Helvetica"/>
              </a:rPr>
              <a:t>Jason Halpern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506E94"/>
                </a:solidFill>
                <a:cs typeface="Helvetica"/>
              </a:rPr>
              <a:t>Testing/Validation</a:t>
            </a:r>
            <a:endParaRPr sz="2600" cap="none" spc="0">
              <a:solidFill>
                <a:srgbClr val="506E94"/>
              </a:solidFill>
              <a:cs typeface="Helvetica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FFFFFF"/>
                </a:solidFill>
                <a:latin typeface="+mj-lt"/>
                <a:cs typeface="Helvetica"/>
              </a:rPr>
              <a:t>Samuel Messing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506E94"/>
                </a:solidFill>
                <a:cs typeface="Helvetica"/>
              </a:rPr>
              <a:t>Project Manager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FFFFFF"/>
                </a:solidFill>
                <a:latin typeface="+mj-lt"/>
                <a:cs typeface="Helvetica"/>
              </a:rPr>
              <a:t>Benjamin </a:t>
            </a:r>
            <a:r>
              <a:rPr sz="2600" cap="none" spc="0" err="1">
                <a:solidFill>
                  <a:srgbClr val="FFFFFF"/>
                </a:solidFill>
                <a:latin typeface="+mj-lt"/>
                <a:cs typeface="Helvetica"/>
              </a:rPr>
              <a:t>Rapaport</a:t>
            </a:r>
            <a:endParaRPr sz="2600" cap="none" spc="0">
              <a:solidFill>
                <a:srgbClr val="FFFFFF"/>
              </a:solidFill>
              <a:latin typeface="+mj-lt"/>
              <a:cs typeface="Helvetica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506E94"/>
                </a:solidFill>
                <a:cs typeface="Helvetica"/>
              </a:rPr>
              <a:t>System Architect</a:t>
            </a:r>
            <a:endParaRPr sz="2600" cap="none" spc="0">
              <a:solidFill>
                <a:srgbClr val="506E94"/>
              </a:solidFill>
              <a:cs typeface="Helvetica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 err="1">
                <a:solidFill>
                  <a:srgbClr val="FFFFFF"/>
                </a:solidFill>
                <a:latin typeface="+mj-lt"/>
                <a:cs typeface="Helvetica"/>
              </a:rPr>
              <a:t>Kurry</a:t>
            </a:r>
            <a:r>
              <a:rPr sz="2600" cap="none" spc="0">
                <a:solidFill>
                  <a:srgbClr val="FFFFFF"/>
                </a:solidFill>
                <a:latin typeface="+mj-lt"/>
                <a:cs typeface="Helvetica"/>
              </a:rPr>
              <a:t> Tran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506E94"/>
                </a:solidFill>
                <a:cs typeface="Helvetica"/>
              </a:rPr>
              <a:t>System Integrator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FFFFFF"/>
                </a:solidFill>
                <a:latin typeface="+mj-lt"/>
                <a:cs typeface="Helvetica"/>
              </a:rPr>
              <a:t>Paul </a:t>
            </a:r>
            <a:r>
              <a:rPr sz="2600" cap="none" spc="0" err="1">
                <a:solidFill>
                  <a:srgbClr val="FFFFFF"/>
                </a:solidFill>
                <a:latin typeface="+mj-lt"/>
                <a:cs typeface="Helvetica"/>
              </a:rPr>
              <a:t>Tylkin</a:t>
            </a:r>
            <a:endParaRPr sz="2600" cap="none" spc="0">
              <a:solidFill>
                <a:srgbClr val="FFFFFF"/>
              </a:solidFill>
              <a:latin typeface="+mj-lt"/>
              <a:cs typeface="Helvetica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cap="none" spc="0">
                <a:solidFill>
                  <a:srgbClr val="506E94"/>
                </a:solidFill>
                <a:cs typeface="Helvetica"/>
              </a:rPr>
              <a:t>Language Guru</a:t>
            </a:r>
            <a:endParaRPr sz="2600" cap="none" spc="0">
              <a:solidFill>
                <a:srgbClr val="506E94"/>
              </a:solidFill>
              <a:cs typeface="Helvetic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Program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25" y="1250950"/>
            <a:ext cx="5637213" cy="3581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cs typeface="Arial" pitchFamily="34" charset="0"/>
              </a:rPr>
              <a:t>@Functions</a:t>
            </a:r>
            <a:r>
              <a:rPr lang="en-US" sz="30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sz="3000" b="0" dirty="0" smtClean="0">
              <a:solidFill>
                <a:schemeClr val="bg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0" dirty="0">
                <a:cs typeface="Arial" pitchFamily="34" charset="0"/>
              </a:rPr>
              <a:t>	</a:t>
            </a:r>
            <a:r>
              <a:rPr lang="en-US" sz="3000" b="0" dirty="0" smtClean="0">
                <a:cs typeface="Arial" pitchFamily="34" charset="0"/>
              </a:rPr>
              <a:t>User-defined functions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cs typeface="Arial" pitchFamily="34" charset="0"/>
              </a:rPr>
              <a:t>@Map</a:t>
            </a:r>
            <a:endParaRPr lang="en-US" sz="3000" b="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0" dirty="0" smtClean="0">
                <a:cs typeface="Arial" pitchFamily="34" charset="0"/>
              </a:rPr>
              <a:t>	Define map stage of </a:t>
            </a:r>
            <a:r>
              <a:rPr lang="en-US" sz="3000" b="0" dirty="0" err="1" smtClean="0">
                <a:cs typeface="Arial" pitchFamily="34" charset="0"/>
              </a:rPr>
              <a:t>MapReduce</a:t>
            </a:r>
            <a:endParaRPr lang="en-US" sz="3000" b="0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cs typeface="Arial" pitchFamily="34" charset="0"/>
              </a:rPr>
              <a:t>@Reduce</a:t>
            </a:r>
            <a:endParaRPr lang="en-US" sz="3000" b="0" dirty="0" smtClean="0">
              <a:solidFill>
                <a:srgbClr val="000000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0" dirty="0" smtClean="0">
                <a:cs typeface="Arial" pitchFamily="34" charset="0"/>
              </a:rPr>
              <a:t>	Define reduce stage of </a:t>
            </a:r>
            <a:r>
              <a:rPr lang="en-US" sz="3000" b="0" dirty="0" err="1" smtClean="0">
                <a:cs typeface="Arial" pitchFamily="34" charset="0"/>
              </a:rPr>
              <a:t>MapReduce</a:t>
            </a:r>
            <a:endParaRPr lang="en-US" sz="3000" b="0" dirty="0" smtClean="0"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cs typeface="Arial" pitchFamily="34" charset="0"/>
              </a:rPr>
              <a:t>@Main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b="0" dirty="0" smtClean="0">
                <a:cs typeface="Arial" pitchFamily="34" charset="0"/>
              </a:rPr>
              <a:t>	Call </a:t>
            </a:r>
            <a:r>
              <a:rPr lang="en-US" sz="2800" b="0" dirty="0" err="1" smtClean="0">
                <a:latin typeface="Lucida Console"/>
                <a:cs typeface="Lucida Console"/>
              </a:rPr>
              <a:t>MapReduce</a:t>
            </a:r>
            <a:r>
              <a:rPr lang="en-US" sz="2800" b="0" dirty="0" smtClean="0">
                <a:latin typeface="Lucida Console"/>
                <a:cs typeface="Lucida Console"/>
              </a:rPr>
              <a:t>()</a:t>
            </a:r>
            <a:r>
              <a:rPr lang="en-US" sz="3000" b="0" dirty="0" smtClean="0">
                <a:cs typeface="Arial" pitchFamily="34" charset="0"/>
              </a:rPr>
              <a:t>, other tasks</a:t>
            </a:r>
            <a:endParaRPr lang="en-US" sz="3000" b="0" dirty="0"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595938" y="6211888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Paul Tylkin (Language Guru)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Word count (@M</a:t>
            </a:r>
            <a:r>
              <a:rPr lang="en-US" cap="none" dirty="0" smtClean="0"/>
              <a:t>ap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373188"/>
            <a:ext cx="7710487" cy="35798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Lucida Console"/>
                <a:cs typeface="Lucida Console"/>
              </a:rPr>
              <a:t>0 @</a:t>
            </a:r>
            <a:r>
              <a:rPr lang="en-US" sz="2000" dirty="0">
                <a:latin typeface="Lucida Console"/>
                <a:cs typeface="Lucida Console"/>
              </a:rPr>
              <a:t>Map (</a:t>
            </a:r>
            <a:r>
              <a:rPr lang="en-US" sz="2000" dirty="0" err="1">
                <a:latin typeface="Lucida Console"/>
                <a:cs typeface="Lucida Console"/>
              </a:rPr>
              <a:t>int</a:t>
            </a:r>
            <a:r>
              <a:rPr lang="en-US" sz="2000" dirty="0">
                <a:latin typeface="Lucida Console"/>
                <a:cs typeface="Lucida Console"/>
              </a:rPr>
              <a:t> </a:t>
            </a:r>
            <a:r>
              <a:rPr lang="en-US" sz="2000" dirty="0" err="1">
                <a:latin typeface="Lucida Console"/>
                <a:cs typeface="Lucida Console"/>
              </a:rPr>
              <a:t>lineNum</a:t>
            </a:r>
            <a:r>
              <a:rPr lang="en-US" sz="2000" dirty="0">
                <a:latin typeface="Lucida Console"/>
                <a:cs typeface="Lucida Console"/>
              </a:rPr>
              <a:t>, text line) -&gt; (text, </a:t>
            </a:r>
            <a:r>
              <a:rPr lang="en-US" sz="2000" dirty="0" err="1">
                <a:latin typeface="Lucida Console"/>
                <a:cs typeface="Lucida Console"/>
              </a:rPr>
              <a:t>int</a:t>
            </a:r>
            <a:r>
              <a:rPr lang="en-US" sz="2000" dirty="0">
                <a:latin typeface="Lucida Console"/>
                <a:cs typeface="Lucida Console"/>
              </a:rPr>
              <a:t>) </a:t>
            </a:r>
            <a:r>
              <a:rPr lang="en-US" sz="2000" dirty="0" smtClean="0">
                <a:latin typeface="Lucida Console"/>
                <a:cs typeface="Lucida Console"/>
              </a:rPr>
              <a:t>{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Console"/>
                <a:cs typeface="Lucida Console"/>
              </a:rPr>
              <a:t>1</a:t>
            </a:r>
            <a:r>
              <a:rPr lang="en-US" sz="2000" i="1" dirty="0" smtClean="0">
                <a:solidFill>
                  <a:schemeClr val="accent1"/>
                </a:solidFill>
                <a:latin typeface="Lucida Console"/>
                <a:cs typeface="Lucida Console"/>
              </a:rPr>
              <a:t>   # for </a:t>
            </a:r>
            <a:r>
              <a:rPr lang="en-US" sz="2000" i="1" dirty="0">
                <a:solidFill>
                  <a:schemeClr val="accent1"/>
                </a:solidFill>
                <a:latin typeface="Lucida Console"/>
                <a:cs typeface="Lucida Console"/>
              </a:rPr>
              <a:t>every word on this line, </a:t>
            </a:r>
            <a:endParaRPr lang="en-US" sz="2000" i="1" dirty="0" smtClean="0">
              <a:solidFill>
                <a:schemeClr val="accent1"/>
              </a:solidFill>
              <a:latin typeface="Lucida Console"/>
              <a:cs typeface="Lucida Console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Lucida Console"/>
                <a:cs typeface="Lucida Console"/>
              </a:rPr>
              <a:t>2 </a:t>
            </a:r>
            <a:r>
              <a:rPr lang="en-US" sz="2000" i="1" dirty="0" smtClean="0">
                <a:latin typeface="Lucida Console"/>
                <a:cs typeface="Lucida Console"/>
              </a:rPr>
              <a:t>  </a:t>
            </a:r>
            <a:r>
              <a:rPr lang="en-US" sz="2000" i="1" dirty="0" smtClean="0">
                <a:solidFill>
                  <a:schemeClr val="accent1"/>
                </a:solidFill>
                <a:latin typeface="Lucida Console"/>
                <a:cs typeface="Lucida Console"/>
              </a:rPr>
              <a:t># emit </a:t>
            </a:r>
            <a:r>
              <a:rPr lang="en-US" sz="2000" i="1" dirty="0">
                <a:solidFill>
                  <a:schemeClr val="accent1"/>
                </a:solidFill>
                <a:latin typeface="Lucida Console"/>
                <a:cs typeface="Lucida Console"/>
              </a:rPr>
              <a:t>that word and the </a:t>
            </a:r>
            <a:r>
              <a:rPr lang="en-US" sz="2000" i="1" dirty="0" smtClean="0">
                <a:solidFill>
                  <a:schemeClr val="accent1"/>
                </a:solidFill>
                <a:latin typeface="Lucida Console"/>
                <a:cs typeface="Lucida Console"/>
              </a:rPr>
              <a:t>number ‘1’</a:t>
            </a:r>
            <a:endParaRPr lang="en-US" sz="2000" i="1" dirty="0">
              <a:solidFill>
                <a:schemeClr val="accent1"/>
              </a:solidFill>
              <a:latin typeface="Lucida Console"/>
              <a:cs typeface="Lucida Console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Lucida Console"/>
                <a:cs typeface="Lucida Console"/>
              </a:rPr>
              <a:t>3   </a:t>
            </a:r>
            <a:r>
              <a:rPr lang="en-US" sz="2000" dirty="0" err="1" smtClean="0">
                <a:latin typeface="Lucida Console"/>
                <a:cs typeface="Lucida Console"/>
              </a:rPr>
              <a:t>foreach</a:t>
            </a:r>
            <a:r>
              <a:rPr lang="en-US" sz="2000" dirty="0" smtClean="0">
                <a:latin typeface="Lucida Console"/>
                <a:cs typeface="Lucida Console"/>
              </a:rPr>
              <a:t> </a:t>
            </a:r>
            <a:r>
              <a:rPr lang="en-US" sz="2000" dirty="0">
                <a:latin typeface="Lucida Console"/>
                <a:cs typeface="Lucida Console"/>
              </a:rPr>
              <a:t>text word in </a:t>
            </a:r>
            <a:r>
              <a:rPr lang="en-US" sz="2000" dirty="0" err="1">
                <a:latin typeface="Lucida Console"/>
                <a:cs typeface="Lucida Console"/>
              </a:rPr>
              <a:t>line.tokenize</a:t>
            </a:r>
            <a:r>
              <a:rPr lang="en-US" sz="2000" dirty="0">
                <a:latin typeface="Lucida Console"/>
                <a:cs typeface="Lucida Console"/>
              </a:rPr>
              <a:t>(" ") {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Lucida Console"/>
                <a:cs typeface="Lucida Console"/>
              </a:rPr>
              <a:t>4     </a:t>
            </a:r>
            <a:r>
              <a:rPr lang="en-US" sz="2000" dirty="0">
                <a:latin typeface="Lucida Console"/>
                <a:cs typeface="Lucida Console"/>
              </a:rPr>
              <a:t>emit(word, 1);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Lucida Console"/>
                <a:cs typeface="Lucida Console"/>
              </a:rPr>
              <a:t>5   </a:t>
            </a:r>
            <a:r>
              <a:rPr lang="en-US" sz="2000" dirty="0">
                <a:latin typeface="Lucida Console"/>
                <a:cs typeface="Lucida Console"/>
              </a:rPr>
              <a:t>}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latin typeface="Lucida Console"/>
                <a:cs typeface="Lucida Console"/>
              </a:rPr>
              <a:t>6 }</a:t>
            </a:r>
            <a:endParaRPr lang="en-US" sz="2000" dirty="0">
              <a:latin typeface="Lucida Console"/>
              <a:cs typeface="Lucida Console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5595938" y="6211888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Paul Tylkin (Language Guru)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Word count (</a:t>
            </a:r>
            <a:r>
              <a:rPr lang="en-US" dirty="0" smtClean="0"/>
              <a:t>@R</a:t>
            </a:r>
            <a:r>
              <a:rPr lang="en-US" cap="none" dirty="0" smtClean="0"/>
              <a:t>educe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90550" y="1069975"/>
            <a:ext cx="7896225" cy="3971925"/>
          </a:xfrm>
        </p:spPr>
        <p:txBody>
          <a:bodyPr/>
          <a:lstStyle/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7  @Reduce (text word, iter&lt;int&gt; values) -&gt; (text, int) {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8    </a:t>
            </a:r>
            <a:r>
              <a:rPr lang="en-US" i="1" smtClean="0">
                <a:solidFill>
                  <a:schemeClr val="accent1"/>
                </a:solidFill>
                <a:latin typeface="Lucida Console" pitchFamily="49" charset="0"/>
              </a:rPr>
              <a:t># initialize count to zero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9    int count = 0;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10   While (values.hasNext()) {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11     </a:t>
            </a:r>
            <a:r>
              <a:rPr lang="en-US" i="1" smtClean="0">
                <a:solidFill>
                  <a:srgbClr val="797B7E"/>
                </a:solidFill>
                <a:latin typeface="Lucida Console" pitchFamily="49" charset="0"/>
              </a:rPr>
              <a:t># for every instance of '1' for this word, add to count.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12     count = count + values.next();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13   }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14   </a:t>
            </a:r>
            <a:r>
              <a:rPr lang="en-US" i="1" smtClean="0">
                <a:solidFill>
                  <a:srgbClr val="797B7E"/>
                </a:solidFill>
                <a:latin typeface="Lucida Console" pitchFamily="49" charset="0"/>
              </a:rPr>
              <a:t># emit the count for this particular word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15   emit(word, count);</a:t>
            </a:r>
          </a:p>
          <a:p>
            <a:pPr marL="346075"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16 }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595938" y="6211888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Paul Tylkin (Language Guru)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Word count (</a:t>
            </a:r>
            <a:r>
              <a:rPr lang="en-US" dirty="0" smtClean="0"/>
              <a:t>@M</a:t>
            </a:r>
            <a:r>
              <a:rPr lang="en-US" cap="none" dirty="0" smtClean="0"/>
              <a:t>ain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2244725" y="1735138"/>
            <a:ext cx="4672013" cy="3579812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sz="2000" smtClean="0">
                <a:latin typeface="Lucida Console" pitchFamily="49" charset="0"/>
              </a:rPr>
              <a:t>17 @Main {</a:t>
            </a:r>
          </a:p>
          <a:p>
            <a:pPr>
              <a:spcBef>
                <a:spcPts val="1400"/>
              </a:spcBef>
            </a:pPr>
            <a:r>
              <a:rPr lang="en-US" sz="2000" smtClean="0">
                <a:latin typeface="Lucida Console" pitchFamily="49" charset="0"/>
              </a:rPr>
              <a:t>18   </a:t>
            </a:r>
            <a:r>
              <a:rPr lang="en-US" sz="2000" i="1" smtClean="0">
                <a:solidFill>
                  <a:schemeClr val="accent1"/>
                </a:solidFill>
                <a:latin typeface="Lucida Console" pitchFamily="49" charset="0"/>
              </a:rPr>
              <a:t># call map reduce</a:t>
            </a:r>
          </a:p>
          <a:p>
            <a:pPr>
              <a:spcBef>
                <a:spcPts val="1400"/>
              </a:spcBef>
            </a:pPr>
            <a:r>
              <a:rPr lang="en-US" sz="2000" smtClean="0">
                <a:latin typeface="Lucida Console" pitchFamily="49" charset="0"/>
              </a:rPr>
              <a:t>19   mapReduce();</a:t>
            </a:r>
          </a:p>
          <a:p>
            <a:pPr>
              <a:spcBef>
                <a:spcPts val="1400"/>
              </a:spcBef>
            </a:pPr>
            <a:r>
              <a:rPr lang="en-US" sz="2000" smtClean="0">
                <a:latin typeface="Lucida Console" pitchFamily="49" charset="0"/>
              </a:rPr>
              <a:t>20 }</a:t>
            </a:r>
          </a:p>
          <a:p>
            <a:endParaRPr lang="en-US" smtClean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595938" y="6211888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Paul Tylkin (Language Guru)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User-defined functions (@F</a:t>
            </a:r>
            <a:r>
              <a:rPr lang="en-US" cap="none" dirty="0" smtClean="0"/>
              <a:t>unctions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17738" y="1100138"/>
            <a:ext cx="4699000" cy="35798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0   @Functions {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1   int fib(int n) {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2     if (n == 0) {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3       return 1;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4     } elseif (n == 1) {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5       return 1;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6     } else {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7       return fib(n-1) + fib(n-2);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8     }</a:t>
            </a:r>
          </a:p>
          <a:p>
            <a:pPr>
              <a:spcBef>
                <a:spcPts val="600"/>
              </a:spcBef>
            </a:pPr>
            <a:r>
              <a:rPr lang="en-US" smtClean="0">
                <a:latin typeface="Lucida Console" pitchFamily="49" charset="0"/>
              </a:rPr>
              <a:t>9   }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595938" y="6211888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Paul Tylkin (Language Guru)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User-defined functions (@F</a:t>
            </a:r>
            <a:r>
              <a:rPr lang="en-US" cap="none" dirty="0"/>
              <a:t>unctions</a:t>
            </a:r>
            <a:r>
              <a:rPr lang="en-US" dirty="0"/>
              <a:t>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1168400" y="1266825"/>
            <a:ext cx="6865938" cy="3579813"/>
          </a:xfrm>
        </p:spPr>
        <p:txBody>
          <a:bodyPr/>
          <a:lstStyle/>
          <a:p>
            <a:r>
              <a:rPr lang="en-US" smtClean="0">
                <a:latin typeface="Lucida Console" pitchFamily="49" charset="0"/>
              </a:rPr>
              <a:t>10 list&lt;int&gt; reverseList(list&lt;int&gt; oldList) {</a:t>
            </a:r>
          </a:p>
          <a:p>
            <a:r>
              <a:rPr lang="en-US" smtClean="0">
                <a:latin typeface="Lucida Console" pitchFamily="49" charset="0"/>
              </a:rPr>
              <a:t>11   list&lt;int&gt; newList;</a:t>
            </a:r>
          </a:p>
          <a:p>
            <a:r>
              <a:rPr lang="en-US" smtClean="0">
                <a:latin typeface="Lucida Console" pitchFamily="49" charset="0"/>
              </a:rPr>
              <a:t>12   for (int i = oldList.size() - 1; i &gt;= 0; i--;) {</a:t>
            </a:r>
          </a:p>
          <a:p>
            <a:r>
              <a:rPr lang="en-US" smtClean="0">
                <a:latin typeface="Lucida Console" pitchFamily="49" charset="0"/>
              </a:rPr>
              <a:t>13     newList.add(oldList.get(i));</a:t>
            </a:r>
          </a:p>
          <a:p>
            <a:r>
              <a:rPr lang="en-US" smtClean="0">
                <a:latin typeface="Lucida Console" pitchFamily="49" charset="0"/>
              </a:rPr>
              <a:t>14   }</a:t>
            </a:r>
          </a:p>
          <a:p>
            <a:r>
              <a:rPr lang="en-US" smtClean="0">
                <a:latin typeface="Lucida Console" pitchFamily="49" charset="0"/>
              </a:rPr>
              <a:t>15   return newList;</a:t>
            </a:r>
          </a:p>
          <a:p>
            <a:r>
              <a:rPr lang="en-US" smtClean="0">
                <a:latin typeface="Lucida Console" pitchFamily="49" charset="0"/>
              </a:rPr>
              <a:t>16 } </a:t>
            </a:r>
            <a:r>
              <a:rPr lang="en-US" i="1" smtClean="0">
                <a:solidFill>
                  <a:srgbClr val="797B7E"/>
                </a:solidFill>
                <a:latin typeface="Lucida Console" pitchFamily="49" charset="0"/>
              </a:rPr>
              <a:t># end of functions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595938" y="6211888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Paul Tylkin (Language Guru)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 simple distributed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250" y="1152525"/>
            <a:ext cx="6961188" cy="3205163"/>
          </a:xfrm>
        </p:spPr>
        <p:txBody>
          <a:bodyPr rtlCol="0">
            <a:noAutofit/>
          </a:bodyPr>
          <a:lstStyle/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0  @</a:t>
            </a:r>
            <a:r>
              <a:rPr lang="en-US" sz="1400" dirty="0">
                <a:latin typeface="Lucida Console"/>
                <a:cs typeface="Lucida Console"/>
              </a:rPr>
              <a:t>Map (</a:t>
            </a:r>
            <a:r>
              <a:rPr lang="en-US" sz="1400" dirty="0" err="1">
                <a:latin typeface="Lucida Console"/>
                <a:cs typeface="Lucida Console"/>
              </a:rPr>
              <a:t>int</a:t>
            </a:r>
            <a:r>
              <a:rPr lang="en-US" sz="1400" dirty="0">
                <a:latin typeface="Lucida Console"/>
                <a:cs typeface="Lucida Console"/>
              </a:rPr>
              <a:t> </a:t>
            </a:r>
            <a:r>
              <a:rPr lang="en-US" sz="1400" dirty="0" err="1">
                <a:latin typeface="Lucida Console"/>
                <a:cs typeface="Lucida Console"/>
              </a:rPr>
              <a:t>lineNum</a:t>
            </a:r>
            <a:r>
              <a:rPr lang="en-US" sz="1400" dirty="0">
                <a:latin typeface="Lucida Console"/>
                <a:cs typeface="Lucida Console"/>
              </a:rPr>
              <a:t>, text line) -&gt; (text, text) {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1    </a:t>
            </a:r>
            <a:r>
              <a:rPr lang="en-US" sz="1400" dirty="0" err="1" smtClean="0">
                <a:latin typeface="Lucida Console"/>
                <a:cs typeface="Lucida Console"/>
              </a:rPr>
              <a:t>foreach</a:t>
            </a:r>
            <a:r>
              <a:rPr lang="en-US" sz="1400" dirty="0" smtClean="0">
                <a:latin typeface="Lucida Console"/>
                <a:cs typeface="Lucida Console"/>
              </a:rPr>
              <a:t> </a:t>
            </a:r>
            <a:r>
              <a:rPr lang="en-US" sz="1400" dirty="0">
                <a:latin typeface="Lucida Console"/>
                <a:cs typeface="Lucida Console"/>
              </a:rPr>
              <a:t>text number in </a:t>
            </a:r>
            <a:r>
              <a:rPr lang="en-US" sz="1400" dirty="0" err="1">
                <a:latin typeface="Lucida Console"/>
                <a:cs typeface="Lucida Console"/>
              </a:rPr>
              <a:t>line.tokenize</a:t>
            </a:r>
            <a:r>
              <a:rPr lang="en-US" sz="1400" dirty="0">
                <a:latin typeface="Lucida Console"/>
                <a:cs typeface="Lucida Console"/>
              </a:rPr>
              <a:t>(" ") {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2      emit</a:t>
            </a:r>
            <a:r>
              <a:rPr lang="en-US" sz="1400" dirty="0">
                <a:latin typeface="Lucida Console"/>
                <a:cs typeface="Lucida Console"/>
              </a:rPr>
              <a:t>(number, number);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3    }</a:t>
            </a:r>
            <a:endParaRPr lang="en-US" sz="1400" dirty="0">
              <a:latin typeface="Lucida Console"/>
              <a:cs typeface="Lucida Console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4  }</a:t>
            </a:r>
            <a:endParaRPr lang="en-US" sz="1400" dirty="0">
              <a:latin typeface="Lucida Console"/>
              <a:cs typeface="Lucida Console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5  @</a:t>
            </a:r>
            <a:r>
              <a:rPr lang="en-US" sz="1400" dirty="0">
                <a:latin typeface="Lucida Console"/>
                <a:cs typeface="Lucida Console"/>
              </a:rPr>
              <a:t>Reduce (text number, </a:t>
            </a:r>
            <a:r>
              <a:rPr lang="en-US" sz="1400" dirty="0" err="1" smtClean="0">
                <a:latin typeface="Lucida Console"/>
                <a:cs typeface="Lucida Console"/>
              </a:rPr>
              <a:t>iter</a:t>
            </a:r>
            <a:r>
              <a:rPr lang="en-US" sz="1400" dirty="0" smtClean="0">
                <a:latin typeface="Lucida Console"/>
                <a:cs typeface="Lucida Console"/>
              </a:rPr>
              <a:t>&lt;text&gt; </a:t>
            </a:r>
            <a:r>
              <a:rPr lang="en-US" sz="1400" dirty="0">
                <a:latin typeface="Lucida Console"/>
                <a:cs typeface="Lucida Console"/>
              </a:rPr>
              <a:t>garbage) -&gt; (text, text) {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6    </a:t>
            </a:r>
            <a:r>
              <a:rPr lang="en-US" sz="1400" dirty="0">
                <a:latin typeface="Lucida Console"/>
                <a:cs typeface="Lucida Console"/>
              </a:rPr>
              <a:t>emit(number, "");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AutoNum type="arabicPlain" startAt="7"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}</a:t>
            </a:r>
            <a:endParaRPr lang="en-US" sz="1400" dirty="0">
              <a:latin typeface="Lucida Console"/>
              <a:cs typeface="Lucida Console"/>
            </a:endParaRP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8  @</a:t>
            </a:r>
            <a:r>
              <a:rPr lang="en-US" sz="1400" dirty="0">
                <a:latin typeface="Lucida Console"/>
                <a:cs typeface="Lucida Console"/>
              </a:rPr>
              <a:t>Main {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9    </a:t>
            </a:r>
            <a:r>
              <a:rPr lang="en-US" sz="1400" dirty="0" err="1">
                <a:latin typeface="Lucida Console"/>
                <a:cs typeface="Lucida Console"/>
              </a:rPr>
              <a:t>mapReduce</a:t>
            </a:r>
            <a:r>
              <a:rPr lang="en-US" sz="1400" dirty="0">
                <a:latin typeface="Lucida Console"/>
                <a:cs typeface="Lucida Console"/>
              </a:rPr>
              <a:t>();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latin typeface="Lucida Console"/>
                <a:cs typeface="Lucida Console"/>
              </a:rPr>
              <a:t>10 }</a:t>
            </a:r>
            <a:endParaRPr lang="en-US" sz="1400" dirty="0">
              <a:latin typeface="Lucida Console"/>
              <a:cs typeface="Lucida Console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595938" y="6211888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Paul Tylkin (Language Guru)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31825" y="1776413"/>
            <a:ext cx="5649913" cy="1206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architecture</a:t>
            </a:r>
            <a:endParaRPr sz="6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38213" y="2278063"/>
            <a:ext cx="7240587" cy="328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spc="0"/>
              <a:t>Benjamin </a:t>
            </a:r>
            <a:r>
              <a:rPr sz="2400" spc="0" err="1"/>
              <a:t>rapaport</a:t>
            </a:r>
            <a:r>
              <a:rPr sz="2400" spc="0"/>
              <a:t> (system Architect)</a:t>
            </a:r>
            <a:endParaRPr sz="2400" spc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Straight Arrow Connector 94"/>
          <p:cNvCxnSpPr>
            <a:stCxn id="31" idx="0"/>
          </p:cNvCxnSpPr>
          <p:nvPr/>
        </p:nvCxnSpPr>
        <p:spPr>
          <a:xfrm flipV="1">
            <a:off x="6975475" y="2546350"/>
            <a:ext cx="0" cy="757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Hog Platform Architecture</a:t>
            </a:r>
            <a:endParaRPr lang="en-US" dirty="0"/>
          </a:p>
        </p:txBody>
      </p:sp>
      <p:cxnSp>
        <p:nvCxnSpPr>
          <p:cNvPr id="6" name="Straight Arrow Connector 5"/>
          <p:cNvCxnSpPr>
            <a:stCxn id="55" idx="2"/>
            <a:endCxn id="39" idx="2"/>
          </p:cNvCxnSpPr>
          <p:nvPr/>
        </p:nvCxnSpPr>
        <p:spPr>
          <a:xfrm rot="5400000" flipH="1" flipV="1">
            <a:off x="4971257" y="2955131"/>
            <a:ext cx="25400" cy="3179763"/>
          </a:xfrm>
          <a:prstGeom prst="bentConnector3">
            <a:avLst>
              <a:gd name="adj1" fmla="val -88508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27275" y="1447800"/>
            <a:ext cx="2133600" cy="6000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</a:rPr>
              <a:t>Hog Compiler</a:t>
            </a: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6388100" y="3303588"/>
            <a:ext cx="1577975" cy="1228725"/>
            <a:chOff x="3333744" y="4311049"/>
            <a:chExt cx="1578200" cy="838200"/>
          </a:xfrm>
        </p:grpSpPr>
        <p:grpSp>
          <p:nvGrpSpPr>
            <p:cNvPr id="31770" name="Group 10"/>
            <p:cNvGrpSpPr>
              <a:grpSpLocks/>
            </p:cNvGrpSpPr>
            <p:nvPr/>
          </p:nvGrpSpPr>
          <p:grpSpPr bwMode="auto">
            <a:xfrm>
              <a:off x="3333744" y="4311049"/>
              <a:ext cx="371478" cy="838200"/>
              <a:chOff x="3276600" y="5334000"/>
              <a:chExt cx="457200" cy="990600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3276600" y="5334000"/>
                <a:ext cx="457262" cy="990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362581" y="5771707"/>
                <a:ext cx="295071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3362581" y="5669319"/>
                <a:ext cx="295071" cy="5759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362581" y="5568211"/>
                <a:ext cx="295071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362581" y="5467104"/>
                <a:ext cx="295071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 flipH="1">
                <a:off x="3568066" y="5913116"/>
                <a:ext cx="73152" cy="731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A4E8">
                      <a:shade val="30000"/>
                      <a:satMod val="115000"/>
                    </a:srgbClr>
                  </a:gs>
                  <a:gs pos="50000">
                    <a:srgbClr val="00A4E8">
                      <a:shade val="67500"/>
                      <a:satMod val="115000"/>
                    </a:srgbClr>
                  </a:gs>
                  <a:gs pos="100000">
                    <a:srgbClr val="00A4E8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569716" y="6023836"/>
                <a:ext cx="72303" cy="1919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3569716" y="6069910"/>
                <a:ext cx="72303" cy="179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</p:grpSp>
        <p:grpSp>
          <p:nvGrpSpPr>
            <p:cNvPr id="31771" name="Group 11"/>
            <p:cNvGrpSpPr>
              <a:grpSpLocks/>
            </p:cNvGrpSpPr>
            <p:nvPr/>
          </p:nvGrpSpPr>
          <p:grpSpPr bwMode="auto">
            <a:xfrm>
              <a:off x="3735985" y="4311049"/>
              <a:ext cx="371478" cy="838200"/>
              <a:chOff x="3276600" y="5334000"/>
              <a:chExt cx="457200" cy="9906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75928" y="5334000"/>
                <a:ext cx="457262" cy="990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361909" y="5771707"/>
                <a:ext cx="295070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361909" y="5669319"/>
                <a:ext cx="295070" cy="5759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3361909" y="5568211"/>
                <a:ext cx="295070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3361909" y="5467104"/>
                <a:ext cx="295070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6" name="Oval 35"/>
              <p:cNvSpPr/>
              <p:nvPr/>
            </p:nvSpPr>
            <p:spPr>
              <a:xfrm flipH="1">
                <a:off x="3568066" y="5913116"/>
                <a:ext cx="73152" cy="731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A4E8">
                      <a:shade val="30000"/>
                      <a:satMod val="115000"/>
                    </a:srgbClr>
                  </a:gs>
                  <a:gs pos="50000">
                    <a:srgbClr val="00A4E8">
                      <a:shade val="67500"/>
                      <a:satMod val="115000"/>
                    </a:srgbClr>
                  </a:gs>
                  <a:gs pos="100000">
                    <a:srgbClr val="00A4E8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569044" y="6023836"/>
                <a:ext cx="72301" cy="1919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3569044" y="6069910"/>
                <a:ext cx="72301" cy="179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</p:grpSp>
        <p:grpSp>
          <p:nvGrpSpPr>
            <p:cNvPr id="31772" name="Group 12"/>
            <p:cNvGrpSpPr>
              <a:grpSpLocks/>
            </p:cNvGrpSpPr>
            <p:nvPr/>
          </p:nvGrpSpPr>
          <p:grpSpPr bwMode="auto">
            <a:xfrm>
              <a:off x="4138226" y="4311049"/>
              <a:ext cx="371478" cy="838200"/>
              <a:chOff x="3276600" y="5334000"/>
              <a:chExt cx="457200" cy="9906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3277211" y="5334000"/>
                <a:ext cx="457262" cy="990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3363191" y="5771707"/>
                <a:ext cx="295070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363191" y="5669319"/>
                <a:ext cx="295070" cy="5759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3363191" y="5568211"/>
                <a:ext cx="295070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363191" y="5467104"/>
                <a:ext cx="295070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3568066" y="5913116"/>
                <a:ext cx="73152" cy="731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A4E8">
                      <a:shade val="30000"/>
                      <a:satMod val="115000"/>
                    </a:srgbClr>
                  </a:gs>
                  <a:gs pos="50000">
                    <a:srgbClr val="00A4E8">
                      <a:shade val="67500"/>
                      <a:satMod val="115000"/>
                    </a:srgbClr>
                  </a:gs>
                  <a:gs pos="100000">
                    <a:srgbClr val="00A4E8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570327" y="6023836"/>
                <a:ext cx="72301" cy="1919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570327" y="6069910"/>
                <a:ext cx="72301" cy="179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</p:grpSp>
        <p:grpSp>
          <p:nvGrpSpPr>
            <p:cNvPr id="31773" name="Group 13"/>
            <p:cNvGrpSpPr>
              <a:grpSpLocks/>
            </p:cNvGrpSpPr>
            <p:nvPr/>
          </p:nvGrpSpPr>
          <p:grpSpPr bwMode="auto">
            <a:xfrm>
              <a:off x="4540466" y="4311049"/>
              <a:ext cx="371478" cy="838200"/>
              <a:chOff x="3276600" y="5334000"/>
              <a:chExt cx="457200" cy="9906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3276538" y="5334000"/>
                <a:ext cx="457262" cy="9906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362519" y="5771707"/>
                <a:ext cx="295071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362519" y="5669319"/>
                <a:ext cx="295071" cy="5759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362519" y="5568211"/>
                <a:ext cx="295071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362519" y="5467104"/>
                <a:ext cx="295071" cy="5631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shade val="30000"/>
                      <a:satMod val="115000"/>
                    </a:schemeClr>
                  </a:gs>
                  <a:gs pos="50000">
                    <a:schemeClr val="bg1">
                      <a:lumMod val="75000"/>
                      <a:shade val="67500"/>
                      <a:satMod val="115000"/>
                    </a:schemeClr>
                  </a:gs>
                  <a:gs pos="100000">
                    <a:schemeClr val="bg1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0" name="Oval 19"/>
              <p:cNvSpPr/>
              <p:nvPr/>
            </p:nvSpPr>
            <p:spPr>
              <a:xfrm flipH="1">
                <a:off x="3568066" y="5913116"/>
                <a:ext cx="73152" cy="73152"/>
              </a:xfrm>
              <a:prstGeom prst="ellipse">
                <a:avLst/>
              </a:prstGeom>
              <a:gradFill flip="none" rotWithShape="1">
                <a:gsLst>
                  <a:gs pos="0">
                    <a:srgbClr val="00A4E8">
                      <a:shade val="30000"/>
                      <a:satMod val="115000"/>
                    </a:srgbClr>
                  </a:gs>
                  <a:gs pos="50000">
                    <a:srgbClr val="00A4E8">
                      <a:shade val="67500"/>
                      <a:satMod val="115000"/>
                    </a:srgbClr>
                  </a:gs>
                  <a:gs pos="100000">
                    <a:srgbClr val="00A4E8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569655" y="6023836"/>
                <a:ext cx="72303" cy="1919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569655" y="6069910"/>
                <a:ext cx="72303" cy="17918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/>
              </a:p>
            </p:txBody>
          </p:sp>
        </p:grpSp>
      </p:grpSp>
      <p:cxnSp>
        <p:nvCxnSpPr>
          <p:cNvPr id="47" name="Straight Arrow Connector 46"/>
          <p:cNvCxnSpPr>
            <a:stCxn id="119" idx="3"/>
            <a:endCxn id="7" idx="1"/>
          </p:cNvCxnSpPr>
          <p:nvPr/>
        </p:nvCxnSpPr>
        <p:spPr>
          <a:xfrm flipV="1">
            <a:off x="1598613" y="1747838"/>
            <a:ext cx="728662" cy="158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2"/>
            <a:endCxn id="61" idx="0"/>
          </p:cNvCxnSpPr>
          <p:nvPr/>
        </p:nvCxnSpPr>
        <p:spPr>
          <a:xfrm>
            <a:off x="3394075" y="2047875"/>
            <a:ext cx="0" cy="65405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1" idx="2"/>
            <a:endCxn id="55" idx="0"/>
          </p:cNvCxnSpPr>
          <p:nvPr/>
        </p:nvCxnSpPr>
        <p:spPr>
          <a:xfrm>
            <a:off x="3394075" y="3303588"/>
            <a:ext cx="0" cy="65405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Box 50"/>
          <p:cNvSpPr txBox="1">
            <a:spLocks noChangeArrowheads="1"/>
          </p:cNvSpPr>
          <p:nvPr/>
        </p:nvSpPr>
        <p:spPr bwMode="auto">
          <a:xfrm>
            <a:off x="5456238" y="4141788"/>
            <a:ext cx="80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latin typeface="Franklin Gothic Book" pitchFamily="34" charset="0"/>
              </a:rPr>
              <a:t>Map</a:t>
            </a:r>
          </a:p>
        </p:txBody>
      </p:sp>
      <p:cxnSp>
        <p:nvCxnSpPr>
          <p:cNvPr id="52" name="Straight Arrow Connector 51"/>
          <p:cNvCxnSpPr>
            <a:stCxn id="55" idx="2"/>
            <a:endCxn id="31" idx="2"/>
          </p:cNvCxnSpPr>
          <p:nvPr/>
        </p:nvCxnSpPr>
        <p:spPr>
          <a:xfrm rot="5400000" flipH="1" flipV="1">
            <a:off x="5172075" y="2754313"/>
            <a:ext cx="25400" cy="3581400"/>
          </a:xfrm>
          <a:prstGeom prst="bentConnector3">
            <a:avLst>
              <a:gd name="adj1" fmla="val -88508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9" idx="0"/>
          </p:cNvCxnSpPr>
          <p:nvPr/>
        </p:nvCxnSpPr>
        <p:spPr>
          <a:xfrm flipV="1">
            <a:off x="6573838" y="2546350"/>
            <a:ext cx="3175" cy="757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2327275" y="3957638"/>
            <a:ext cx="21336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Hadoop Framework</a:t>
            </a:r>
          </a:p>
        </p:txBody>
      </p:sp>
      <p:sp>
        <p:nvSpPr>
          <p:cNvPr id="31757" name="TextBox 59"/>
          <p:cNvSpPr txBox="1">
            <a:spLocks noChangeArrowheads="1"/>
          </p:cNvSpPr>
          <p:nvPr/>
        </p:nvSpPr>
        <p:spPr bwMode="auto">
          <a:xfrm>
            <a:off x="4994275" y="3267075"/>
            <a:ext cx="1271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latin typeface="Franklin Gothic Book" pitchFamily="34" charset="0"/>
              </a:rPr>
              <a:t>Reduce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27275" y="2701925"/>
            <a:ext cx="2133600" cy="601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Java Compiler</a:t>
            </a:r>
          </a:p>
        </p:txBody>
      </p:sp>
      <p:sp>
        <p:nvSpPr>
          <p:cNvPr id="31759" name="TextBox 62"/>
          <p:cNvSpPr txBox="1">
            <a:spLocks noChangeArrowheads="1"/>
          </p:cNvSpPr>
          <p:nvPr/>
        </p:nvSpPr>
        <p:spPr bwMode="auto">
          <a:xfrm>
            <a:off x="457200" y="2174875"/>
            <a:ext cx="255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Franklin Gothic Book" pitchFamily="34" charset="0"/>
              </a:rPr>
              <a:t>Hog.java</a:t>
            </a:r>
          </a:p>
        </p:txBody>
      </p:sp>
      <p:sp>
        <p:nvSpPr>
          <p:cNvPr id="31760" name="TextBox 63"/>
          <p:cNvSpPr txBox="1">
            <a:spLocks noChangeArrowheads="1"/>
          </p:cNvSpPr>
          <p:nvPr/>
        </p:nvSpPr>
        <p:spPr bwMode="auto">
          <a:xfrm>
            <a:off x="457200" y="3444875"/>
            <a:ext cx="255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Franklin Gothic Book" pitchFamily="34" charset="0"/>
              </a:rPr>
              <a:t>Hog.jar</a:t>
            </a:r>
          </a:p>
        </p:txBody>
      </p:sp>
      <p:cxnSp>
        <p:nvCxnSpPr>
          <p:cNvPr id="67" name="Straight Arrow Connector 51"/>
          <p:cNvCxnSpPr>
            <a:stCxn id="55" idx="2"/>
            <a:endCxn id="23" idx="2"/>
          </p:cNvCxnSpPr>
          <p:nvPr/>
        </p:nvCxnSpPr>
        <p:spPr>
          <a:xfrm rot="5400000" flipH="1" flipV="1">
            <a:off x="5373688" y="2552700"/>
            <a:ext cx="25400" cy="3984625"/>
          </a:xfrm>
          <a:prstGeom prst="bentConnector3">
            <a:avLst>
              <a:gd name="adj1" fmla="val -88508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51"/>
          <p:cNvCxnSpPr>
            <a:stCxn id="55" idx="2"/>
            <a:endCxn id="15" idx="2"/>
          </p:cNvCxnSpPr>
          <p:nvPr/>
        </p:nvCxnSpPr>
        <p:spPr>
          <a:xfrm rot="5400000" flipH="1" flipV="1">
            <a:off x="5574507" y="2351881"/>
            <a:ext cx="25400" cy="4386263"/>
          </a:xfrm>
          <a:prstGeom prst="bentConnector3">
            <a:avLst>
              <a:gd name="adj1" fmla="val -88508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16" idx="3"/>
            <a:endCxn id="55" idx="1"/>
          </p:cNvCxnSpPr>
          <p:nvPr/>
        </p:nvCxnSpPr>
        <p:spPr>
          <a:xfrm>
            <a:off x="1598613" y="4256088"/>
            <a:ext cx="728662" cy="158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282575" y="3968750"/>
            <a:ext cx="1316038" cy="5746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Input</a:t>
            </a:r>
            <a:endParaRPr lang="en-US" b="1" dirty="0"/>
          </a:p>
        </p:txBody>
      </p:sp>
      <p:sp>
        <p:nvSpPr>
          <p:cNvPr id="119" name="Rounded Rectangle 118"/>
          <p:cNvSpPr/>
          <p:nvPr/>
        </p:nvSpPr>
        <p:spPr>
          <a:xfrm>
            <a:off x="282575" y="1462088"/>
            <a:ext cx="1316038" cy="5746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Hog Source</a:t>
            </a:r>
            <a:endParaRPr lang="en-US" b="1" dirty="0"/>
          </a:p>
        </p:txBody>
      </p:sp>
      <p:sp>
        <p:nvSpPr>
          <p:cNvPr id="125" name="Rounded Rectangle 124"/>
          <p:cNvSpPr/>
          <p:nvPr/>
        </p:nvSpPr>
        <p:spPr>
          <a:xfrm>
            <a:off x="6503988" y="1939925"/>
            <a:ext cx="1316037" cy="57467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Output</a:t>
            </a:r>
            <a:endParaRPr lang="en-US" b="1" dirty="0"/>
          </a:p>
        </p:txBody>
      </p:sp>
      <p:cxnSp>
        <p:nvCxnSpPr>
          <p:cNvPr id="129" name="Straight Arrow Connector 128"/>
          <p:cNvCxnSpPr/>
          <p:nvPr/>
        </p:nvCxnSpPr>
        <p:spPr>
          <a:xfrm flipV="1">
            <a:off x="7381875" y="2546350"/>
            <a:ext cx="0" cy="757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7785100" y="2546350"/>
            <a:ext cx="0" cy="757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9" name="Rectangle 61"/>
          <p:cNvSpPr>
            <a:spLocks noChangeArrowheads="1"/>
          </p:cNvSpPr>
          <p:nvPr/>
        </p:nvSpPr>
        <p:spPr bwMode="auto">
          <a:xfrm>
            <a:off x="4632325" y="6211888"/>
            <a:ext cx="3883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Benjamin Rapaport (System Architect)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Hog Compiler Architecture</a:t>
            </a:r>
            <a:endParaRPr lang="en-US" dirty="0"/>
          </a:p>
        </p:txBody>
      </p:sp>
      <p:cxnSp>
        <p:nvCxnSpPr>
          <p:cNvPr id="47" name="Straight Arrow Connector 46"/>
          <p:cNvCxnSpPr>
            <a:stCxn id="32775" idx="2"/>
            <a:endCxn id="28" idx="0"/>
          </p:cNvCxnSpPr>
          <p:nvPr/>
        </p:nvCxnSpPr>
        <p:spPr>
          <a:xfrm>
            <a:off x="3030538" y="1384300"/>
            <a:ext cx="1587" cy="29527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61" idx="0"/>
          </p:cNvCxnSpPr>
          <p:nvPr/>
        </p:nvCxnSpPr>
        <p:spPr>
          <a:xfrm>
            <a:off x="2997200" y="2309813"/>
            <a:ext cx="0" cy="53498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61" idx="2"/>
            <a:endCxn id="55" idx="0"/>
          </p:cNvCxnSpPr>
          <p:nvPr/>
        </p:nvCxnSpPr>
        <p:spPr>
          <a:xfrm>
            <a:off x="2997200" y="3446463"/>
            <a:ext cx="0" cy="56515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930400" y="4011613"/>
            <a:ext cx="21336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Symbol Table Visitor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930400" y="2844800"/>
            <a:ext cx="2133600" cy="601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Parser</a:t>
            </a:r>
          </a:p>
        </p:txBody>
      </p:sp>
      <p:sp>
        <p:nvSpPr>
          <p:cNvPr id="32775" name="TextBox 61"/>
          <p:cNvSpPr txBox="1">
            <a:spLocks noChangeArrowheads="1"/>
          </p:cNvSpPr>
          <p:nvPr/>
        </p:nvSpPr>
        <p:spPr bwMode="auto">
          <a:xfrm>
            <a:off x="2308225" y="1014413"/>
            <a:ext cx="144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Franklin Gothic Book" pitchFamily="34" charset="0"/>
              </a:rPr>
              <a:t>Hog Source</a:t>
            </a:r>
          </a:p>
        </p:txBody>
      </p:sp>
      <p:sp>
        <p:nvSpPr>
          <p:cNvPr id="32776" name="TextBox 62"/>
          <p:cNvSpPr txBox="1">
            <a:spLocks noChangeArrowheads="1"/>
          </p:cNvSpPr>
          <p:nvPr/>
        </p:nvSpPr>
        <p:spPr bwMode="auto">
          <a:xfrm>
            <a:off x="177800" y="2379663"/>
            <a:ext cx="255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Franklin Gothic Book" pitchFamily="34" charset="0"/>
              </a:rPr>
              <a:t>Token Stream</a:t>
            </a:r>
          </a:p>
        </p:txBody>
      </p:sp>
      <p:sp>
        <p:nvSpPr>
          <p:cNvPr id="32777" name="TextBox 63"/>
          <p:cNvSpPr txBox="1">
            <a:spLocks noChangeArrowheads="1"/>
          </p:cNvSpPr>
          <p:nvPr/>
        </p:nvSpPr>
        <p:spPr bwMode="auto">
          <a:xfrm>
            <a:off x="1566863" y="3535363"/>
            <a:ext cx="1166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Franklin Gothic Book" pitchFamily="34" charset="0"/>
              </a:rPr>
              <a:t>AST</a:t>
            </a:r>
          </a:p>
        </p:txBody>
      </p:sp>
      <p:pic>
        <p:nvPicPr>
          <p:cNvPr id="32778" name="Picture 2" descr="JFlex H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730375"/>
            <a:ext cx="1181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4" descr="[CUP Logo Image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825" y="2814638"/>
            <a:ext cx="13716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68"/>
          <p:cNvSpPr/>
          <p:nvPr/>
        </p:nvSpPr>
        <p:spPr>
          <a:xfrm>
            <a:off x="5762625" y="1709738"/>
            <a:ext cx="21336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Java Generating Visitor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62625" y="4011613"/>
            <a:ext cx="21336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Type Checking Visitor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762625" y="2860675"/>
            <a:ext cx="21336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Semantic Analyzer</a:t>
            </a:r>
          </a:p>
        </p:txBody>
      </p:sp>
      <p:cxnSp>
        <p:nvCxnSpPr>
          <p:cNvPr id="72" name="Straight Arrow Connector 71"/>
          <p:cNvCxnSpPr>
            <a:stCxn id="55" idx="3"/>
            <a:endCxn id="70" idx="1"/>
          </p:cNvCxnSpPr>
          <p:nvPr/>
        </p:nvCxnSpPr>
        <p:spPr>
          <a:xfrm>
            <a:off x="4064000" y="4311650"/>
            <a:ext cx="1698625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383088" y="2822575"/>
            <a:ext cx="1060450" cy="6762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Symbol Table</a:t>
            </a:r>
            <a:endParaRPr lang="en-US" sz="20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334000" y="3556000"/>
            <a:ext cx="428625" cy="45561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098925" y="3556000"/>
            <a:ext cx="395288" cy="48260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7" name="TextBox 81"/>
          <p:cNvSpPr txBox="1">
            <a:spLocks noChangeArrowheads="1"/>
          </p:cNvSpPr>
          <p:nvPr/>
        </p:nvSpPr>
        <p:spPr bwMode="auto">
          <a:xfrm>
            <a:off x="3814763" y="4357688"/>
            <a:ext cx="2165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Franklin Gothic Book" pitchFamily="34" charset="0"/>
              </a:rPr>
              <a:t>Partially </a:t>
            </a:r>
            <a:br>
              <a:rPr lang="en-US">
                <a:latin typeface="Franklin Gothic Book" pitchFamily="34" charset="0"/>
              </a:rPr>
            </a:br>
            <a:r>
              <a:rPr lang="en-US">
                <a:latin typeface="Franklin Gothic Book" pitchFamily="34" charset="0"/>
              </a:rPr>
              <a:t>Decorated AST</a:t>
            </a:r>
          </a:p>
        </p:txBody>
      </p:sp>
      <p:cxnSp>
        <p:nvCxnSpPr>
          <p:cNvPr id="83" name="Straight Arrow Connector 82"/>
          <p:cNvCxnSpPr>
            <a:stCxn id="70" idx="0"/>
            <a:endCxn id="71" idx="2"/>
          </p:cNvCxnSpPr>
          <p:nvPr/>
        </p:nvCxnSpPr>
        <p:spPr>
          <a:xfrm flipV="1">
            <a:off x="6829425" y="3460750"/>
            <a:ext cx="0" cy="55086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9" name="TextBox 85"/>
          <p:cNvSpPr txBox="1">
            <a:spLocks noChangeArrowheads="1"/>
          </p:cNvSpPr>
          <p:nvPr/>
        </p:nvSpPr>
        <p:spPr bwMode="auto">
          <a:xfrm>
            <a:off x="7050088" y="3556000"/>
            <a:ext cx="241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Fully Decorated AST</a:t>
            </a:r>
          </a:p>
        </p:txBody>
      </p:sp>
      <p:sp>
        <p:nvSpPr>
          <p:cNvPr id="32790" name="TextBox 88"/>
          <p:cNvSpPr txBox="1">
            <a:spLocks noChangeArrowheads="1"/>
          </p:cNvSpPr>
          <p:nvPr/>
        </p:nvSpPr>
        <p:spPr bwMode="auto">
          <a:xfrm>
            <a:off x="7050088" y="2405063"/>
            <a:ext cx="241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Fully Decorated AST</a:t>
            </a:r>
          </a:p>
        </p:txBody>
      </p:sp>
      <p:cxnSp>
        <p:nvCxnSpPr>
          <p:cNvPr id="90" name="Straight Arrow Connector 89"/>
          <p:cNvCxnSpPr>
            <a:stCxn id="71" idx="0"/>
            <a:endCxn id="69" idx="2"/>
          </p:cNvCxnSpPr>
          <p:nvPr/>
        </p:nvCxnSpPr>
        <p:spPr>
          <a:xfrm flipV="1">
            <a:off x="6829425" y="2309813"/>
            <a:ext cx="0" cy="55086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9" idx="0"/>
            <a:endCxn id="32793" idx="2"/>
          </p:cNvCxnSpPr>
          <p:nvPr/>
        </p:nvCxnSpPr>
        <p:spPr>
          <a:xfrm flipH="1" flipV="1">
            <a:off x="6821488" y="1384300"/>
            <a:ext cx="7937" cy="32543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3" name="TextBox 96"/>
          <p:cNvSpPr txBox="1">
            <a:spLocks noChangeArrowheads="1"/>
          </p:cNvSpPr>
          <p:nvPr/>
        </p:nvSpPr>
        <p:spPr bwMode="auto">
          <a:xfrm>
            <a:off x="5334000" y="1014413"/>
            <a:ext cx="297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Franklin Gothic Book" pitchFamily="34" charset="0"/>
              </a:rPr>
              <a:t>Java MapReduce Program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65325" y="1679575"/>
            <a:ext cx="21336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Lexer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2795" name="Rectangle 28"/>
          <p:cNvSpPr>
            <a:spLocks noChangeArrowheads="1"/>
          </p:cNvSpPr>
          <p:nvPr/>
        </p:nvSpPr>
        <p:spPr bwMode="auto">
          <a:xfrm>
            <a:off x="4632325" y="6211888"/>
            <a:ext cx="3883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Benjamin Rapaport (System Architect)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225" y="1576388"/>
            <a:ext cx="5213350" cy="1089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outline</a:t>
            </a:r>
            <a:endParaRPr sz="600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683125" y="3457575"/>
            <a:ext cx="3806825" cy="3325813"/>
          </a:xfrm>
        </p:spPr>
        <p:txBody>
          <a:bodyPr/>
          <a:lstStyle/>
          <a:p>
            <a:pPr>
              <a:buFont typeface="Franklin Gothic Medium" pitchFamily="34" charset="0"/>
              <a:buAutoNum type="arabicPeriod"/>
            </a:pPr>
            <a:r>
              <a:rPr lang="en-US" sz="2000" smtClean="0"/>
              <a:t>Introduction (Sam)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sz="2000" smtClean="0"/>
              <a:t>Syntax and Semantics (Paul)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sz="2000" smtClean="0"/>
              <a:t>Compiler Architecture (Ben)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sz="2000" smtClean="0"/>
              <a:t>Runtime Environment (Kurry)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sz="2000" smtClean="0"/>
              <a:t>Testing (Jason)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sz="2000" smtClean="0"/>
              <a:t>Demo</a:t>
            </a:r>
          </a:p>
          <a:p>
            <a:pPr>
              <a:buFont typeface="Franklin Gothic Medium" pitchFamily="34" charset="0"/>
              <a:buAutoNum type="arabicPeriod"/>
            </a:pPr>
            <a:r>
              <a:rPr lang="en-US" sz="2000" smtClean="0"/>
              <a:t>Conclusions</a:t>
            </a:r>
          </a:p>
          <a:p>
            <a:endParaRPr lang="en-US" sz="2000" smtClean="0"/>
          </a:p>
        </p:txBody>
      </p:sp>
      <p:sp>
        <p:nvSpPr>
          <p:cNvPr id="15363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8575" y="2252663"/>
            <a:ext cx="5794375" cy="623887"/>
          </a:xfrm>
        </p:spPr>
        <p:txBody>
          <a:bodyPr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31825" y="1776413"/>
            <a:ext cx="5649913" cy="1206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runtime</a:t>
            </a:r>
            <a:endParaRPr sz="6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38213" y="2278063"/>
            <a:ext cx="7240587" cy="328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spc="0" err="1"/>
              <a:t>Kurry</a:t>
            </a:r>
            <a:r>
              <a:rPr sz="2400" spc="0"/>
              <a:t> </a:t>
            </a:r>
            <a:r>
              <a:rPr sz="2400" spc="0" err="1"/>
              <a:t>tran</a:t>
            </a:r>
            <a:r>
              <a:rPr sz="2400" spc="0"/>
              <a:t> (System integrator)</a:t>
            </a:r>
            <a:endParaRPr sz="2400" spc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368300"/>
            <a:ext cx="7519987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Makefile and Shellscript</a:t>
            </a:r>
            <a:endParaRPr lang="en-US" dirty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764463" cy="357981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/>
              <a:t>Hog Compiler – Compiles Hog Source to Java Source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Java Compiler – Compiles Java Source with Hadoop Jars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Copies Input Data into HDFS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Executes Job on Hadoop Cluster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Reports Results to User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335588" y="6240463"/>
            <a:ext cx="3084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Kurry Tran (System Integrator)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368300"/>
            <a:ext cx="7519987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Runtime Environment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7338" y="942975"/>
          <a:ext cx="8558212" cy="391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2696"/>
                <a:gridCol w="2852696"/>
                <a:gridCol w="2852696"/>
              </a:tblGrid>
              <a:tr h="57255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JVM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Default Memory Used (MB)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Memory Used for 8</a:t>
                      </a:r>
                      <a:r>
                        <a:rPr lang="en-US" baseline="0" dirty="0" smtClean="0"/>
                        <a:t> Processors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55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Datanode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7255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Tasktracker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</a:t>
                      </a:r>
                      <a:endParaRPr lang="en-US" dirty="0"/>
                    </a:p>
                  </a:txBody>
                  <a:tcPr/>
                </a:tc>
              </a:tr>
              <a:tr h="57255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Tasktracker Child</a:t>
                      </a:r>
                      <a:r>
                        <a:rPr lang="en-US" baseline="0" dirty="0" smtClean="0"/>
                        <a:t> Map 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2x200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7x400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25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Tasktracker Child</a:t>
                      </a:r>
                      <a:r>
                        <a:rPr lang="en-US" baseline="0" dirty="0" smtClean="0"/>
                        <a:t> Reduce Task</a:t>
                      </a:r>
                      <a:endParaRPr lang="en-US" dirty="0" smtClean="0"/>
                    </a:p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2x200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7x400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72554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7,600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6" name="Rectangle 4"/>
          <p:cNvSpPr>
            <a:spLocks noChangeArrowheads="1"/>
          </p:cNvSpPr>
          <p:nvPr/>
        </p:nvSpPr>
        <p:spPr bwMode="auto">
          <a:xfrm>
            <a:off x="5335588" y="6240463"/>
            <a:ext cx="30845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Kurry Tran (System Integrator)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31825" y="1776413"/>
            <a:ext cx="5649913" cy="1206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Testing</a:t>
            </a:r>
            <a:endParaRPr sz="6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38213" y="2278063"/>
            <a:ext cx="7240587" cy="328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spc="0"/>
              <a:t>Jason </a:t>
            </a:r>
            <a:r>
              <a:rPr sz="2400" spc="0" err="1"/>
              <a:t>halpern</a:t>
            </a:r>
            <a:r>
              <a:rPr sz="2400" spc="0"/>
              <a:t> (testing/validation)</a:t>
            </a:r>
            <a:endParaRPr sz="2400" spc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Iterative Testing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50975" y="903288"/>
            <a:ext cx="5878513" cy="2616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>
                <a:latin typeface="+mn-lt"/>
              </a:rPr>
              <a:t>White Box Tests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T</a:t>
            </a:r>
            <a:r>
              <a:rPr lang="en-US" dirty="0">
                <a:latin typeface="+mn-lt"/>
              </a:rPr>
              <a:t>est </a:t>
            </a:r>
            <a:r>
              <a:rPr lang="en-US" dirty="0">
                <a:latin typeface="+mn-lt"/>
              </a:rPr>
              <a:t>I</a:t>
            </a:r>
            <a:r>
              <a:rPr lang="en-US" dirty="0">
                <a:latin typeface="+mn-lt"/>
              </a:rPr>
              <a:t>nternal Structure: </a:t>
            </a:r>
            <a:r>
              <a:rPr lang="en-US" dirty="0">
                <a:latin typeface="+mn-lt"/>
              </a:rPr>
              <a:t>token streams, nodes, ASTs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>
                <a:latin typeface="+mn-lt"/>
              </a:rPr>
              <a:t>Black Box </a:t>
            </a:r>
            <a:r>
              <a:rPr lang="en-US" sz="2200" dirty="0">
                <a:latin typeface="+mn-lt"/>
              </a:rPr>
              <a:t>Tests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Test </a:t>
            </a:r>
            <a:r>
              <a:rPr lang="en-US" dirty="0">
                <a:latin typeface="+mn-lt"/>
              </a:rPr>
              <a:t>Functionality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>
                <a:latin typeface="+mn-lt"/>
              </a:rPr>
              <a:t>Six Phases of Unit Testing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200" dirty="0" err="1">
                <a:latin typeface="+mn-lt"/>
              </a:rPr>
              <a:t>JUnit</a:t>
            </a:r>
            <a:endParaRPr lang="en-US" sz="2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1025" y="2949575"/>
            <a:ext cx="202565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Lexer</a:t>
            </a:r>
            <a:r>
              <a:rPr lang="en-US" sz="2000" dirty="0">
                <a:solidFill>
                  <a:schemeClr val="tx1"/>
                </a:solidFill>
              </a:rPr>
              <a:t> Testing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59175" y="2932113"/>
            <a:ext cx="17780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Parser Testing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226175" y="2932113"/>
            <a:ext cx="17780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AST Testing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337175" y="3232150"/>
            <a:ext cx="88900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59175" y="3989388"/>
            <a:ext cx="17780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Type Checker Testing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26175" y="3989388"/>
            <a:ext cx="177800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Symbol Table Testing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81025" y="3989388"/>
            <a:ext cx="2025650" cy="6000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Code Generation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Testing</a:t>
            </a:r>
          </a:p>
        </p:txBody>
      </p:sp>
      <p:cxnSp>
        <p:nvCxnSpPr>
          <p:cNvPr id="44" name="Straight Arrow Connector 43"/>
          <p:cNvCxnSpPr>
            <a:endCxn id="34" idx="1"/>
          </p:cNvCxnSpPr>
          <p:nvPr/>
        </p:nvCxnSpPr>
        <p:spPr>
          <a:xfrm>
            <a:off x="2606675" y="3219450"/>
            <a:ext cx="952500" cy="1270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156450" y="3549650"/>
            <a:ext cx="0" cy="43973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5337175" y="4289425"/>
            <a:ext cx="889000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1"/>
          </p:cNvCxnSpPr>
          <p:nvPr/>
        </p:nvCxnSpPr>
        <p:spPr>
          <a:xfrm flipH="1" flipV="1">
            <a:off x="2606675" y="4286250"/>
            <a:ext cx="952500" cy="317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5045075" y="6240463"/>
            <a:ext cx="351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Jason Halpern (Testing/Validation)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INTEGRATION TESTING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97050" y="1057275"/>
            <a:ext cx="556101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Sample </a:t>
            </a:r>
            <a:r>
              <a:rPr lang="en-US" sz="2400" dirty="0">
                <a:latin typeface="+mn-lt"/>
              </a:rPr>
              <a:t>Programs </a:t>
            </a:r>
            <a:endParaRPr lang="en-US" sz="2400" dirty="0"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Word Count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Sort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Log Processing</a:t>
            </a:r>
            <a:endParaRPr lang="en-US" dirty="0"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Exception Handling and Errors </a:t>
            </a:r>
            <a:endParaRPr lang="en-US" sz="2400" dirty="0"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Undeclared Variables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Invalid Arguments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Type Mismatch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>
                <a:latin typeface="+mn-lt"/>
              </a:rPr>
              <a:t>Testing on Amazon </a:t>
            </a:r>
            <a:r>
              <a:rPr lang="en-US" sz="2400" dirty="0">
                <a:latin typeface="+mn-lt"/>
              </a:rPr>
              <a:t>Elastic </a:t>
            </a:r>
            <a:r>
              <a:rPr lang="en-US" sz="2400" dirty="0" err="1">
                <a:latin typeface="+mn-lt"/>
              </a:rPr>
              <a:t>MapReduce</a:t>
            </a:r>
            <a:r>
              <a:rPr lang="en-US" sz="2400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Upload </a:t>
            </a:r>
            <a:r>
              <a:rPr lang="en-US" dirty="0">
                <a:latin typeface="+mn-lt"/>
              </a:rPr>
              <a:t>Compiled </a:t>
            </a:r>
            <a:r>
              <a:rPr lang="en-US" dirty="0">
                <a:latin typeface="+mn-lt"/>
              </a:rPr>
              <a:t>J</a:t>
            </a:r>
            <a:r>
              <a:rPr lang="en-US" dirty="0">
                <a:latin typeface="+mn-lt"/>
              </a:rPr>
              <a:t>ar from Hog Program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Create Job Flow and Launch </a:t>
            </a:r>
            <a:r>
              <a:rPr lang="en-US" dirty="0">
                <a:latin typeface="+mn-lt"/>
              </a:rPr>
              <a:t>EC2 Instances </a:t>
            </a:r>
            <a:endParaRPr lang="en-US" dirty="0"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+mn-lt"/>
              </a:rPr>
              <a:t>Analyze </a:t>
            </a:r>
            <a:r>
              <a:rPr lang="en-US" dirty="0">
                <a:latin typeface="+mn-lt"/>
              </a:rPr>
              <a:t>Output Files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045075" y="6240463"/>
            <a:ext cx="3514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Jason Halpern (Testing/Validation)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150" y="1727200"/>
            <a:ext cx="5651500" cy="1206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9600"/>
              <a:t>demo</a:t>
            </a:r>
            <a:endParaRPr sz="96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025" y="2468563"/>
            <a:ext cx="6510338" cy="328612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31825" y="1776413"/>
            <a:ext cx="5649913" cy="1206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conclusions</a:t>
            </a:r>
            <a:endParaRPr sz="6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38213" y="2278063"/>
            <a:ext cx="7240587" cy="328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spc="0"/>
              <a:t>The hog team</a:t>
            </a:r>
            <a:endParaRPr sz="2400" spc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228725" y="1408113"/>
            <a:ext cx="6723063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>
                <a:latin typeface="Franklin Gothic Book" pitchFamily="34" charset="0"/>
              </a:rPr>
              <a:t>Modularity is key.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>
                <a:latin typeface="Franklin Gothic Book" pitchFamily="34" charset="0"/>
              </a:rPr>
              <a:t>Expend the effort to reduce development time.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>
                <a:latin typeface="Franklin Gothic Book" pitchFamily="34" charset="0"/>
              </a:rPr>
              <a:t>Pare down your goals as much as possible in the beginning, allow yourself to not know at every stage how your language will develop.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en-US" sz="2400">
                <a:latin typeface="Franklin Gothic Book" pitchFamily="34" charset="0"/>
              </a:rPr>
              <a:t>Work in the same room as your teammates.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7" descr="ho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11138"/>
            <a:ext cx="6577012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38" y="914400"/>
            <a:ext cx="4497387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71713" y="2132013"/>
            <a:ext cx="4694237" cy="3916362"/>
          </a:xfrm>
        </p:spPr>
        <p:txBody>
          <a:bodyPr/>
          <a:lstStyle/>
          <a:p>
            <a:pPr marL="0" indent="0"/>
            <a:endParaRPr lang="en-US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23888" y="1789113"/>
            <a:ext cx="5649912" cy="1208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Introduction</a:t>
            </a:r>
            <a:endParaRPr sz="6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020763" y="2530475"/>
            <a:ext cx="6510337" cy="330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spc="0"/>
              <a:t>Samuel Messing (Project Manager)</a:t>
            </a:r>
            <a:endParaRPr sz="2400" spc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368300"/>
            <a:ext cx="7519987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Hadoop Architecture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/>
              <a:t>A small Hadoop cluster will include a single master and multiple worker nodes. 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Master Node – JobTracker, TaskTracker, NameNode, and DataNode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DataNode – Sends blocks of data over the network using TCP/IP layer for communication; clients use RPC to communicate between each other. 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JobTracker – Sends MapReduce tasks to nodes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endParaRPr lang="en-US" sz="2400" b="0" smtClean="0"/>
          </a:p>
          <a:p>
            <a:pPr>
              <a:buFont typeface="Arial" charset="0"/>
              <a:buChar char="•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368300"/>
            <a:ext cx="7519987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Hadoop Architecture (Continued)</a:t>
            </a:r>
            <a:endParaRPr lang="en-US" dirty="0"/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/>
              <a:t>NameNode – Keeps the directory tree of all files in the file system, and trackers where  file data is kept.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TaskTracker– A node in the cluster that accepts tasks.</a:t>
            </a:r>
          </a:p>
          <a:p>
            <a:pPr lvl="2">
              <a:buFont typeface="Arial" charset="0"/>
              <a:buChar char="•"/>
            </a:pPr>
            <a:r>
              <a:rPr lang="en-US" sz="2400" smtClean="0"/>
              <a:t>The TaskTracker spawns separate JVM processes to do work to ensure process failure does not take down the task tracker.</a:t>
            </a:r>
          </a:p>
          <a:p>
            <a:pPr lvl="2">
              <a:buFont typeface="Arial" charset="0"/>
              <a:buChar char="•"/>
            </a:pPr>
            <a:r>
              <a:rPr lang="en-US" sz="2400" smtClean="0"/>
              <a:t>When the process finishes, successfully or not, the tracker notifies the JobTracker.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  <a:p>
            <a:pPr>
              <a:buFont typeface="Arial" charset="0"/>
              <a:buChar char="•"/>
            </a:pPr>
            <a:endParaRPr lang="en-US" sz="2400" b="0" smtClean="0"/>
          </a:p>
          <a:p>
            <a:pPr>
              <a:buFont typeface="Arial" charset="0"/>
              <a:buChar char="•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713" y="368300"/>
            <a:ext cx="7519987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Performance Benefits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smtClean="0"/>
              <a:t>Improves CPU Utilization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Node Failure Recovery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Data Awareness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Portability</a:t>
            </a:r>
          </a:p>
          <a:p>
            <a:pPr>
              <a:buFont typeface="Arial" charset="0"/>
              <a:buChar char="•"/>
            </a:pPr>
            <a:r>
              <a:rPr lang="en-US" sz="2400" smtClean="0"/>
              <a:t>Six Scheduling Priorities</a:t>
            </a:r>
          </a:p>
          <a:p>
            <a:pPr>
              <a:buFont typeface="Arial" charset="0"/>
              <a:buChar char="•"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325" y="1096963"/>
            <a:ext cx="3200400" cy="5492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b="1" cap="none" spc="0"/>
              <a:t>Say you’re…</a:t>
            </a:r>
            <a:endParaRPr sz="2400" b="1" cap="none" spc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00"/>
            <a:ext cx="3200400" cy="310832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a corporation,</a:t>
            </a:r>
          </a:p>
          <a:p>
            <a:pPr marL="0" indent="0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with data from your mail server,</a:t>
            </a:r>
          </a:p>
          <a:p>
            <a:pPr marL="0" indent="0">
              <a:lnSpc>
                <a:spcPct val="90000"/>
              </a:lnSpc>
              <a:buFont typeface="Arial" charset="0"/>
              <a:buChar char="•"/>
            </a:pPr>
            <a:r>
              <a:rPr lang="en-US" smtClean="0"/>
              <a:t>and you want to find out the average amount of time a client waits for a response…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588" y="1096963"/>
            <a:ext cx="3200400" cy="549275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b="1" cap="none" spc="0"/>
              <a:t>Say </a:t>
            </a:r>
            <a:r>
              <a:rPr sz="2400" b="1" cap="none" spc="0"/>
              <a:t>you’re…</a:t>
            </a:r>
            <a:endParaRPr sz="2400" b="1" cap="none" spc="0"/>
          </a:p>
        </p:txBody>
      </p:sp>
      <p:sp>
        <p:nvSpPr>
          <p:cNvPr id="17413" name="Content Placeholder 5"/>
          <p:cNvSpPr>
            <a:spLocks noGrp="1"/>
          </p:cNvSpPr>
          <p:nvPr>
            <p:ph sz="quarter" idx="4"/>
          </p:nvPr>
        </p:nvSpPr>
        <p:spPr>
          <a:xfrm>
            <a:off x="4700588" y="1701800"/>
            <a:ext cx="3200400" cy="3108325"/>
          </a:xfrm>
        </p:spPr>
        <p:txBody>
          <a:bodyPr/>
          <a:lstStyle/>
          <a:p>
            <a:pPr marL="0" indent="0">
              <a:buFont typeface="Arial" charset="0"/>
              <a:buChar char="•"/>
            </a:pPr>
            <a:r>
              <a:rPr lang="en-US" smtClean="0"/>
              <a:t>a statistician,</a:t>
            </a:r>
          </a:p>
          <a:p>
            <a:pPr marL="0" indent="0">
              <a:buFont typeface="Arial" charset="0"/>
              <a:buChar char="•"/>
            </a:pPr>
            <a:r>
              <a:rPr lang="en-US" smtClean="0"/>
              <a:t>with millions upon millions of data points,</a:t>
            </a:r>
          </a:p>
          <a:p>
            <a:pPr marL="0" indent="0">
              <a:buFont typeface="Arial" charset="0"/>
              <a:buChar char="•"/>
            </a:pPr>
            <a:r>
              <a:rPr lang="en-US" smtClean="0"/>
              <a:t>and you need descriptive statistics about your sample…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919663" y="6211888"/>
            <a:ext cx="358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Samuel Messing (Project Manager)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 rot="2342913">
            <a:off x="1038225" y="808038"/>
            <a:ext cx="5370513" cy="4727575"/>
            <a:chOff x="3000389" y="1986927"/>
            <a:chExt cx="5370479" cy="4728889"/>
          </a:xfrm>
        </p:grpSpPr>
        <p:sp>
          <p:nvSpPr>
            <p:cNvPr id="3" name="Oval 2"/>
            <p:cNvSpPr/>
            <p:nvPr/>
          </p:nvSpPr>
          <p:spPr>
            <a:xfrm rot="19257087">
              <a:off x="7405971" y="1986163"/>
              <a:ext cx="963606" cy="1011519"/>
            </a:xfrm>
            <a:prstGeom prst="ellipse">
              <a:avLst/>
            </a:prstGeom>
            <a:solidFill>
              <a:srgbClr val="08A1D9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Out</a:t>
              </a:r>
              <a:endParaRPr lang="en-US" dirty="0"/>
            </a:p>
          </p:txBody>
        </p:sp>
        <p:grpSp>
          <p:nvGrpSpPr>
            <p:cNvPr id="18441" name="Group 3"/>
            <p:cNvGrpSpPr>
              <a:grpSpLocks/>
            </p:cNvGrpSpPr>
            <p:nvPr/>
          </p:nvGrpSpPr>
          <p:grpSpPr bwMode="auto">
            <a:xfrm>
              <a:off x="3000389" y="2550012"/>
              <a:ext cx="4426556" cy="4165804"/>
              <a:chOff x="3000389" y="2550012"/>
              <a:chExt cx="4426556" cy="4165804"/>
            </a:xfrm>
          </p:grpSpPr>
          <p:sp>
            <p:nvSpPr>
              <p:cNvPr id="5" name="Rectangle 4"/>
              <p:cNvSpPr/>
              <p:nvPr/>
            </p:nvSpPr>
            <p:spPr>
              <a:xfrm rot="19222947">
                <a:off x="4229428" y="4332360"/>
                <a:ext cx="1113234" cy="455507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M</a:t>
                </a:r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19222947">
                <a:off x="5314349" y="5688515"/>
                <a:ext cx="1113234" cy="455507"/>
              </a:xfrm>
              <a:prstGeom prst="rect">
                <a:avLst/>
              </a:prstGeom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M</a:t>
                </a:r>
                <a:endParaRPr lang="en-US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grpSp>
            <p:nvGrpSpPr>
              <p:cNvPr id="18444" name="Group 6"/>
              <p:cNvGrpSpPr>
                <a:grpSpLocks/>
              </p:cNvGrpSpPr>
              <p:nvPr/>
            </p:nvGrpSpPr>
            <p:grpSpPr bwMode="auto">
              <a:xfrm>
                <a:off x="3000389" y="2550012"/>
                <a:ext cx="4426556" cy="4165804"/>
                <a:chOff x="3000389" y="2550012"/>
                <a:chExt cx="4426556" cy="4165804"/>
              </a:xfrm>
            </p:grpSpPr>
            <p:sp>
              <p:nvSpPr>
                <p:cNvPr id="8" name="Oval 7"/>
                <p:cNvSpPr/>
                <p:nvPr/>
              </p:nvSpPr>
              <p:spPr>
                <a:xfrm rot="19257087">
                  <a:off x="2997576" y="5538681"/>
                  <a:ext cx="963606" cy="1011519"/>
                </a:xfrm>
                <a:prstGeom prst="ellipse">
                  <a:avLst/>
                </a:prstGeom>
                <a:solidFill>
                  <a:srgbClr val="08A1D9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/>
                    <a:t>In</a:t>
                  </a:r>
                  <a:endParaRPr lang="en-US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 rot="19222947">
                  <a:off x="3551371" y="3450376"/>
                  <a:ext cx="1113234" cy="455507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M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19222947">
                  <a:off x="3886771" y="3904009"/>
                  <a:ext cx="1113234" cy="455507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M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9222947">
                  <a:off x="4575716" y="4778701"/>
                  <a:ext cx="1113234" cy="455507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M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9222947">
                  <a:off x="4969438" y="5258277"/>
                  <a:ext cx="1113234" cy="455507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M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9222947">
                  <a:off x="5543440" y="2995659"/>
                  <a:ext cx="1113234" cy="455507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R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 rot="19222947">
                  <a:off x="5893575" y="3447633"/>
                  <a:ext cx="1113234" cy="455507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R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19222947">
                  <a:off x="6238486" y="3877871"/>
                  <a:ext cx="1113234" cy="455507"/>
                </a:xfrm>
                <a:prstGeom prst="rect">
                  <a:avLst/>
                </a:prstGeom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dirty="0">
                      <a:ln w="18415" cmpd="sng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63500" dir="3600000" algn="tl" rotWithShape="0">
                          <a:srgbClr val="000000">
                            <a:alpha val="70000"/>
                          </a:srgbClr>
                        </a:outerShdw>
                      </a:effectLst>
                    </a:rPr>
                    <a:t>R</a:t>
                  </a:r>
                  <a:endParaRPr lang="en-US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6" name="Straight Arrow Connector 15"/>
                <p:cNvCxnSpPr>
                  <a:stCxn id="8" idx="7"/>
                  <a:endCxn id="9" idx="1"/>
                </p:cNvCxnSpPr>
                <p:nvPr/>
              </p:nvCxnSpPr>
              <p:spPr>
                <a:xfrm rot="19257087" flipV="1">
                  <a:off x="3057708" y="4252453"/>
                  <a:ext cx="1079493" cy="1079800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8" idx="7"/>
                  <a:endCxn id="10" idx="1"/>
                </p:cNvCxnSpPr>
                <p:nvPr/>
              </p:nvCxnSpPr>
              <p:spPr>
                <a:xfrm rot="19257087" flipV="1">
                  <a:off x="3239969" y="4760533"/>
                  <a:ext cx="1052506" cy="517669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8" idx="6"/>
                  <a:endCxn id="5" idx="1"/>
                </p:cNvCxnSpPr>
                <p:nvPr/>
              </p:nvCxnSpPr>
              <p:spPr>
                <a:xfrm rot="19257087" flipV="1">
                  <a:off x="3650855" y="5163760"/>
                  <a:ext cx="908044" cy="327116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8" idx="6"/>
                  <a:endCxn id="11" idx="1"/>
                </p:cNvCxnSpPr>
                <p:nvPr/>
              </p:nvCxnSpPr>
              <p:spPr>
                <a:xfrm rot="19257087">
                  <a:off x="3829788" y="5430325"/>
                  <a:ext cx="895344" cy="239780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>
                  <a:stCxn id="8" idx="5"/>
                  <a:endCxn id="12" idx="1"/>
                </p:cNvCxnSpPr>
                <p:nvPr/>
              </p:nvCxnSpPr>
              <p:spPr>
                <a:xfrm rot="19257087">
                  <a:off x="4012453" y="5723283"/>
                  <a:ext cx="1039806" cy="501789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8" idx="5"/>
                  <a:endCxn id="6" idx="1"/>
                </p:cNvCxnSpPr>
                <p:nvPr/>
              </p:nvCxnSpPr>
              <p:spPr>
                <a:xfrm rot="19257087">
                  <a:off x="4184913" y="5663239"/>
                  <a:ext cx="1038218" cy="1052806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>
                  <a:stCxn id="9" idx="3"/>
                  <a:endCxn id="13" idx="1"/>
                </p:cNvCxnSpPr>
                <p:nvPr/>
              </p:nvCxnSpPr>
              <p:spPr>
                <a:xfrm>
                  <a:off x="4533987" y="3322857"/>
                  <a:ext cx="1133468" cy="254071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>
                  <a:stCxn id="9" idx="3"/>
                  <a:endCxn id="14" idx="1"/>
                </p:cNvCxnSpPr>
                <p:nvPr/>
              </p:nvCxnSpPr>
              <p:spPr>
                <a:xfrm>
                  <a:off x="4533537" y="3323672"/>
                  <a:ext cx="1484303" cy="706633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>
                  <a:stCxn id="5" idx="3"/>
                  <a:endCxn id="13" idx="1"/>
                </p:cNvCxnSpPr>
                <p:nvPr/>
              </p:nvCxnSpPr>
              <p:spPr>
                <a:xfrm rot="19257087" flipV="1">
                  <a:off x="5066007" y="3791714"/>
                  <a:ext cx="749295" cy="200081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/>
                <p:cNvCxnSpPr>
                  <a:stCxn id="10" idx="3"/>
                </p:cNvCxnSpPr>
                <p:nvPr/>
              </p:nvCxnSpPr>
              <p:spPr>
                <a:xfrm flipV="1">
                  <a:off x="4870072" y="3601971"/>
                  <a:ext cx="798507" cy="174674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>
                  <a:stCxn id="10" idx="3"/>
                  <a:endCxn id="14" idx="1"/>
                </p:cNvCxnSpPr>
                <p:nvPr/>
              </p:nvCxnSpPr>
              <p:spPr>
                <a:xfrm>
                  <a:off x="4869286" y="3776352"/>
                  <a:ext cx="1149343" cy="254071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>
                  <a:stCxn id="10" idx="3"/>
                  <a:endCxn id="15" idx="1"/>
                </p:cNvCxnSpPr>
                <p:nvPr/>
              </p:nvCxnSpPr>
              <p:spPr>
                <a:xfrm>
                  <a:off x="4868709" y="3776650"/>
                  <a:ext cx="1493828" cy="684402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>
                  <a:stCxn id="5" idx="3"/>
                  <a:endCxn id="14" idx="1"/>
                </p:cNvCxnSpPr>
                <p:nvPr/>
              </p:nvCxnSpPr>
              <p:spPr>
                <a:xfrm rot="19257087">
                  <a:off x="5247441" y="3931945"/>
                  <a:ext cx="736595" cy="371578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>
                  <a:stCxn id="11" idx="3"/>
                  <a:endCxn id="13" idx="1"/>
                </p:cNvCxnSpPr>
                <p:nvPr/>
              </p:nvCxnSpPr>
              <p:spPr>
                <a:xfrm rot="19257087" flipV="1">
                  <a:off x="5232418" y="3733251"/>
                  <a:ext cx="760408" cy="763799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5564475" y="4029427"/>
                  <a:ext cx="454022" cy="605006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>
                  <a:stCxn id="12" idx="3"/>
                  <a:endCxn id="15" idx="1"/>
                </p:cNvCxnSpPr>
                <p:nvPr/>
              </p:nvCxnSpPr>
              <p:spPr>
                <a:xfrm flipV="1">
                  <a:off x="5952890" y="4460748"/>
                  <a:ext cx="411159" cy="670111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>
                  <a:stCxn id="6" idx="3"/>
                  <a:endCxn id="14" idx="1"/>
                </p:cNvCxnSpPr>
                <p:nvPr/>
              </p:nvCxnSpPr>
              <p:spPr>
                <a:xfrm flipH="1" flipV="1">
                  <a:off x="6019565" y="4030416"/>
                  <a:ext cx="277810" cy="1530776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flipH="1" flipV="1">
                  <a:off x="5667947" y="3578038"/>
                  <a:ext cx="628646" cy="1983339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>
                  <a:stCxn id="13" idx="3"/>
                  <a:endCxn id="3" idx="2"/>
                </p:cNvCxnSpPr>
                <p:nvPr/>
              </p:nvCxnSpPr>
              <p:spPr>
                <a:xfrm rot="19257087">
                  <a:off x="6612018" y="2550347"/>
                  <a:ext cx="811208" cy="565307"/>
                </a:xfrm>
                <a:prstGeom prst="straightConnector1">
                  <a:avLst/>
                </a:prstGeom>
                <a:ln w="6350" cmpd="sng">
                  <a:solidFill>
                    <a:schemeClr val="accent6"/>
                  </a:solidFill>
                  <a:headEnd type="none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64" name="Straight Arrow Connector 63"/>
          <p:cNvCxnSpPr>
            <a:stCxn id="14" idx="3"/>
            <a:endCxn id="3" idx="2"/>
          </p:cNvCxnSpPr>
          <p:nvPr/>
        </p:nvCxnSpPr>
        <p:spPr>
          <a:xfrm flipV="1">
            <a:off x="5300663" y="3116263"/>
            <a:ext cx="822325" cy="6350"/>
          </a:xfrm>
          <a:prstGeom prst="straightConnector1">
            <a:avLst/>
          </a:prstGeom>
          <a:ln w="6350" cmpd="sng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5" idx="3"/>
            <a:endCxn id="3" idx="2"/>
          </p:cNvCxnSpPr>
          <p:nvPr/>
        </p:nvCxnSpPr>
        <p:spPr>
          <a:xfrm flipV="1">
            <a:off x="5297488" y="3116263"/>
            <a:ext cx="825500" cy="558800"/>
          </a:xfrm>
          <a:prstGeom prst="straightConnector1">
            <a:avLst/>
          </a:prstGeom>
          <a:ln w="6350" cmpd="sng">
            <a:solidFill>
              <a:schemeClr val="accent6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6" name="Picture 107" descr="mapreduce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4051300"/>
            <a:ext cx="2882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Title 2"/>
          <p:cNvSpPr txBox="1">
            <a:spLocks/>
          </p:cNvSpPr>
          <p:nvPr/>
        </p:nvSpPr>
        <p:spPr>
          <a:xfrm>
            <a:off x="206375" y="182563"/>
            <a:ext cx="5707063" cy="866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It’s time to think </a:t>
            </a:r>
            <a:r>
              <a:rPr lang="en-US" dirty="0" err="1" smtClean="0"/>
              <a:t>distributedly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438" name="Text Placeholder 3"/>
          <p:cNvSpPr txBox="1">
            <a:spLocks/>
          </p:cNvSpPr>
          <p:nvPr/>
        </p:nvSpPr>
        <p:spPr bwMode="auto">
          <a:xfrm>
            <a:off x="-134938" y="588963"/>
            <a:ext cx="647541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ts val="800"/>
              </a:spcBef>
              <a:buFont typeface="Arial" charset="0"/>
              <a:buNone/>
            </a:pPr>
            <a:r>
              <a:rPr lang="en-US" sz="1400">
                <a:solidFill>
                  <a:schemeClr val="accent1"/>
                </a:solidFill>
                <a:latin typeface="Franklin Gothic Book" pitchFamily="34" charset="0"/>
              </a:rPr>
              <a:t>	More and more, we’re looking to distributed-computation frameworks such as Apache’s Hadoop MapReduce™ for ways to process massive amounts of data as quickly as possible…</a:t>
            </a:r>
          </a:p>
        </p:txBody>
      </p:sp>
      <p:sp>
        <p:nvSpPr>
          <p:cNvPr id="18439" name="Rectangle 40"/>
          <p:cNvSpPr>
            <a:spLocks noChangeArrowheads="1"/>
          </p:cNvSpPr>
          <p:nvPr/>
        </p:nvSpPr>
        <p:spPr bwMode="auto">
          <a:xfrm>
            <a:off x="4919663" y="6211888"/>
            <a:ext cx="358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Samuel Messing (Project Manager)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Say you want to…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9572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 smtClean="0"/>
              <a:t>Sort 400K numbers stored in a text file, e.g.,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Lucida Console"/>
                <a:cs typeface="Lucida Console"/>
              </a:rPr>
              <a:t> </a:t>
            </a:r>
            <a:r>
              <a:rPr lang="en-US" dirty="0" smtClean="0">
                <a:latin typeface="Lucida Console"/>
                <a:cs typeface="Lucida Console"/>
              </a:rPr>
              <a:t>  </a:t>
            </a:r>
            <a:endParaRPr lang="en-US" dirty="0">
              <a:latin typeface="Lucida Console"/>
              <a:cs typeface="Lucida Console"/>
            </a:endParaRP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498725" y="1657350"/>
            <a:ext cx="41687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Lucida Console" pitchFamily="49" charset="0"/>
              </a:rPr>
              <a:t>user@home ~ &gt; head -12 numbers.txt</a:t>
            </a:r>
          </a:p>
          <a:p>
            <a:endParaRPr lang="en-US" sz="1400">
              <a:latin typeface="Lucida Console" pitchFamily="49" charset="0"/>
            </a:endParaRPr>
          </a:p>
          <a:p>
            <a:r>
              <a:rPr lang="en-US" sz="1400">
                <a:latin typeface="Lucida Console" pitchFamily="49" charset="0"/>
              </a:rPr>
              <a:t>1954626 53347517 849648024 9657788</a:t>
            </a:r>
          </a:p>
          <a:p>
            <a:r>
              <a:rPr lang="en-US" sz="1400">
                <a:latin typeface="Lucida Console" pitchFamily="49" charset="0"/>
              </a:rPr>
              <a:t>2347498 33984398 463743309 6134796</a:t>
            </a:r>
          </a:p>
          <a:p>
            <a:r>
              <a:rPr lang="en-US" sz="1400">
                <a:latin typeface="Lucida Console" pitchFamily="49" charset="0"/>
              </a:rPr>
              <a:t>7105100 3091405 521851259 5918563</a:t>
            </a:r>
          </a:p>
          <a:p>
            <a:r>
              <a:rPr lang="en-US" sz="1400">
                <a:latin typeface="Lucida Console" pitchFamily="49" charset="0"/>
              </a:rPr>
              <a:t>2131501 85799847 721508718 1247805</a:t>
            </a:r>
          </a:p>
          <a:p>
            <a:r>
              <a:rPr lang="en-US" sz="1400">
                <a:latin typeface="Lucida Console" pitchFamily="49" charset="0"/>
              </a:rPr>
              <a:t>397861 30679201 223117730 1790475</a:t>
            </a:r>
          </a:p>
          <a:p>
            <a:r>
              <a:rPr lang="en-US" sz="1400">
                <a:latin typeface="Lucida Console" pitchFamily="49" charset="0"/>
              </a:rPr>
              <a:t>1488469 98776106 584707188 4480355</a:t>
            </a:r>
          </a:p>
          <a:p>
            <a:r>
              <a:rPr lang="en-US" sz="1400">
                <a:latin typeface="Lucida Console" pitchFamily="49" charset="0"/>
              </a:rPr>
              <a:t>4913326 71618420 718037263 9947687</a:t>
            </a:r>
          </a:p>
          <a:p>
            <a:r>
              <a:rPr lang="en-US" sz="1400">
                <a:latin typeface="Lucida Console" pitchFamily="49" charset="0"/>
              </a:rPr>
              <a:t>5655971 50369050 760931522 3130455</a:t>
            </a:r>
          </a:p>
          <a:p>
            <a:r>
              <a:rPr lang="en-US" sz="1400">
                <a:latin typeface="Lucida Console" pitchFamily="49" charset="0"/>
              </a:rPr>
              <a:t>8724084 18220824 487366423 2279977</a:t>
            </a:r>
          </a:p>
          <a:p>
            <a:r>
              <a:rPr lang="en-US" sz="1400">
                <a:latin typeface="Lucida Console" pitchFamily="49" charset="0"/>
              </a:rPr>
              <a:t>3499188 82965874 954984276 1356189</a:t>
            </a:r>
          </a:p>
          <a:p>
            <a:r>
              <a:rPr lang="en-US" sz="1400">
                <a:latin typeface="Lucida Console" pitchFamily="49" charset="0"/>
              </a:rPr>
              <a:t>160876 11574903 295671087 2205428</a:t>
            </a:r>
          </a:p>
          <a:p>
            <a:r>
              <a:rPr lang="en-US" sz="1400">
                <a:latin typeface="Lucida Console" pitchFamily="49" charset="0"/>
              </a:rPr>
              <a:t>4850150 58224366 109125742 3271166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4919663" y="6211888"/>
            <a:ext cx="358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Samuel Messing (Project Manager)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Just write eleven lines of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325" y="1100138"/>
            <a:ext cx="7521575" cy="39941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Eleven lines of Hog code are enough to,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Read in gigabytes of data formatted as,</a:t>
            </a:r>
          </a:p>
          <a:p>
            <a:pPr marL="466344" lvl="3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>
                <a:latin typeface="Lucida Console"/>
                <a:cs typeface="Lucida Console"/>
              </a:rPr>
              <a:t>1293581234 821958 73872 87265982 4272 112371 5455423...</a:t>
            </a:r>
            <a:endParaRPr lang="en-US" sz="1800" dirty="0" smtClean="0"/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Distribute the data over a highly scalable network of computers,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Synchronize computation across multiple machines to sort and remove duplicate numbers,</a:t>
            </a:r>
          </a:p>
          <a:p>
            <a:pPr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800" dirty="0" smtClean="0"/>
              <a:t>Store the sorted set of numbers on a fault-tolerant distributed file-system.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Running your sort program is as easy as typing,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0" dirty="0" err="1" smtClean="0">
                <a:latin typeface="Lucida Console"/>
                <a:cs typeface="Lucida Console"/>
              </a:rPr>
              <a:t>user@home</a:t>
            </a:r>
            <a:r>
              <a:rPr lang="en-US" sz="1700" b="0" dirty="0" smtClean="0">
                <a:latin typeface="Lucida Console"/>
                <a:cs typeface="Lucida Console"/>
              </a:rPr>
              <a:t> ~ &gt; Hog </a:t>
            </a:r>
            <a:r>
              <a:rPr lang="en-US" sz="1700" b="0" dirty="0" err="1" smtClean="0">
                <a:latin typeface="Lucida Console"/>
                <a:cs typeface="Lucida Console"/>
              </a:rPr>
              <a:t>Sort.hog</a:t>
            </a:r>
            <a:r>
              <a:rPr lang="en-US" sz="1700" b="0" dirty="0" smtClean="0">
                <a:latin typeface="Lucida Console"/>
                <a:cs typeface="Lucida Console"/>
              </a:rPr>
              <a:t> input/</a:t>
            </a:r>
            <a:r>
              <a:rPr lang="en-US" sz="1700" b="0" dirty="0" err="1" smtClean="0">
                <a:latin typeface="Lucida Console"/>
                <a:cs typeface="Lucida Console"/>
              </a:rPr>
              <a:t>numbers.txt</a:t>
            </a:r>
            <a:endParaRPr lang="en-US" sz="1700" b="0" dirty="0">
              <a:latin typeface="Lucida Console"/>
              <a:cs typeface="Lucida Console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919663" y="6211888"/>
            <a:ext cx="358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Samuel Messing (Project Manager)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1475" y="431800"/>
            <a:ext cx="280987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Project development</a:t>
            </a:r>
            <a:endParaRPr lang="en-US" dirty="0"/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3" y="1838325"/>
            <a:ext cx="1990725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9338" y="2719388"/>
            <a:ext cx="2586037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3" y="2868613"/>
            <a:ext cx="1658937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4919663" y="6211888"/>
            <a:ext cx="3584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Franklin Gothic Book" pitchFamily="34" charset="0"/>
              </a:rPr>
              <a:t>Samuel Messing (Project Manager)</a:t>
            </a:r>
          </a:p>
        </p:txBody>
      </p:sp>
      <p:pic>
        <p:nvPicPr>
          <p:cNvPr id="215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9663" y="3398838"/>
            <a:ext cx="20637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73888" y="3902075"/>
            <a:ext cx="18764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0663" y="1022350"/>
            <a:ext cx="3005137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83438" y="3243263"/>
            <a:ext cx="18176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31825" y="1776413"/>
            <a:ext cx="5649913" cy="12065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6000"/>
              <a:t>The language</a:t>
            </a:r>
            <a:endParaRPr sz="60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38213" y="2278063"/>
            <a:ext cx="7240587" cy="32861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sz="2400" spc="0"/>
              <a:t>Paul </a:t>
            </a:r>
            <a:r>
              <a:rPr sz="2400" spc="0" err="1"/>
              <a:t>Tylkin</a:t>
            </a:r>
            <a:r>
              <a:rPr sz="2400" spc="0"/>
              <a:t> (Language Guru)</a:t>
            </a:r>
            <a:endParaRPr sz="2400" spc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852</TotalTime>
  <Words>954</Words>
  <Application>Microsoft Macintosh PowerPoint</Application>
  <PresentationFormat>On-screen Show (4:3)</PresentationFormat>
  <Paragraphs>263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Franklin Gothic Book</vt:lpstr>
      <vt:lpstr>Arial</vt:lpstr>
      <vt:lpstr>Franklin Gothic Medium</vt:lpstr>
      <vt:lpstr>Wingdings</vt:lpstr>
      <vt:lpstr>Calibri</vt:lpstr>
      <vt:lpstr>Wingdings 2</vt:lpstr>
      <vt:lpstr>Helvetica</vt:lpstr>
      <vt:lpstr>Tunga</vt:lpstr>
      <vt:lpstr>Lucida Console</vt:lpstr>
      <vt:lpstr>Angles</vt:lpstr>
      <vt:lpstr>Angles</vt:lpstr>
      <vt:lpstr>Angles</vt:lpstr>
      <vt:lpstr>Angles</vt:lpstr>
      <vt:lpstr>Angles</vt:lpstr>
      <vt:lpstr>THE HOG LANGUAGE</vt:lpstr>
      <vt:lpstr>OUTLINE</vt:lpstr>
      <vt:lpstr>INTRODUCTION</vt:lpstr>
      <vt:lpstr>MOTIVATION</vt:lpstr>
      <vt:lpstr>Slide 5</vt:lpstr>
      <vt:lpstr>SAY YOU WANT TO… </vt:lpstr>
      <vt:lpstr>JUST WRITE ELEVEN LINES OF CODE</vt:lpstr>
      <vt:lpstr>PROJECT DEVELOPMENT</vt:lpstr>
      <vt:lpstr>THE LANGUAGE</vt:lpstr>
      <vt:lpstr>PROGRAM STRUCTURE</vt:lpstr>
      <vt:lpstr>WORD COUNT (@Map)</vt:lpstr>
      <vt:lpstr>WORD COUNT (@Reduce)</vt:lpstr>
      <vt:lpstr>WORD COUNT (@Main)</vt:lpstr>
      <vt:lpstr>USER-DEFINED FUNCTIONS (@Functions)</vt:lpstr>
      <vt:lpstr>USER-DEFINED FUNCTIONS (@Functions)</vt:lpstr>
      <vt:lpstr>A SIMPLE DISTRIBUTED SORT</vt:lpstr>
      <vt:lpstr>ARCHITECTURE</vt:lpstr>
      <vt:lpstr>HOG PLATFORM ARCHITECTURE</vt:lpstr>
      <vt:lpstr>HOG COMPILER ARCHITECTURE</vt:lpstr>
      <vt:lpstr>RUNTIME</vt:lpstr>
      <vt:lpstr>MAKEFILE AND SHELLSCRIPT</vt:lpstr>
      <vt:lpstr>RUNTIME ENVIRONMENT</vt:lpstr>
      <vt:lpstr>TESTING</vt:lpstr>
      <vt:lpstr>ITERATIVE TESTING CYCLE</vt:lpstr>
      <vt:lpstr>INTEGRATION TESTING</vt:lpstr>
      <vt:lpstr>DEMO</vt:lpstr>
      <vt:lpstr>CONCLUSIONS</vt:lpstr>
      <vt:lpstr>CONCLUSIONS</vt:lpstr>
      <vt:lpstr>THANK YOU!</vt:lpstr>
      <vt:lpstr>HADOOP ARCHITECTURE</vt:lpstr>
      <vt:lpstr>HADOOP ARCHITECTURE (CONTINUED)</vt:lpstr>
      <vt:lpstr>PERFORMANCE BENEFITS</vt:lpstr>
    </vt:vector>
  </TitlesOfParts>
  <Company>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Messing</dc:creator>
  <cp:lastModifiedBy> </cp:lastModifiedBy>
  <cp:revision>87</cp:revision>
  <dcterms:created xsi:type="dcterms:W3CDTF">2012-05-08T04:29:20Z</dcterms:created>
  <dcterms:modified xsi:type="dcterms:W3CDTF">2012-05-10T04:07:29Z</dcterms:modified>
</cp:coreProperties>
</file>