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1" r:id="rId9"/>
    <p:sldId id="262" r:id="rId10"/>
    <p:sldId id="263" r:id="rId11"/>
    <p:sldId id="264" r:id="rId12"/>
    <p:sldId id="265" r:id="rId13"/>
    <p:sldId id="266" r:id="rId14"/>
    <p:sldId id="270" r:id="rId15"/>
    <p:sldId id="272" r:id="rId16"/>
    <p:sldId id="269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1828800" y="3159125"/>
            <a:ext cx="457200" cy="1035050"/>
          </a:xfrm>
          <a:prstGeom prst="rect">
            <a:avLst/>
          </a:prstGeom>
          <a:noFill/>
        </p:spPr>
        <p:txBody>
          <a:bodyPr lIns="0" tIns="9144" rIns="0" bIns="9144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50F8B-AF7B-4EA0-9C44-0C281A16A778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E6AB4-D6BA-4D68-9AB9-349CD880C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11C1A-6947-4AD3-B513-F90379BA0491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A4BA1-DEC1-48DC-96B8-C04C7EC39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6DBB-22B8-4C34-BABD-0DA9D344D410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C9A93-78C0-42A8-983B-7B5E32F7A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2F2D8-146C-447C-BB8D-A27691466517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7E104-74E1-4D02-A804-77E408C4D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4267200" y="4075113"/>
            <a:ext cx="457200" cy="101441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A7055-7A55-456D-BCE2-67D1752E65CE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A97A8-5151-4388-B7AF-967FDBA03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3260D-24E2-4207-9CC8-E9F0BD753CA1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37A4B-94CB-4857-A7AA-27680492E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2"/>
          <p:cNvSpPr txBox="1"/>
          <p:nvPr/>
        </p:nvSpPr>
        <p:spPr>
          <a:xfrm>
            <a:off x="1057275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TextBox 17"/>
          <p:cNvSpPr txBox="1"/>
          <p:nvPr/>
        </p:nvSpPr>
        <p:spPr>
          <a:xfrm>
            <a:off x="4779963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8FB8D-5152-4F80-B60A-4D91A2532CE2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27D2A-5198-4B34-8C9C-F8ADB6784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A7787-E3E4-4741-8E62-0BD74556ACBE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55C82-CD0F-4D15-8C10-7DE2618F0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E0DEF-F2AC-4BE8-8847-F4C557B5EA9D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37F01-3B8D-41E6-B812-FCA5A7526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5329238" y="1774825"/>
            <a:ext cx="457200" cy="1230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AA90-C5E6-4B1B-B7DA-42C671FA74BC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60763-04E8-4034-B3C6-4EE905838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2435225" y="3332163"/>
            <a:ext cx="457200" cy="9223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FB412-6C1B-4FC6-AA03-4961D66D7454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FDC13-2DB1-46A4-A357-1DD3E1227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0"/>
            <a:ext cx="60960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D6930026-5759-4153-8A26-EDE3D0CFAD5E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325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325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alpha val="6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DA56EC14-9759-4393-9361-4A5A59C68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55588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9763" indent="-255588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588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55588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875" y="1219200"/>
            <a:ext cx="7543800" cy="21526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Graphite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025"/>
            <a:ext cx="6172200" cy="6858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Grigory</a:t>
            </a:r>
            <a:r>
              <a:rPr lang="en-US" dirty="0" smtClean="0"/>
              <a:t> </a:t>
            </a:r>
            <a:r>
              <a:rPr lang="en-US" dirty="0" err="1" smtClean="0"/>
              <a:t>Arashkovich</a:t>
            </a:r>
            <a:r>
              <a:rPr lang="en-US" dirty="0" smtClean="0"/>
              <a:t>, </a:t>
            </a:r>
            <a:r>
              <a:rPr lang="en-US" dirty="0" err="1" smtClean="0"/>
              <a:t>Anuj</a:t>
            </a:r>
            <a:r>
              <a:rPr lang="en-US" dirty="0" smtClean="0"/>
              <a:t> </a:t>
            </a:r>
            <a:r>
              <a:rPr lang="en-US" dirty="0" err="1" smtClean="0"/>
              <a:t>Khanna</a:t>
            </a:r>
            <a:r>
              <a:rPr lang="en-US" dirty="0" smtClean="0"/>
              <a:t>, </a:t>
            </a:r>
            <a:r>
              <a:rPr lang="en-US" dirty="0" err="1" smtClean="0"/>
              <a:t>Anirban</a:t>
            </a:r>
            <a:r>
              <a:rPr lang="en-US" dirty="0" smtClean="0"/>
              <a:t> </a:t>
            </a:r>
            <a:r>
              <a:rPr lang="en-US" dirty="0" err="1" smtClean="0"/>
              <a:t>Gangopadhyay</a:t>
            </a:r>
            <a:r>
              <a:rPr lang="en-US" dirty="0" smtClean="0"/>
              <a:t>, Michael </a:t>
            </a:r>
            <a:r>
              <a:rPr lang="en-US" dirty="0" err="1" smtClean="0"/>
              <a:t>D’Egidio</a:t>
            </a:r>
            <a:r>
              <a:rPr lang="en-US" dirty="0" smtClean="0"/>
              <a:t>, Laura </a:t>
            </a:r>
            <a:r>
              <a:rPr lang="en-US" dirty="0" err="1" smtClean="0"/>
              <a:t>Willson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Implemented using the Java programming language.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Using the syntax directed translations and the decompile() method, we implemented code generation and successfully compiled down to the Java Programming language.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The syntax tree is comprised of both a traditional tree structure and linked lists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Abstract Syntax Tree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Scoping algorithm would instantiate and set required table entries into the symbol table during the first traversal of the Abstract Syntax Tree 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We attempted to work on scoping and type checking algorithms by doing a second traversal of the AST and comparing identifiers with declared class names, function names and variables</a:t>
            </a:r>
          </a:p>
          <a:p>
            <a:pPr marL="274320" indent="-256032"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Scope/Type Checking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Implemented directly in the </a:t>
            </a:r>
            <a:r>
              <a:rPr lang="en-US" dirty="0" err="1" smtClean="0"/>
              <a:t>ASTNode</a:t>
            </a:r>
            <a:r>
              <a:rPr lang="en-US" dirty="0" smtClean="0"/>
              <a:t> class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Each tree node implements the decompile() method which recursively generates Java source code given Graphite code by calling the decompile() method on the children and returning a string that contains the compiled Java code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Code Generation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JavaScript packages written in Java are designed to input Java source code and output charts created in JavaScript</a:t>
            </a:r>
            <a:endParaRPr lang="en-US" dirty="0"/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The JavaScript code is run using the </a:t>
            </a:r>
            <a:r>
              <a:rPr lang="en-US" dirty="0" err="1" smtClean="0"/>
              <a:t>HighCharts</a:t>
            </a:r>
            <a:r>
              <a:rPr lang="en-US" dirty="0" smtClean="0"/>
              <a:t> API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The front end wraps the Chart classes, </a:t>
            </a:r>
            <a:r>
              <a:rPr lang="en-US" dirty="0" err="1" smtClean="0"/>
              <a:t>GraphiteNumber</a:t>
            </a:r>
            <a:r>
              <a:rPr lang="en-US" dirty="0" smtClean="0"/>
              <a:t>, </a:t>
            </a:r>
            <a:r>
              <a:rPr lang="en-US" dirty="0" err="1" smtClean="0"/>
              <a:t>GraphiteString</a:t>
            </a:r>
            <a:r>
              <a:rPr lang="en-US" dirty="0" smtClean="0"/>
              <a:t> and the Series classes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JavaScript Creation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Balancing the complexities of the grammar and the abstract syntax tree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Debugging the grammar for the language 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Making design decisions on the robustness of </a:t>
            </a:r>
            <a:r>
              <a:rPr lang="en-US" smtClean="0"/>
              <a:t>the grammar</a:t>
            </a:r>
          </a:p>
          <a:p>
            <a:pPr marL="274320" indent="-256032"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1"/>
          <p:cNvSpPr txBox="1">
            <a:spLocks noChangeArrowheads="1"/>
          </p:cNvSpPr>
          <p:nvPr/>
        </p:nvSpPr>
        <p:spPr bwMode="auto">
          <a:xfrm>
            <a:off x="522288" y="1438275"/>
            <a:ext cx="83089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>
                <a:latin typeface="Palatino Linotype" pitchFamily="18" charset="0"/>
              </a:rPr>
              <a:t>Hand created sample ASTs to test the Intermediate Representation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>
                <a:latin typeface="Palatino Linotype" pitchFamily="18" charset="0"/>
              </a:rPr>
              <a:t>Tested system integration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>
                <a:latin typeface="Palatino Linotype" pitchFamily="18" charset="0"/>
              </a:rPr>
              <a:t>Black box testing on front end and back end separately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>
                <a:latin typeface="Palatino Linotype" pitchFamily="18" charset="0"/>
              </a:rPr>
              <a:t>JavaScript code generation throws multiple errors if handled incorrectly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Testing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Test code while writing it!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Plan out design decisions before starting implementation!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Set strict deadlines and adhere to them throughout the allotted time!</a:t>
            </a:r>
          </a:p>
          <a:p>
            <a:pPr marL="274320" indent="-256032" fontAlgn="auto">
              <a:spcAft>
                <a:spcPts val="0"/>
              </a:spcAft>
              <a:defRPr/>
            </a:pPr>
            <a:endParaRPr lang="en-US" dirty="0" smtClean="0"/>
          </a:p>
          <a:p>
            <a:pPr marL="274320" indent="-256032"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Lessons Learned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Introduction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Why Use Graphite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Example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Challenges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4325"/>
            <a:ext cx="8229600" cy="5938838"/>
          </a:xfrm>
        </p:spPr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Graphite is a high level programming language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Graphite is designed for users who want to minimize tedious syntax whilst being able to perform effective data visualization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Designed for people who don’t want to learn the semantics of web programming but want to be able to execute proper data visualization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Inputs in a source file that follows the syntax as specified in the language reference manual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 Outputs an html page that contains the desired charts</a:t>
            </a:r>
          </a:p>
          <a:p>
            <a:pPr marL="274320" indent="-256032" fontAlgn="auto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875" y="685800"/>
            <a:ext cx="7451725" cy="4191000"/>
          </a:xfrm>
        </p:spPr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Domain Specific- Designed to help new programmers and people inexperienced with web programming be able to output html charts and graphs using high level Java-like syntax 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Easy to Use- The syntax created is very similar to that of Java’s. Built in chart types and the Series data structure are supplied with the language 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Portable- Source code can be run on any machine and compiled due to portable Java backend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Web Friendly- Nice html charts are outputted by the program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Why Use Graphite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5" y="338138"/>
            <a:ext cx="7772400" cy="4662487"/>
          </a:xfrm>
        </p:spPr>
        <p:txBody>
          <a:bodyPr/>
          <a:lstStyle/>
          <a:p>
            <a:pPr marL="27432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class </a:t>
            </a:r>
            <a:r>
              <a:rPr lang="en-US" dirty="0" err="1" smtClean="0"/>
              <a:t>MichaelPLT</a:t>
            </a:r>
            <a:r>
              <a:rPr lang="en-US" dirty="0" smtClean="0"/>
              <a:t> {</a:t>
            </a:r>
          </a:p>
          <a:p>
            <a:pPr marL="27432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	void main {</a:t>
            </a:r>
          </a:p>
          <a:p>
            <a:pPr marL="27432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		</a:t>
            </a:r>
            <a:r>
              <a:rPr lang="en-US" dirty="0" err="1" smtClean="0"/>
              <a:t>Barchart</a:t>
            </a:r>
            <a:r>
              <a:rPr lang="en-US" dirty="0" smtClean="0"/>
              <a:t> grades;</a:t>
            </a:r>
          </a:p>
          <a:p>
            <a:pPr marL="27432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		grades.name = “Michael’s Grades for PLTs”;</a:t>
            </a:r>
          </a:p>
          <a:p>
            <a:pPr marL="27432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		</a:t>
            </a:r>
            <a:r>
              <a:rPr lang="en-US" dirty="0" err="1" smtClean="0"/>
              <a:t>grades.subtitle</a:t>
            </a:r>
            <a:r>
              <a:rPr lang="en-US" dirty="0" smtClean="0"/>
              <a:t> = “Spring 2012”;</a:t>
            </a:r>
          </a:p>
          <a:p>
            <a:pPr marL="274320" indent="-256032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		Series&lt;String&gt; assignments = {“HW1”, “HW2”, “HW3”, 	“HW4”, “Final”};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Source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err="1"/>
              <a:t>g</a:t>
            </a:r>
            <a:r>
              <a:rPr lang="en-US" dirty="0" err="1" smtClean="0"/>
              <a:t>rades.xCoordinate</a:t>
            </a:r>
            <a:r>
              <a:rPr lang="en-US" dirty="0" smtClean="0"/>
              <a:t> = assignments;</a:t>
            </a:r>
          </a:p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err="1"/>
              <a:t>g</a:t>
            </a:r>
            <a:r>
              <a:rPr lang="en-US" dirty="0" err="1" smtClean="0"/>
              <a:t>rades.yCoordinate</a:t>
            </a:r>
            <a:r>
              <a:rPr lang="en-US" dirty="0" smtClean="0"/>
              <a:t> = </a:t>
            </a:r>
            <a:r>
              <a:rPr lang="en-US" dirty="0" err="1" smtClean="0"/>
              <a:t>assignmentGrades</a:t>
            </a:r>
            <a:r>
              <a:rPr lang="en-US" dirty="0" smtClean="0"/>
              <a:t>;</a:t>
            </a:r>
          </a:p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err="1"/>
              <a:t>g</a:t>
            </a:r>
            <a:r>
              <a:rPr lang="en-US" dirty="0" err="1" smtClean="0"/>
              <a:t>rades.xAxis</a:t>
            </a:r>
            <a:r>
              <a:rPr lang="en-US" dirty="0" smtClean="0"/>
              <a:t> = “Assignments”;</a:t>
            </a:r>
          </a:p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err="1" smtClean="0"/>
              <a:t>grades.yAxis</a:t>
            </a:r>
            <a:r>
              <a:rPr lang="en-US" dirty="0" smtClean="0"/>
              <a:t> = “Grade out of 100”;</a:t>
            </a:r>
          </a:p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Page </a:t>
            </a:r>
            <a:r>
              <a:rPr lang="en-US" dirty="0" err="1" smtClean="0"/>
              <a:t>p</a:t>
            </a:r>
            <a:r>
              <a:rPr lang="en-US" dirty="0" smtClean="0"/>
              <a:t>;</a:t>
            </a:r>
          </a:p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err="1" smtClean="0"/>
              <a:t>p.add(grades</a:t>
            </a:r>
            <a:r>
              <a:rPr lang="en-US" dirty="0" smtClean="0"/>
              <a:t>);</a:t>
            </a:r>
          </a:p>
          <a:p>
            <a:pPr marL="18288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err="1" smtClean="0"/>
              <a:t>p.save(“MichaelPLT.html</a:t>
            </a:r>
            <a:r>
              <a:rPr lang="en-US" dirty="0" smtClean="0"/>
              <a:t>”);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Source Program Continued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Content Placeholder 3" descr="chart (1).jpg"/>
          <p:cNvPicPr>
            <a:picLocks noGrp="1" noChangeAspect="1"/>
          </p:cNvPicPr>
          <p:nvPr>
            <p:ph idx="1"/>
          </p:nvPr>
        </p:nvPicPr>
        <p:blipFill>
          <a:blip r:embed="rId2"/>
          <a:srcRect t="-55727" b="-55727"/>
          <a:stretch>
            <a:fillRect/>
          </a:stretch>
        </p:blipFill>
        <p:spPr bwMode="auto">
          <a:xfrm>
            <a:off x="500063" y="163513"/>
            <a:ext cx="7729537" cy="51609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Program Output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7488" y="68263"/>
            <a:ext cx="8664575" cy="66786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Implemented using a .CUP file with SDTS in Java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Implements control flow, variable declarations, field instantiations, Graph type declarations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Utilizes synthesized and inherited attributes</a:t>
            </a:r>
          </a:p>
          <a:p>
            <a:pPr marL="274320" indent="-256032" fontAlgn="auto">
              <a:spcAft>
                <a:spcPts val="0"/>
              </a:spcAft>
              <a:defRPr/>
            </a:pPr>
            <a:r>
              <a:rPr lang="en-US" dirty="0" smtClean="0"/>
              <a:t>Main problem that the team faced was cutting the grammar down to a reasonable length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Grammar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359</TotalTime>
  <Words>527</Words>
  <Application>Microsoft Macintosh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Palatino Linotype</vt:lpstr>
      <vt:lpstr>Arial</vt:lpstr>
      <vt:lpstr>Wingdings</vt:lpstr>
      <vt:lpstr>Calibri</vt:lpstr>
      <vt:lpstr>Elemental</vt:lpstr>
      <vt:lpstr>Elemental</vt:lpstr>
      <vt:lpstr>Elemental</vt:lpstr>
      <vt:lpstr>Elemental</vt:lpstr>
      <vt:lpstr>Elemental</vt:lpstr>
      <vt:lpstr>Elemental</vt:lpstr>
      <vt:lpstr>Graphite </vt:lpstr>
      <vt:lpstr>Outline</vt:lpstr>
      <vt:lpstr>Introduction</vt:lpstr>
      <vt:lpstr>Why Use Graphite</vt:lpstr>
      <vt:lpstr>Source Program</vt:lpstr>
      <vt:lpstr>Source Program Continued</vt:lpstr>
      <vt:lpstr>Program Output</vt:lpstr>
      <vt:lpstr>Slide 8</vt:lpstr>
      <vt:lpstr>Grammar</vt:lpstr>
      <vt:lpstr>Abstract Syntax Tree</vt:lpstr>
      <vt:lpstr>Scope/Type Checking</vt:lpstr>
      <vt:lpstr>Code Generation</vt:lpstr>
      <vt:lpstr>JavaScript Creation</vt:lpstr>
      <vt:lpstr>Challenges</vt:lpstr>
      <vt:lpstr>Slide 15</vt:lpstr>
      <vt:lpstr>Lessons Learned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Graphite</dc:title>
  <dc:creator>UMBC</dc:creator>
  <cp:lastModifiedBy> </cp:lastModifiedBy>
  <cp:revision>25</cp:revision>
  <dcterms:created xsi:type="dcterms:W3CDTF">2012-05-10T15:44:31Z</dcterms:created>
  <dcterms:modified xsi:type="dcterms:W3CDTF">2012-05-10T21:23:01Z</dcterms:modified>
</cp:coreProperties>
</file>