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2" r:id="rId4"/>
    <p:sldId id="258" r:id="rId5"/>
    <p:sldId id="260" r:id="rId6"/>
    <p:sldId id="261" r:id="rId7"/>
    <p:sldId id="264" r:id="rId8"/>
    <p:sldId id="275" r:id="rId9"/>
    <p:sldId id="276" r:id="rId10"/>
    <p:sldId id="27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4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5022-3479-46C9-8ED1-36FFC3B8F6E5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545969-BA97-47CB-996F-F2F85B6ED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F961E-5380-479E-AF62-971B1011957B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3E3F-F5BF-48F0-8A69-1F8BC3384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11A5-D8D7-46FC-B69D-02CFADA0D7A3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39FD-43F4-43ED-A225-858825A93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98AB1-C485-49F0-B988-FAB6CEFB6109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1E56-1228-4981-BC36-B577D5C87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E6FC-81F6-4563-BFF3-7DEBE43985C8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68A5-ED23-4902-9102-DDDDA07A29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EB00-3AEC-4555-9512-BC981ADE79C6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4A37-E4DE-4351-95A2-A8833576D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F6EC-FAD2-4FCE-A9C6-4F7C532D086E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2ACB-B3EC-4B21-B58B-EF145D4587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780A-5D4B-4C72-B1A6-81C6D967195A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07D-CC64-453B-962E-E92D61A3F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381B-4BCE-44DF-8D8C-F461C4364F97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A2E5-EFCD-4FF6-83B6-C55BCD54B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51826-3CE5-4D15-A04D-66D0EF4F1402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5AC7-CB59-4734-B1FF-7E3E5AE49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5D40-60E4-49E5-9585-5A663FE11FE2}" type="datetime4">
              <a:rPr lang="en-US"/>
              <a:pPr>
                <a:defRPr/>
              </a:pPr>
              <a:t>May 9, 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940D65-C625-4C42-8193-174AA4B1D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2A9EC-B5A6-448D-8531-73D48A349B45}" type="datetime4">
              <a:rPr lang="en-US"/>
              <a:pPr>
                <a:defRPr/>
              </a:pPr>
              <a:t>May 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D87F77-E6CD-4443-B25D-D9B0F5FB9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25" r:id="rId9"/>
    <p:sldLayoutId id="2147483916" r:id="rId10"/>
    <p:sldLayoutId id="214748391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16525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cap="none" smtClean="0">
                <a:solidFill>
                  <a:schemeClr val="tx1"/>
                </a:solidFill>
                <a:latin typeface="Meta Medium Lf Roman"/>
                <a:ea typeface="Meta Medium Lf Roman"/>
                <a:cs typeface="Meta Medium Lf Roman"/>
              </a:rPr>
              <a:t>David LOU – Project Manager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cap="none" smtClean="0">
                <a:solidFill>
                  <a:schemeClr val="tx1"/>
                </a:solidFill>
                <a:latin typeface="Meta Medium Lf Roman"/>
                <a:ea typeface="Meta Medium Lf Roman"/>
                <a:cs typeface="Meta Medium Lf Roman"/>
              </a:rPr>
              <a:t>Markus SCHANTA – Language Guru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cap="none" smtClean="0">
                <a:solidFill>
                  <a:schemeClr val="tx1"/>
                </a:solidFill>
                <a:latin typeface="Meta Medium Lf Roman"/>
                <a:ea typeface="Meta Medium Lf Roman"/>
                <a:cs typeface="Meta Medium Lf Roman"/>
              </a:rPr>
              <a:t>Long CHEN – System Architect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cap="none" smtClean="0">
                <a:solidFill>
                  <a:schemeClr val="tx1"/>
                </a:solidFill>
                <a:latin typeface="Meta Medium Lf Roman"/>
                <a:ea typeface="Meta Medium Lf Roman"/>
                <a:cs typeface="Meta Medium Lf Roman"/>
              </a:rPr>
              <a:t>Xiaolong JIANG – System Integrator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cap="none" smtClean="0">
                <a:solidFill>
                  <a:schemeClr val="tx1"/>
                </a:solidFill>
                <a:latin typeface="Meta Medium Lf Roman"/>
                <a:ea typeface="Meta Medium Lf Roman"/>
                <a:cs typeface="Meta Medium Lf Roman"/>
              </a:rPr>
              <a:t>Jingbo YANG – Tester &amp; Validator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cap="none" smtClean="0">
              <a:solidFill>
                <a:schemeClr val="tx1"/>
              </a:solidFill>
              <a:latin typeface="Meta Medium Lf Roman"/>
              <a:ea typeface="Meta Medium Lf Roman"/>
              <a:cs typeface="Meta Medium Lf Roman"/>
            </a:endParaRPr>
          </a:p>
        </p:txBody>
      </p:sp>
      <p:pic>
        <p:nvPicPr>
          <p:cNvPr id="13314" name="Picture 3" descr="SIMP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Project Management</a:t>
            </a:r>
            <a:endParaRPr lang="en-US" sz="2400" cap="none" smtClean="0">
              <a:solidFill>
                <a:srgbClr val="000000"/>
              </a:solidFill>
              <a:latin typeface="Meta Bold Lf Roman"/>
              <a:ea typeface="Meta Bold Lf Roman"/>
              <a:cs typeface="Meta Bold Lf Roman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Project was divided into two major phases: 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Language Design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Implementation</a:t>
            </a:r>
          </a:p>
          <a:p>
            <a:pPr lvl="2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Kernel implementation (basic types + control flow)</a:t>
            </a:r>
          </a:p>
          <a:p>
            <a:pPr lvl="2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User-defined functions including recursion</a:t>
            </a:r>
          </a:p>
          <a:p>
            <a:pPr lvl="2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Dynamic array implementation + builtin functions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Weekly meetings for progress updates.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Aggressive deadlines and milestones kept us consistently ahead of schedule so we would have plenty of time for testing.</a:t>
            </a: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Technologies Used</a:t>
            </a:r>
            <a:endParaRPr lang="en-US" sz="2400" cap="none" smtClean="0">
              <a:solidFill>
                <a:srgbClr val="000000"/>
              </a:solidFill>
              <a:latin typeface="Meta Bold Lf Roman"/>
              <a:ea typeface="Meta Bold Lf Roman"/>
              <a:cs typeface="Meta Bold Lf Roman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Language Implementation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Lyx for generating documents (LRM, Tutorial, etc).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ANTLR – Lexer &amp; Parser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Java &amp; Eclipse for development environment</a:t>
            </a:r>
          </a:p>
          <a:p>
            <a:pPr marL="742950" lvl="1" indent="-285750" eaLnBrk="1" hangingPunct="1"/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Java: SIMPL programs live in the Java Virtual Machine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Test Plan</a:t>
            </a:r>
            <a:endParaRPr lang="en-US" sz="2400" cap="none" smtClean="0">
              <a:solidFill>
                <a:srgbClr val="000000"/>
              </a:solidFill>
              <a:latin typeface="Meta Bold Lf Roman"/>
              <a:ea typeface="Meta Bold Lf Roman"/>
              <a:cs typeface="Meta Bold Lf Roman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Early on, regression test-suite was built for anticipated SIMPL programs.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Three types of tests: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I/O Tests – Majority of our tests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Tree-Walk tests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Component-specific tests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I/O tests take as input file a SIMPL program and the expected output.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Tree-walk tests verify correct behavior for small ASTs.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Built for testing dynamic arrays and image I/O.</a:t>
            </a: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Conclusions</a:t>
            </a:r>
            <a:endParaRPr lang="en-US" sz="2400" cap="none" smtClean="0">
              <a:solidFill>
                <a:srgbClr val="000000"/>
              </a:solidFill>
              <a:latin typeface="Meta Bold Lf Roman"/>
              <a:ea typeface="Meta Bold Lf Roman"/>
              <a:cs typeface="Meta Bold Lf Roman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Lessons learned:</a:t>
            </a:r>
          </a:p>
          <a:p>
            <a:pPr marL="742950" lvl="1" indent="-285750" eaLnBrk="1" hangingPunct="1"/>
            <a:r>
              <a:rPr lang="en-US" smtClean="0">
                <a:latin typeface="Meta Normal Lf Roman"/>
                <a:ea typeface="Meta Normal Lf Roman"/>
                <a:cs typeface="Meta Normal Lf Roman"/>
              </a:rPr>
              <a:t>Start early! </a:t>
            </a:r>
          </a:p>
          <a:p>
            <a:pPr marL="742950" lvl="1" indent="-285750" eaLnBrk="1" hangingPunct="1"/>
            <a:r>
              <a:rPr lang="en-US" smtClean="0">
                <a:latin typeface="Meta Normal Lf Roman"/>
                <a:ea typeface="Meta Normal Lf Roman"/>
                <a:cs typeface="Meta Normal Lf Roman"/>
              </a:rPr>
              <a:t>Have mechanisms for resolving or mitigating conflicts. </a:t>
            </a:r>
          </a:p>
          <a:p>
            <a:pPr marL="742950" lvl="1" indent="-285750" eaLnBrk="1" hangingPunct="1"/>
            <a:r>
              <a:rPr lang="en-US" smtClean="0">
                <a:latin typeface="Meta Normal Lf Roman"/>
                <a:ea typeface="Meta Normal Lf Roman"/>
                <a:cs typeface="Meta Normal Lf Roman"/>
              </a:rPr>
              <a:t>Be rigorous about testing. </a:t>
            </a:r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What worked well: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Generating grammar in ANTLR.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Communication.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What would we have done differently: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Would be interesting to design this as a dynamically typed language.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Why use SIMPL?</a:t>
            </a: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latin typeface="Brush Script Std"/>
                <a:cs typeface="Brush Script Std"/>
              </a:rPr>
              <a:t>Demo</a:t>
            </a:r>
            <a:endParaRPr lang="en-US" sz="2400" cap="none" dirty="0">
              <a:solidFill>
                <a:srgbClr val="000000"/>
              </a:solidFill>
              <a:latin typeface="Brush Script Std"/>
              <a:cs typeface="Brush Script St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solidFill>
                  <a:schemeClr val="tx2"/>
                </a:solidFill>
                <a:latin typeface="Meta Bold Lf Roman"/>
                <a:cs typeface="Meta Bold Lf Roman"/>
              </a:rPr>
              <a:t>Q &amp; A</a:t>
            </a:r>
            <a:endParaRPr lang="en-US" sz="2400" cap="none" dirty="0">
              <a:solidFill>
                <a:schemeClr val="tx2"/>
              </a:solidFill>
              <a:latin typeface="Meta Bold Lf Roman"/>
              <a:cs typeface="Meta Bold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folk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dirty="0" smtClean="0">
                <a:latin typeface="Meta Bold Lf Roman"/>
                <a:cs typeface="Meta Bold Lf Roman"/>
              </a:rPr>
              <a:t>SIMPL - Motivation</a:t>
            </a:r>
            <a:endParaRPr lang="en-US" cap="none" dirty="0">
              <a:latin typeface="Meta Bold Lf Roman"/>
              <a:cs typeface="Meta Bold Lf Roman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General purpose languages require quite a bit of overhead to read and write images using builtin libraries.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Pixel-by-pixel manipulation is quite tedious. To do the same manipulation to the same pixel, you must use nested for loops in Java.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Image manipulation software (e.g. Photoshop) are very limited in the types of automated manipulation that one might perform.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SIMPL – Feature Highlights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Arrays in SIMPL are fixed in dimension, but dynamic in size.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Operators are overloaded to perform element-wise manipulations on arrays.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Mathematical builtin functions (e.g. log, pow) are also overloaded for element-wise manipulation on arrays.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Example 1 – Correcting Brightness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976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9975" y="190976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Example 2 – Image Difference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617663"/>
            <a:ext cx="2600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1617663"/>
            <a:ext cx="2600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3138" y="1617663"/>
            <a:ext cx="26003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Example 3 – Noise Reduction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5963"/>
            <a:ext cx="37734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1985963"/>
            <a:ext cx="37734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SIMPL – Translator Architecture</a:t>
            </a:r>
            <a:endParaRPr lang="en-US" sz="2400" cap="none" smtClean="0">
              <a:solidFill>
                <a:srgbClr val="000000"/>
              </a:solidFill>
              <a:latin typeface="Meta Bold Lf Roman"/>
              <a:ea typeface="Meta Bold Lf Roman"/>
              <a:cs typeface="Meta Bold Lf Roman"/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593975"/>
            <a:ext cx="827563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SIMPL – Implementation Highlights (Symbol Table)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Symbol Table: </a:t>
            </a:r>
            <a:r>
              <a:rPr lang="en-US" altLang="zh-CN" sz="1900" smtClean="0">
                <a:ea typeface="SimSun"/>
                <a:cs typeface="SimSun"/>
              </a:rPr>
              <a:t>A Stack of HashTable  &lt;String, SymbolUnit&gt;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Interface for tree walker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enterBlock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enterFunction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exit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declareSymbol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getSymbol</a:t>
            </a:r>
          </a:p>
          <a:p>
            <a:pPr marL="742950" lvl="1" indent="-285750" eaLnBrk="1" hangingPunct="1"/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setSymbol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smtClean="0">
                <a:latin typeface="Meta Bold Lf Roman"/>
                <a:ea typeface="Meta Bold Lf Roman"/>
                <a:cs typeface="Meta Bold Lf Roman"/>
              </a:rPr>
              <a:t>SIMPL – Implementation Highlights (cont.)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Type coercions follow a type hiearchy: ints are automatically cast to floats, but floats must be manually cast to ints.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Dynamic arrays automatically double in size when an element is assigned to an index out of bounds with respect to the current size of the array.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fr-FR" smtClean="0">
                <a:latin typeface="Meta Normal Lf Roman"/>
                <a:ea typeface="Meta Normal Lf Roman"/>
                <a:cs typeface="Meta Normal Lf Roman"/>
              </a:rPr>
              <a:t>Efficient iterator implemented for computing element-wise operations.</a:t>
            </a:r>
          </a:p>
          <a:p>
            <a:pPr marL="342900" indent="-342900" eaLnBrk="1" hangingPunct="1">
              <a:buFont typeface="Arial" charset="0"/>
              <a:buChar char="•"/>
            </a:pPr>
            <a:endParaRPr lang="fr-FR" smtClean="0">
              <a:latin typeface="Meta Normal Lf Roman"/>
              <a:ea typeface="Meta Normal Lf Roman"/>
              <a:cs typeface="Meta Normal Lf Roman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US" smtClean="0">
              <a:latin typeface="Meta Normal Lf Roman"/>
              <a:ea typeface="Meta Normal Lf Roman"/>
              <a:cs typeface="Meta Normal Lf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ysClr val="windowText" lastClr="000000"/>
      </a:dk1>
      <a:lt1>
        <a:sysClr val="window" lastClr="FFFFFF"/>
      </a:lt1>
      <a:dk2>
        <a:srgbClr val="002B8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181</TotalTime>
  <Words>392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Meta Medium Lf Roman</vt:lpstr>
      <vt:lpstr>Meta Bold Lf Roman</vt:lpstr>
      <vt:lpstr>Meta Normal Lf Roman</vt:lpstr>
      <vt:lpstr>SimSun</vt:lpstr>
      <vt:lpstr>Brush Script Std</vt:lpstr>
      <vt:lpstr>Essential</vt:lpstr>
      <vt:lpstr>Essential</vt:lpstr>
      <vt:lpstr>Essential</vt:lpstr>
      <vt:lpstr>Slide 1</vt:lpstr>
      <vt:lpstr>SIMPL - Motivation</vt:lpstr>
      <vt:lpstr>SIMPL – Feature Highlights</vt:lpstr>
      <vt:lpstr>Example 1 – Correcting Brightness</vt:lpstr>
      <vt:lpstr>Example 2 – Image Difference</vt:lpstr>
      <vt:lpstr>Example 3 – Noise Reduction</vt:lpstr>
      <vt:lpstr>SIMPL – Translator Architecture</vt:lpstr>
      <vt:lpstr>SIMPL – Implementation Highlights (Symbol Table)</vt:lpstr>
      <vt:lpstr>SIMPL – Implementation Highlights (cont.)</vt:lpstr>
      <vt:lpstr>Project Management</vt:lpstr>
      <vt:lpstr>Technologies Used</vt:lpstr>
      <vt:lpstr>Test Plan</vt:lpstr>
      <vt:lpstr>Conclusions</vt:lpstr>
      <vt:lpstr>Demo</vt:lpstr>
      <vt:lpstr>Q &amp; A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Schanta</dc:creator>
  <cp:lastModifiedBy> </cp:lastModifiedBy>
  <cp:revision>32</cp:revision>
  <dcterms:created xsi:type="dcterms:W3CDTF">2012-05-09T03:43:42Z</dcterms:created>
  <dcterms:modified xsi:type="dcterms:W3CDTF">2012-05-09T17:09:12Z</dcterms:modified>
</cp:coreProperties>
</file>