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7"/>
  </p:notesMasterIdLst>
  <p:sldIdLst>
    <p:sldId id="256" r:id="rId2"/>
    <p:sldId id="270" r:id="rId3"/>
    <p:sldId id="274" r:id="rId4"/>
    <p:sldId id="275" r:id="rId5"/>
    <p:sldId id="286" r:id="rId6"/>
    <p:sldId id="285" r:id="rId7"/>
    <p:sldId id="271" r:id="rId8"/>
    <p:sldId id="272" r:id="rId9"/>
    <p:sldId id="273" r:id="rId10"/>
    <p:sldId id="288" r:id="rId11"/>
    <p:sldId id="287" r:id="rId12"/>
    <p:sldId id="299" r:id="rId13"/>
    <p:sldId id="293" r:id="rId14"/>
    <p:sldId id="294" r:id="rId15"/>
    <p:sldId id="295" r:id="rId16"/>
    <p:sldId id="300" r:id="rId17"/>
    <p:sldId id="304" r:id="rId18"/>
    <p:sldId id="296" r:id="rId19"/>
    <p:sldId id="297" r:id="rId20"/>
    <p:sldId id="301" r:id="rId21"/>
    <p:sldId id="302" r:id="rId22"/>
    <p:sldId id="303" r:id="rId23"/>
    <p:sldId id="258" r:id="rId24"/>
    <p:sldId id="259" r:id="rId25"/>
    <p:sldId id="257" r:id="rId26"/>
    <p:sldId id="261" r:id="rId27"/>
    <p:sldId id="262" r:id="rId28"/>
    <p:sldId id="263" r:id="rId29"/>
    <p:sldId id="284" r:id="rId30"/>
    <p:sldId id="290" r:id="rId31"/>
    <p:sldId id="289" r:id="rId32"/>
    <p:sldId id="291" r:id="rId33"/>
    <p:sldId id="278" r:id="rId34"/>
    <p:sldId id="279" r:id="rId35"/>
    <p:sldId id="280" r:id="rId36"/>
    <p:sldId id="281" r:id="rId37"/>
    <p:sldId id="282" r:id="rId38"/>
    <p:sldId id="264" r:id="rId39"/>
    <p:sldId id="265" r:id="rId40"/>
    <p:sldId id="266" r:id="rId41"/>
    <p:sldId id="267" r:id="rId42"/>
    <p:sldId id="276" r:id="rId43"/>
    <p:sldId id="269" r:id="rId44"/>
    <p:sldId id="277" r:id="rId45"/>
    <p:sldId id="26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2F9229-31BB-4802-9C4C-C481FA38CCF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CBDDCC-0030-492D-A34C-DBF8D56C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When talking about blackbox, mention immutability, object-orientation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7057C-C2E8-43CA-9E49-8F0F3205AD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Boring to look at, so look at next one instead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1F4FA6-FC03-474F-B071-AF53B5415E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Main construct is the node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9919D0-70E6-4724-A636-E1662B1C02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Can have subnodes too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CAEC0-B392-44B4-8F64-1AD2D69930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Pipeline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652422-B369-4FB8-8923-7BB42B24C5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Loops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A688E-356A-4639-84FF-215E657FE3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Conditionals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11395-60BC-411A-8721-3D06E4B8B5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 import, require, or require_relative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9D89EE-9BF8-471B-8C2E-CD6BF7AFD1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Weekly meetings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CC07B-2D97-45B2-8439-D07DA1C75F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BD2F-FE1C-4845-ACAC-C0840933F559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8147-089B-42BD-90CC-1D7FD7196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C691-B367-4800-B5C2-DE1EDFFC2E40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E709-2AE7-44D2-8591-0C49D593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1767-C854-44B7-8F79-AAC1733BBE4B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04D4-E202-4DBB-B0F4-450E1B09A2BA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4283-2B9F-43BE-8024-6F7726760810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A53A-D192-4EEC-925E-A67F854B0A40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6A8E-36E6-48E3-8DEC-C08ECA3D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60D5-C653-44F4-8CA1-65A04CA22BED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FCE3-5E13-4F67-82AD-84B1ADB2B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10A4-B153-44D8-87F2-893AD20F4E4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286E-8D8A-4C72-AC50-59E345D2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849C-E1F9-4589-95D5-9594DFE65B3E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42-5E29-44A9-A020-81F55478A066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2F16-E968-4EDD-AF95-10561DE2D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3FA4-A656-42A5-A5A0-A1C836DA4DEF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B61E-A327-4A5B-84CF-21DA17B73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0023-E82D-45E2-9114-6383E21CBB2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C25A-4C1E-45B6-B905-4E5DF065E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08E8-1639-453A-8059-0BAD7A1FC57A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1678-C74F-4F40-98D8-830253C0B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7B08-ED8A-4150-9F54-BB65AD6C782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A8AF-A98D-4997-87E9-81FFE8CF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50-C5B3-4356-9C29-1A195B1B4F94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0E75-7639-43AA-A64E-363F55B48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733425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890713"/>
            <a:ext cx="7610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3B030-1BE6-4E20-ABDA-12BA61458C23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1716F2-FC4D-4D44-AC29-F0D94FE73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801" r:id="rId3"/>
    <p:sldLayoutId id="2147483798" r:id="rId4"/>
    <p:sldLayoutId id="2147483797" r:id="rId5"/>
    <p:sldLayoutId id="2147483802" r:id="rId6"/>
    <p:sldLayoutId id="2147483796" r:id="rId7"/>
    <p:sldLayoutId id="2147483795" r:id="rId8"/>
    <p:sldLayoutId id="2147483794" r:id="rId9"/>
    <p:sldLayoutId id="2147483793" r:id="rId10"/>
    <p:sldLayoutId id="2147483803" r:id="rId11"/>
    <p:sldLayoutId id="2147483804" r:id="rId12"/>
    <p:sldLayoutId id="2147483805" r:id="rId13"/>
    <p:sldLayoutId id="2147483792" r:id="rId14"/>
    <p:sldLayoutId id="214748379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2157413"/>
            <a:ext cx="8915400" cy="877887"/>
          </a:xfrm>
        </p:spPr>
        <p:txBody>
          <a:bodyPr/>
          <a:lstStyle/>
          <a:p>
            <a:r>
              <a:rPr lang="en-US" smtClean="0"/>
              <a:t>Team 11: Tandem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5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Varun Ravishankar: Project Manager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Patrick de la Garza: Language Guru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Jeneé</a:t>
            </a:r>
            <a:r>
              <a:rPr lang="en-US" dirty="0" smtClean="0"/>
              <a:t> Benjamin: System Architect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Donald Pomeroy: System Integrator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hello.td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168525"/>
            <a:ext cx="7610475" cy="409733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first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a.chomp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last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b.chomp.upcase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"Hello " c "!\n"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"This is your name in upper case: " a " "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Tandem Code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114425" y="1795463"/>
            <a:ext cx="7610475" cy="44704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$ ./tandem test/tutorial/hello.td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resolving dependencies…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compiling...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Please enter your first name. Varun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Please enter your last name. Ravishankar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Hello Varun!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This is your name in upper case: VARUN RAVISHANKAR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Constructs in Hello World2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(text)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"Hello, World!"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Println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500" b="1" dirty="0">
                <a:solidFill>
                  <a:srgbClr val="FF0000"/>
                </a:solidFill>
              </a:rPr>
              <a:t>node </a:t>
            </a:r>
            <a:r>
              <a:rPr lang="en-US" sz="3500" b="1" dirty="0" smtClean="0">
                <a:solidFill>
                  <a:srgbClr val="FF0000"/>
                </a:solidFill>
              </a:rPr>
              <a:t>Hello(</a:t>
            </a:r>
            <a:r>
              <a:rPr lang="en-US" sz="3500" b="1" dirty="0">
                <a:solidFill>
                  <a:srgbClr val="FF0000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(text)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"Hello, World!"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Println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Nodes within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node </a:t>
            </a:r>
            <a:r>
              <a:rPr lang="en-US" sz="2100" dirty="0" smtClean="0">
                <a:solidFill>
                  <a:schemeClr val="tx1"/>
                </a:solidFill>
              </a:rPr>
              <a:t>Hello(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3000" b="1" dirty="0">
                <a:solidFill>
                  <a:srgbClr val="FF0000"/>
                </a:solidFill>
              </a:rPr>
              <a:t>node </a:t>
            </a:r>
            <a:r>
              <a:rPr lang="en-US" sz="3000" b="1" dirty="0" err="1">
                <a:solidFill>
                  <a:srgbClr val="FF0000"/>
                </a:solidFill>
              </a:rPr>
              <a:t>MyWords</a:t>
            </a:r>
            <a:r>
              <a:rPr lang="en-US" sz="3000" b="1" dirty="0">
                <a:solidFill>
                  <a:srgbClr val="FF0000"/>
                </a:solidFill>
              </a:rPr>
              <a:t>(text)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"Hello, World!"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Println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node </a:t>
            </a:r>
            <a:r>
              <a:rPr lang="en-US" sz="1800" dirty="0" smtClean="0">
                <a:solidFill>
                  <a:schemeClr val="tx1"/>
                </a:solidFill>
              </a:rPr>
              <a:t>Hello(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node </a:t>
            </a:r>
            <a:r>
              <a:rPr lang="en-US" sz="1800" dirty="0" err="1">
                <a:solidFill>
                  <a:schemeClr val="tx1"/>
                </a:solidFill>
              </a:rPr>
              <a:t>MyWords</a:t>
            </a:r>
            <a:r>
              <a:rPr lang="en-US" sz="1800" dirty="0">
                <a:solidFill>
                  <a:schemeClr val="tx1"/>
                </a:solidFill>
              </a:rPr>
              <a:t>(text)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3000" b="1" dirty="0" err="1">
                <a:solidFill>
                  <a:srgbClr val="FF0000"/>
                </a:solidFill>
              </a:rPr>
              <a:t>MyWords</a:t>
            </a:r>
            <a:r>
              <a:rPr lang="en-US" sz="3000" b="1" dirty="0">
                <a:solidFill>
                  <a:srgbClr val="FF0000"/>
                </a:solidFill>
              </a:rPr>
              <a:t> "Hello, World!" | </a:t>
            </a:r>
            <a:r>
              <a:rPr lang="en-US" sz="3000" b="1" dirty="0" err="1">
                <a:solidFill>
                  <a:srgbClr val="FF0000"/>
                </a:solidFill>
              </a:rPr>
              <a:t>Println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300" b="1" dirty="0" smtClean="0">
                <a:solidFill>
                  <a:srgbClr val="FF0000"/>
                </a:solidFill>
              </a:rPr>
              <a:t>Hello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Constructs in Fibonacci.td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33375" y="1647825"/>
            <a:ext cx="8391525" cy="5043488"/>
          </a:xfrm>
        </p:spPr>
        <p:txBody>
          <a:bodyPr/>
          <a:lstStyle/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node Fibonacci(input)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Iterative(number)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prev1 = 0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prev2 = 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for x in 0..number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savePrev1 =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prev1 =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prev2 = savePrev1 +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return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Recursive(number)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if number &lt;=2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return number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else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(Recursive (number-1)) + (Recursive (number-2))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Iterative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Recursive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Print "This is the Fibonacci program. Please enter a number."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Kernel.gets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a.to_i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b="1" smtClean="0"/>
              <a:t>Fibonacci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Typing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33375" y="1647825"/>
            <a:ext cx="8391525" cy="5043488"/>
          </a:xfrm>
        </p:spPr>
        <p:txBody>
          <a:bodyPr/>
          <a:lstStyle/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node Fibonacci(input)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Iterative(number)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prev1 = 0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prev2 = 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for x in 0..number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savePrev1 =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prev1 =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prev2 = savePrev1 +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return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Recursive(number)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if number &lt;=2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return number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else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(Recursive (number-1)) + (Recursive (number-2))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Iterative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Recursive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Print "This is the Fibonacci program. Please enter a number."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 a = Kernel.gets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 a = a.to_i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b="1" smtClean="0"/>
              <a:t>Fibonacci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33375" y="1647825"/>
            <a:ext cx="8391525" cy="5043488"/>
          </a:xfrm>
        </p:spPr>
        <p:txBody>
          <a:bodyPr/>
          <a:lstStyle/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node Fibonacci(input)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Iterative(number)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prev1 = 0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prev2 = 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</a:t>
            </a:r>
            <a:r>
              <a:rPr lang="en-US" b="1" smtClean="0">
                <a:solidFill>
                  <a:srgbClr val="FF0000"/>
                </a:solidFill>
              </a:rPr>
              <a:t>for x in 0..number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savePrev1 =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prev1 =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prev2 = savePrev1 +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</a:t>
            </a:r>
            <a:r>
              <a:rPr lang="en-US" b="1" smtClean="0">
                <a:solidFill>
                  <a:srgbClr val="FF0000"/>
                </a:solidFill>
              </a:rPr>
              <a:t>end</a:t>
            </a:r>
            <a:endParaRPr lang="en-US" sz="1400" b="1" smtClean="0">
              <a:solidFill>
                <a:srgbClr val="FF0000"/>
              </a:solidFill>
            </a:endParaRP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return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Recursive(number)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if number &lt;=2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return number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else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(Recursive (number-1)) + (Recursive (number-2))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Iterative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Recursive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Print "This is the Fibonacci program. Please enter a number."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Kernel.gets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a.to_i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b="1" smtClean="0"/>
              <a:t>Fibonacci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33375" y="1647825"/>
            <a:ext cx="8391525" cy="5043488"/>
          </a:xfrm>
        </p:spPr>
        <p:txBody>
          <a:bodyPr/>
          <a:lstStyle/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node Fibonacci(input)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Iterative(number)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prev1 = 0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prev2 = 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for x in 0..number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savePrev1 =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prev1 =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prev2 = savePrev1 +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return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Recursive(number)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</a:t>
            </a:r>
            <a:r>
              <a:rPr lang="en-US" b="1" smtClean="0">
                <a:solidFill>
                  <a:srgbClr val="FF0000"/>
                </a:solidFill>
              </a:rPr>
              <a:t> if number &lt;=2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return number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</a:t>
            </a:r>
            <a:r>
              <a:rPr lang="en-US" b="1" smtClean="0">
                <a:solidFill>
                  <a:srgbClr val="FF0000"/>
                </a:solidFill>
              </a:rPr>
              <a:t>else</a:t>
            </a:r>
            <a:endParaRPr lang="en-US" sz="1400" b="1" smtClean="0">
              <a:solidFill>
                <a:srgbClr val="FF0000"/>
              </a:solidFill>
            </a:endParaRP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(Recursive (number-1)) + (Recursive (number-2))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</a:t>
            </a:r>
            <a:r>
              <a:rPr lang="en-US" b="1" smtClean="0">
                <a:solidFill>
                  <a:srgbClr val="FF0000"/>
                </a:solidFill>
              </a:rPr>
              <a:t>end</a:t>
            </a:r>
            <a:endParaRPr lang="en-US" sz="1400" b="1" smtClean="0">
              <a:solidFill>
                <a:srgbClr val="FF0000"/>
              </a:solidFill>
            </a:endParaRP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Iterative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Recursive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Print "This is the Fibonacci program. Please enter a number."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Kernel.gets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a.to_i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b="1" smtClean="0"/>
              <a:t>Fibonacci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Tandem?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901825"/>
            <a:ext cx="7610475" cy="436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Node-based scripting  language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 is 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blackbox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input -&gt; outpu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Useful for simulations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Compiled, but has dynamic features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Constructs in hello.td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168525"/>
            <a:ext cx="7610475" cy="409733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first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a.chomp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last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b.chomp.upcase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"Hello " c "!\n"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"This is your name in upper case: " a " "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Calling Ruby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757363"/>
            <a:ext cx="7610475" cy="45085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"Please enter your first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sz="2400" b="1" dirty="0" err="1">
                <a:solidFill>
                  <a:srgbClr val="FF0000"/>
                </a:solidFill>
              </a:rPr>
              <a:t>Kernel.gets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</a:t>
            </a:r>
            <a:r>
              <a:rPr lang="en-US" sz="2200" b="1" dirty="0" err="1">
                <a:solidFill>
                  <a:srgbClr val="FF0000"/>
                </a:solidFill>
              </a:rPr>
              <a:t>a.chomp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sz="2200" b="1" dirty="0" err="1">
                <a:solidFill>
                  <a:srgbClr val="FF0000"/>
                </a:solidFill>
              </a:rPr>
              <a:t>c.upcase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"Please enter your last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sz="2200" b="1" dirty="0" err="1">
                <a:solidFill>
                  <a:srgbClr val="FF0000"/>
                </a:solidFill>
              </a:rPr>
              <a:t>Kernel.gets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sz="2500" b="1" dirty="0" err="1">
                <a:solidFill>
                  <a:srgbClr val="FF0000"/>
                </a:solidFill>
              </a:rPr>
              <a:t>b.chomp.upcase</a:t>
            </a:r>
            <a:endParaRPr lang="en-US" sz="25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"Hello " c "!\n"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7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"This is your name in upper case: " a " "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Just use the Ruby APIs!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771650"/>
            <a:ext cx="7610475" cy="44942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"Please enter your first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sz="2400" b="1" dirty="0" err="1">
                <a:solidFill>
                  <a:srgbClr val="FF0000"/>
                </a:solidFill>
              </a:rPr>
              <a:t>Kernel.gets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</a:t>
            </a:r>
            <a:r>
              <a:rPr lang="en-US" sz="2200" b="1" dirty="0" err="1">
                <a:solidFill>
                  <a:srgbClr val="FF0000"/>
                </a:solidFill>
              </a:rPr>
              <a:t>a.chomp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sz="2200" b="1" dirty="0" err="1">
                <a:solidFill>
                  <a:srgbClr val="FF0000"/>
                </a:solidFill>
              </a:rPr>
              <a:t>c.upcase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"Please enter your last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sz="2200" b="1" dirty="0" err="1">
                <a:solidFill>
                  <a:srgbClr val="FF0000"/>
                </a:solidFill>
              </a:rPr>
              <a:t>Kernel.gets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sz="2500" b="1" dirty="0" err="1">
                <a:solidFill>
                  <a:srgbClr val="FF0000"/>
                </a:solidFill>
              </a:rPr>
              <a:t>b.chomp.upcase</a:t>
            </a:r>
            <a:endParaRPr lang="en-US" sz="25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"Hello " c "!\n"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700" b="1" dirty="0">
                <a:solidFill>
                  <a:srgbClr val="FF0000"/>
                </a:solidFill>
              </a:rPr>
              <a:t>Print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"This is your name in upper case: " a " "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Management</a:t>
            </a:r>
          </a:p>
        </p:txBody>
      </p:sp>
      <p:pic>
        <p:nvPicPr>
          <p:cNvPr id="49154" name="Content Placeholder 3" descr="Screen Shot 2012-05-08 at 9.54.07 PM.PNG"/>
          <p:cNvPicPr>
            <a:picLocks noGrp="1" noChangeAspect="1"/>
          </p:cNvPicPr>
          <p:nvPr>
            <p:ph idx="1"/>
          </p:nvPr>
        </p:nvPicPr>
        <p:blipFill>
          <a:blip r:embed="rId3"/>
          <a:srcRect b="56706"/>
          <a:stretch>
            <a:fillRect/>
          </a:stretch>
        </p:blipFill>
        <p:spPr>
          <a:xfrm>
            <a:off x="307975" y="2152650"/>
            <a:ext cx="8528050" cy="411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Docs</a:t>
            </a:r>
          </a:p>
        </p:txBody>
      </p:sp>
      <p:pic>
        <p:nvPicPr>
          <p:cNvPr id="51202" name="Content Placeholder 3" descr="Screen Shot 2012-05-08 at 10.16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b="14299"/>
          <a:stretch>
            <a:fillRect/>
          </a:stretch>
        </p:blipFill>
        <p:spPr>
          <a:xfrm>
            <a:off x="117475" y="2114550"/>
            <a:ext cx="8909050" cy="452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Github</a:t>
            </a:r>
          </a:p>
        </p:txBody>
      </p:sp>
      <p:pic>
        <p:nvPicPr>
          <p:cNvPr id="52226" name="Content Placeholder 6" descr="Screen Shot 2012-05-08 at 9.35.26 PM.PNG"/>
          <p:cNvPicPr>
            <a:picLocks noGrp="1" noChangeAspect="1"/>
          </p:cNvPicPr>
          <p:nvPr>
            <p:ph idx="1"/>
          </p:nvPr>
        </p:nvPicPr>
        <p:blipFill>
          <a:blip r:embed="rId2"/>
          <a:srcRect b="40749"/>
          <a:stretch>
            <a:fillRect/>
          </a:stretch>
        </p:blipFill>
        <p:spPr>
          <a:xfrm>
            <a:off x="517525" y="2171700"/>
            <a:ext cx="8108950" cy="442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Translator Architecture</a:t>
            </a:r>
          </a:p>
        </p:txBody>
      </p:sp>
      <p:pic>
        <p:nvPicPr>
          <p:cNvPr id="53250" name="Content Placeholder 3"/>
          <p:cNvPicPr>
            <a:picLocks noChangeAspect="1"/>
          </p:cNvPicPr>
          <p:nvPr/>
        </p:nvPicPr>
        <p:blipFill>
          <a:blip r:embed="rId2"/>
          <a:srcRect t="-137" b="-523"/>
          <a:stretch>
            <a:fillRect/>
          </a:stretch>
        </p:blipFill>
        <p:spPr bwMode="auto">
          <a:xfrm>
            <a:off x="2335213" y="2141538"/>
            <a:ext cx="44735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Translator Architecture</a:t>
            </a:r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2038350"/>
            <a:ext cx="24638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Translator Architecture</a:t>
            </a:r>
          </a:p>
        </p:txBody>
      </p:sp>
      <p:pic>
        <p:nvPicPr>
          <p:cNvPr id="552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088" y="2084388"/>
            <a:ext cx="36798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Inside the Java Code…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725613"/>
            <a:ext cx="7610475" cy="48688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TanGLexer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lex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TanGLexer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ANTLRInputStream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FileInputStream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[0])));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TokenStream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new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CommonTokenStream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lex.reset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TanGParser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parse = 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TanGParser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TanGParser.tanG_return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parse.tanG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CommonTree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 =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CommonTree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result.getTree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TreeWalker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walk = 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TreeWalker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walk.walkTree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[0].substring(0,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[0].length()-3));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TandemTree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TandemTree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Tandem?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Writings simulations is hard!</a:t>
            </a:r>
          </a:p>
          <a:p>
            <a:endParaRPr lang="en-US" sz="2800" smtClean="0"/>
          </a:p>
          <a:p>
            <a:r>
              <a:rPr lang="en-US" sz="2800" smtClean="0"/>
              <a:t>Task distribution</a:t>
            </a:r>
          </a:p>
          <a:p>
            <a:endParaRPr lang="en-US" sz="2800" smtClean="0"/>
          </a:p>
          <a:p>
            <a:r>
              <a:rPr lang="en-US" sz="2800" smtClean="0"/>
              <a:t>Blackbox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World2!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(text)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"Hello, World!"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Println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World2 AST</a:t>
            </a:r>
          </a:p>
        </p:txBody>
      </p:sp>
      <p:pic>
        <p:nvPicPr>
          <p:cNvPr id="58370" name="Content Placeholder 3" descr="HelloGraphSimp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18" r="-114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World2 Ruby Code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114425" y="1733550"/>
            <a:ext cx="7610475" cy="4883150"/>
          </a:xfrm>
        </p:spPr>
        <p:txBody>
          <a:bodyPr/>
          <a:lstStyle/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class Hello2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def main()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Kernel.puts(MyWords.new().main("Hello, World!" ))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end 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class MyWords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def main(td_text )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return td_text 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end 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end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end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r>
              <a:rPr lang="en-US" sz="2400" smtClean="0"/>
              <a:t>Hello2.new().main()</a:t>
            </a:r>
          </a:p>
          <a:p>
            <a:pPr marL="0" indent="0">
              <a:spcBef>
                <a:spcPts val="400"/>
              </a:spcBef>
              <a:buFont typeface="Wingdings 2" pitchFamily="18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Run-time Environment</a:t>
            </a:r>
          </a:p>
        </p:txBody>
      </p:sp>
      <p:pic>
        <p:nvPicPr>
          <p:cNvPr id="604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808163"/>
            <a:ext cx="1806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638" y="1808163"/>
            <a:ext cx="40878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75100"/>
            <a:ext cx="23558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4441825"/>
            <a:ext cx="304006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3100" y="3136900"/>
            <a:ext cx="1460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00" y="4960938"/>
            <a:ext cx="181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3025" y="1808163"/>
            <a:ext cx="15144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Run-time Environment</a:t>
            </a:r>
          </a:p>
        </p:txBody>
      </p:sp>
      <p:sp>
        <p:nvSpPr>
          <p:cNvPr id="61442" name="Content Placeholder 5"/>
          <p:cNvSpPr>
            <a:spLocks noGrp="1"/>
          </p:cNvSpPr>
          <p:nvPr>
            <p:ph idx="1"/>
          </p:nvPr>
        </p:nvSpPr>
        <p:spPr>
          <a:xfrm>
            <a:off x="1114425" y="1741488"/>
            <a:ext cx="7610475" cy="452437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800" smtClean="0"/>
              <a:t>Bash script checks for arguments and calls Ant file</a:t>
            </a:r>
          </a:p>
          <a:p>
            <a:pPr>
              <a:spcBef>
                <a:spcPts val="800"/>
              </a:spcBef>
            </a:pPr>
            <a:endParaRPr lang="en-US" sz="2800" smtClean="0"/>
          </a:p>
          <a:p>
            <a:pPr>
              <a:spcBef>
                <a:spcPts val="800"/>
              </a:spcBef>
            </a:pPr>
            <a:r>
              <a:rPr lang="en-US" sz="2800" smtClean="0"/>
              <a:t>Ant file downloads dependencies</a:t>
            </a:r>
          </a:p>
          <a:p>
            <a:pPr>
              <a:spcBef>
                <a:spcPts val="800"/>
              </a:spcBef>
            </a:pPr>
            <a:endParaRPr lang="en-US" sz="2800" smtClean="0"/>
          </a:p>
          <a:p>
            <a:pPr>
              <a:spcBef>
                <a:spcPts val="800"/>
              </a:spcBef>
            </a:pPr>
            <a:r>
              <a:rPr lang="en-US" sz="2800" smtClean="0"/>
              <a:t>Ant file automates compiling Tandem files to Ruby code</a:t>
            </a:r>
          </a:p>
          <a:p>
            <a:pPr>
              <a:spcBef>
                <a:spcPts val="800"/>
              </a:spcBef>
            </a:pPr>
            <a:endParaRPr lang="en-US" sz="2800" smtClean="0"/>
          </a:p>
          <a:p>
            <a:pPr>
              <a:spcBef>
                <a:spcPts val="800"/>
              </a:spcBef>
            </a:pPr>
            <a:r>
              <a:rPr lang="en-US" sz="2800" smtClean="0"/>
              <a:t>Bash script calls compiled Ruby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Development Environment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968500"/>
            <a:ext cx="33702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1968500"/>
            <a:ext cx="20621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3898900"/>
            <a:ext cx="13223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4629150"/>
            <a:ext cx="277971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3063" y="4629150"/>
            <a:ext cx="18081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3875" y="1968500"/>
            <a:ext cx="16573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0125" y="3570288"/>
            <a:ext cx="17002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Development Environment</a:t>
            </a:r>
          </a:p>
        </p:txBody>
      </p:sp>
      <p:pic>
        <p:nvPicPr>
          <p:cNvPr id="63490" name="Picture 6" descr="Screen Shot 2012-05-09 at 9.01.09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1755775"/>
            <a:ext cx="78708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Compiler Tools</a:t>
            </a:r>
          </a:p>
        </p:txBody>
      </p:sp>
      <p:pic>
        <p:nvPicPr>
          <p:cNvPr id="645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138" y="1968500"/>
            <a:ext cx="2062162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3816350"/>
            <a:ext cx="132238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4970463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975" y="1817688"/>
            <a:ext cx="3038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768475" y="3903663"/>
            <a:ext cx="0" cy="962025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8163" y="5605463"/>
            <a:ext cx="1128712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8525" y="4652963"/>
            <a:ext cx="1103313" cy="84455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Grammar testing with gUnit</a:t>
            </a:r>
          </a:p>
          <a:p>
            <a:endParaRPr lang="en-US" sz="2800" smtClean="0"/>
          </a:p>
          <a:p>
            <a:r>
              <a:rPr lang="en-US" sz="2800" smtClean="0"/>
              <a:t>Parser testing with JUnit</a:t>
            </a:r>
          </a:p>
          <a:p>
            <a:endParaRPr lang="en-US" sz="2800" smtClean="0"/>
          </a:p>
          <a:p>
            <a:r>
              <a:rPr lang="en-US" sz="2800" smtClean="0"/>
              <a:t>Functional testing with Test/unit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Grammar Testing with gUnit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114425" y="1817688"/>
            <a:ext cx="7610475" cy="47101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//Expression Unit Tests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Expression: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//Should fail, no NodeCode in the PIPELINE!!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&lt;&lt;A|B|(C+2)&gt;&gt;FAIL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//Should fail, no NodeCode again!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&lt;&lt;A|2&gt;&gt;FAIL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//should succeed: note that it is actually two pipelines (pipe has higher precedence than +)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&lt;&lt;A|B+C|D&gt;&gt;OK</a:t>
            </a:r>
          </a:p>
          <a:p>
            <a:pPr marL="0" indent="0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 nodes into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supernodes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Everything should be a node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 Independent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Grammar Testing with gUnit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114425" y="1809750"/>
            <a:ext cx="7610475" cy="47180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$ ant gunit_test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gunit_test :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[copy] Copying 1 file to /Users/Varun/Documents/ Computer Science/COMS W4115 Programming languages and translators/Tandem/bin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[ java ] executing testsuite for grammar:TanG with 69 tests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[java] 0 failures found: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[java] Tests run: 69, Failures: 0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BUILD SUCCESSFUL </a:t>
            </a:r>
          </a:p>
          <a:p>
            <a:pPr marL="0" indent="0">
              <a:buFont typeface="Wingdings 2" pitchFamily="18" charset="2"/>
              <a:buNone/>
            </a:pPr>
            <a:endParaRPr lang="en-US" smtClean="0"/>
          </a:p>
          <a:p>
            <a:pPr marL="0" indent="0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Parser Testing with JUnit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1114425" y="1741488"/>
            <a:ext cx="7610475" cy="4786312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$ ant parse_test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parse_test: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Testsuite: TandemTest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Tests run: 9, Failures: 0, Errors: 0, Time elapsed: 0.611 sec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------------- Standard Error -----------------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Tandem/test/failure/crazycharacter.td line 1:0 no viable alternative at input '@'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Number of syntax errors in Tandem/test/failure/crazycharacter.td: 1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Testcase: test_expression took 0.142 sec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Testcase: test_statement took 0.073 sec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Testcase: test_failures took 0.035 sec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    [junit] Testcase: test_tutorial took 0.104 sec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1800" smtClean="0"/>
              <a:t>BUILD SUCCESSFUL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Testing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114425" y="1703388"/>
            <a:ext cx="7610475" cy="4562475"/>
          </a:xfrm>
        </p:spPr>
        <p:txBody>
          <a:bodyPr/>
          <a:lstStyle/>
          <a:p>
            <a:r>
              <a:rPr lang="en-US" sz="2800" smtClean="0"/>
              <a:t>Tested for valid Ruby code generated by tree walker</a:t>
            </a:r>
          </a:p>
          <a:p>
            <a:endParaRPr lang="en-US" sz="2800" smtClean="0"/>
          </a:p>
          <a:p>
            <a:r>
              <a:rPr lang="en-US" sz="2800" smtClean="0"/>
              <a:t>Some done by eyeballing for similar output (like looking for files being written to)</a:t>
            </a:r>
          </a:p>
          <a:p>
            <a:endParaRPr lang="en-US" sz="2800" smtClean="0"/>
          </a:p>
          <a:p>
            <a:r>
              <a:rPr lang="en-US" sz="2800" smtClean="0"/>
              <a:t>Were able to use Ruby’s Test/unit to automate checking for valid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647825"/>
            <a:ext cx="7610475" cy="4618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ard to settle on a language spec!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 to split work up so people can work concurrently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 are amazing for finding bugs!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Tandem!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Abdullah Al-Syed</a:t>
            </a:r>
          </a:p>
          <a:p>
            <a:endParaRPr lang="en-US" sz="2800" smtClean="0"/>
          </a:p>
          <a:p>
            <a:r>
              <a:rPr lang="en-US" sz="2800" smtClean="0"/>
              <a:t>Shuai Sun</a:t>
            </a:r>
          </a:p>
          <a:p>
            <a:endParaRPr lang="en-US" sz="2800" smtClean="0"/>
          </a:p>
          <a:p>
            <a:r>
              <a:rPr lang="en-US" sz="2800" smtClean="0"/>
              <a:t>Professor Aho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/>
              <a:t>Println "Hello, World!”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World2!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node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(text)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text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MyWords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"Hello, World!" |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Println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hello.td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168525"/>
            <a:ext cx="7610475" cy="409733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first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a.chomp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"Please enter your last name. 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Kernel.gets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b.chomp.upcase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"Hello " c "!\n"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 "This is your name in upper case: " a " "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Fibonacci.td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33375" y="1647825"/>
            <a:ext cx="8391525" cy="5043488"/>
          </a:xfrm>
        </p:spPr>
        <p:txBody>
          <a:bodyPr/>
          <a:lstStyle/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node Fibonacci(input)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Iterative(number)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prev1 = 0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prev2 = 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for x in 0..number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savePrev1 =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prev1 =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prev2 = savePrev1 + prev2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return prev1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node Recursive(number)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if number &lt;=2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return number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else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	 (Recursive (number-1)) + (Recursive (number-2))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 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Iterative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	</a:t>
            </a:r>
            <a:r>
              <a:rPr lang="en-US" sz="1400" b="1" smtClean="0"/>
              <a:t>Recursive input | Println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end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Print "This is the Fibonacci program. Please enter a number."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Kernel.gets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smtClean="0"/>
              <a:t> </a:t>
            </a:r>
            <a:r>
              <a:rPr lang="en-US" sz="1400" b="1" smtClean="0"/>
              <a:t>a = a.to_i </a:t>
            </a:r>
          </a:p>
          <a:p>
            <a:pPr marL="692150" lvl="2" indent="0">
              <a:lnSpc>
                <a:spcPct val="70000"/>
              </a:lnSpc>
              <a:spcBef>
                <a:spcPts val="400"/>
              </a:spcBef>
              <a:buFont typeface="Wingdings 2" pitchFamily="18" charset="2"/>
              <a:buNone/>
            </a:pPr>
            <a:r>
              <a:rPr lang="en-US" sz="1400" b="1" smtClean="0"/>
              <a:t>Fibonacci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Tandem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795463"/>
            <a:ext cx="7610475" cy="44704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./tandem -h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Usage: tandem [options] [filename]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options: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-b --ruby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Attempt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use system Ruby. If not valid, use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JRuby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-c --compile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Only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compile Tandem file.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-h --help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List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Tandem usage and options.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-j --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jruby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Use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JRuby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-r --run 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Assume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compiled Ruby file exists and try running file.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-v --version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Print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Tandem version.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-w --whole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Compile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run Tandem file.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819</TotalTime>
  <Words>1162</Words>
  <Application>Microsoft Office PowerPoint</Application>
  <PresentationFormat>On-screen Show (4:3)</PresentationFormat>
  <Paragraphs>404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Century Gothic</vt:lpstr>
      <vt:lpstr>Arial</vt:lpstr>
      <vt:lpstr>Wingdings 2</vt:lpstr>
      <vt:lpstr>Calibri</vt:lpstr>
      <vt:lpstr>Perception</vt:lpstr>
      <vt:lpstr>Perception</vt:lpstr>
      <vt:lpstr>Perception</vt:lpstr>
      <vt:lpstr>Perception</vt:lpstr>
      <vt:lpstr>Perception</vt:lpstr>
      <vt:lpstr>Perception</vt:lpstr>
      <vt:lpstr>Team 11: Tandem</vt:lpstr>
      <vt:lpstr>What is Tandem?</vt:lpstr>
      <vt:lpstr>Why Tandem?</vt:lpstr>
      <vt:lpstr>Desired Features</vt:lpstr>
      <vt:lpstr>Hello World!</vt:lpstr>
      <vt:lpstr>Hello World2!</vt:lpstr>
      <vt:lpstr>hello.td</vt:lpstr>
      <vt:lpstr>Fibonacci.td</vt:lpstr>
      <vt:lpstr>Compiling Tandem Code</vt:lpstr>
      <vt:lpstr>Compiling hello.td</vt:lpstr>
      <vt:lpstr>Compiling Tandem Code</vt:lpstr>
      <vt:lpstr>Syntactic Constructs in Hello World2</vt:lpstr>
      <vt:lpstr>Nodes</vt:lpstr>
      <vt:lpstr>Nodes within Nodes</vt:lpstr>
      <vt:lpstr>The Pipeline</vt:lpstr>
      <vt:lpstr>Syntactic Constructs in Fibonacci.td</vt:lpstr>
      <vt:lpstr>Dynamic Typing</vt:lpstr>
      <vt:lpstr>Loops</vt:lpstr>
      <vt:lpstr>Conditionals</vt:lpstr>
      <vt:lpstr>Syntactic Constructs in hello.td</vt:lpstr>
      <vt:lpstr>Calling Ruby Code</vt:lpstr>
      <vt:lpstr>Just use the Ruby APIs!</vt:lpstr>
      <vt:lpstr>Project Management</vt:lpstr>
      <vt:lpstr>Google Docs</vt:lpstr>
      <vt:lpstr>Github</vt:lpstr>
      <vt:lpstr>Translator Architecture</vt:lpstr>
      <vt:lpstr>Translator Architecture</vt:lpstr>
      <vt:lpstr>Translator Architecture</vt:lpstr>
      <vt:lpstr>Inside the Java Code…</vt:lpstr>
      <vt:lpstr>Hello World2!</vt:lpstr>
      <vt:lpstr>Hello World2 AST</vt:lpstr>
      <vt:lpstr>Hello World2 Ruby Code</vt:lpstr>
      <vt:lpstr>Run-time Environment</vt:lpstr>
      <vt:lpstr>Run-time Environment</vt:lpstr>
      <vt:lpstr>Software Development Environment</vt:lpstr>
      <vt:lpstr>Software Development Environment</vt:lpstr>
      <vt:lpstr>Compiler Tools</vt:lpstr>
      <vt:lpstr>Testing </vt:lpstr>
      <vt:lpstr>Grammar Testing with gUnit</vt:lpstr>
      <vt:lpstr>Grammar Testing with gUnit</vt:lpstr>
      <vt:lpstr>Parser Testing with JUnit</vt:lpstr>
      <vt:lpstr>Functional Testing</vt:lpstr>
      <vt:lpstr>Conclusions</vt:lpstr>
      <vt:lpstr>Thank you!</vt:lpstr>
      <vt:lpstr>DEMO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Tandem</dc:title>
  <dc:creator>Varun Ravishankar</dc:creator>
  <cp:lastModifiedBy> </cp:lastModifiedBy>
  <cp:revision>166</cp:revision>
  <dcterms:created xsi:type="dcterms:W3CDTF">2012-05-09T01:19:03Z</dcterms:created>
  <dcterms:modified xsi:type="dcterms:W3CDTF">2012-05-10T03:53:06Z</dcterms:modified>
</cp:coreProperties>
</file>