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2" r:id="rId3"/>
    <p:sldId id="273" r:id="rId4"/>
    <p:sldId id="274" r:id="rId5"/>
    <p:sldId id="276" r:id="rId6"/>
    <p:sldId id="260" r:id="rId7"/>
    <p:sldId id="258" r:id="rId8"/>
    <p:sldId id="263" r:id="rId9"/>
    <p:sldId id="269" r:id="rId10"/>
    <p:sldId id="265" r:id="rId11"/>
    <p:sldId id="271" r:id="rId12"/>
    <p:sldId id="264"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1991" autoAdjust="0"/>
  </p:normalViewPr>
  <p:slideViewPr>
    <p:cSldViewPr>
      <p:cViewPr>
        <p:scale>
          <a:sx n="75" d="100"/>
          <a:sy n="75" d="100"/>
        </p:scale>
        <p:origin x="-3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A143967-9889-4274-8728-3C890498A659}" type="datetimeFigureOut">
              <a:rPr lang="en-US"/>
              <a:pPr>
                <a:defRPr/>
              </a:pPr>
              <a:t>5/7/2012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92A63C7-650A-41A3-A19E-299E2617E8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Kathy introduces all of the team members</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63DE9B-E497-4ADE-963B-E016C6899C47}"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[kim]</a:t>
            </a:r>
          </a:p>
          <a:p>
            <a:pPr>
              <a:spcBef>
                <a:spcPct val="0"/>
              </a:spcBef>
            </a:pPr>
            <a:r>
              <a:rPr lang="en-US" smtClean="0"/>
              <a:t>Code development environment:</a:t>
            </a:r>
          </a:p>
          <a:p>
            <a:pPr>
              <a:spcBef>
                <a:spcPct val="0"/>
              </a:spcBef>
            </a:pPr>
            <a:r>
              <a:rPr lang="en-US" smtClean="0"/>
              <a:t>Eclipse: an integrated development environment, mainly for Java</a:t>
            </a:r>
          </a:p>
          <a:p>
            <a:pPr>
              <a:spcBef>
                <a:spcPct val="0"/>
              </a:spcBef>
            </a:pPr>
            <a:r>
              <a:rPr lang="en-US" smtClean="0"/>
              <a:t>VIM  &amp; Emacs: text editors</a:t>
            </a:r>
          </a:p>
          <a:p>
            <a:pPr>
              <a:spcBef>
                <a:spcPct val="0"/>
              </a:spcBef>
            </a:pPr>
            <a:endParaRPr lang="en-US" smtClean="0"/>
          </a:p>
          <a:p>
            <a:pPr>
              <a:spcBef>
                <a:spcPct val="0"/>
              </a:spcBef>
            </a:pPr>
            <a:r>
              <a:rPr lang="en-US" smtClean="0"/>
              <a:t>Github: repository for version control</a:t>
            </a:r>
          </a:p>
          <a:p>
            <a:pPr>
              <a:spcBef>
                <a:spcPct val="0"/>
              </a:spcBef>
            </a:pPr>
            <a:endParaRPr lang="en-US" smtClean="0"/>
          </a:p>
          <a:p>
            <a:pPr>
              <a:spcBef>
                <a:spcPct val="0"/>
              </a:spcBef>
            </a:pPr>
            <a:r>
              <a:rPr lang="en-US" smtClean="0"/>
              <a:t>JFlex is a lexical analyzer generator (also known as scanner generator) for Java, written in Java. </a:t>
            </a:r>
          </a:p>
          <a:p>
            <a:pPr>
              <a:spcBef>
                <a:spcPct val="0"/>
              </a:spcBef>
            </a:pPr>
            <a:endParaRPr lang="en-US" smtClean="0"/>
          </a:p>
          <a:p>
            <a:pPr>
              <a:spcBef>
                <a:spcPct val="0"/>
              </a:spcBef>
            </a:pPr>
            <a:r>
              <a:rPr lang="en-US" smtClean="0"/>
              <a:t>CUP- LALR Parser generator for Java. Works in conjunction with Jflex. Recognizes the tokens specified using Jflex and parses them according to the grammar specified in the CUP program</a:t>
            </a:r>
          </a:p>
          <a:p>
            <a:pPr>
              <a:spcBef>
                <a:spcPct val="0"/>
              </a:spcBef>
            </a:pPr>
            <a:endParaRPr lang="en-US" smtClean="0"/>
          </a:p>
          <a:p>
            <a:pPr>
              <a:spcBef>
                <a:spcPct val="0"/>
              </a:spcBef>
            </a:pPr>
            <a:r>
              <a:rPr lang="en-US" smtClean="0"/>
              <a:t>Apache Ant is a software tool for automating software build processes. It is similar to Make but is implemented using the Java language, requires the Java platform, and is best suited to building Java projects. The most immediately noticeable difference between Ant and Make is that Ant uses XML to describe the build process and its dependencies, whereas Make uses Makefile format. By default the XML file is named build.xml.</a:t>
            </a:r>
          </a:p>
          <a:p>
            <a:pPr>
              <a:spcBef>
                <a:spcPct val="0"/>
              </a:spcBef>
            </a:pPr>
            <a:endParaRPr lang="en-US" smtClean="0"/>
          </a:p>
          <a:p>
            <a:pPr>
              <a:spcBef>
                <a:spcPct val="0"/>
              </a:spcBef>
            </a:pPr>
            <a:endParaRPr lang="en-US" smtClean="0"/>
          </a:p>
          <a:p>
            <a:pPr>
              <a:spcBef>
                <a:spcPct val="0"/>
              </a:spcBef>
            </a:pPr>
            <a:r>
              <a:rPr lang="en-US" smtClean="0"/>
              <a:t>Describe the software development environment used.</a:t>
            </a:r>
          </a:p>
          <a:p>
            <a:pPr>
              <a:spcBef>
                <a:spcPct val="0"/>
              </a:spcBef>
            </a:pPr>
            <a:r>
              <a:rPr lang="en-US" smtClean="0"/>
              <a:t>Describe what compiler-generator tools were used.</a:t>
            </a:r>
          </a:p>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D24AFB-317D-47FE-9203-08865CAE3A40}"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Madhavan</a:t>
            </a:r>
          </a:p>
          <a:p>
            <a:pPr>
              <a:spcBef>
                <a:spcPct val="0"/>
              </a:spcBef>
            </a:pPr>
            <a:r>
              <a:rPr lang="en-US" smtClean="0"/>
              <a:t>Test plan: show how you tested your translator.</a:t>
            </a:r>
          </a:p>
          <a:p>
            <a:pPr>
              <a:spcBef>
                <a:spcPct val="0"/>
              </a:spcBef>
            </a:pPr>
            <a:endParaRPr lang="en-US" smtClean="0"/>
          </a:p>
          <a:p>
            <a:pPr>
              <a:spcBef>
                <a:spcPct val="0"/>
              </a:spcBef>
            </a:pPr>
            <a:r>
              <a:rPr lang="en-US" smtClean="0"/>
              <a:t>refer to the report on testing 3-4 bullet points</a:t>
            </a:r>
          </a:p>
          <a:p>
            <a:pPr>
              <a:spcBef>
                <a:spcPct val="0"/>
              </a:spcBef>
            </a:pPr>
            <a:endParaRPr lang="en-US" smtClean="0"/>
          </a:p>
          <a:p>
            <a:pPr>
              <a:spcBef>
                <a:spcPct val="0"/>
              </a:spcBef>
            </a:pPr>
            <a:r>
              <a:rPr lang="en-US" smtClean="0"/>
              <a:t>Toni compiles next</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A43160-4A40-450C-A1AC-772400CB354B}"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[kathy]</a:t>
            </a:r>
          </a:p>
          <a:p>
            <a:pPr>
              <a:spcBef>
                <a:spcPct val="0"/>
              </a:spcBef>
            </a:pPr>
            <a:endParaRPr lang="en-US" smtClean="0"/>
          </a:p>
          <a:p>
            <a:pPr>
              <a:spcBef>
                <a:spcPct val="0"/>
              </a:spcBef>
            </a:pPr>
            <a:r>
              <a:rPr lang="en-US" smtClean="0"/>
              <a:t>NOT FINISHED</a:t>
            </a:r>
          </a:p>
          <a:p>
            <a:pPr>
              <a:spcBef>
                <a:spcPct val="0"/>
              </a:spcBef>
            </a:pPr>
            <a:endParaRPr lang="en-US" smtClean="0"/>
          </a:p>
          <a:p>
            <a:pPr>
              <a:spcBef>
                <a:spcPct val="0"/>
              </a:spcBef>
            </a:pPr>
            <a:r>
              <a:rPr lang="en-US" smtClean="0"/>
              <a:t>Briefly describe how the project was managed.</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13A1B2-7E5D-4398-A7EE-DA339B59FF06}"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kathy</a:t>
            </a:r>
          </a:p>
          <a:p>
            <a:pPr>
              <a:spcBef>
                <a:spcPct val="0"/>
              </a:spcBef>
            </a:pPr>
            <a:r>
              <a:rPr lang="en-US" smtClean="0"/>
              <a:t>explain</a:t>
            </a:r>
          </a:p>
          <a:p>
            <a:pPr lvl="1">
              <a:spcBef>
                <a:spcPct val="0"/>
              </a:spcBef>
            </a:pPr>
            <a:r>
              <a:rPr lang="en-US" smtClean="0"/>
              <a:t>what you learned,</a:t>
            </a:r>
          </a:p>
          <a:p>
            <a:pPr lvl="1">
              <a:spcBef>
                <a:spcPct val="0"/>
              </a:spcBef>
            </a:pPr>
            <a:r>
              <a:rPr lang="en-US" smtClean="0"/>
              <a:t>what worked well,</a:t>
            </a:r>
          </a:p>
          <a:p>
            <a:pPr lvl="1">
              <a:spcBef>
                <a:spcPct val="0"/>
              </a:spcBef>
            </a:pPr>
            <a:r>
              <a:rPr lang="en-US" smtClean="0"/>
              <a:t>what you would have done differently, and</a:t>
            </a:r>
          </a:p>
          <a:p>
            <a:pPr lvl="1">
              <a:spcBef>
                <a:spcPct val="0"/>
              </a:spcBef>
            </a:pPr>
            <a:r>
              <a:rPr lang="en-US" smtClean="0"/>
              <a:t>why everyone should use your language!</a:t>
            </a:r>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2BFE42-8784-4593-9F38-04D3FC0DAB5E}" type="slidenum">
              <a:rPr lang="en-US"/>
              <a:pPr fontAlgn="base">
                <a:spcBef>
                  <a:spcPct val="0"/>
                </a:spcBef>
                <a:spcAft>
                  <a:spcPct val="0"/>
                </a:spcAft>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slide that we insert a recording of mark saying “cyborg”</a:t>
            </a:r>
          </a:p>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3BB182-5B9E-409D-8534-FB83D59FFC44}"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Mark</a:t>
            </a:r>
          </a:p>
          <a:p>
            <a:pPr>
              <a:spcBef>
                <a:spcPct val="0"/>
              </a:spcBef>
            </a:pPr>
            <a:r>
              <a:rPr lang="en-US" smtClean="0"/>
              <a:t>explain what is android</a:t>
            </a:r>
          </a:p>
          <a:p>
            <a:pPr>
              <a:spcBef>
                <a:spcPct val="0"/>
              </a:spcBef>
            </a:pPr>
            <a:r>
              <a:rPr lang="en-US" smtClean="0"/>
              <a:t>what is an android app? why do ppl develop android app?</a:t>
            </a:r>
          </a:p>
          <a:p>
            <a:pPr>
              <a:spcBef>
                <a:spcPct val="0"/>
              </a:spcBef>
            </a:pPr>
            <a:r>
              <a:rPr lang="en-US" smtClean="0"/>
              <a:t>statistics about growth of android development- get image/graphs</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32D7D2-851E-4C90-A1F8-E675EB32D9F0}"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Mark</a:t>
            </a:r>
          </a:p>
          <a:p>
            <a:pPr>
              <a:spcBef>
                <a:spcPct val="0"/>
              </a:spcBef>
            </a:pPr>
            <a:r>
              <a:rPr lang="en-US" smtClean="0"/>
              <a:t>how people currently develop for android</a:t>
            </a:r>
          </a:p>
          <a:p>
            <a:pPr>
              <a:spcBef>
                <a:spcPct val="0"/>
              </a:spcBef>
            </a:pPr>
            <a:r>
              <a:rPr lang="en-US" smtClean="0"/>
              <a:t>how cyborg develops for android</a:t>
            </a:r>
          </a:p>
          <a:p>
            <a:pPr>
              <a:spcBef>
                <a:spcPct val="0"/>
              </a:spcBef>
            </a:pPr>
            <a:r>
              <a:rPr lang="en-US" smtClean="0"/>
              <a:t>show an image of an android app: simple add. requires __ lines, ___ files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1C5F32-6A91-416E-B867-AEC2B7A01460}"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Mark</a:t>
            </a:r>
          </a:p>
          <a:p>
            <a:pPr>
              <a:spcBef>
                <a:spcPct val="0"/>
              </a:spcBef>
            </a:pPr>
            <a:r>
              <a:rPr lang="en-US" smtClean="0"/>
              <a:t>show the same image of simple add. cyborg uses ___ lines, __ files</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A14693-020D-44BA-A251-43171F5B21D2}"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Toni</a:t>
            </a:r>
          </a:p>
          <a:p>
            <a:pPr>
              <a:spcBef>
                <a:spcPct val="0"/>
              </a:spcBef>
            </a:pPr>
            <a:r>
              <a:rPr lang="en-US" smtClean="0"/>
              <a:t>explain what kind of language it is and what kind of model of computation you had in mind when you designed the language</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EF0A90-8AD7-4B18-A790-DB18B5A3C633}"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Toni</a:t>
            </a:r>
          </a:p>
          <a:p>
            <a:pPr>
              <a:spcBef>
                <a:spcPct val="0"/>
              </a:spcBef>
            </a:pPr>
            <a:r>
              <a:rPr lang="en-US" smtClean="0"/>
              <a:t>Motivations for creating our language</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94FB85-378E-4C87-BCB9-3A12182DD3F4}"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[Madhavan]</a:t>
            </a:r>
          </a:p>
          <a:p>
            <a:pPr>
              <a:spcBef>
                <a:spcPct val="0"/>
              </a:spcBef>
            </a:pPr>
            <a:r>
              <a:rPr lang="en-US" smtClean="0"/>
              <a:t>show a block diagram of your translator</a:t>
            </a:r>
          </a:p>
          <a:p>
            <a:pPr>
              <a:spcBef>
                <a:spcPct val="0"/>
              </a:spcBef>
            </a:pPr>
            <a:endParaRPr lang="en-US" smtClean="0"/>
          </a:p>
          <a:p>
            <a:pPr>
              <a:spcBef>
                <a:spcPct val="0"/>
              </a:spcBef>
            </a:pPr>
            <a:r>
              <a:rPr lang="en-US" smtClean="0"/>
              <a:t>[Toni] shows demo</a:t>
            </a:r>
          </a:p>
          <a:p>
            <a:pPr>
              <a:spcBef>
                <a:spcPct val="0"/>
              </a:spcBef>
            </a:pPr>
            <a:r>
              <a:rPr lang="en-US" smtClean="0"/>
              <a:t>show how a sample program is processed by your translator</a:t>
            </a:r>
          </a:p>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06E235-2048-4A14-83C0-98CBA9918E7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[kim]</a:t>
            </a:r>
          </a:p>
          <a:p>
            <a:pPr>
              <a:spcBef>
                <a:spcPct val="0"/>
              </a:spcBef>
            </a:pPr>
            <a:r>
              <a:rPr lang="en-US" smtClean="0"/>
              <a:t>dvm is similar to jvm. any machine with a jvm can compile java programs. similarly any machine with a dvm can compile cyborg programs. platform independent</a:t>
            </a:r>
          </a:p>
          <a:p>
            <a:pPr>
              <a:spcBef>
                <a:spcPct val="0"/>
              </a:spcBef>
            </a:pPr>
            <a:endParaRPr lang="en-US" smtClean="0"/>
          </a:p>
          <a:p>
            <a:pPr>
              <a:spcBef>
                <a:spcPct val="0"/>
              </a:spcBef>
            </a:pPr>
            <a:r>
              <a:rPr lang="en-US" smtClean="0"/>
              <a:t>Explain the run-time environment and how the target program is executed in that environment.</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64CA57-6977-436F-A126-0BA70D6D28DE}"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82C05BA7-351E-4735-830B-5A15F8048CDD}" type="datetimeFigureOut">
              <a:rPr lang="en-US"/>
              <a:pPr>
                <a:defRPr/>
              </a:pPr>
              <a:t>5/7/2012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1D2B0BA5-0B6D-4D11-AA24-80E00A3FB7A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BB3DB3A-9563-4A59-B19A-A2F2E0C5E17C}" type="datetimeFigureOut">
              <a:rPr lang="en-US"/>
              <a:pPr>
                <a:defRPr/>
              </a:pPr>
              <a:t>5/7/2012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0FA9BCD-FAA7-4AE5-BA41-4CB1448C21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9302894-A938-49CA-A662-FBE594919A3F}" type="datetimeFigureOut">
              <a:rPr lang="en-US"/>
              <a:pPr>
                <a:defRPr/>
              </a:pPr>
              <a:t>5/7/2012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168CA5-7623-45E1-ACA1-B7F3F3E5AE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5B85FFFF-7A37-40BC-A418-E59C1CFA3E9E}" type="datetimeFigureOut">
              <a:rPr lang="en-US"/>
              <a:pPr>
                <a:defRPr/>
              </a:pPr>
              <a:t>5/7/2012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09F15A5-6763-4D61-B384-BC529A8413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E9A76AEE-AB58-4241-9866-BE5E09995B4A}" type="datetimeFigureOut">
              <a:rPr lang="en-US"/>
              <a:pPr>
                <a:defRPr/>
              </a:pPr>
              <a:t>5/7/2012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455901F-0F19-49B2-A438-3EAD18C9189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247FA793-9A08-4C8D-BA9F-7323CDCC4F36}" type="datetimeFigureOut">
              <a:rPr lang="en-US"/>
              <a:pPr>
                <a:defRPr/>
              </a:pPr>
              <a:t>5/7/2012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02CFCDA-DDC2-4CCD-9EFD-F6690F3D85B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3E3569D-61B8-4CBC-8096-26AD515A15A2}" type="datetimeFigureOut">
              <a:rPr lang="en-US"/>
              <a:pPr>
                <a:defRPr/>
              </a:pPr>
              <a:t>5/7/2012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39A4967-E331-4D0E-8350-3CADD327C42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38E9CF3-4AB4-406D-9BF9-98E55DA340AD}" type="datetimeFigureOut">
              <a:rPr lang="en-US"/>
              <a:pPr>
                <a:defRPr/>
              </a:pPr>
              <a:t>5/7/2012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C191727-0DE9-4497-8123-1EE67B571B7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53322CB-549A-4BDD-AD4A-CBB8D4F459E7}" type="datetimeFigureOut">
              <a:rPr lang="en-US"/>
              <a:pPr>
                <a:defRPr/>
              </a:pPr>
              <a:t>5/7/2012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20A555C-0BB9-4C40-82C0-75C8F52555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9AFD349-0BD1-4655-8AAC-8A1195B3CDFA}" type="datetimeFigureOut">
              <a:rPr lang="en-US"/>
              <a:pPr>
                <a:defRPr/>
              </a:pPr>
              <a:t>5/7/2012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F51282C-C486-45FF-86A5-902BFFBB988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62B39032-BAAF-4745-B35B-2EC942E1883A}" type="datetimeFigureOut">
              <a:rPr lang="en-US"/>
              <a:pPr>
                <a:defRPr/>
              </a:pPr>
              <a:t>5/7/2012</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E18A5A72-B1AF-4DF9-A03C-3C44E8E1656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F762D8E4-A4B7-4239-A4EE-F5BA210F652F}" type="datetimeFigureOut">
              <a:rPr lang="en-US"/>
              <a:pPr>
                <a:defRPr/>
              </a:pPr>
              <a:t>5/7/2012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4B4F2703-EBAB-4175-ACC9-EBEA2F5B76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429000"/>
            <a:ext cx="5105400" cy="1570038"/>
          </a:xfrm>
        </p:spPr>
        <p:txBody>
          <a:bodyPr anchor="ctr">
            <a:noAutofit/>
          </a:bodyPr>
          <a:lstStyle/>
          <a:p>
            <a:pPr marR="0" algn="l" defTabSz="457200"/>
            <a:r>
              <a:rPr lang="en-US" sz="1300" b="1" smtClean="0">
                <a:solidFill>
                  <a:srgbClr val="2A3709"/>
                </a:solidFill>
                <a:latin typeface="Courier New" pitchFamily="49" charset="0"/>
                <a:cs typeface="Courier New" pitchFamily="49" charset="0"/>
              </a:rPr>
              <a:t>Project Manager: 		Kathy Sun</a:t>
            </a:r>
          </a:p>
          <a:p>
            <a:pPr marR="0" algn="l" defTabSz="457200"/>
            <a:r>
              <a:rPr lang="en-US" sz="1300" b="1" smtClean="0">
                <a:solidFill>
                  <a:srgbClr val="2A3709"/>
                </a:solidFill>
                <a:latin typeface="Courier New" pitchFamily="49" charset="0"/>
                <a:cs typeface="Courier New" pitchFamily="49" charset="0"/>
              </a:rPr>
              <a:t>Language Guru: 		Toni Ma</a:t>
            </a:r>
          </a:p>
          <a:p>
            <a:pPr marR="0" algn="l" defTabSz="457200"/>
            <a:r>
              <a:rPr lang="en-US" sz="1300" b="1" smtClean="0">
                <a:solidFill>
                  <a:srgbClr val="2A3709"/>
                </a:solidFill>
                <a:latin typeface="Courier New" pitchFamily="49" charset="0"/>
                <a:cs typeface="Courier New" pitchFamily="49" charset="0"/>
              </a:rPr>
              <a:t>System Architect: 		Mark Florian</a:t>
            </a:r>
          </a:p>
          <a:p>
            <a:pPr marR="0" algn="l" defTabSz="457200"/>
            <a:r>
              <a:rPr lang="en-US" sz="1300" b="1" smtClean="0">
                <a:solidFill>
                  <a:srgbClr val="2A3709"/>
                </a:solidFill>
                <a:latin typeface="Courier New" pitchFamily="49" charset="0"/>
                <a:cs typeface="Courier New" pitchFamily="49" charset="0"/>
              </a:rPr>
              <a:t>System Integrator: 	Kim Ly</a:t>
            </a:r>
          </a:p>
          <a:p>
            <a:pPr marR="0" algn="l" defTabSz="457200"/>
            <a:r>
              <a:rPr lang="en-US" sz="1300" b="1" smtClean="0">
                <a:solidFill>
                  <a:srgbClr val="2A3709"/>
                </a:solidFill>
                <a:latin typeface="Courier New" pitchFamily="49" charset="0"/>
                <a:cs typeface="Courier New" pitchFamily="49" charset="0"/>
              </a:rPr>
              <a:t>System Tester: 		Madhavan Somanathan</a:t>
            </a:r>
          </a:p>
        </p:txBody>
      </p:sp>
      <p:pic>
        <p:nvPicPr>
          <p:cNvPr id="14338" name="Picture 2"/>
          <p:cNvPicPr>
            <a:picLocks noChangeAspect="1" noChangeArrowheads="1"/>
          </p:cNvPicPr>
          <p:nvPr/>
        </p:nvPicPr>
        <p:blipFill>
          <a:blip r:embed="rId3"/>
          <a:srcRect/>
          <a:stretch>
            <a:fillRect/>
          </a:stretch>
        </p:blipFill>
        <p:spPr bwMode="auto">
          <a:xfrm>
            <a:off x="1828800" y="2133600"/>
            <a:ext cx="6900863" cy="1066800"/>
          </a:xfrm>
          <a:prstGeom prst="rect">
            <a:avLst/>
          </a:prstGeom>
          <a:noFill/>
          <a:ln w="9525">
            <a:noFill/>
            <a:miter lim="800000"/>
            <a:headEnd/>
            <a:tailEnd/>
          </a:ln>
        </p:spPr>
      </p:pic>
      <p:pic>
        <p:nvPicPr>
          <p:cNvPr id="14339" name="Picture 3"/>
          <p:cNvPicPr>
            <a:picLocks noChangeAspect="1" noChangeArrowheads="1"/>
          </p:cNvPicPr>
          <p:nvPr/>
        </p:nvPicPr>
        <p:blipFill>
          <a:blip r:embed="rId4"/>
          <a:srcRect/>
          <a:stretch>
            <a:fillRect/>
          </a:stretch>
        </p:blipFill>
        <p:spPr bwMode="auto">
          <a:xfrm>
            <a:off x="347663" y="1600200"/>
            <a:ext cx="1414462" cy="1733550"/>
          </a:xfrm>
          <a:prstGeom prst="rect">
            <a:avLst/>
          </a:prstGeom>
          <a:noFill/>
          <a:ln w="9525">
            <a:noFill/>
            <a:miter lim="800000"/>
            <a:headEnd/>
            <a:tailEnd/>
          </a:ln>
        </p:spPr>
      </p:pic>
      <p:sp>
        <p:nvSpPr>
          <p:cNvPr id="14340" name="TextBox 1"/>
          <p:cNvSpPr txBox="1">
            <a:spLocks noChangeArrowheads="1"/>
          </p:cNvSpPr>
          <p:nvPr/>
        </p:nvSpPr>
        <p:spPr bwMode="auto">
          <a:xfrm>
            <a:off x="457200" y="6032500"/>
            <a:ext cx="2230438" cy="646113"/>
          </a:xfrm>
          <a:prstGeom prst="rect">
            <a:avLst/>
          </a:prstGeom>
          <a:noFill/>
          <a:ln w="9525">
            <a:noFill/>
            <a:miter lim="800000"/>
            <a:headEnd/>
            <a:tailEnd/>
          </a:ln>
        </p:spPr>
        <p:txBody>
          <a:bodyPr wrap="none">
            <a:spAutoFit/>
          </a:bodyPr>
          <a:lstStyle/>
          <a:p>
            <a:r>
              <a:rPr lang="en-US" sz="1200" b="1">
                <a:latin typeface="Courier New" pitchFamily="49" charset="0"/>
                <a:cs typeface="Courier New" pitchFamily="49" charset="0"/>
              </a:rPr>
              <a:t>COMS W4115 Spring 2012</a:t>
            </a:r>
          </a:p>
          <a:p>
            <a:r>
              <a:rPr lang="en-US" sz="1200" b="1">
                <a:latin typeface="Courier New" pitchFamily="49" charset="0"/>
                <a:cs typeface="Courier New" pitchFamily="49" charset="0"/>
              </a:rPr>
              <a:t>Professor Alfred Aho</a:t>
            </a:r>
          </a:p>
          <a:p>
            <a:r>
              <a:rPr lang="en-US" sz="1200" b="1">
                <a:latin typeface="Courier New" pitchFamily="49" charset="0"/>
                <a:cs typeface="Courier New" pitchFamily="49" charset="0"/>
              </a:rPr>
              <a:t>TA: Melanie Kambadur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fontAlgn="auto">
              <a:spcAft>
                <a:spcPts val="0"/>
              </a:spcAft>
              <a:defRPr/>
            </a:pPr>
            <a:r>
              <a:rPr lang="en-US" dirty="0" smtClean="0"/>
              <a:t>Software Development Environment &amp; Tools</a:t>
            </a:r>
            <a:endParaRPr lang="en-US" dirty="0"/>
          </a:p>
        </p:txBody>
      </p:sp>
      <p:pic>
        <p:nvPicPr>
          <p:cNvPr id="32770" name="Picture 2"/>
          <p:cNvPicPr>
            <a:picLocks noChangeAspect="1" noChangeArrowheads="1"/>
          </p:cNvPicPr>
          <p:nvPr/>
        </p:nvPicPr>
        <p:blipFill>
          <a:blip r:embed="rId3"/>
          <a:srcRect/>
          <a:stretch>
            <a:fillRect/>
          </a:stretch>
        </p:blipFill>
        <p:spPr bwMode="auto">
          <a:xfrm>
            <a:off x="854075" y="3429000"/>
            <a:ext cx="1984375" cy="665163"/>
          </a:xfrm>
          <a:prstGeom prst="rect">
            <a:avLst/>
          </a:prstGeom>
          <a:noFill/>
          <a:ln w="9525">
            <a:noFill/>
            <a:miter lim="800000"/>
            <a:headEnd/>
            <a:tailEnd/>
          </a:ln>
        </p:spPr>
      </p:pic>
      <p:pic>
        <p:nvPicPr>
          <p:cNvPr id="32771" name="Picture 3"/>
          <p:cNvPicPr>
            <a:picLocks noChangeAspect="1" noChangeArrowheads="1"/>
          </p:cNvPicPr>
          <p:nvPr/>
        </p:nvPicPr>
        <p:blipFill>
          <a:blip r:embed="rId4"/>
          <a:srcRect/>
          <a:stretch>
            <a:fillRect/>
          </a:stretch>
        </p:blipFill>
        <p:spPr bwMode="auto">
          <a:xfrm>
            <a:off x="3411538" y="1392238"/>
            <a:ext cx="2232025" cy="1609725"/>
          </a:xfrm>
          <a:prstGeom prst="rect">
            <a:avLst/>
          </a:prstGeom>
          <a:noFill/>
          <a:ln w="9525">
            <a:noFill/>
            <a:miter lim="800000"/>
            <a:headEnd/>
            <a:tailEnd/>
          </a:ln>
        </p:spPr>
      </p:pic>
      <p:pic>
        <p:nvPicPr>
          <p:cNvPr id="32772" name="Picture 6" descr="http://www2.cs.tum.edu/projects/cup/cup_logo.gif"/>
          <p:cNvPicPr>
            <a:picLocks noChangeAspect="1" noChangeArrowheads="1"/>
          </p:cNvPicPr>
          <p:nvPr/>
        </p:nvPicPr>
        <p:blipFill>
          <a:blip r:embed="rId5"/>
          <a:srcRect/>
          <a:stretch>
            <a:fillRect/>
          </a:stretch>
        </p:blipFill>
        <p:spPr bwMode="auto">
          <a:xfrm>
            <a:off x="685800" y="4727575"/>
            <a:ext cx="2320925" cy="774700"/>
          </a:xfrm>
          <a:prstGeom prst="rect">
            <a:avLst/>
          </a:prstGeom>
          <a:noFill/>
          <a:ln w="9525">
            <a:noFill/>
            <a:miter lim="800000"/>
            <a:headEnd/>
            <a:tailEnd/>
          </a:ln>
        </p:spPr>
      </p:pic>
      <p:pic>
        <p:nvPicPr>
          <p:cNvPr id="32773" name="Picture 8" descr="http://brokewino.com/wp-content/uploads/2010/09/blog-what-is-android.gif"/>
          <p:cNvPicPr>
            <a:picLocks noChangeAspect="1" noChangeArrowheads="1"/>
          </p:cNvPicPr>
          <p:nvPr/>
        </p:nvPicPr>
        <p:blipFill>
          <a:blip r:embed="rId6"/>
          <a:srcRect/>
          <a:stretch>
            <a:fillRect/>
          </a:stretch>
        </p:blipFill>
        <p:spPr bwMode="auto">
          <a:xfrm>
            <a:off x="3432175" y="3235325"/>
            <a:ext cx="2332038" cy="1457325"/>
          </a:xfrm>
          <a:prstGeom prst="rect">
            <a:avLst/>
          </a:prstGeom>
          <a:noFill/>
          <a:ln w="9525">
            <a:noFill/>
            <a:miter lim="800000"/>
            <a:headEnd/>
            <a:tailEnd/>
          </a:ln>
        </p:spPr>
      </p:pic>
      <p:pic>
        <p:nvPicPr>
          <p:cNvPr id="32774" name="Picture 15" descr="Github_logo"/>
          <p:cNvPicPr>
            <a:picLocks noChangeAspect="1" noChangeArrowheads="1"/>
          </p:cNvPicPr>
          <p:nvPr/>
        </p:nvPicPr>
        <p:blipFill>
          <a:blip r:embed="rId7"/>
          <a:srcRect/>
          <a:stretch>
            <a:fillRect/>
          </a:stretch>
        </p:blipFill>
        <p:spPr bwMode="auto">
          <a:xfrm>
            <a:off x="6311900" y="3057525"/>
            <a:ext cx="1635125" cy="1635125"/>
          </a:xfrm>
          <a:prstGeom prst="rect">
            <a:avLst/>
          </a:prstGeom>
          <a:noFill/>
          <a:ln w="9525">
            <a:noFill/>
            <a:miter lim="800000"/>
            <a:headEnd/>
            <a:tailEnd/>
          </a:ln>
        </p:spPr>
      </p:pic>
      <p:pic>
        <p:nvPicPr>
          <p:cNvPr id="32775" name="Picture 4" descr="http://upload.wikimedia.org/wikipedia/commons/thumb/2/2f/Apache-Ant-logo.svg/200px-Apache-Ant-logo.svg.png"/>
          <p:cNvPicPr>
            <a:picLocks noChangeAspect="1" noChangeArrowheads="1"/>
          </p:cNvPicPr>
          <p:nvPr/>
        </p:nvPicPr>
        <p:blipFill>
          <a:blip r:embed="rId8"/>
          <a:srcRect/>
          <a:stretch>
            <a:fillRect/>
          </a:stretch>
        </p:blipFill>
        <p:spPr bwMode="auto">
          <a:xfrm>
            <a:off x="6086475" y="4727575"/>
            <a:ext cx="1766888" cy="1096963"/>
          </a:xfrm>
          <a:prstGeom prst="rect">
            <a:avLst/>
          </a:prstGeom>
          <a:noFill/>
          <a:ln w="9525">
            <a:noFill/>
            <a:miter lim="800000"/>
            <a:headEnd/>
            <a:tailEnd/>
          </a:ln>
        </p:spPr>
      </p:pic>
      <p:pic>
        <p:nvPicPr>
          <p:cNvPr id="32776" name="Picture 6" descr="http://images.wikia.com/vim/images/6/68/Vim-editor_logo.png"/>
          <p:cNvPicPr>
            <a:picLocks noChangeAspect="1" noChangeArrowheads="1"/>
          </p:cNvPicPr>
          <p:nvPr/>
        </p:nvPicPr>
        <p:blipFill>
          <a:blip r:embed="rId9"/>
          <a:srcRect/>
          <a:stretch>
            <a:fillRect/>
          </a:stretch>
        </p:blipFill>
        <p:spPr bwMode="auto">
          <a:xfrm>
            <a:off x="1270000" y="1701800"/>
            <a:ext cx="990600" cy="990600"/>
          </a:xfrm>
          <a:prstGeom prst="rect">
            <a:avLst/>
          </a:prstGeom>
          <a:noFill/>
          <a:ln w="9525">
            <a:noFill/>
            <a:miter lim="800000"/>
            <a:headEnd/>
            <a:tailEnd/>
          </a:ln>
        </p:spPr>
      </p:pic>
      <p:pic>
        <p:nvPicPr>
          <p:cNvPr id="32777" name="Picture 8" descr="http://upload.wikimedia.org/wikipedia/commons/thumb/0/0a/GNU_Emacs_23.3.1.png/250px-GNU_Emacs_23.3.1.png"/>
          <p:cNvPicPr>
            <a:picLocks noChangeAspect="1" noChangeArrowheads="1"/>
          </p:cNvPicPr>
          <p:nvPr/>
        </p:nvPicPr>
        <p:blipFill>
          <a:blip r:embed="rId10"/>
          <a:srcRect/>
          <a:stretch>
            <a:fillRect/>
          </a:stretch>
        </p:blipFill>
        <p:spPr bwMode="auto">
          <a:xfrm>
            <a:off x="6324600" y="1571625"/>
            <a:ext cx="1371600" cy="125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smtClean="0"/>
              <a:t>Test Plan</a:t>
            </a:r>
            <a:endParaRPr lang="en-US" dirty="0"/>
          </a:p>
        </p:txBody>
      </p:sp>
      <p:pic>
        <p:nvPicPr>
          <p:cNvPr id="5122" name="Picture 2" descr="http://windowsclient.net/wpf/white-papers/images/automatingtests.png"/>
          <p:cNvPicPr>
            <a:picLocks noChangeAspect="1" noChangeArrowheads="1"/>
          </p:cNvPicPr>
          <p:nvPr/>
        </p:nvPicPr>
        <p:blipFill>
          <a:blip r:embed="rId3"/>
          <a:srcRect/>
          <a:stretch>
            <a:fillRect/>
          </a:stretch>
        </p:blipFill>
        <p:spPr bwMode="auto">
          <a:xfrm>
            <a:off x="1066800" y="1663700"/>
            <a:ext cx="3590925" cy="2590800"/>
          </a:xfrm>
          <a:prstGeom prst="rect">
            <a:avLst/>
          </a:prstGeom>
          <a:noFill/>
          <a:ln w="9525">
            <a:noFill/>
            <a:miter lim="800000"/>
            <a:headEnd/>
            <a:tailEnd/>
          </a:ln>
        </p:spPr>
      </p:pic>
      <p:sp>
        <p:nvSpPr>
          <p:cNvPr id="34819" name="TextBox 3"/>
          <p:cNvSpPr txBox="1">
            <a:spLocks noChangeArrowheads="1"/>
          </p:cNvSpPr>
          <p:nvPr/>
        </p:nvSpPr>
        <p:spPr bwMode="auto">
          <a:xfrm>
            <a:off x="939800" y="4419600"/>
            <a:ext cx="3844925" cy="369888"/>
          </a:xfrm>
          <a:prstGeom prst="rect">
            <a:avLst/>
          </a:prstGeom>
          <a:noFill/>
          <a:ln w="9525">
            <a:noFill/>
            <a:miter lim="800000"/>
            <a:headEnd/>
            <a:tailEnd/>
          </a:ln>
        </p:spPr>
        <p:txBody>
          <a:bodyPr wrap="none">
            <a:spAutoFit/>
          </a:bodyPr>
          <a:lstStyle/>
          <a:p>
            <a:r>
              <a:rPr lang="en-US">
                <a:latin typeface="Lucida Sans Unicode" pitchFamily="34" charset="0"/>
              </a:rPr>
              <a:t>Bottom-up Testing Methodology</a:t>
            </a:r>
          </a:p>
        </p:txBody>
      </p:sp>
      <p:sp>
        <p:nvSpPr>
          <p:cNvPr id="5" name="TextBox 4"/>
          <p:cNvSpPr txBox="1"/>
          <p:nvPr/>
        </p:nvSpPr>
        <p:spPr>
          <a:xfrm>
            <a:off x="4953000" y="3556000"/>
            <a:ext cx="3549650" cy="1384300"/>
          </a:xfrm>
          <a:prstGeom prst="rect">
            <a:avLst/>
          </a:prstGeom>
          <a:noFill/>
        </p:spPr>
        <p:txBody>
          <a:bodyPr wrap="none">
            <a:spAutoFit/>
          </a:bodyPr>
          <a:lstStyle/>
          <a:p>
            <a:pPr fontAlgn="auto">
              <a:spcBef>
                <a:spcPts val="0"/>
              </a:spcBef>
              <a:spcAft>
                <a:spcPts val="0"/>
              </a:spcAft>
              <a:defRPr/>
            </a:pPr>
            <a:r>
              <a:rPr lang="en-US" sz="1400" dirty="0">
                <a:latin typeface="+mn-lt"/>
              </a:rPr>
              <a:t>Test the five components individually: </a:t>
            </a:r>
          </a:p>
          <a:p>
            <a:pPr marL="342900" indent="-342900" fontAlgn="auto">
              <a:spcBef>
                <a:spcPts val="0"/>
              </a:spcBef>
              <a:spcAft>
                <a:spcPts val="0"/>
              </a:spcAft>
              <a:buFontTx/>
              <a:buAutoNum type="arabicPeriod"/>
              <a:defRPr/>
            </a:pPr>
            <a:r>
              <a:rPr lang="en-US" sz="1400" dirty="0">
                <a:latin typeface="+mn-lt"/>
              </a:rPr>
              <a:t>preprocessor</a:t>
            </a:r>
          </a:p>
          <a:p>
            <a:pPr marL="342900" indent="-342900" fontAlgn="auto">
              <a:spcBef>
                <a:spcPts val="0"/>
              </a:spcBef>
              <a:spcAft>
                <a:spcPts val="0"/>
              </a:spcAft>
              <a:buFontTx/>
              <a:buAutoNum type="arabicPeriod"/>
              <a:defRPr/>
            </a:pPr>
            <a:r>
              <a:rPr lang="en-US" sz="1400" dirty="0">
                <a:latin typeface="+mn-lt"/>
              </a:rPr>
              <a:t>lexical analyzer</a:t>
            </a:r>
          </a:p>
          <a:p>
            <a:pPr marL="342900" indent="-342900" fontAlgn="auto">
              <a:spcBef>
                <a:spcPts val="0"/>
              </a:spcBef>
              <a:spcAft>
                <a:spcPts val="0"/>
              </a:spcAft>
              <a:buFontTx/>
              <a:buAutoNum type="arabicPeriod"/>
              <a:defRPr/>
            </a:pPr>
            <a:r>
              <a:rPr lang="en-US" sz="1400" dirty="0">
                <a:latin typeface="+mn-lt"/>
              </a:rPr>
              <a:t>syntax analyzer</a:t>
            </a:r>
          </a:p>
          <a:p>
            <a:pPr marL="342900" indent="-342900" fontAlgn="auto">
              <a:spcBef>
                <a:spcPts val="0"/>
              </a:spcBef>
              <a:spcAft>
                <a:spcPts val="0"/>
              </a:spcAft>
              <a:buFontTx/>
              <a:buAutoNum type="arabicPeriod"/>
              <a:defRPr/>
            </a:pPr>
            <a:r>
              <a:rPr lang="en-US" sz="1400" dirty="0">
                <a:latin typeface="+mn-lt"/>
              </a:rPr>
              <a:t>semantic analyzer</a:t>
            </a:r>
          </a:p>
          <a:p>
            <a:pPr marL="342900" indent="-342900" fontAlgn="auto">
              <a:spcBef>
                <a:spcPts val="0"/>
              </a:spcBef>
              <a:spcAft>
                <a:spcPts val="0"/>
              </a:spcAft>
              <a:buFontTx/>
              <a:buAutoNum type="arabicPeriod"/>
              <a:defRPr/>
            </a:pPr>
            <a:r>
              <a:rPr lang="en-US" sz="1400" dirty="0">
                <a:latin typeface="+mn-lt"/>
              </a:rPr>
              <a:t>code generator</a:t>
            </a:r>
            <a:endParaRPr lang="en-US" sz="1400" dirty="0">
              <a:latin typeface="+mn-lt"/>
            </a:endParaRPr>
          </a:p>
        </p:txBody>
      </p:sp>
      <p:sp>
        <p:nvSpPr>
          <p:cNvPr id="6" name="TextBox 5"/>
          <p:cNvSpPr txBox="1">
            <a:spLocks noChangeArrowheads="1"/>
          </p:cNvSpPr>
          <p:nvPr/>
        </p:nvSpPr>
        <p:spPr bwMode="auto">
          <a:xfrm>
            <a:off x="4953000" y="2640013"/>
            <a:ext cx="2286000" cy="523875"/>
          </a:xfrm>
          <a:prstGeom prst="rect">
            <a:avLst/>
          </a:prstGeom>
          <a:noFill/>
          <a:ln w="9525">
            <a:noFill/>
            <a:miter lim="800000"/>
            <a:headEnd/>
            <a:tailEnd/>
          </a:ln>
        </p:spPr>
        <p:txBody>
          <a:bodyPr>
            <a:spAutoFit/>
          </a:bodyPr>
          <a:lstStyle/>
          <a:p>
            <a:r>
              <a:rPr lang="en-US" sz="1400">
                <a:latin typeface="Lucida Sans Unicode" pitchFamily="34" charset="0"/>
              </a:rPr>
              <a:t>Developed test cases for integrated systems</a:t>
            </a:r>
          </a:p>
        </p:txBody>
      </p:sp>
      <p:cxnSp>
        <p:nvCxnSpPr>
          <p:cNvPr id="8" name="Straight Arrow Connector 7"/>
          <p:cNvCxnSpPr/>
          <p:nvPr/>
        </p:nvCxnSpPr>
        <p:spPr>
          <a:xfrm>
            <a:off x="4419600" y="3886200"/>
            <a:ext cx="5334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1"/>
          </p:cNvCxnSpPr>
          <p:nvPr/>
        </p:nvCxnSpPr>
        <p:spPr>
          <a:xfrm>
            <a:off x="3733800" y="2901950"/>
            <a:ext cx="12192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smtClean="0"/>
              <a:t>Project Management</a:t>
            </a:r>
            <a:endParaRPr lang="en-US" dirty="0"/>
          </a:p>
        </p:txBody>
      </p:sp>
      <p:sp>
        <p:nvSpPr>
          <p:cNvPr id="5" name="Rectangle 4"/>
          <p:cNvSpPr/>
          <p:nvPr/>
        </p:nvSpPr>
        <p:spPr>
          <a:xfrm>
            <a:off x="1143000" y="1752600"/>
            <a:ext cx="6705600" cy="1839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a:p>
            <a:pPr marL="285750" indent="-285750" fontAlgn="auto">
              <a:spcBef>
                <a:spcPts val="0"/>
              </a:spcBef>
              <a:spcAft>
                <a:spcPts val="0"/>
              </a:spcAft>
              <a:buFont typeface="Arial" pitchFamily="34" charset="0"/>
              <a:buChar char="•"/>
              <a:defRPr/>
            </a:pPr>
            <a:r>
              <a:rPr lang="en-US" dirty="0">
                <a:solidFill>
                  <a:schemeClr val="tx1"/>
                </a:solidFill>
              </a:rPr>
              <a:t>M</a:t>
            </a:r>
            <a:r>
              <a:rPr lang="en-US" dirty="0">
                <a:solidFill>
                  <a:schemeClr val="tx1"/>
                </a:solidFill>
              </a:rPr>
              <a:t>et weekly to discuss compiler ideas</a:t>
            </a:r>
          </a:p>
          <a:p>
            <a:pPr marL="285750" indent="-285750" fontAlgn="auto">
              <a:spcBef>
                <a:spcPts val="0"/>
              </a:spcBef>
              <a:spcAft>
                <a:spcPts val="0"/>
              </a:spcAft>
              <a:buFont typeface="Arial" pitchFamily="34" charset="0"/>
              <a:buChar char="•"/>
              <a:defRPr/>
            </a:pPr>
            <a:r>
              <a:rPr lang="en-US" dirty="0">
                <a:solidFill>
                  <a:schemeClr val="tx1"/>
                </a:solidFill>
              </a:rPr>
              <a:t>K</a:t>
            </a:r>
            <a:r>
              <a:rPr lang="en-US" dirty="0">
                <a:solidFill>
                  <a:schemeClr val="tx1"/>
                </a:solidFill>
              </a:rPr>
              <a:t>ept meeting logs</a:t>
            </a:r>
          </a:p>
          <a:p>
            <a:pPr marL="285750" indent="-285750" fontAlgn="auto">
              <a:spcBef>
                <a:spcPts val="0"/>
              </a:spcBef>
              <a:spcAft>
                <a:spcPts val="0"/>
              </a:spcAft>
              <a:buFont typeface="Arial" pitchFamily="34" charset="0"/>
              <a:buChar char="•"/>
              <a:defRPr/>
            </a:pPr>
            <a:r>
              <a:rPr lang="en-US" dirty="0">
                <a:solidFill>
                  <a:schemeClr val="tx1"/>
                </a:solidFill>
              </a:rPr>
              <a:t>S</a:t>
            </a:r>
            <a:r>
              <a:rPr lang="en-US" dirty="0">
                <a:solidFill>
                  <a:schemeClr val="tx1"/>
                </a:solidFill>
              </a:rPr>
              <a:t>ent weekly emails discussing progress and schedule</a:t>
            </a:r>
          </a:p>
        </p:txBody>
      </p:sp>
      <p:sp>
        <p:nvSpPr>
          <p:cNvPr id="36867" name="TextBox 8"/>
          <p:cNvSpPr txBox="1">
            <a:spLocks noChangeArrowheads="1"/>
          </p:cNvSpPr>
          <p:nvPr/>
        </p:nvSpPr>
        <p:spPr bwMode="auto">
          <a:xfrm>
            <a:off x="2286000" y="1752600"/>
            <a:ext cx="184150" cy="369888"/>
          </a:xfrm>
          <a:prstGeom prst="rect">
            <a:avLst/>
          </a:prstGeom>
          <a:noFill/>
          <a:ln w="9525">
            <a:noFill/>
            <a:miter lim="800000"/>
            <a:headEnd/>
            <a:tailEnd/>
          </a:ln>
        </p:spPr>
        <p:txBody>
          <a:bodyPr wrap="none">
            <a:spAutoFit/>
          </a:bodyPr>
          <a:lstStyle/>
          <a:p>
            <a:endParaRPr lang="en-US">
              <a:latin typeface="Lucida Sans Unicode" pitchFamily="34" charset="0"/>
            </a:endParaRPr>
          </a:p>
        </p:txBody>
      </p:sp>
      <p:sp>
        <p:nvSpPr>
          <p:cNvPr id="10" name="Rectangle 9"/>
          <p:cNvSpPr/>
          <p:nvPr/>
        </p:nvSpPr>
        <p:spPr>
          <a:xfrm>
            <a:off x="1143000" y="3886200"/>
            <a:ext cx="6705600" cy="1839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dirty="0">
                <a:solidFill>
                  <a:schemeClr val="tx1"/>
                </a:solidFill>
              </a:rPr>
              <a:t>Software:</a:t>
            </a:r>
          </a:p>
          <a:p>
            <a:pPr fontAlgn="auto">
              <a:spcBef>
                <a:spcPts val="0"/>
              </a:spcBef>
              <a:spcAft>
                <a:spcPts val="0"/>
              </a:spcAft>
              <a:defRPr/>
            </a:pPr>
            <a:endParaRPr lang="en-US" dirty="0">
              <a:solidFill>
                <a:schemeClr val="tx1"/>
              </a:solidFill>
            </a:endParaRPr>
          </a:p>
          <a:p>
            <a:pPr marL="285750" indent="-285750" fontAlgn="auto">
              <a:spcBef>
                <a:spcPts val="0"/>
              </a:spcBef>
              <a:spcAft>
                <a:spcPts val="0"/>
              </a:spcAft>
              <a:buFont typeface="Arial" pitchFamily="34" charset="0"/>
              <a:buChar char="•"/>
              <a:defRPr/>
            </a:pPr>
            <a:r>
              <a:rPr lang="en-US" dirty="0">
                <a:solidFill>
                  <a:schemeClr val="tx1"/>
                </a:solidFill>
              </a:rPr>
              <a:t>U</a:t>
            </a:r>
            <a:r>
              <a:rPr lang="en-US" dirty="0">
                <a:solidFill>
                  <a:schemeClr val="tx1"/>
                </a:solidFill>
              </a:rPr>
              <a:t>sed Github.com for version control and easier code management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fontAlgn="auto">
              <a:spcAft>
                <a:spcPts val="0"/>
              </a:spcAft>
              <a:buFont typeface="Wingdings 3"/>
              <a:buChar char=""/>
              <a:defRPr/>
            </a:pPr>
            <a:r>
              <a:rPr lang="en-US" dirty="0" smtClean="0"/>
              <a:t>Glad to build a language that solves a problem we care about.</a:t>
            </a:r>
          </a:p>
          <a:p>
            <a:pPr marL="365760" indent="-256032" fontAlgn="auto">
              <a:spcAft>
                <a:spcPts val="0"/>
              </a:spcAft>
              <a:buFont typeface="Wingdings 3"/>
              <a:buChar char=""/>
              <a:defRPr/>
            </a:pPr>
            <a:r>
              <a:rPr lang="en-US" dirty="0" smtClean="0"/>
              <a:t>Difficult to integrate two separately working modules of code!</a:t>
            </a:r>
          </a:p>
          <a:p>
            <a:pPr marL="365760" indent="-256032" fontAlgn="auto">
              <a:spcAft>
                <a:spcPts val="0"/>
              </a:spcAft>
              <a:buFont typeface="Wingdings 3"/>
              <a:buChar char=""/>
              <a:defRPr/>
            </a:pPr>
            <a:r>
              <a:rPr lang="en-US" dirty="0" smtClean="0"/>
              <a:t>Every group member should be </a:t>
            </a:r>
            <a:r>
              <a:rPr lang="en-US" b="1" dirty="0" smtClean="0"/>
              <a:t>able</a:t>
            </a:r>
            <a:r>
              <a:rPr lang="en-US" dirty="0" smtClean="0"/>
              <a:t> contribute to any other part of the development (regardless of their own task).</a:t>
            </a:r>
          </a:p>
          <a:p>
            <a:pPr marL="365760" indent="-256032" fontAlgn="auto">
              <a:spcAft>
                <a:spcPts val="0"/>
              </a:spcAft>
              <a:buFont typeface="Wingdings 3"/>
              <a:buChar char=""/>
              <a:defRPr/>
            </a:pPr>
            <a:r>
              <a:rPr lang="en-US" dirty="0" smtClean="0"/>
              <a:t>Do research about what development tools to use. Unfamiliar tools and software are very hard to use without good documentation.</a:t>
            </a:r>
          </a:p>
          <a:p>
            <a:pPr marL="365760" indent="-256032" fontAlgn="auto">
              <a:spcAft>
                <a:spcPts val="0"/>
              </a:spcAft>
              <a:buFont typeface="Wingdings 3"/>
              <a:buChar char=""/>
              <a:defRPr/>
            </a:pPr>
            <a:r>
              <a:rPr lang="en-US" dirty="0" smtClean="0"/>
              <a:t>Bond and learn to love your team, it makes the even the hardest tasks enjoyable!</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algn="ctr" fontAlgn="auto">
              <a:spcAft>
                <a:spcPts val="0"/>
              </a:spcAft>
              <a:defRPr/>
            </a:pPr>
            <a:r>
              <a:rPr lang="en-US" dirty="0" smtClean="0"/>
              <a:t>Our Takeaways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smtClean="0"/>
              <a:t>Introduction</a:t>
            </a:r>
            <a:endParaRPr lang="en-US" dirty="0"/>
          </a:p>
        </p:txBody>
      </p:sp>
      <p:pic>
        <p:nvPicPr>
          <p:cNvPr id="16386" name="Picture 2"/>
          <p:cNvPicPr>
            <a:picLocks noChangeAspect="1" noChangeArrowheads="1"/>
          </p:cNvPicPr>
          <p:nvPr/>
        </p:nvPicPr>
        <p:blipFill>
          <a:blip r:embed="rId3"/>
          <a:srcRect/>
          <a:stretch>
            <a:fillRect/>
          </a:stretch>
        </p:blipFill>
        <p:spPr bwMode="auto">
          <a:xfrm>
            <a:off x="3133725" y="1206500"/>
            <a:ext cx="3405188" cy="3705225"/>
          </a:xfrm>
          <a:prstGeom prst="rect">
            <a:avLst/>
          </a:prstGeom>
          <a:noFill/>
          <a:ln w="9525">
            <a:noFill/>
            <a:miter lim="800000"/>
            <a:headEnd/>
            <a:tailEnd/>
          </a:ln>
        </p:spPr>
      </p:pic>
      <p:pic>
        <p:nvPicPr>
          <p:cNvPr id="16387" name="Picture 2"/>
          <p:cNvPicPr>
            <a:picLocks noChangeAspect="1" noChangeArrowheads="1"/>
          </p:cNvPicPr>
          <p:nvPr/>
        </p:nvPicPr>
        <p:blipFill>
          <a:blip r:embed="rId4"/>
          <a:srcRect/>
          <a:stretch>
            <a:fillRect/>
          </a:stretch>
        </p:blipFill>
        <p:spPr bwMode="auto">
          <a:xfrm>
            <a:off x="2017713" y="5087938"/>
            <a:ext cx="5638800" cy="87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9363" y="1423988"/>
            <a:ext cx="4343400" cy="1066800"/>
          </a:xfrm>
        </p:spPr>
        <p:txBody>
          <a:bodyPr>
            <a:normAutofit lnSpcReduction="10000"/>
          </a:bodyPr>
          <a:lstStyle/>
          <a:p>
            <a:pPr marL="365760" indent="-256032" fontAlgn="auto">
              <a:spcAft>
                <a:spcPts val="0"/>
              </a:spcAft>
              <a:buFont typeface="Wingdings 3"/>
              <a:buChar char=""/>
              <a:defRPr/>
            </a:pPr>
            <a:r>
              <a:rPr lang="en-US" sz="1600" dirty="0" smtClean="0"/>
              <a:t>Android is a software stack for mobile devices</a:t>
            </a:r>
          </a:p>
          <a:p>
            <a:pPr marL="621792" lvl="1" fontAlgn="auto">
              <a:spcBef>
                <a:spcPts val="324"/>
              </a:spcBef>
              <a:spcAft>
                <a:spcPts val="0"/>
              </a:spcAft>
              <a:buFont typeface="Verdana"/>
              <a:buChar char="◦"/>
              <a:defRPr/>
            </a:pPr>
            <a:r>
              <a:rPr lang="en-US" sz="1500" dirty="0" smtClean="0"/>
              <a:t>includes an OS, middleware and key applications</a:t>
            </a:r>
            <a:endParaRPr lang="en-US" sz="1500" dirty="0"/>
          </a:p>
        </p:txBody>
      </p:sp>
      <p:sp>
        <p:nvSpPr>
          <p:cNvPr id="3" name="Title 2"/>
          <p:cNvSpPr>
            <a:spLocks noGrp="1"/>
          </p:cNvSpPr>
          <p:nvPr>
            <p:ph type="title"/>
          </p:nvPr>
        </p:nvSpPr>
        <p:spPr/>
        <p:txBody>
          <a:bodyPr/>
          <a:lstStyle/>
          <a:p>
            <a:pPr algn="ctr" fontAlgn="auto">
              <a:spcAft>
                <a:spcPts val="0"/>
              </a:spcAft>
              <a:defRPr/>
            </a:pPr>
            <a:r>
              <a:rPr lang="en-US" dirty="0" smtClean="0"/>
              <a:t>What is Android?</a:t>
            </a:r>
            <a:endParaRPr lang="en-US" dirty="0"/>
          </a:p>
        </p:txBody>
      </p:sp>
      <p:pic>
        <p:nvPicPr>
          <p:cNvPr id="1026" name="Picture 2"/>
          <p:cNvPicPr>
            <a:picLocks noChangeAspect="1" noChangeArrowheads="1"/>
          </p:cNvPicPr>
          <p:nvPr/>
        </p:nvPicPr>
        <p:blipFill>
          <a:blip r:embed="rId3"/>
          <a:srcRect/>
          <a:stretch>
            <a:fillRect/>
          </a:stretch>
        </p:blipFill>
        <p:spPr bwMode="auto">
          <a:xfrm>
            <a:off x="762000" y="1371600"/>
            <a:ext cx="2776538" cy="1809750"/>
          </a:xfrm>
          <a:prstGeom prst="rect">
            <a:avLst/>
          </a:prstGeom>
          <a:noFill/>
          <a:ln w="9525">
            <a:noFill/>
            <a:miter lim="800000"/>
            <a:headEnd/>
            <a:tailEnd/>
          </a:ln>
        </p:spPr>
      </p:pic>
      <p:sp>
        <p:nvSpPr>
          <p:cNvPr id="5" name="Content Placeholder 1"/>
          <p:cNvSpPr txBox="1">
            <a:spLocks/>
          </p:cNvSpPr>
          <p:nvPr/>
        </p:nvSpPr>
        <p:spPr bwMode="auto">
          <a:xfrm>
            <a:off x="3789363" y="2438400"/>
            <a:ext cx="4114800" cy="91440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US" sz="1600">
                <a:latin typeface="Lucida Sans Unicode" pitchFamily="34" charset="0"/>
              </a:rPr>
              <a:t>This software stack includes a Dalvik VM on top of which an Android application can be run. </a:t>
            </a:r>
          </a:p>
        </p:txBody>
      </p:sp>
      <p:sp>
        <p:nvSpPr>
          <p:cNvPr id="4" name="Right Arrow 3"/>
          <p:cNvSpPr/>
          <p:nvPr/>
        </p:nvSpPr>
        <p:spPr>
          <a:xfrm>
            <a:off x="3538538" y="1884363"/>
            <a:ext cx="463550" cy="147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rot="10800000">
            <a:off x="3538538" y="2747963"/>
            <a:ext cx="463550" cy="147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2819400" y="6535738"/>
            <a:ext cx="5694363" cy="230187"/>
          </a:xfrm>
          <a:prstGeom prst="rect">
            <a:avLst/>
          </a:prstGeom>
          <a:noFill/>
        </p:spPr>
        <p:txBody>
          <a:bodyPr>
            <a:spAutoFit/>
          </a:bodyPr>
          <a:lstStyle/>
          <a:p>
            <a:pPr fontAlgn="auto">
              <a:spcBef>
                <a:spcPts val="0"/>
              </a:spcBef>
              <a:spcAft>
                <a:spcPts val="0"/>
              </a:spcAft>
              <a:defRPr/>
            </a:pPr>
            <a:r>
              <a:rPr lang="en-US" sz="900" dirty="0">
                <a:solidFill>
                  <a:schemeClr val="accent1">
                    <a:lumMod val="75000"/>
                  </a:schemeClr>
                </a:solidFill>
                <a:latin typeface="+mn-lt"/>
              </a:rPr>
              <a:t>Graph Source: http</a:t>
            </a:r>
            <a:r>
              <a:rPr lang="en-US" sz="900" dirty="0">
                <a:solidFill>
                  <a:schemeClr val="accent1">
                    <a:lumMod val="75000"/>
                  </a:schemeClr>
                </a:solidFill>
                <a:latin typeface="+mn-lt"/>
              </a:rPr>
              <a:t>://blog.appbrain.com/2011/03/new-android-market-statistics-overload.html</a:t>
            </a:r>
          </a:p>
        </p:txBody>
      </p:sp>
      <p:sp>
        <p:nvSpPr>
          <p:cNvPr id="8" name="TextBox 7"/>
          <p:cNvSpPr txBox="1"/>
          <p:nvPr/>
        </p:nvSpPr>
        <p:spPr>
          <a:xfrm>
            <a:off x="1447800" y="3352800"/>
            <a:ext cx="6172200" cy="461963"/>
          </a:xfrm>
          <a:prstGeom prst="rect">
            <a:avLst/>
          </a:prstGeom>
          <a:noFill/>
        </p:spPr>
        <p:txBody>
          <a:bodyPr>
            <a:spAutoFit/>
          </a:bodyPr>
          <a:lstStyle/>
          <a:p>
            <a:pPr fontAlgn="auto">
              <a:spcBef>
                <a:spcPts val="0"/>
              </a:spcBef>
              <a:spcAft>
                <a:spcPts val="0"/>
              </a:spcAft>
              <a:defRPr/>
            </a:pPr>
            <a:r>
              <a:rPr lang="en-US" sz="2400" dirty="0">
                <a:solidFill>
                  <a:schemeClr val="accent1">
                    <a:lumMod val="50000"/>
                  </a:schemeClr>
                </a:solidFill>
                <a:latin typeface="+mn-lt"/>
              </a:rPr>
              <a:t>Why do people develop Android apps?</a:t>
            </a:r>
            <a:endParaRPr lang="en-US" sz="2400" dirty="0">
              <a:solidFill>
                <a:schemeClr val="accent1">
                  <a:lumMod val="50000"/>
                </a:schemeClr>
              </a:solidFill>
              <a:latin typeface="+mn-lt"/>
            </a:endParaRPr>
          </a:p>
        </p:txBody>
      </p:sp>
      <p:pic>
        <p:nvPicPr>
          <p:cNvPr id="1027" name="Picture 3"/>
          <p:cNvPicPr>
            <a:picLocks noChangeAspect="1" noChangeArrowheads="1"/>
          </p:cNvPicPr>
          <p:nvPr/>
        </p:nvPicPr>
        <p:blipFill>
          <a:blip r:embed="rId4"/>
          <a:srcRect/>
          <a:stretch>
            <a:fillRect/>
          </a:stretch>
        </p:blipFill>
        <p:spPr bwMode="auto">
          <a:xfrm>
            <a:off x="685800" y="457200"/>
            <a:ext cx="7391400" cy="450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2">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circle(in)">
                                      <p:cBhvr>
                                        <p:cTn id="42" dur="1000"/>
                                        <p:tgtEl>
                                          <p:spTgt spid="1027"/>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4" grpId="0" animBg="1"/>
      <p:bldP spid="7"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smtClean="0"/>
              <a:t>Android Development</a:t>
            </a:r>
            <a:endParaRPr lang="en-US" dirty="0"/>
          </a:p>
        </p:txBody>
      </p:sp>
      <p:pic>
        <p:nvPicPr>
          <p:cNvPr id="20482" name="Picture 2"/>
          <p:cNvPicPr>
            <a:picLocks noChangeAspect="1" noChangeArrowheads="1"/>
          </p:cNvPicPr>
          <p:nvPr/>
        </p:nvPicPr>
        <p:blipFill>
          <a:blip r:embed="rId3"/>
          <a:srcRect/>
          <a:stretch>
            <a:fillRect/>
          </a:stretch>
        </p:blipFill>
        <p:spPr bwMode="auto">
          <a:xfrm>
            <a:off x="5181600" y="1600200"/>
            <a:ext cx="2514600" cy="4121150"/>
          </a:xfrm>
          <a:prstGeom prst="rect">
            <a:avLst/>
          </a:prstGeom>
          <a:noFill/>
          <a:ln w="9525">
            <a:noFill/>
            <a:miter lim="800000"/>
            <a:headEnd/>
            <a:tailEnd/>
          </a:ln>
        </p:spPr>
      </p:pic>
      <p:sp>
        <p:nvSpPr>
          <p:cNvPr id="4" name="TextBox 3"/>
          <p:cNvSpPr txBox="1"/>
          <p:nvPr/>
        </p:nvSpPr>
        <p:spPr>
          <a:xfrm>
            <a:off x="1371600" y="2144713"/>
            <a:ext cx="3368675" cy="2768600"/>
          </a:xfrm>
          <a:prstGeom prst="rect">
            <a:avLst/>
          </a:prstGeom>
          <a:noFill/>
        </p:spPr>
        <p:txBody>
          <a:bodyPr wrap="none">
            <a:spAutoFit/>
          </a:bodyPr>
          <a:lstStyle/>
          <a:p>
            <a:pPr fontAlgn="auto">
              <a:spcBef>
                <a:spcPts val="0"/>
              </a:spcBef>
              <a:spcAft>
                <a:spcPts val="0"/>
              </a:spcAft>
              <a:defRPr/>
            </a:pPr>
            <a:r>
              <a:rPr lang="en-US" sz="2400" dirty="0">
                <a:latin typeface="+mn-lt"/>
              </a:rPr>
              <a:t>SimpleAdd Program:</a:t>
            </a:r>
          </a:p>
          <a:p>
            <a:pPr fontAlgn="auto">
              <a:spcBef>
                <a:spcPts val="0"/>
              </a:spcBef>
              <a:spcAft>
                <a:spcPts val="0"/>
              </a:spcAft>
              <a:defRPr/>
            </a:pPr>
            <a:endParaRPr lang="en-US" sz="2000" u="sng" dirty="0">
              <a:latin typeface="+mn-lt"/>
            </a:endParaRPr>
          </a:p>
          <a:p>
            <a:pPr marL="285750" indent="-285750" fontAlgn="auto">
              <a:spcBef>
                <a:spcPts val="0"/>
              </a:spcBef>
              <a:spcAft>
                <a:spcPts val="0"/>
              </a:spcAft>
              <a:buFont typeface="Arial" pitchFamily="34" charset="0"/>
              <a:buChar char="•"/>
              <a:defRPr/>
            </a:pPr>
            <a:r>
              <a:rPr lang="en-US" sz="2000" u="sng" dirty="0">
                <a:latin typeface="+mn-lt"/>
              </a:rPr>
              <a:t>4 files to keep track of</a:t>
            </a:r>
            <a:r>
              <a:rPr lang="en-US" sz="2000" dirty="0">
                <a:latin typeface="+mn-lt"/>
              </a:rPr>
              <a:t>:</a:t>
            </a:r>
          </a:p>
          <a:p>
            <a:pPr marL="285750" indent="-285750" fontAlgn="auto">
              <a:spcBef>
                <a:spcPts val="0"/>
              </a:spcBef>
              <a:spcAft>
                <a:spcPts val="0"/>
              </a:spcAft>
              <a:buFontTx/>
              <a:buChar char="-"/>
              <a:defRPr/>
            </a:pPr>
            <a:r>
              <a:rPr lang="en-US" dirty="0">
                <a:latin typeface="+mn-lt"/>
              </a:rPr>
              <a:t>SimpleAddActivity.java</a:t>
            </a:r>
          </a:p>
          <a:p>
            <a:pPr marL="285750" indent="-285750" fontAlgn="auto">
              <a:spcBef>
                <a:spcPts val="0"/>
              </a:spcBef>
              <a:spcAft>
                <a:spcPts val="0"/>
              </a:spcAft>
              <a:buFontTx/>
              <a:buChar char="-"/>
              <a:defRPr/>
            </a:pPr>
            <a:r>
              <a:rPr lang="en-US" dirty="0">
                <a:latin typeface="+mn-lt"/>
              </a:rPr>
              <a:t>main.xml</a:t>
            </a:r>
          </a:p>
          <a:p>
            <a:pPr marL="285750" indent="-285750" fontAlgn="auto">
              <a:spcBef>
                <a:spcPts val="0"/>
              </a:spcBef>
              <a:spcAft>
                <a:spcPts val="0"/>
              </a:spcAft>
              <a:buFontTx/>
              <a:buChar char="-"/>
              <a:defRPr/>
            </a:pPr>
            <a:r>
              <a:rPr lang="en-US" dirty="0">
                <a:latin typeface="+mn-lt"/>
              </a:rPr>
              <a:t>strings.xml</a:t>
            </a:r>
          </a:p>
          <a:p>
            <a:pPr marL="285750" indent="-285750" fontAlgn="auto">
              <a:spcBef>
                <a:spcPts val="0"/>
              </a:spcBef>
              <a:spcAft>
                <a:spcPts val="0"/>
              </a:spcAft>
              <a:buFontTx/>
              <a:buChar char="-"/>
              <a:defRPr/>
            </a:pPr>
            <a:r>
              <a:rPr lang="en-US" dirty="0">
                <a:latin typeface="+mn-lt"/>
              </a:rPr>
              <a:t>AndroidManifest.xml</a:t>
            </a:r>
          </a:p>
          <a:p>
            <a:pPr fontAlgn="auto">
              <a:spcBef>
                <a:spcPts val="0"/>
              </a:spcBef>
              <a:spcAft>
                <a:spcPts val="0"/>
              </a:spcAft>
              <a:defRPr/>
            </a:pPr>
            <a:endParaRPr lang="en-US" dirty="0">
              <a:latin typeface="+mn-lt"/>
            </a:endParaRPr>
          </a:p>
          <a:p>
            <a:pPr marL="285750" indent="-285750" fontAlgn="auto">
              <a:spcBef>
                <a:spcPts val="0"/>
              </a:spcBef>
              <a:spcAft>
                <a:spcPts val="0"/>
              </a:spcAft>
              <a:buFont typeface="Arial" pitchFamily="34" charset="0"/>
              <a:buChar char="•"/>
              <a:defRPr/>
            </a:pPr>
            <a:r>
              <a:rPr lang="en-US" sz="2000" u="sng" dirty="0">
                <a:latin typeface="+mn-lt"/>
              </a:rPr>
              <a:t>108 lines of code</a:t>
            </a:r>
            <a:endParaRPr lang="en-US" sz="2000" u="sng"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6"/>
          <p:cNvSpPr txBox="1">
            <a:spLocks noChangeArrowheads="1"/>
          </p:cNvSpPr>
          <p:nvPr/>
        </p:nvSpPr>
        <p:spPr bwMode="auto">
          <a:xfrm>
            <a:off x="381000" y="1120775"/>
            <a:ext cx="6019800" cy="4832350"/>
          </a:xfrm>
          <a:prstGeom prst="rect">
            <a:avLst/>
          </a:prstGeom>
          <a:noFill/>
          <a:ln w="9525">
            <a:noFill/>
            <a:miter lim="800000"/>
            <a:headEnd/>
            <a:tailEnd/>
          </a:ln>
        </p:spPr>
        <p:txBody>
          <a:bodyPr>
            <a:spAutoFit/>
          </a:bodyPr>
          <a:lstStyle/>
          <a:p>
            <a:pPr defTabSz="365125"/>
            <a:r>
              <a:rPr lang="en-US" sz="1100">
                <a:latin typeface="Courier New" pitchFamily="49" charset="0"/>
                <a:cs typeface="Courier New" pitchFamily="49" charset="0"/>
              </a:rPr>
              <a:t>&lt;head</a:t>
            </a:r>
          </a:p>
          <a:p>
            <a:pPr defTabSz="365125"/>
            <a:r>
              <a:rPr lang="en-US" sz="1100">
                <a:latin typeface="Courier New" pitchFamily="49" charset="0"/>
                <a:cs typeface="Courier New" pitchFamily="49" charset="0"/>
              </a:rPr>
              <a:t>	name="SimpleAdd"	</a:t>
            </a:r>
          </a:p>
          <a:p>
            <a:pPr defTabSz="365125"/>
            <a:r>
              <a:rPr lang="en-US" sz="1100">
                <a:latin typeface="Courier New" pitchFamily="49" charset="0"/>
                <a:cs typeface="Courier New" pitchFamily="49" charset="0"/>
              </a:rPr>
              <a:t>	api="10“</a:t>
            </a:r>
          </a:p>
          <a:p>
            <a:pPr defTabSz="365125"/>
            <a:r>
              <a:rPr lang="en-US" sz="1100">
                <a:latin typeface="Courier New" pitchFamily="49" charset="0"/>
                <a:cs typeface="Courier New" pitchFamily="49" charset="0"/>
              </a:rPr>
              <a:t>/&gt;</a:t>
            </a:r>
          </a:p>
          <a:p>
            <a:pPr defTabSz="365125"/>
            <a:r>
              <a:rPr lang="en-US" sz="1100">
                <a:latin typeface="Courier New" pitchFamily="49" charset="0"/>
                <a:cs typeface="Courier New" pitchFamily="49" charset="0"/>
              </a:rPr>
              <a:t>&lt;LinearLayout id="defaultLayout"&gt;</a:t>
            </a:r>
          </a:p>
          <a:p>
            <a:pPr defTabSz="365125"/>
            <a:r>
              <a:rPr lang="en-US" sz="1100">
                <a:latin typeface="Courier New" pitchFamily="49" charset="0"/>
                <a:cs typeface="Courier New" pitchFamily="49" charset="0"/>
              </a:rPr>
              <a:t>	&lt;LinearLayout id="row1“</a:t>
            </a:r>
          </a:p>
          <a:p>
            <a:pPr defTabSz="365125"/>
            <a:r>
              <a:rPr lang="en-US" sz="1100">
                <a:latin typeface="Courier New" pitchFamily="49" charset="0"/>
                <a:cs typeface="Courier New" pitchFamily="49" charset="0"/>
              </a:rPr>
              <a:t>		height="wrap_content"&gt;	</a:t>
            </a:r>
          </a:p>
          <a:p>
            <a:pPr defTabSz="365125"/>
            <a:r>
              <a:rPr lang="en-US" sz="1100">
                <a:latin typeface="Courier New" pitchFamily="49" charset="0"/>
                <a:cs typeface="Courier New" pitchFamily="49" charset="0"/>
              </a:rPr>
              <a:t>		&lt;EditText id="box 1“</a:t>
            </a:r>
          </a:p>
          <a:p>
            <a:pPr defTabSz="365125"/>
            <a:r>
              <a:rPr lang="en-US" sz="1100">
                <a:latin typeface="Courier New" pitchFamily="49" charset="0"/>
                <a:cs typeface="Courier New" pitchFamily="49" charset="0"/>
              </a:rPr>
              <a:t>			width="wrap_content“</a:t>
            </a:r>
          </a:p>
          <a:p>
            <a:pPr defTabSz="365125"/>
            <a:r>
              <a:rPr lang="en-US" sz="1100">
                <a:latin typeface="Courier New" pitchFamily="49" charset="0"/>
                <a:cs typeface="Courier New" pitchFamily="49" charset="0"/>
              </a:rPr>
              <a:t>			height="1" /&gt;	</a:t>
            </a:r>
          </a:p>
          <a:p>
            <a:pPr defTabSz="365125"/>
            <a:r>
              <a:rPr lang="en-US" sz="1100">
                <a:latin typeface="Courier New" pitchFamily="49" charset="0"/>
                <a:cs typeface="Courier New" pitchFamily="49" charset="0"/>
              </a:rPr>
              <a:t>	&lt;/LinearLayout&gt;</a:t>
            </a:r>
          </a:p>
          <a:p>
            <a:pPr defTabSz="365125"/>
            <a:r>
              <a:rPr lang="en-US" sz="1100">
                <a:latin typeface="Courier New" pitchFamily="49" charset="0"/>
                <a:cs typeface="Courier New" pitchFamily="49" charset="0"/>
              </a:rPr>
              <a:t>	&lt;LinearLayout id="row2“</a:t>
            </a:r>
          </a:p>
          <a:p>
            <a:pPr defTabSz="365125"/>
            <a:r>
              <a:rPr lang="en-US" sz="1100">
                <a:latin typeface="Courier New" pitchFamily="49" charset="0"/>
                <a:cs typeface="Courier New" pitchFamily="49" charset="0"/>
              </a:rPr>
              <a:t>		height="wrap_content"&gt;	</a:t>
            </a:r>
          </a:p>
          <a:p>
            <a:pPr defTabSz="365125"/>
            <a:r>
              <a:rPr lang="en-US" sz="1100">
                <a:latin typeface="Courier New" pitchFamily="49" charset="0"/>
                <a:cs typeface="Courier New" pitchFamily="49" charset="0"/>
              </a:rPr>
              <a:t>		&lt;Button id="add"	</a:t>
            </a:r>
          </a:p>
          <a:p>
            <a:pPr defTabSz="365125"/>
            <a:r>
              <a:rPr lang="en-US" sz="1100">
                <a:latin typeface="Courier New" pitchFamily="49" charset="0"/>
                <a:cs typeface="Courier New" pitchFamily="49" charset="0"/>
              </a:rPr>
              <a:t>			height="wrap_content"	</a:t>
            </a:r>
          </a:p>
          <a:p>
            <a:pPr defTabSz="365125"/>
            <a:r>
              <a:rPr lang="en-US" sz="1100">
                <a:latin typeface="Courier New" pitchFamily="49" charset="0"/>
                <a:cs typeface="Courier New" pitchFamily="49" charset="0"/>
              </a:rPr>
              <a:t>			text="add"&gt;</a:t>
            </a:r>
          </a:p>
          <a:p>
            <a:pPr defTabSz="365125"/>
            <a:r>
              <a:rPr lang="en-US" sz="1100">
                <a:latin typeface="Courier New" pitchFamily="49" charset="0"/>
                <a:cs typeface="Courier New" pitchFamily="49" charset="0"/>
              </a:rPr>
              <a:t>			&lt;event type="onClick"&gt;</a:t>
            </a:r>
          </a:p>
          <a:p>
            <a:pPr defTabSz="365125"/>
            <a:r>
              <a:rPr lang="en-US" sz="1100">
                <a:latin typeface="Courier New" pitchFamily="49" charset="0"/>
                <a:cs typeface="Courier New" pitchFamily="49" charset="0"/>
              </a:rPr>
              <a:t>				result.setText(Double.parseDouble(box1.getText())						+ Double.parseDouble(box2.getText()));</a:t>
            </a:r>
          </a:p>
          <a:p>
            <a:pPr defTabSz="365125"/>
            <a:r>
              <a:rPr lang="en-US" sz="1100">
                <a:latin typeface="Courier New" pitchFamily="49" charset="0"/>
                <a:cs typeface="Courier New" pitchFamily="49" charset="0"/>
              </a:rPr>
              <a:t>			&lt;/event&gt;	</a:t>
            </a:r>
          </a:p>
          <a:p>
            <a:pPr defTabSz="365125"/>
            <a:r>
              <a:rPr lang="en-US" sz="1100">
                <a:latin typeface="Courier New" pitchFamily="49" charset="0"/>
                <a:cs typeface="Courier New" pitchFamily="49" charset="0"/>
              </a:rPr>
              <a:t>		&lt;/Button&gt;</a:t>
            </a:r>
          </a:p>
          <a:p>
            <a:pPr defTabSz="365125"/>
            <a:r>
              <a:rPr lang="en-US" sz="1100">
                <a:latin typeface="Courier New" pitchFamily="49" charset="0"/>
                <a:cs typeface="Courier New" pitchFamily="49" charset="0"/>
              </a:rPr>
              <a:t>	&lt;/LinearLayout&gt;</a:t>
            </a:r>
          </a:p>
          <a:p>
            <a:pPr defTabSz="365125"/>
            <a:r>
              <a:rPr lang="en-US" sz="1100">
                <a:latin typeface="Courier New" pitchFamily="49" charset="0"/>
                <a:cs typeface="Courier New" pitchFamily="49" charset="0"/>
              </a:rPr>
              <a:t>	&lt;LinearLayout id="row3“</a:t>
            </a:r>
          </a:p>
          <a:p>
            <a:pPr defTabSz="365125"/>
            <a:r>
              <a:rPr lang="en-US" sz="1100">
                <a:latin typeface="Courier New" pitchFamily="49" charset="0"/>
                <a:cs typeface="Courier New" pitchFamily="49" charset="0"/>
              </a:rPr>
              <a:t>		height="wrap_content"&gt;	</a:t>
            </a:r>
          </a:p>
          <a:p>
            <a:pPr defTabSz="365125"/>
            <a:r>
              <a:rPr lang="en-US" sz="1100">
                <a:latin typeface="Courier New" pitchFamily="49" charset="0"/>
                <a:cs typeface="Courier New" pitchFamily="49" charset="0"/>
              </a:rPr>
              <a:t>		&lt;TextView id="result"	</a:t>
            </a:r>
          </a:p>
          <a:p>
            <a:pPr defTabSz="365125"/>
            <a:r>
              <a:rPr lang="en-US" sz="1100">
                <a:latin typeface="Courier New" pitchFamily="49" charset="0"/>
                <a:cs typeface="Courier New" pitchFamily="49" charset="0"/>
              </a:rPr>
              <a:t>			width="wrap_content"/&gt;</a:t>
            </a:r>
          </a:p>
          <a:p>
            <a:pPr defTabSz="365125"/>
            <a:r>
              <a:rPr lang="en-US" sz="1100">
                <a:latin typeface="Courier New" pitchFamily="49" charset="0"/>
                <a:cs typeface="Courier New" pitchFamily="49" charset="0"/>
              </a:rPr>
              <a:t>	&lt;/LinearLayout&gt;</a:t>
            </a:r>
          </a:p>
          <a:p>
            <a:pPr defTabSz="365125"/>
            <a:r>
              <a:rPr lang="en-US" sz="1100">
                <a:latin typeface="Courier New" pitchFamily="49" charset="0"/>
                <a:cs typeface="Courier New" pitchFamily="49" charset="0"/>
              </a:rPr>
              <a:t>&lt;/LinearLayout&gt;</a:t>
            </a:r>
          </a:p>
        </p:txBody>
      </p:sp>
      <p:sp>
        <p:nvSpPr>
          <p:cNvPr id="3" name="Title 2"/>
          <p:cNvSpPr>
            <a:spLocks noGrp="1"/>
          </p:cNvSpPr>
          <p:nvPr>
            <p:ph type="title"/>
          </p:nvPr>
        </p:nvSpPr>
        <p:spPr/>
        <p:txBody>
          <a:bodyPr/>
          <a:lstStyle/>
          <a:p>
            <a:pPr algn="ctr" fontAlgn="auto">
              <a:spcAft>
                <a:spcPts val="0"/>
              </a:spcAft>
              <a:defRPr/>
            </a:pPr>
            <a:r>
              <a:rPr lang="en-US" dirty="0" smtClean="0"/>
              <a:t>Cyborg Development</a:t>
            </a:r>
            <a:endParaRPr lang="en-US" dirty="0"/>
          </a:p>
        </p:txBody>
      </p:sp>
      <p:pic>
        <p:nvPicPr>
          <p:cNvPr id="3075" name="Picture 3"/>
          <p:cNvPicPr>
            <a:picLocks noChangeAspect="1" noChangeArrowheads="1"/>
          </p:cNvPicPr>
          <p:nvPr/>
        </p:nvPicPr>
        <p:blipFill>
          <a:blip r:embed="rId3"/>
          <a:srcRect/>
          <a:stretch>
            <a:fillRect/>
          </a:stretch>
        </p:blipFill>
        <p:spPr bwMode="auto">
          <a:xfrm>
            <a:off x="3929063" y="4953000"/>
            <a:ext cx="1535112" cy="1495425"/>
          </a:xfrm>
          <a:prstGeom prst="rect">
            <a:avLst/>
          </a:prstGeom>
          <a:noFill/>
          <a:ln w="9525">
            <a:noFill/>
            <a:miter lim="800000"/>
            <a:headEnd/>
            <a:tailEnd/>
          </a:ln>
        </p:spPr>
      </p:pic>
      <p:sp>
        <p:nvSpPr>
          <p:cNvPr id="5" name="Oval Callout 4"/>
          <p:cNvSpPr/>
          <p:nvPr/>
        </p:nvSpPr>
        <p:spPr>
          <a:xfrm>
            <a:off x="4800600" y="4495800"/>
            <a:ext cx="1073150" cy="533400"/>
          </a:xfrm>
          <a:prstGeom prst="wedgeEllipseCallou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Yay!</a:t>
            </a:r>
            <a:r>
              <a:rPr lang="en-US" dirty="0"/>
              <a:t>!</a:t>
            </a:r>
            <a:endParaRPr lang="en-US" dirty="0"/>
          </a:p>
        </p:txBody>
      </p:sp>
      <p:pic>
        <p:nvPicPr>
          <p:cNvPr id="22533" name="Picture 2"/>
          <p:cNvPicPr>
            <a:picLocks noChangeAspect="1" noChangeArrowheads="1"/>
          </p:cNvPicPr>
          <p:nvPr/>
        </p:nvPicPr>
        <p:blipFill>
          <a:blip r:embed="rId4"/>
          <a:srcRect/>
          <a:stretch>
            <a:fillRect/>
          </a:stretch>
        </p:blipFill>
        <p:spPr bwMode="auto">
          <a:xfrm>
            <a:off x="6096000" y="1476375"/>
            <a:ext cx="2514600" cy="4121150"/>
          </a:xfrm>
          <a:prstGeom prst="rect">
            <a:avLst/>
          </a:prstGeom>
          <a:noFill/>
          <a:ln w="9525">
            <a:noFill/>
            <a:miter lim="800000"/>
            <a:headEnd/>
            <a:tailEnd/>
          </a:ln>
        </p:spPr>
      </p:pic>
      <p:sp>
        <p:nvSpPr>
          <p:cNvPr id="8" name="TextBox 7"/>
          <p:cNvSpPr txBox="1"/>
          <p:nvPr/>
        </p:nvSpPr>
        <p:spPr>
          <a:xfrm>
            <a:off x="3352800" y="1371600"/>
            <a:ext cx="2689225" cy="1077913"/>
          </a:xfrm>
          <a:prstGeom prst="rect">
            <a:avLst/>
          </a:prstGeom>
          <a:noFill/>
          <a:ln w="31750">
            <a:solidFill>
              <a:schemeClr val="tx1"/>
            </a:solidFill>
          </a:ln>
        </p:spPr>
        <p:txBody>
          <a:bodyPr wrap="none">
            <a:spAutoFit/>
          </a:bodyPr>
          <a:lstStyle/>
          <a:p>
            <a:pPr marL="285750" indent="-285750" fontAlgn="auto">
              <a:spcBef>
                <a:spcPts val="0"/>
              </a:spcBef>
              <a:spcAft>
                <a:spcPts val="0"/>
              </a:spcAft>
              <a:buFont typeface="Arial" pitchFamily="34" charset="0"/>
              <a:buChar char="•"/>
              <a:defRPr/>
            </a:pPr>
            <a:r>
              <a:rPr lang="en-US" sz="1600" u="sng" dirty="0">
                <a:latin typeface="+mn-lt"/>
              </a:rPr>
              <a:t>1 file to keep track of</a:t>
            </a:r>
            <a:r>
              <a:rPr lang="en-US" sz="1600" dirty="0">
                <a:latin typeface="+mn-lt"/>
              </a:rPr>
              <a:t>:</a:t>
            </a:r>
          </a:p>
          <a:p>
            <a:pPr marL="285750" indent="-285750" fontAlgn="auto">
              <a:spcBef>
                <a:spcPts val="0"/>
              </a:spcBef>
              <a:spcAft>
                <a:spcPts val="0"/>
              </a:spcAft>
              <a:buFontTx/>
              <a:buChar char="-"/>
              <a:defRPr/>
            </a:pPr>
            <a:r>
              <a:rPr lang="en-US" sz="1600" dirty="0">
                <a:latin typeface="+mn-lt"/>
              </a:rPr>
              <a:t>SimpleAdd.cy</a:t>
            </a:r>
          </a:p>
          <a:p>
            <a:pPr fontAlgn="auto">
              <a:spcBef>
                <a:spcPts val="0"/>
              </a:spcBef>
              <a:spcAft>
                <a:spcPts val="0"/>
              </a:spcAft>
              <a:defRPr/>
            </a:pPr>
            <a:endParaRPr lang="en-US" sz="1600" dirty="0">
              <a:latin typeface="+mn-lt"/>
            </a:endParaRPr>
          </a:p>
          <a:p>
            <a:pPr marL="285750" indent="-285750" fontAlgn="auto">
              <a:spcBef>
                <a:spcPts val="0"/>
              </a:spcBef>
              <a:spcAft>
                <a:spcPts val="0"/>
              </a:spcAft>
              <a:buFont typeface="Arial" pitchFamily="34" charset="0"/>
              <a:buChar char="•"/>
              <a:defRPr/>
            </a:pPr>
            <a:r>
              <a:rPr lang="en-US" sz="1600" u="sng" dirty="0">
                <a:latin typeface="+mn-lt"/>
              </a:rPr>
              <a:t>28 lines of code</a:t>
            </a:r>
            <a:endParaRPr lang="en-US" sz="1600" u="sng"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1000" fill="hold"/>
                                        <p:tgtEl>
                                          <p:spTgt spid="3075"/>
                                        </p:tgtEl>
                                        <p:attrNameLst>
                                          <p:attrName>ppt_w</p:attrName>
                                        </p:attrNameLst>
                                      </p:cBhvr>
                                      <p:tavLst>
                                        <p:tav tm="0">
                                          <p:val>
                                            <p:fltVal val="0"/>
                                          </p:val>
                                        </p:tav>
                                        <p:tav tm="100000">
                                          <p:val>
                                            <p:strVal val="#ppt_w"/>
                                          </p:val>
                                        </p:tav>
                                      </p:tavLst>
                                    </p:anim>
                                    <p:anim calcmode="lin" valueType="num">
                                      <p:cBhvr>
                                        <p:cTn id="18" dur="1000" fill="hold"/>
                                        <p:tgtEl>
                                          <p:spTgt spid="3075"/>
                                        </p:tgtEl>
                                        <p:attrNameLst>
                                          <p:attrName>ppt_h</p:attrName>
                                        </p:attrNameLst>
                                      </p:cBhvr>
                                      <p:tavLst>
                                        <p:tav tm="0">
                                          <p:val>
                                            <p:fltVal val="0"/>
                                          </p:val>
                                        </p:tav>
                                        <p:tav tm="100000">
                                          <p:val>
                                            <p:strVal val="#ppt_h"/>
                                          </p:val>
                                        </p:tav>
                                      </p:tavLst>
                                    </p:anim>
                                    <p:animEffect transition="in" filter="fade">
                                      <p:cBhvr>
                                        <p:cTn id="1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457200" y="1481138"/>
            <a:ext cx="8229600" cy="2176462"/>
          </a:xfrm>
        </p:spPr>
        <p:txBody>
          <a:bodyPr/>
          <a:lstStyle/>
          <a:p>
            <a:r>
              <a:rPr lang="en-US" smtClean="0"/>
              <a:t>hybrid between an imperative language and a mark-up language</a:t>
            </a:r>
          </a:p>
          <a:p>
            <a:r>
              <a:rPr lang="en-US" smtClean="0"/>
              <a:t>has two contexts:</a:t>
            </a:r>
          </a:p>
          <a:p>
            <a:pPr lvl="1"/>
            <a:r>
              <a:rPr lang="en-US" smtClean="0"/>
              <a:t>XML context: used for GUI elements</a:t>
            </a:r>
          </a:p>
          <a:p>
            <a:pPr lvl="1"/>
            <a:r>
              <a:rPr lang="en-US" smtClean="0"/>
              <a:t>Java: used for defining functions</a:t>
            </a:r>
          </a:p>
          <a:p>
            <a:endParaRPr lang="en-US" smtClean="0"/>
          </a:p>
          <a:p>
            <a:endParaRPr lang="en-US" smtClean="0"/>
          </a:p>
        </p:txBody>
      </p:sp>
      <p:sp>
        <p:nvSpPr>
          <p:cNvPr id="3" name="Title 2"/>
          <p:cNvSpPr>
            <a:spLocks noGrp="1"/>
          </p:cNvSpPr>
          <p:nvPr>
            <p:ph type="title"/>
          </p:nvPr>
        </p:nvSpPr>
        <p:spPr>
          <a:xfrm>
            <a:off x="533400" y="533400"/>
            <a:ext cx="6007099" cy="944562"/>
          </a:xfrm>
        </p:spPr>
        <p:txBody>
          <a:bodyPr/>
          <a:lstStyle/>
          <a:p>
            <a:pPr algn="ctr" fontAlgn="auto">
              <a:spcAft>
                <a:spcPts val="0"/>
              </a:spcAft>
              <a:defRPr/>
            </a:pPr>
            <a:r>
              <a:rPr lang="en-US" sz="4000" dirty="0" smtClean="0"/>
              <a:t>	What is Cyborg?</a:t>
            </a:r>
            <a:endParaRPr lang="en-US" sz="4000" dirty="0"/>
          </a:p>
        </p:txBody>
      </p:sp>
      <p:pic>
        <p:nvPicPr>
          <p:cNvPr id="24579" name="Picture 3"/>
          <p:cNvPicPr>
            <a:picLocks noChangeAspect="1" noChangeArrowheads="1"/>
          </p:cNvPicPr>
          <p:nvPr/>
        </p:nvPicPr>
        <p:blipFill>
          <a:blip r:embed="rId3"/>
          <a:srcRect/>
          <a:stretch>
            <a:fillRect/>
          </a:stretch>
        </p:blipFill>
        <p:spPr bwMode="auto">
          <a:xfrm>
            <a:off x="6019800" y="485775"/>
            <a:ext cx="892175" cy="1023938"/>
          </a:xfrm>
          <a:prstGeom prst="rect">
            <a:avLst/>
          </a:prstGeom>
          <a:noFill/>
          <a:ln w="9525">
            <a:noFill/>
            <a:miter lim="800000"/>
            <a:headEnd/>
            <a:tailEnd/>
          </a:ln>
        </p:spPr>
      </p:pic>
      <p:sp>
        <p:nvSpPr>
          <p:cNvPr id="4" name="TextBox 3"/>
          <p:cNvSpPr txBox="1"/>
          <p:nvPr/>
        </p:nvSpPr>
        <p:spPr>
          <a:xfrm>
            <a:off x="2057400" y="3962400"/>
            <a:ext cx="5094288" cy="2032000"/>
          </a:xfrm>
          <a:prstGeom prst="rect">
            <a:avLst/>
          </a:prstGeom>
          <a:solidFill>
            <a:schemeClr val="tx2">
              <a:lumMod val="75000"/>
              <a:lumOff val="25000"/>
              <a:alpha val="15000"/>
            </a:schemeClr>
          </a:solidFill>
          <a:ln w="19050">
            <a:solidFill>
              <a:schemeClr val="accent1"/>
            </a:solidFill>
          </a:ln>
        </p:spPr>
        <p:txBody>
          <a:bodyPr anchor="ctr">
            <a:spAutoFit/>
          </a:bodyPr>
          <a:lstStyle/>
          <a:p>
            <a:pPr defTabSz="457200" fontAlgn="auto">
              <a:spcBef>
                <a:spcPts val="0"/>
              </a:spcBef>
              <a:spcAft>
                <a:spcPts val="0"/>
              </a:spcAft>
              <a:defRPr/>
            </a:pPr>
            <a:endParaRPr lang="en-US" b="1" dirty="0">
              <a:solidFill>
                <a:schemeClr val="accent1">
                  <a:lumMod val="50000"/>
                </a:schemeClr>
              </a:solidFill>
              <a:latin typeface="Courier New" pitchFamily="49" charset="0"/>
              <a:cs typeface="Courier New" pitchFamily="49" charset="0"/>
            </a:endParaRPr>
          </a:p>
          <a:p>
            <a:pPr defTabSz="457200" fontAlgn="auto">
              <a:spcBef>
                <a:spcPts val="0"/>
              </a:spcBef>
              <a:spcAft>
                <a:spcPts val="0"/>
              </a:spcAft>
              <a:defRPr/>
            </a:pPr>
            <a:r>
              <a:rPr lang="en-US" b="1" dirty="0">
                <a:solidFill>
                  <a:schemeClr val="accent1">
                    <a:lumMod val="50000"/>
                  </a:schemeClr>
                </a:solidFill>
                <a:latin typeface="Courier New" pitchFamily="49" charset="0"/>
                <a:cs typeface="Courier New" pitchFamily="49" charset="0"/>
              </a:rPr>
              <a:t>&lt;</a:t>
            </a:r>
            <a:r>
              <a:rPr lang="en-US" b="1" dirty="0">
                <a:solidFill>
                  <a:schemeClr val="accent1">
                    <a:lumMod val="50000"/>
                  </a:schemeClr>
                </a:solidFill>
                <a:latin typeface="Courier New" pitchFamily="49" charset="0"/>
                <a:cs typeface="Courier New" pitchFamily="49" charset="0"/>
              </a:rPr>
              <a:t>Button id=“myButton</a:t>
            </a:r>
            <a:r>
              <a:rPr lang="en-US" b="1" dirty="0">
                <a:solidFill>
                  <a:schemeClr val="accent1">
                    <a:lumMod val="50000"/>
                  </a:schemeClr>
                </a:solidFill>
                <a:latin typeface="Courier New" pitchFamily="49" charset="0"/>
                <a:cs typeface="Courier New" pitchFamily="49" charset="0"/>
              </a:rPr>
              <a:t>”&gt;</a:t>
            </a:r>
          </a:p>
          <a:p>
            <a:pPr defTabSz="457200" fontAlgn="auto">
              <a:spcBef>
                <a:spcPts val="0"/>
              </a:spcBef>
              <a:spcAft>
                <a:spcPts val="0"/>
              </a:spcAft>
              <a:defRPr/>
            </a:pPr>
            <a:r>
              <a:rPr lang="en-US" b="1" dirty="0">
                <a:solidFill>
                  <a:schemeClr val="accent1">
                    <a:lumMod val="50000"/>
                  </a:schemeClr>
                </a:solidFill>
                <a:latin typeface="Courier New" pitchFamily="49" charset="0"/>
                <a:cs typeface="Courier New" pitchFamily="49" charset="0"/>
              </a:rPr>
              <a:t>	</a:t>
            </a:r>
            <a:r>
              <a:rPr lang="en-US" b="1" dirty="0">
                <a:solidFill>
                  <a:schemeClr val="accent1">
                    <a:lumMod val="50000"/>
                  </a:schemeClr>
                </a:solidFill>
                <a:latin typeface="Courier New" pitchFamily="49" charset="0"/>
                <a:cs typeface="Courier New" pitchFamily="49" charset="0"/>
              </a:rPr>
              <a:t>&lt;</a:t>
            </a:r>
            <a:r>
              <a:rPr lang="en-US" b="1" dirty="0">
                <a:solidFill>
                  <a:schemeClr val="accent1">
                    <a:lumMod val="50000"/>
                  </a:schemeClr>
                </a:solidFill>
                <a:latin typeface="Courier New" pitchFamily="49" charset="0"/>
                <a:cs typeface="Courier New" pitchFamily="49" charset="0"/>
              </a:rPr>
              <a:t>event type=“onClick</a:t>
            </a:r>
            <a:r>
              <a:rPr lang="en-US" b="1" dirty="0">
                <a:solidFill>
                  <a:schemeClr val="accent1">
                    <a:lumMod val="50000"/>
                  </a:schemeClr>
                </a:solidFill>
                <a:latin typeface="Courier New" pitchFamily="49" charset="0"/>
                <a:cs typeface="Courier New" pitchFamily="49" charset="0"/>
              </a:rPr>
              <a:t>”&gt;</a:t>
            </a:r>
          </a:p>
          <a:p>
            <a:pPr defTabSz="457200" fontAlgn="auto">
              <a:spcBef>
                <a:spcPts val="0"/>
              </a:spcBef>
              <a:spcAft>
                <a:spcPts val="0"/>
              </a:spcAft>
              <a:defRPr/>
            </a:pPr>
            <a:r>
              <a:rPr lang="en-US" b="1" dirty="0">
                <a:solidFill>
                  <a:schemeClr val="accent1">
                    <a:lumMod val="50000"/>
                  </a:schemeClr>
                </a:solidFill>
                <a:latin typeface="Courier New" pitchFamily="49" charset="0"/>
                <a:cs typeface="Courier New" pitchFamily="49" charset="0"/>
              </a:rPr>
              <a:t>	</a:t>
            </a:r>
            <a:r>
              <a:rPr lang="en-US" b="1" dirty="0">
                <a:solidFill>
                  <a:schemeClr val="accent1">
                    <a:lumMod val="50000"/>
                  </a:schemeClr>
                </a:solidFill>
                <a:latin typeface="Courier New" pitchFamily="49" charset="0"/>
                <a:cs typeface="Courier New" pitchFamily="49" charset="0"/>
              </a:rPr>
              <a:t>	t.setText</a:t>
            </a:r>
            <a:r>
              <a:rPr lang="en-US" b="1" dirty="0">
                <a:solidFill>
                  <a:schemeClr val="accent1">
                    <a:lumMod val="50000"/>
                  </a:schemeClr>
                </a:solidFill>
                <a:latin typeface="Courier New" pitchFamily="49" charset="0"/>
                <a:cs typeface="Courier New" pitchFamily="49" charset="0"/>
              </a:rPr>
              <a:t>(“</a:t>
            </a:r>
            <a:r>
              <a:rPr lang="en-US" b="1" dirty="0">
                <a:solidFill>
                  <a:schemeClr val="accent1">
                    <a:lumMod val="50000"/>
                  </a:schemeClr>
                </a:solidFill>
                <a:latin typeface="Courier New" pitchFamily="49" charset="0"/>
                <a:cs typeface="Courier New" pitchFamily="49" charset="0"/>
              </a:rPr>
              <a:t>Hello, Cyborg!”);</a:t>
            </a:r>
          </a:p>
          <a:p>
            <a:pPr defTabSz="457200" fontAlgn="auto">
              <a:spcBef>
                <a:spcPts val="0"/>
              </a:spcBef>
              <a:spcAft>
                <a:spcPts val="0"/>
              </a:spcAft>
              <a:defRPr/>
            </a:pPr>
            <a:r>
              <a:rPr lang="en-US" b="1" dirty="0">
                <a:solidFill>
                  <a:schemeClr val="accent1">
                    <a:lumMod val="50000"/>
                  </a:schemeClr>
                </a:solidFill>
                <a:latin typeface="Courier New" pitchFamily="49" charset="0"/>
                <a:cs typeface="Courier New" pitchFamily="49" charset="0"/>
              </a:rPr>
              <a:t>	</a:t>
            </a:r>
            <a:r>
              <a:rPr lang="en-US" b="1" dirty="0">
                <a:solidFill>
                  <a:schemeClr val="accent1">
                    <a:lumMod val="50000"/>
                  </a:schemeClr>
                </a:solidFill>
                <a:latin typeface="Courier New" pitchFamily="49" charset="0"/>
                <a:cs typeface="Courier New" pitchFamily="49" charset="0"/>
              </a:rPr>
              <a:t>&lt;/</a:t>
            </a:r>
            <a:r>
              <a:rPr lang="en-US" b="1" dirty="0">
                <a:solidFill>
                  <a:schemeClr val="accent1">
                    <a:lumMod val="50000"/>
                  </a:schemeClr>
                </a:solidFill>
                <a:latin typeface="Courier New" pitchFamily="49" charset="0"/>
                <a:cs typeface="Courier New" pitchFamily="49" charset="0"/>
              </a:rPr>
              <a:t>event</a:t>
            </a:r>
            <a:r>
              <a:rPr lang="en-US" b="1" dirty="0">
                <a:solidFill>
                  <a:schemeClr val="accent1">
                    <a:lumMod val="50000"/>
                  </a:schemeClr>
                </a:solidFill>
                <a:latin typeface="Courier New" pitchFamily="49" charset="0"/>
                <a:cs typeface="Courier New" pitchFamily="49" charset="0"/>
              </a:rPr>
              <a:t>&gt;</a:t>
            </a:r>
          </a:p>
          <a:p>
            <a:pPr defTabSz="457200" fontAlgn="auto">
              <a:spcBef>
                <a:spcPts val="0"/>
              </a:spcBef>
              <a:spcAft>
                <a:spcPts val="0"/>
              </a:spcAft>
              <a:defRPr/>
            </a:pPr>
            <a:r>
              <a:rPr lang="en-US" b="1" dirty="0">
                <a:solidFill>
                  <a:schemeClr val="accent1">
                    <a:lumMod val="50000"/>
                  </a:schemeClr>
                </a:solidFill>
                <a:latin typeface="Courier New" pitchFamily="49" charset="0"/>
                <a:cs typeface="Courier New" pitchFamily="49" charset="0"/>
              </a:rPr>
              <a:t>&lt;/</a:t>
            </a:r>
            <a:r>
              <a:rPr lang="en-US" b="1" dirty="0">
                <a:solidFill>
                  <a:schemeClr val="accent1">
                    <a:lumMod val="50000"/>
                  </a:schemeClr>
                </a:solidFill>
                <a:latin typeface="Courier New" pitchFamily="49" charset="0"/>
                <a:cs typeface="Courier New" pitchFamily="49" charset="0"/>
              </a:rPr>
              <a:t>Button&gt;</a:t>
            </a:r>
          </a:p>
          <a:p>
            <a:pPr fontAlgn="auto">
              <a:spcBef>
                <a:spcPts val="0"/>
              </a:spcBef>
              <a:spcAft>
                <a:spcPts val="0"/>
              </a:spcAft>
              <a:defRPr/>
            </a:pPr>
            <a:endParaRPr lang="en-US" dirty="0">
              <a:latin typeface="Courier New" pitchFamily="49" charset="0"/>
              <a:cs typeface="Courier New" pitchFamily="49" charset="0"/>
            </a:endParaRPr>
          </a:p>
        </p:txBody>
      </p:sp>
      <p:cxnSp>
        <p:nvCxnSpPr>
          <p:cNvPr id="14" name="Straight Connector 13"/>
          <p:cNvCxnSpPr/>
          <p:nvPr/>
        </p:nvCxnSpPr>
        <p:spPr>
          <a:xfrm>
            <a:off x="6249988" y="3035300"/>
            <a:ext cx="53181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81800" y="3035300"/>
            <a:ext cx="0" cy="13081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257800" y="4343400"/>
            <a:ext cx="15240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91200" y="3429000"/>
            <a:ext cx="16002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76" name="Straight Connector 3075"/>
          <p:cNvCxnSpPr/>
          <p:nvPr/>
        </p:nvCxnSpPr>
        <p:spPr>
          <a:xfrm>
            <a:off x="7391400" y="3429000"/>
            <a:ext cx="0" cy="15494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81" name="Straight Arrow Connector 3080"/>
          <p:cNvCxnSpPr/>
          <p:nvPr/>
        </p:nvCxnSpPr>
        <p:spPr>
          <a:xfrm flipH="1">
            <a:off x="6911975" y="4978400"/>
            <a:ext cx="479425"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par>
                                <p:cTn id="19" presetID="14" presetClass="entr" presetSubtype="1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randombar(horizontal)">
                                      <p:cBhvr>
                                        <p:cTn id="21" dur="500"/>
                                        <p:tgtEl>
                                          <p:spTgt spid="3076"/>
                                        </p:tgtEl>
                                      </p:cBhvr>
                                    </p:animEffect>
                                  </p:childTnLst>
                                </p:cTn>
                              </p:par>
                              <p:par>
                                <p:cTn id="22" presetID="14" presetClass="entr" presetSubtype="10" fill="hold" nodeType="withEffect">
                                  <p:stCondLst>
                                    <p:cond delay="0"/>
                                  </p:stCondLst>
                                  <p:childTnLst>
                                    <p:set>
                                      <p:cBhvr>
                                        <p:cTn id="23" dur="1" fill="hold">
                                          <p:stCondLst>
                                            <p:cond delay="0"/>
                                          </p:stCondLst>
                                        </p:cTn>
                                        <p:tgtEl>
                                          <p:spTgt spid="3081"/>
                                        </p:tgtEl>
                                        <p:attrNameLst>
                                          <p:attrName>style.visibility</p:attrName>
                                        </p:attrNameLst>
                                      </p:cBhvr>
                                      <p:to>
                                        <p:strVal val="visible"/>
                                      </p:to>
                                    </p:set>
                                    <p:animEffect transition="in" filter="randombar(horizontal)">
                                      <p:cBhvr>
                                        <p:cTn id="24"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4638"/>
            <a:ext cx="7315200" cy="922932"/>
          </a:xfrm>
        </p:spPr>
        <p:txBody>
          <a:bodyPr/>
          <a:lstStyle/>
          <a:p>
            <a:pPr algn="ctr" fontAlgn="auto">
              <a:spcAft>
                <a:spcPts val="0"/>
              </a:spcAft>
              <a:defRPr/>
            </a:pPr>
            <a:r>
              <a:rPr lang="en-US" dirty="0" smtClean="0"/>
              <a:t>Why use Cyborg?</a:t>
            </a:r>
            <a:endParaRPr lang="en-US" dirty="0"/>
          </a:p>
        </p:txBody>
      </p:sp>
      <p:pic>
        <p:nvPicPr>
          <p:cNvPr id="26626" name="Picture 6"/>
          <p:cNvPicPr>
            <a:picLocks noChangeAspect="1" noChangeArrowheads="1"/>
          </p:cNvPicPr>
          <p:nvPr/>
        </p:nvPicPr>
        <p:blipFill>
          <a:blip r:embed="rId3"/>
          <a:srcRect/>
          <a:stretch>
            <a:fillRect/>
          </a:stretch>
        </p:blipFill>
        <p:spPr bwMode="auto">
          <a:xfrm>
            <a:off x="609600" y="1117600"/>
            <a:ext cx="2701925" cy="4875213"/>
          </a:xfrm>
          <a:prstGeom prst="rect">
            <a:avLst/>
          </a:prstGeom>
          <a:noFill/>
          <a:ln w="9525">
            <a:noFill/>
            <a:miter lim="800000"/>
            <a:headEnd/>
            <a:tailEnd/>
          </a:ln>
        </p:spPr>
      </p:pic>
      <p:sp>
        <p:nvSpPr>
          <p:cNvPr id="22" name="TextBox 21"/>
          <p:cNvSpPr txBox="1">
            <a:spLocks noChangeArrowheads="1"/>
          </p:cNvSpPr>
          <p:nvPr/>
        </p:nvSpPr>
        <p:spPr bwMode="auto">
          <a:xfrm>
            <a:off x="5314950" y="1219200"/>
            <a:ext cx="3571875" cy="1446213"/>
          </a:xfrm>
          <a:prstGeom prst="rect">
            <a:avLst/>
          </a:prstGeom>
          <a:noFill/>
          <a:ln w="9525">
            <a:solidFill>
              <a:schemeClr val="accent1"/>
            </a:solidFill>
            <a:miter lim="800000"/>
            <a:headEnd/>
            <a:tailEnd/>
          </a:ln>
        </p:spPr>
        <p:txBody>
          <a:bodyPr>
            <a:spAutoFit/>
          </a:bodyPr>
          <a:lstStyle/>
          <a:p>
            <a:pPr marL="285750" indent="-285750">
              <a:buFont typeface="Arial" charset="0"/>
              <a:buChar char="•"/>
            </a:pPr>
            <a:r>
              <a:rPr lang="en-US" sz="2000">
                <a:latin typeface="Lucida Sans Unicode" pitchFamily="34" charset="0"/>
              </a:rPr>
              <a:t>Cyborg aims to simplify Android programming</a:t>
            </a:r>
          </a:p>
          <a:p>
            <a:pPr marL="742950" lvl="1" indent="-285750">
              <a:buFont typeface="Arial" charset="0"/>
              <a:buChar char="•"/>
            </a:pPr>
            <a:r>
              <a:rPr lang="en-US" sz="1600">
                <a:latin typeface="Lucida Sans Unicode" pitchFamily="34" charset="0"/>
              </a:rPr>
              <a:t>allows GUI elements &amp; event handlers to be written in the same place</a:t>
            </a:r>
          </a:p>
        </p:txBody>
      </p:sp>
      <p:cxnSp>
        <p:nvCxnSpPr>
          <p:cNvPr id="4" name="Straight Connector 3"/>
          <p:cNvCxnSpPr/>
          <p:nvPr/>
        </p:nvCxnSpPr>
        <p:spPr>
          <a:xfrm>
            <a:off x="3311525" y="1117600"/>
            <a:ext cx="85725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65475" y="5980113"/>
            <a:ext cx="85725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740150" y="1117600"/>
            <a:ext cx="0" cy="4862513"/>
          </a:xfrm>
          <a:prstGeom prst="straightConnector1">
            <a:avLst/>
          </a:prstGeom>
          <a:ln w="41275">
            <a:headEnd type="arrow"/>
            <a:tailEnd type="arrow"/>
          </a:ln>
        </p:spPr>
        <p:style>
          <a:lnRef idx="1">
            <a:schemeClr val="accent1"/>
          </a:lnRef>
          <a:fillRef idx="0">
            <a:schemeClr val="accent1"/>
          </a:fillRef>
          <a:effectRef idx="0">
            <a:schemeClr val="accent1"/>
          </a:effectRef>
          <a:fontRef idx="minor">
            <a:schemeClr val="tx1"/>
          </a:fontRef>
        </p:style>
      </p:cxnSp>
      <p:sp>
        <p:nvSpPr>
          <p:cNvPr id="26631" name="TextBox 7"/>
          <p:cNvSpPr txBox="1">
            <a:spLocks noChangeArrowheads="1"/>
          </p:cNvSpPr>
          <p:nvPr/>
        </p:nvSpPr>
        <p:spPr bwMode="auto">
          <a:xfrm>
            <a:off x="3116263" y="2819400"/>
            <a:ext cx="2198687" cy="738188"/>
          </a:xfrm>
          <a:prstGeom prst="rect">
            <a:avLst/>
          </a:prstGeom>
          <a:solidFill>
            <a:schemeClr val="bg1"/>
          </a:solidFill>
          <a:ln w="9525">
            <a:solidFill>
              <a:schemeClr val="accent1"/>
            </a:solidFill>
            <a:miter lim="800000"/>
            <a:headEnd/>
            <a:tailEnd/>
          </a:ln>
        </p:spPr>
        <p:txBody>
          <a:bodyPr>
            <a:spAutoFit/>
          </a:bodyPr>
          <a:lstStyle/>
          <a:p>
            <a:pPr algn="ctr"/>
            <a:r>
              <a:rPr lang="en-US" sz="1400">
                <a:latin typeface="Lucida Sans Unicode" pitchFamily="34" charset="0"/>
              </a:rPr>
              <a:t>complicated &amp; unintuitive Android file structure</a:t>
            </a:r>
          </a:p>
        </p:txBody>
      </p:sp>
      <p:sp>
        <p:nvSpPr>
          <p:cNvPr id="12" name="TextBox 11"/>
          <p:cNvSpPr txBox="1">
            <a:spLocks noChangeArrowheads="1"/>
          </p:cNvSpPr>
          <p:nvPr/>
        </p:nvSpPr>
        <p:spPr bwMode="auto">
          <a:xfrm>
            <a:off x="4022725" y="3962400"/>
            <a:ext cx="2225675" cy="738188"/>
          </a:xfrm>
          <a:prstGeom prst="rect">
            <a:avLst/>
          </a:prstGeom>
          <a:noFill/>
          <a:ln w="9525">
            <a:solidFill>
              <a:schemeClr val="accent1"/>
            </a:solidFill>
            <a:miter lim="800000"/>
            <a:headEnd/>
            <a:tailEnd/>
          </a:ln>
        </p:spPr>
        <p:txBody>
          <a:bodyPr>
            <a:spAutoFit/>
          </a:bodyPr>
          <a:lstStyle/>
          <a:p>
            <a:pPr algn="ctr"/>
            <a:r>
              <a:rPr lang="en-US" sz="1400">
                <a:latin typeface="Lucida Sans Unicode" pitchFamily="34" charset="0"/>
              </a:rPr>
              <a:t>XML files for GUI elements are located in res (resources)</a:t>
            </a:r>
          </a:p>
        </p:txBody>
      </p:sp>
      <p:sp>
        <p:nvSpPr>
          <p:cNvPr id="21" name="TextBox 20"/>
          <p:cNvSpPr txBox="1">
            <a:spLocks noChangeArrowheads="1"/>
          </p:cNvSpPr>
          <p:nvPr/>
        </p:nvSpPr>
        <p:spPr bwMode="auto">
          <a:xfrm>
            <a:off x="4022725" y="4953000"/>
            <a:ext cx="2225675" cy="738188"/>
          </a:xfrm>
          <a:prstGeom prst="rect">
            <a:avLst/>
          </a:prstGeom>
          <a:noFill/>
          <a:ln w="9525">
            <a:solidFill>
              <a:schemeClr val="accent1"/>
            </a:solidFill>
            <a:miter lim="800000"/>
            <a:headEnd/>
            <a:tailEnd/>
          </a:ln>
        </p:spPr>
        <p:txBody>
          <a:bodyPr>
            <a:spAutoFit/>
          </a:bodyPr>
          <a:lstStyle/>
          <a:p>
            <a:pPr algn="ctr"/>
            <a:r>
              <a:rPr lang="en-US" sz="1400">
                <a:latin typeface="Lucida Sans Unicode" pitchFamily="34" charset="0"/>
              </a:rPr>
              <a:t>Java files for functional computations are located in src (source)</a:t>
            </a:r>
          </a:p>
        </p:txBody>
      </p:sp>
      <p:cxnSp>
        <p:nvCxnSpPr>
          <p:cNvPr id="17" name="Straight Arrow Connector 16"/>
          <p:cNvCxnSpPr>
            <a:stCxn id="12" idx="1"/>
          </p:cNvCxnSpPr>
          <p:nvPr/>
        </p:nvCxnSpPr>
        <p:spPr>
          <a:xfrm flipH="1">
            <a:off x="1600200" y="4332288"/>
            <a:ext cx="2422525" cy="62071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1" idx="1"/>
          </p:cNvCxnSpPr>
          <p:nvPr/>
        </p:nvCxnSpPr>
        <p:spPr>
          <a:xfrm flipH="1" flipV="1">
            <a:off x="1600200" y="5181600"/>
            <a:ext cx="2422525" cy="1412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2" idx="3"/>
            <a:endCxn id="21" idx="3"/>
          </p:cNvCxnSpPr>
          <p:nvPr/>
        </p:nvCxnSpPr>
        <p:spPr>
          <a:xfrm>
            <a:off x="6248400" y="4332288"/>
            <a:ext cx="12700" cy="990600"/>
          </a:xfrm>
          <a:prstGeom prst="bentConnector3">
            <a:avLst>
              <a:gd name="adj1" fmla="val 1800000"/>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6743700" y="4413250"/>
            <a:ext cx="2057400" cy="738188"/>
          </a:xfrm>
          <a:prstGeom prst="rect">
            <a:avLst/>
          </a:prstGeom>
          <a:noFill/>
          <a:ln w="9525">
            <a:solidFill>
              <a:schemeClr val="accent1"/>
            </a:solidFill>
            <a:miter lim="800000"/>
            <a:headEnd/>
            <a:tailEnd/>
          </a:ln>
        </p:spPr>
        <p:txBody>
          <a:bodyPr>
            <a:spAutoFit/>
          </a:bodyPr>
          <a:lstStyle/>
          <a:p>
            <a:pPr algn="ctr"/>
            <a:r>
              <a:rPr lang="en-US" sz="1400">
                <a:latin typeface="Lucida Sans Unicode" pitchFamily="34" charset="0"/>
              </a:rPr>
              <a:t>No natural connection between these two</a:t>
            </a:r>
          </a:p>
        </p:txBody>
      </p:sp>
      <p:cxnSp>
        <p:nvCxnSpPr>
          <p:cNvPr id="2050" name="Straight Connector 2049"/>
          <p:cNvCxnSpPr>
            <a:stCxn id="28" idx="1"/>
          </p:cNvCxnSpPr>
          <p:nvPr/>
        </p:nvCxnSpPr>
        <p:spPr>
          <a:xfrm flipH="1">
            <a:off x="6477000" y="4781550"/>
            <a:ext cx="2667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53" name="Straight Arrow Connector 2052"/>
          <p:cNvCxnSpPr>
            <a:stCxn id="28" idx="0"/>
          </p:cNvCxnSpPr>
          <p:nvPr/>
        </p:nvCxnSpPr>
        <p:spPr>
          <a:xfrm flipH="1" flipV="1">
            <a:off x="7772400" y="2665413"/>
            <a:ext cx="0" cy="174783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arn(inVertical)">
                                      <p:cBhvr>
                                        <p:cTn id="26" dur="500"/>
                                        <p:tgtEl>
                                          <p:spTgt spid="205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3"/>
                                        </p:tgtEl>
                                        <p:attrNameLst>
                                          <p:attrName>style.visibility</p:attrName>
                                        </p:attrNameLst>
                                      </p:cBhvr>
                                      <p:to>
                                        <p:strVal val="visible"/>
                                      </p:to>
                                    </p:set>
                                    <p:animEffect transition="in" filter="fade">
                                      <p:cBhvr>
                                        <p:cTn id="34" dur="500"/>
                                        <p:tgtEl>
                                          <p:spTgt spid="2053"/>
                                        </p:tgtEl>
                                      </p:cBhvr>
                                    </p:animEffect>
                                    <p:anim calcmode="lin" valueType="num">
                                      <p:cBhvr>
                                        <p:cTn id="35" dur="500" fill="hold"/>
                                        <p:tgtEl>
                                          <p:spTgt spid="2053"/>
                                        </p:tgtEl>
                                        <p:attrNameLst>
                                          <p:attrName>ppt_x</p:attrName>
                                        </p:attrNameLst>
                                      </p:cBhvr>
                                      <p:tavLst>
                                        <p:tav tm="0">
                                          <p:val>
                                            <p:strVal val="#ppt_x"/>
                                          </p:val>
                                        </p:tav>
                                        <p:tav tm="100000">
                                          <p:val>
                                            <p:strVal val="#ppt_x"/>
                                          </p:val>
                                        </p:tav>
                                      </p:tavLst>
                                    </p:anim>
                                    <p:anim calcmode="lin" valueType="num">
                                      <p:cBhvr>
                                        <p:cTn id="36" dur="500" fill="hold"/>
                                        <p:tgtEl>
                                          <p:spTgt spid="205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P spid="21"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8206" y="304800"/>
            <a:ext cx="7053974" cy="944562"/>
          </a:xfrm>
        </p:spPr>
        <p:txBody>
          <a:bodyPr/>
          <a:lstStyle/>
          <a:p>
            <a:pPr algn="ctr" fontAlgn="auto">
              <a:spcAft>
                <a:spcPts val="0"/>
              </a:spcAft>
              <a:defRPr/>
            </a:pPr>
            <a:r>
              <a:rPr lang="en-US" dirty="0" smtClean="0"/>
              <a:t>Translator Architecture</a:t>
            </a:r>
            <a:endParaRPr lang="en-US" dirty="0"/>
          </a:p>
        </p:txBody>
      </p:sp>
      <p:sp>
        <p:nvSpPr>
          <p:cNvPr id="4" name="Flowchart: Process 3"/>
          <p:cNvSpPr/>
          <p:nvPr/>
        </p:nvSpPr>
        <p:spPr>
          <a:xfrm>
            <a:off x="1330325" y="2906713"/>
            <a:ext cx="788988" cy="300037"/>
          </a:xfrm>
          <a:prstGeom prst="flowChartProcess">
            <a:avLst/>
          </a:prstGeom>
          <a:solidFill>
            <a:schemeClr val="tx2">
              <a:lumMod val="75000"/>
              <a:lumOff val="2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JFLEX</a:t>
            </a:r>
            <a:endParaRPr lang="en-US" sz="1400" b="1" dirty="0"/>
          </a:p>
        </p:txBody>
      </p:sp>
      <p:sp>
        <p:nvSpPr>
          <p:cNvPr id="7" name="Flowchart: Process 6"/>
          <p:cNvSpPr/>
          <p:nvPr/>
        </p:nvSpPr>
        <p:spPr>
          <a:xfrm>
            <a:off x="1143000" y="2346325"/>
            <a:ext cx="1277938" cy="320675"/>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00" b="1" dirty="0">
                <a:solidFill>
                  <a:schemeClr val="tx1"/>
                </a:solidFill>
              </a:rPr>
              <a:t>Preprocessor</a:t>
            </a:r>
            <a:endParaRPr lang="en-US" sz="1300" b="1" dirty="0">
              <a:solidFill>
                <a:schemeClr val="tx1"/>
              </a:solidFill>
            </a:endParaRPr>
          </a:p>
        </p:txBody>
      </p:sp>
      <p:sp>
        <p:nvSpPr>
          <p:cNvPr id="10" name="Flowchart: Process 9"/>
          <p:cNvSpPr/>
          <p:nvPr/>
        </p:nvSpPr>
        <p:spPr>
          <a:xfrm>
            <a:off x="2944813" y="2878138"/>
            <a:ext cx="1012825" cy="346075"/>
          </a:xfrm>
          <a:prstGeom prst="flowChartProcess">
            <a:avLst/>
          </a:prstGeom>
          <a:solidFill>
            <a:schemeClr val="tx2">
              <a:lumMod val="75000"/>
              <a:lumOff val="2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JAVACUP</a:t>
            </a:r>
            <a:endParaRPr lang="en-US" sz="1400" b="1" dirty="0"/>
          </a:p>
        </p:txBody>
      </p:sp>
      <p:sp>
        <p:nvSpPr>
          <p:cNvPr id="11" name="Down Arrow 10"/>
          <p:cNvSpPr/>
          <p:nvPr/>
        </p:nvSpPr>
        <p:spPr>
          <a:xfrm>
            <a:off x="1668463" y="3278188"/>
            <a:ext cx="149225" cy="212725"/>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Flowchart: Process 11"/>
          <p:cNvSpPr/>
          <p:nvPr/>
        </p:nvSpPr>
        <p:spPr>
          <a:xfrm>
            <a:off x="1204913" y="3540125"/>
            <a:ext cx="1076325" cy="315913"/>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Lexer.java</a:t>
            </a:r>
            <a:endParaRPr lang="en-US" sz="1400" b="1" dirty="0">
              <a:solidFill>
                <a:schemeClr val="tx1"/>
              </a:solidFill>
            </a:endParaRPr>
          </a:p>
        </p:txBody>
      </p:sp>
      <p:sp>
        <p:nvSpPr>
          <p:cNvPr id="13" name="Flowchart: Process 12"/>
          <p:cNvSpPr/>
          <p:nvPr/>
        </p:nvSpPr>
        <p:spPr>
          <a:xfrm>
            <a:off x="939800" y="1600200"/>
            <a:ext cx="1600200" cy="2362200"/>
          </a:xfrm>
          <a:prstGeom prst="flowChartProcess">
            <a:avLst/>
          </a:prstGeom>
          <a:noFill/>
          <a:ln w="22225"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Flowchart: Process 13"/>
          <p:cNvSpPr/>
          <p:nvPr/>
        </p:nvSpPr>
        <p:spPr>
          <a:xfrm>
            <a:off x="1995488" y="4905375"/>
            <a:ext cx="1404937" cy="368300"/>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Sym.java</a:t>
            </a:r>
            <a:endParaRPr lang="en-US" sz="1400" b="1" dirty="0">
              <a:solidFill>
                <a:schemeClr val="tx1"/>
              </a:solidFill>
            </a:endParaRPr>
          </a:p>
        </p:txBody>
      </p:sp>
      <p:sp>
        <p:nvSpPr>
          <p:cNvPr id="15" name="Flowchart: Process 14"/>
          <p:cNvSpPr/>
          <p:nvPr/>
        </p:nvSpPr>
        <p:spPr>
          <a:xfrm>
            <a:off x="1855788" y="4545013"/>
            <a:ext cx="1681162" cy="874712"/>
          </a:xfrm>
          <a:prstGeom prst="flowChartProcess">
            <a:avLst/>
          </a:prstGeom>
          <a:noFill/>
          <a:ln w="22225"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6" name="Flowchart: Process 15"/>
          <p:cNvSpPr/>
          <p:nvPr/>
        </p:nvSpPr>
        <p:spPr>
          <a:xfrm>
            <a:off x="2887663" y="2174875"/>
            <a:ext cx="1103312" cy="320675"/>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Parser.cup</a:t>
            </a:r>
            <a:endParaRPr lang="en-US" sz="1400" b="1" dirty="0">
              <a:solidFill>
                <a:schemeClr val="tx1"/>
              </a:solidFill>
            </a:endParaRPr>
          </a:p>
        </p:txBody>
      </p:sp>
      <p:sp>
        <p:nvSpPr>
          <p:cNvPr id="17" name="Flowchart: Process 16"/>
          <p:cNvSpPr/>
          <p:nvPr/>
        </p:nvSpPr>
        <p:spPr>
          <a:xfrm>
            <a:off x="2851150" y="3562350"/>
            <a:ext cx="1176338" cy="317500"/>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Parser.java</a:t>
            </a:r>
            <a:endParaRPr lang="en-US" sz="1400" b="1" dirty="0">
              <a:solidFill>
                <a:schemeClr val="tx1"/>
              </a:solidFill>
            </a:endParaRPr>
          </a:p>
        </p:txBody>
      </p:sp>
      <p:sp>
        <p:nvSpPr>
          <p:cNvPr id="20" name="Flowchart: Process 19"/>
          <p:cNvSpPr/>
          <p:nvPr/>
        </p:nvSpPr>
        <p:spPr>
          <a:xfrm>
            <a:off x="2695575" y="1600200"/>
            <a:ext cx="1511300" cy="2362200"/>
          </a:xfrm>
          <a:prstGeom prst="flowChartProcess">
            <a:avLst/>
          </a:prstGeom>
          <a:noFill/>
          <a:ln w="22225"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1" name="Down Arrow 20"/>
          <p:cNvSpPr/>
          <p:nvPr/>
        </p:nvSpPr>
        <p:spPr>
          <a:xfrm>
            <a:off x="1668463" y="2667000"/>
            <a:ext cx="149225" cy="212725"/>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2" name="Down Arrow 21"/>
          <p:cNvSpPr/>
          <p:nvPr/>
        </p:nvSpPr>
        <p:spPr>
          <a:xfrm>
            <a:off x="3376613" y="2606675"/>
            <a:ext cx="149225" cy="212725"/>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3" name="Down Arrow 22"/>
          <p:cNvSpPr/>
          <p:nvPr/>
        </p:nvSpPr>
        <p:spPr>
          <a:xfrm>
            <a:off x="3376613" y="3278188"/>
            <a:ext cx="149225" cy="212725"/>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4" name="Flowchart: Process 23"/>
          <p:cNvSpPr/>
          <p:nvPr/>
        </p:nvSpPr>
        <p:spPr>
          <a:xfrm>
            <a:off x="787400" y="1473200"/>
            <a:ext cx="5308600" cy="2832100"/>
          </a:xfrm>
          <a:prstGeom prst="flowChartProcess">
            <a:avLst/>
          </a:prstGeom>
          <a:noFill/>
          <a:ln w="22225"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5" name="TextBox 24"/>
          <p:cNvSpPr txBox="1">
            <a:spLocks noChangeArrowheads="1"/>
          </p:cNvSpPr>
          <p:nvPr/>
        </p:nvSpPr>
        <p:spPr bwMode="auto">
          <a:xfrm>
            <a:off x="939800" y="1570038"/>
            <a:ext cx="1271588" cy="247650"/>
          </a:xfrm>
          <a:prstGeom prst="rect">
            <a:avLst/>
          </a:prstGeom>
          <a:noFill/>
          <a:ln w="9525">
            <a:noFill/>
            <a:miter lim="800000"/>
            <a:headEnd/>
            <a:tailEnd/>
          </a:ln>
        </p:spPr>
        <p:txBody>
          <a:bodyPr>
            <a:spAutoFit/>
          </a:bodyPr>
          <a:lstStyle/>
          <a:p>
            <a:r>
              <a:rPr lang="en-US" sz="1000">
                <a:latin typeface="Lucida Sans Unicode" pitchFamily="34" charset="0"/>
              </a:rPr>
              <a:t>Lexical Analysis</a:t>
            </a:r>
          </a:p>
        </p:txBody>
      </p:sp>
      <p:sp>
        <p:nvSpPr>
          <p:cNvPr id="26" name="TextBox 25"/>
          <p:cNvSpPr txBox="1">
            <a:spLocks noChangeArrowheads="1"/>
          </p:cNvSpPr>
          <p:nvPr/>
        </p:nvSpPr>
        <p:spPr bwMode="auto">
          <a:xfrm>
            <a:off x="2744788" y="1590675"/>
            <a:ext cx="1254125" cy="246063"/>
          </a:xfrm>
          <a:prstGeom prst="rect">
            <a:avLst/>
          </a:prstGeom>
          <a:noFill/>
          <a:ln w="9525">
            <a:noFill/>
            <a:miter lim="800000"/>
            <a:headEnd/>
            <a:tailEnd/>
          </a:ln>
        </p:spPr>
        <p:txBody>
          <a:bodyPr>
            <a:spAutoFit/>
          </a:bodyPr>
          <a:lstStyle/>
          <a:p>
            <a:r>
              <a:rPr lang="en-US" sz="1000">
                <a:latin typeface="Lucida Sans Unicode" pitchFamily="34" charset="0"/>
              </a:rPr>
              <a:t>Syntax Analysis</a:t>
            </a:r>
          </a:p>
        </p:txBody>
      </p:sp>
      <p:sp>
        <p:nvSpPr>
          <p:cNvPr id="27" name="TextBox 26"/>
          <p:cNvSpPr txBox="1">
            <a:spLocks noChangeArrowheads="1"/>
          </p:cNvSpPr>
          <p:nvPr/>
        </p:nvSpPr>
        <p:spPr bwMode="auto">
          <a:xfrm>
            <a:off x="1955800" y="4638675"/>
            <a:ext cx="1252538" cy="246063"/>
          </a:xfrm>
          <a:prstGeom prst="rect">
            <a:avLst/>
          </a:prstGeom>
          <a:noFill/>
          <a:ln w="9525">
            <a:noFill/>
            <a:miter lim="800000"/>
            <a:headEnd/>
            <a:tailEnd/>
          </a:ln>
        </p:spPr>
        <p:txBody>
          <a:bodyPr>
            <a:spAutoFit/>
          </a:bodyPr>
          <a:lstStyle/>
          <a:p>
            <a:r>
              <a:rPr lang="en-US" sz="1000">
                <a:latin typeface="Lucida Sans Unicode" pitchFamily="34" charset="0"/>
              </a:rPr>
              <a:t>Symbol Table</a:t>
            </a:r>
          </a:p>
        </p:txBody>
      </p:sp>
      <p:sp>
        <p:nvSpPr>
          <p:cNvPr id="28" name="TextBox 27"/>
          <p:cNvSpPr txBox="1">
            <a:spLocks noChangeArrowheads="1"/>
          </p:cNvSpPr>
          <p:nvPr/>
        </p:nvSpPr>
        <p:spPr bwMode="auto">
          <a:xfrm>
            <a:off x="939800" y="4059238"/>
            <a:ext cx="877888" cy="246062"/>
          </a:xfrm>
          <a:prstGeom prst="rect">
            <a:avLst/>
          </a:prstGeom>
          <a:noFill/>
          <a:ln w="9525">
            <a:noFill/>
            <a:miter lim="800000"/>
            <a:headEnd/>
            <a:tailEnd/>
          </a:ln>
        </p:spPr>
        <p:txBody>
          <a:bodyPr>
            <a:spAutoFit/>
          </a:bodyPr>
          <a:lstStyle/>
          <a:p>
            <a:r>
              <a:rPr lang="en-US" sz="1000" b="1">
                <a:latin typeface="Lucida Sans Unicode" pitchFamily="34" charset="0"/>
              </a:rPr>
              <a:t>Front End</a:t>
            </a:r>
          </a:p>
        </p:txBody>
      </p:sp>
      <p:sp>
        <p:nvSpPr>
          <p:cNvPr id="29" name="Flowchart: Process 28"/>
          <p:cNvSpPr/>
          <p:nvPr/>
        </p:nvSpPr>
        <p:spPr>
          <a:xfrm>
            <a:off x="4481513" y="2590800"/>
            <a:ext cx="1214437" cy="479425"/>
          </a:xfrm>
          <a:prstGeom prst="flowChartProcess">
            <a:avLst/>
          </a:prstGeom>
          <a:solidFill>
            <a:schemeClr val="tx2">
              <a:lumMod val="75000"/>
              <a:lumOff val="2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Semantic Analyzer</a:t>
            </a:r>
            <a:endParaRPr lang="en-US" sz="1400" b="1" dirty="0"/>
          </a:p>
        </p:txBody>
      </p:sp>
      <p:sp>
        <p:nvSpPr>
          <p:cNvPr id="30" name="Flowchart: Process 29"/>
          <p:cNvSpPr/>
          <p:nvPr/>
        </p:nvSpPr>
        <p:spPr>
          <a:xfrm>
            <a:off x="4327525" y="1600200"/>
            <a:ext cx="1600200" cy="2362200"/>
          </a:xfrm>
          <a:prstGeom prst="flowChartProcess">
            <a:avLst/>
          </a:prstGeom>
          <a:noFill/>
          <a:ln w="22225"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31" name="Right Arrow 30"/>
          <p:cNvSpPr/>
          <p:nvPr/>
        </p:nvSpPr>
        <p:spPr>
          <a:xfrm>
            <a:off x="2330450" y="3643313"/>
            <a:ext cx="458788" cy="109537"/>
          </a:xfrm>
          <a:prstGeom prst="rightArrow">
            <a:avLst/>
          </a:prstGeom>
          <a:solidFill>
            <a:schemeClr val="accent1">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TextBox 31"/>
          <p:cNvSpPr txBox="1">
            <a:spLocks noChangeArrowheads="1"/>
          </p:cNvSpPr>
          <p:nvPr/>
        </p:nvSpPr>
        <p:spPr bwMode="auto">
          <a:xfrm>
            <a:off x="2119313" y="3340100"/>
            <a:ext cx="1052512" cy="246063"/>
          </a:xfrm>
          <a:prstGeom prst="rect">
            <a:avLst/>
          </a:prstGeom>
          <a:noFill/>
          <a:ln w="9525">
            <a:noFill/>
            <a:miter lim="800000"/>
            <a:headEnd/>
            <a:tailEnd/>
          </a:ln>
        </p:spPr>
        <p:txBody>
          <a:bodyPr>
            <a:spAutoFit/>
          </a:bodyPr>
          <a:lstStyle/>
          <a:p>
            <a:r>
              <a:rPr lang="en-US" sz="1000" b="1">
                <a:latin typeface="Lucida Sans Unicode" pitchFamily="34" charset="0"/>
              </a:rPr>
              <a:t>Token Stream</a:t>
            </a:r>
          </a:p>
        </p:txBody>
      </p:sp>
      <p:sp>
        <p:nvSpPr>
          <p:cNvPr id="34" name="Left-Right Arrow 33"/>
          <p:cNvSpPr/>
          <p:nvPr/>
        </p:nvSpPr>
        <p:spPr>
          <a:xfrm rot="2534744">
            <a:off x="1893888" y="4102100"/>
            <a:ext cx="714375" cy="1317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ight Arrow 34"/>
          <p:cNvSpPr/>
          <p:nvPr/>
        </p:nvSpPr>
        <p:spPr>
          <a:xfrm rot="18737814">
            <a:off x="5369719" y="2875756"/>
            <a:ext cx="1303338" cy="123825"/>
          </a:xfrm>
          <a:prstGeom prst="rightArrow">
            <a:avLst/>
          </a:prstGeom>
          <a:solidFill>
            <a:schemeClr val="accent1">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TextBox 35"/>
          <p:cNvSpPr txBox="1">
            <a:spLocks noChangeArrowheads="1"/>
          </p:cNvSpPr>
          <p:nvPr/>
        </p:nvSpPr>
        <p:spPr bwMode="auto">
          <a:xfrm>
            <a:off x="4365625" y="1590675"/>
            <a:ext cx="1295400" cy="246063"/>
          </a:xfrm>
          <a:prstGeom prst="rect">
            <a:avLst/>
          </a:prstGeom>
          <a:noFill/>
          <a:ln w="9525">
            <a:noFill/>
            <a:miter lim="800000"/>
            <a:headEnd/>
            <a:tailEnd/>
          </a:ln>
        </p:spPr>
        <p:txBody>
          <a:bodyPr>
            <a:spAutoFit/>
          </a:bodyPr>
          <a:lstStyle/>
          <a:p>
            <a:r>
              <a:rPr lang="en-US" sz="1000">
                <a:latin typeface="Lucida Sans Unicode" pitchFamily="34" charset="0"/>
              </a:rPr>
              <a:t>Semantic Analysis</a:t>
            </a:r>
          </a:p>
        </p:txBody>
      </p:sp>
      <p:sp>
        <p:nvSpPr>
          <p:cNvPr id="37" name="Flowchart: Process 36"/>
          <p:cNvSpPr/>
          <p:nvPr/>
        </p:nvSpPr>
        <p:spPr>
          <a:xfrm>
            <a:off x="4648200" y="3384550"/>
            <a:ext cx="965200" cy="460375"/>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Syntax Tree</a:t>
            </a:r>
            <a:endParaRPr lang="en-US" sz="1400" b="1" dirty="0">
              <a:solidFill>
                <a:schemeClr val="tx1"/>
              </a:solidFill>
            </a:endParaRPr>
          </a:p>
        </p:txBody>
      </p:sp>
      <p:sp>
        <p:nvSpPr>
          <p:cNvPr id="38" name="Down Arrow 37"/>
          <p:cNvSpPr/>
          <p:nvPr/>
        </p:nvSpPr>
        <p:spPr>
          <a:xfrm>
            <a:off x="5013325" y="3124200"/>
            <a:ext cx="150813" cy="212725"/>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39" name="Flowchart: Process 38"/>
          <p:cNvSpPr/>
          <p:nvPr/>
        </p:nvSpPr>
        <p:spPr>
          <a:xfrm>
            <a:off x="6602413" y="3695700"/>
            <a:ext cx="1306512" cy="571500"/>
          </a:xfrm>
          <a:prstGeom prst="flowChartProcess">
            <a:avLst/>
          </a:prstGeom>
          <a:solidFill>
            <a:schemeClr val="tx2">
              <a:lumMod val="75000"/>
              <a:lumOff val="2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Android File Structure</a:t>
            </a:r>
            <a:endParaRPr lang="en-US" sz="1400" b="1" dirty="0"/>
          </a:p>
        </p:txBody>
      </p:sp>
      <p:sp>
        <p:nvSpPr>
          <p:cNvPr id="41" name="Flowchart: Process 40"/>
          <p:cNvSpPr/>
          <p:nvPr/>
        </p:nvSpPr>
        <p:spPr>
          <a:xfrm>
            <a:off x="6788150" y="5480050"/>
            <a:ext cx="935038" cy="339725"/>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*.apk</a:t>
            </a:r>
            <a:endParaRPr lang="en-US" sz="1400" b="1" dirty="0">
              <a:solidFill>
                <a:schemeClr val="tx1"/>
              </a:solidFill>
            </a:endParaRPr>
          </a:p>
        </p:txBody>
      </p:sp>
      <p:sp>
        <p:nvSpPr>
          <p:cNvPr id="42" name="Flowchart: Process 41"/>
          <p:cNvSpPr/>
          <p:nvPr/>
        </p:nvSpPr>
        <p:spPr>
          <a:xfrm>
            <a:off x="6369050" y="1673225"/>
            <a:ext cx="1703388" cy="1604963"/>
          </a:xfrm>
          <a:prstGeom prst="flowChartProcess">
            <a:avLst/>
          </a:prstGeom>
          <a:noFill/>
          <a:ln w="22225"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43" name="Down Arrow 42"/>
          <p:cNvSpPr/>
          <p:nvPr/>
        </p:nvSpPr>
        <p:spPr>
          <a:xfrm>
            <a:off x="7145338" y="2606675"/>
            <a:ext cx="150812" cy="212725"/>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46" name="Flowchart: Process 45"/>
          <p:cNvSpPr/>
          <p:nvPr/>
        </p:nvSpPr>
        <p:spPr>
          <a:xfrm>
            <a:off x="6507163" y="1920875"/>
            <a:ext cx="1427162" cy="669925"/>
          </a:xfrm>
          <a:prstGeom prst="flowChartProcess">
            <a:avLst/>
          </a:prstGeom>
          <a:solidFill>
            <a:schemeClr val="tx2">
              <a:lumMod val="75000"/>
              <a:lumOff val="2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Android Abstract Syntax Tree  </a:t>
            </a:r>
            <a:endParaRPr lang="en-US" sz="1400" b="1" dirty="0"/>
          </a:p>
        </p:txBody>
      </p:sp>
      <p:sp>
        <p:nvSpPr>
          <p:cNvPr id="47" name="Down Arrow 46"/>
          <p:cNvSpPr/>
          <p:nvPr/>
        </p:nvSpPr>
        <p:spPr>
          <a:xfrm>
            <a:off x="7145338" y="3157538"/>
            <a:ext cx="144462" cy="333375"/>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48" name="Flowchart: Process 47"/>
          <p:cNvSpPr/>
          <p:nvPr/>
        </p:nvSpPr>
        <p:spPr>
          <a:xfrm>
            <a:off x="6753225" y="2860675"/>
            <a:ext cx="935038" cy="339725"/>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*.java</a:t>
            </a:r>
            <a:endParaRPr lang="en-US" sz="1400" b="1" dirty="0">
              <a:solidFill>
                <a:schemeClr val="tx1"/>
              </a:solidFill>
            </a:endParaRPr>
          </a:p>
        </p:txBody>
      </p:sp>
      <p:sp>
        <p:nvSpPr>
          <p:cNvPr id="49" name="Down Arrow 48"/>
          <p:cNvSpPr/>
          <p:nvPr/>
        </p:nvSpPr>
        <p:spPr>
          <a:xfrm>
            <a:off x="6845300" y="4329113"/>
            <a:ext cx="149225" cy="319087"/>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1" name="TextBox 50"/>
          <p:cNvSpPr txBox="1">
            <a:spLocks noChangeArrowheads="1"/>
          </p:cNvSpPr>
          <p:nvPr/>
        </p:nvSpPr>
        <p:spPr bwMode="auto">
          <a:xfrm>
            <a:off x="6369050" y="1658938"/>
            <a:ext cx="1690688" cy="246062"/>
          </a:xfrm>
          <a:prstGeom prst="rect">
            <a:avLst/>
          </a:prstGeom>
          <a:noFill/>
          <a:ln w="9525">
            <a:noFill/>
            <a:miter lim="800000"/>
            <a:headEnd/>
            <a:tailEnd/>
          </a:ln>
        </p:spPr>
        <p:txBody>
          <a:bodyPr>
            <a:spAutoFit/>
          </a:bodyPr>
          <a:lstStyle/>
          <a:p>
            <a:r>
              <a:rPr lang="en-US" sz="1000">
                <a:latin typeface="Lucida Sans Unicode" pitchFamily="34" charset="0"/>
              </a:rPr>
              <a:t>Intermediate Code Gen.</a:t>
            </a:r>
          </a:p>
        </p:txBody>
      </p:sp>
      <p:sp>
        <p:nvSpPr>
          <p:cNvPr id="52" name="Flowchart: Process 51"/>
          <p:cNvSpPr/>
          <p:nvPr/>
        </p:nvSpPr>
        <p:spPr>
          <a:xfrm>
            <a:off x="6369050" y="3411538"/>
            <a:ext cx="1703388" cy="2532062"/>
          </a:xfrm>
          <a:prstGeom prst="flowChartProcess">
            <a:avLst/>
          </a:prstGeom>
          <a:noFill/>
          <a:ln w="22225"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4" name="TextBox 53"/>
          <p:cNvSpPr txBox="1">
            <a:spLocks noChangeArrowheads="1"/>
          </p:cNvSpPr>
          <p:nvPr/>
        </p:nvSpPr>
        <p:spPr bwMode="auto">
          <a:xfrm>
            <a:off x="6443663" y="3438525"/>
            <a:ext cx="1554162" cy="246063"/>
          </a:xfrm>
          <a:prstGeom prst="rect">
            <a:avLst/>
          </a:prstGeom>
          <a:noFill/>
          <a:ln w="9525">
            <a:noFill/>
            <a:miter lim="800000"/>
            <a:headEnd/>
            <a:tailEnd/>
          </a:ln>
        </p:spPr>
        <p:txBody>
          <a:bodyPr>
            <a:spAutoFit/>
          </a:bodyPr>
          <a:lstStyle/>
          <a:p>
            <a:r>
              <a:rPr lang="en-US" sz="1000">
                <a:latin typeface="Lucida Sans Unicode" pitchFamily="34" charset="0"/>
              </a:rPr>
              <a:t>Target Source Code</a:t>
            </a:r>
          </a:p>
        </p:txBody>
      </p:sp>
      <p:sp>
        <p:nvSpPr>
          <p:cNvPr id="55" name="Flowchart: Process 54"/>
          <p:cNvSpPr/>
          <p:nvPr/>
        </p:nvSpPr>
        <p:spPr>
          <a:xfrm>
            <a:off x="6197600" y="1455738"/>
            <a:ext cx="2057400" cy="4792662"/>
          </a:xfrm>
          <a:prstGeom prst="flowChartProcess">
            <a:avLst/>
          </a:prstGeom>
          <a:noFill/>
          <a:ln w="22225" cmpd="thickThi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6" name="TextBox 55"/>
          <p:cNvSpPr txBox="1">
            <a:spLocks noChangeArrowheads="1"/>
          </p:cNvSpPr>
          <p:nvPr/>
        </p:nvSpPr>
        <p:spPr bwMode="auto">
          <a:xfrm>
            <a:off x="6267450" y="6002338"/>
            <a:ext cx="877888" cy="246062"/>
          </a:xfrm>
          <a:prstGeom prst="rect">
            <a:avLst/>
          </a:prstGeom>
          <a:noFill/>
          <a:ln w="9525">
            <a:noFill/>
            <a:miter lim="800000"/>
            <a:headEnd/>
            <a:tailEnd/>
          </a:ln>
        </p:spPr>
        <p:txBody>
          <a:bodyPr>
            <a:spAutoFit/>
          </a:bodyPr>
          <a:lstStyle/>
          <a:p>
            <a:r>
              <a:rPr lang="en-US" sz="1000" b="1">
                <a:latin typeface="Lucida Sans Unicode" pitchFamily="34" charset="0"/>
              </a:rPr>
              <a:t>Back End</a:t>
            </a:r>
          </a:p>
        </p:txBody>
      </p:sp>
      <p:sp>
        <p:nvSpPr>
          <p:cNvPr id="57" name="TextBox 56"/>
          <p:cNvSpPr txBox="1">
            <a:spLocks noChangeArrowheads="1"/>
          </p:cNvSpPr>
          <p:nvPr/>
        </p:nvSpPr>
        <p:spPr bwMode="auto">
          <a:xfrm>
            <a:off x="1025525" y="1712913"/>
            <a:ext cx="1411288" cy="461962"/>
          </a:xfrm>
          <a:prstGeom prst="rect">
            <a:avLst/>
          </a:prstGeom>
          <a:noFill/>
          <a:ln w="9525">
            <a:noFill/>
            <a:miter lim="800000"/>
            <a:headEnd/>
            <a:tailEnd/>
          </a:ln>
        </p:spPr>
        <p:txBody>
          <a:bodyPr>
            <a:spAutoFit/>
          </a:bodyPr>
          <a:lstStyle/>
          <a:p>
            <a:pPr algn="ctr"/>
            <a:r>
              <a:rPr lang="en-US" sz="1200" b="1">
                <a:latin typeface="Lucida Sans Unicode" pitchFamily="34" charset="0"/>
              </a:rPr>
              <a:t>Cyborg Source Program</a:t>
            </a:r>
          </a:p>
        </p:txBody>
      </p:sp>
      <p:sp>
        <p:nvSpPr>
          <p:cNvPr id="58" name="Down Arrow 57"/>
          <p:cNvSpPr/>
          <p:nvPr/>
        </p:nvSpPr>
        <p:spPr>
          <a:xfrm>
            <a:off x="1668463" y="2122488"/>
            <a:ext cx="149225" cy="212725"/>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0" name="Left-Right Arrow 49"/>
          <p:cNvSpPr/>
          <p:nvPr/>
        </p:nvSpPr>
        <p:spPr>
          <a:xfrm rot="18995252">
            <a:off x="2808288" y="4106863"/>
            <a:ext cx="715962" cy="1317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Right Arrow 52"/>
          <p:cNvSpPr/>
          <p:nvPr/>
        </p:nvSpPr>
        <p:spPr>
          <a:xfrm rot="19224600">
            <a:off x="3938588" y="3287713"/>
            <a:ext cx="622300" cy="104775"/>
          </a:xfrm>
          <a:prstGeom prst="rightArrow">
            <a:avLst/>
          </a:prstGeom>
          <a:solidFill>
            <a:schemeClr val="accent1">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Flowchart: Process 59"/>
          <p:cNvSpPr/>
          <p:nvPr/>
        </p:nvSpPr>
        <p:spPr>
          <a:xfrm>
            <a:off x="7315200" y="4689475"/>
            <a:ext cx="682625" cy="339725"/>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*.xml </a:t>
            </a:r>
            <a:endParaRPr lang="en-US" sz="1400" b="1" dirty="0">
              <a:solidFill>
                <a:schemeClr val="tx1"/>
              </a:solidFill>
            </a:endParaRPr>
          </a:p>
        </p:txBody>
      </p:sp>
      <p:sp>
        <p:nvSpPr>
          <p:cNvPr id="61" name="Flowchart: Process 60"/>
          <p:cNvSpPr/>
          <p:nvPr/>
        </p:nvSpPr>
        <p:spPr>
          <a:xfrm>
            <a:off x="6461125" y="4689475"/>
            <a:ext cx="765175" cy="339725"/>
          </a:xfrm>
          <a:prstGeom prst="flowChartProcess">
            <a:avLst/>
          </a:prstGeom>
          <a:solidFill>
            <a:schemeClr val="bg1"/>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*.java </a:t>
            </a:r>
            <a:endParaRPr lang="en-US" sz="1400" b="1" dirty="0">
              <a:solidFill>
                <a:schemeClr val="tx1"/>
              </a:solidFill>
            </a:endParaRPr>
          </a:p>
        </p:txBody>
      </p:sp>
      <p:sp>
        <p:nvSpPr>
          <p:cNvPr id="62" name="Down Arrow 61"/>
          <p:cNvSpPr/>
          <p:nvPr/>
        </p:nvSpPr>
        <p:spPr>
          <a:xfrm>
            <a:off x="7581900" y="4329113"/>
            <a:ext cx="149225" cy="319087"/>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63" name="Down Arrow 62"/>
          <p:cNvSpPr/>
          <p:nvPr/>
        </p:nvSpPr>
        <p:spPr>
          <a:xfrm>
            <a:off x="6869113" y="5089525"/>
            <a:ext cx="149225" cy="319088"/>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64" name="Down Arrow 63"/>
          <p:cNvSpPr/>
          <p:nvPr/>
        </p:nvSpPr>
        <p:spPr>
          <a:xfrm>
            <a:off x="7431088" y="5089525"/>
            <a:ext cx="150812" cy="319088"/>
          </a:xfrm>
          <a:prstGeom prst="downArrow">
            <a:avLst/>
          </a:prstGeom>
          <a:solidFill>
            <a:schemeClr val="accent1">
              <a:lumMod val="75000"/>
            </a:schemeClr>
          </a:solidFill>
          <a:ln w="222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anim calcmode="lin" valueType="num">
                                      <p:cBhvr>
                                        <p:cTn id="26" dur="1000" fill="hold"/>
                                        <p:tgtEl>
                                          <p:spTgt spid="57"/>
                                        </p:tgtEl>
                                        <p:attrNameLst>
                                          <p:attrName>ppt_x</p:attrName>
                                        </p:attrNameLst>
                                      </p:cBhvr>
                                      <p:tavLst>
                                        <p:tav tm="0">
                                          <p:val>
                                            <p:strVal val="#ppt_x"/>
                                          </p:val>
                                        </p:tav>
                                        <p:tav tm="100000">
                                          <p:val>
                                            <p:strVal val="#ppt_x"/>
                                          </p:val>
                                        </p:tav>
                                      </p:tavLst>
                                    </p:anim>
                                    <p:anim calcmode="lin" valueType="num">
                                      <p:cBhvr>
                                        <p:cTn id="27" dur="1000" fill="hold"/>
                                        <p:tgtEl>
                                          <p:spTgt spid="5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up)">
                                      <p:cBhvr>
                                        <p:cTn id="62" dur="1000"/>
                                        <p:tgtEl>
                                          <p:spTgt spid="34"/>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up)">
                                      <p:cBhvr>
                                        <p:cTn id="65" dur="1000"/>
                                        <p:tgtEl>
                                          <p:spTgt spid="15"/>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up)">
                                      <p:cBhvr>
                                        <p:cTn id="68" dur="1000"/>
                                        <p:tgtEl>
                                          <p:spTgt spid="27"/>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1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1000"/>
                                        <p:tgtEl>
                                          <p:spTgt spid="31"/>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up)">
                                      <p:cBhvr>
                                        <p:cTn id="79" dur="1000"/>
                                        <p:tgtEl>
                                          <p:spTgt spid="5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1000"/>
                                        <p:tgtEl>
                                          <p:spTgt spid="3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1000"/>
                                        <p:tgtEl>
                                          <p:spTgt spid="2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left)">
                                      <p:cBhvr>
                                        <p:cTn id="88" dur="1000"/>
                                        <p:tgtEl>
                                          <p:spTgt spid="2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1000"/>
                                        <p:tgtEl>
                                          <p:spTgt spid="1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left)">
                                      <p:cBhvr>
                                        <p:cTn id="94" dur="1000"/>
                                        <p:tgtEl>
                                          <p:spTgt spid="2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left)">
                                      <p:cBhvr>
                                        <p:cTn id="97" dur="1000"/>
                                        <p:tgtEl>
                                          <p:spTgt spid="10"/>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left)">
                                      <p:cBhvr>
                                        <p:cTn id="100" dur="1000"/>
                                        <p:tgtEl>
                                          <p:spTgt spid="23"/>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left)">
                                      <p:cBhvr>
                                        <p:cTn id="103" dur="10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wipe(left)">
                                      <p:cBhvr>
                                        <p:cTn id="108" dur="1000"/>
                                        <p:tgtEl>
                                          <p:spTgt spid="30"/>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left)">
                                      <p:cBhvr>
                                        <p:cTn id="111" dur="1000"/>
                                        <p:tgtEl>
                                          <p:spTgt spid="36"/>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wipe(left)">
                                      <p:cBhvr>
                                        <p:cTn id="114" dur="1000"/>
                                        <p:tgtEl>
                                          <p:spTgt spid="29"/>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left)">
                                      <p:cBhvr>
                                        <p:cTn id="117" dur="1000"/>
                                        <p:tgtEl>
                                          <p:spTgt spid="38"/>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wipe(left)">
                                      <p:cBhvr>
                                        <p:cTn id="120" dur="1000"/>
                                        <p:tgtEl>
                                          <p:spTgt spid="53"/>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left)">
                                      <p:cBhvr>
                                        <p:cTn id="123" dur="100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1000"/>
                                        <p:tgtEl>
                                          <p:spTgt spid="35"/>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wipe(up)">
                                      <p:cBhvr>
                                        <p:cTn id="131" dur="500"/>
                                        <p:tgtEl>
                                          <p:spTgt spid="55"/>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wipe(up)">
                                      <p:cBhvr>
                                        <p:cTn id="134" dur="500"/>
                                        <p:tgtEl>
                                          <p:spTgt spid="56"/>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wipe(up)">
                                      <p:cBhvr>
                                        <p:cTn id="137" dur="500"/>
                                        <p:tgtEl>
                                          <p:spTgt spid="42"/>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wipe(up)">
                                      <p:cBhvr>
                                        <p:cTn id="140" dur="500"/>
                                        <p:tgtEl>
                                          <p:spTgt spid="51"/>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46"/>
                                        </p:tgtEl>
                                        <p:attrNameLst>
                                          <p:attrName>style.visibility</p:attrName>
                                        </p:attrNameLst>
                                      </p:cBhvr>
                                      <p:to>
                                        <p:strVal val="visible"/>
                                      </p:to>
                                    </p:set>
                                    <p:animEffect transition="in" filter="wipe(up)">
                                      <p:cBhvr>
                                        <p:cTn id="143" dur="500"/>
                                        <p:tgtEl>
                                          <p:spTgt spid="46"/>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wipe(up)">
                                      <p:cBhvr>
                                        <p:cTn id="146" dur="500"/>
                                        <p:tgtEl>
                                          <p:spTgt spid="43"/>
                                        </p:tgtEl>
                                      </p:cBhvr>
                                    </p:animEffect>
                                  </p:childTnLst>
                                </p:cTn>
                              </p:par>
                              <p:par>
                                <p:cTn id="147" presetID="22" presetClass="entr" presetSubtype="1" fill="hold" grpId="0" nodeType="withEffect">
                                  <p:stCondLst>
                                    <p:cond delay="0"/>
                                  </p:stCondLst>
                                  <p:childTnLst>
                                    <p:set>
                                      <p:cBhvr>
                                        <p:cTn id="148" dur="1" fill="hold">
                                          <p:stCondLst>
                                            <p:cond delay="0"/>
                                          </p:stCondLst>
                                        </p:cTn>
                                        <p:tgtEl>
                                          <p:spTgt spid="48"/>
                                        </p:tgtEl>
                                        <p:attrNameLst>
                                          <p:attrName>style.visibility</p:attrName>
                                        </p:attrNameLst>
                                      </p:cBhvr>
                                      <p:to>
                                        <p:strVal val="visible"/>
                                      </p:to>
                                    </p:set>
                                    <p:animEffect transition="in" filter="wipe(up)">
                                      <p:cBhvr>
                                        <p:cTn id="149" dur="500"/>
                                        <p:tgtEl>
                                          <p:spTgt spid="48"/>
                                        </p:tgtEl>
                                      </p:cBhvr>
                                    </p:animEffect>
                                  </p:childTnLst>
                                </p:cTn>
                              </p:par>
                            </p:childTnLst>
                          </p:cTn>
                        </p:par>
                      </p:childTnLst>
                    </p:cTn>
                  </p:par>
                  <p:par>
                    <p:cTn id="150" fill="hold">
                      <p:stCondLst>
                        <p:cond delay="indefinite"/>
                      </p:stCondLst>
                      <p:childTnLst>
                        <p:par>
                          <p:cTn id="151" fill="hold">
                            <p:stCondLst>
                              <p:cond delay="0"/>
                            </p:stCondLst>
                            <p:childTnLst>
                              <p:par>
                                <p:cTn id="152" presetID="47" presetClass="entr" presetSubtype="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fade">
                                      <p:cBhvr>
                                        <p:cTn id="154" dur="1000"/>
                                        <p:tgtEl>
                                          <p:spTgt spid="47"/>
                                        </p:tgtEl>
                                      </p:cBhvr>
                                    </p:animEffect>
                                    <p:anim calcmode="lin" valueType="num">
                                      <p:cBhvr>
                                        <p:cTn id="155" dur="1000" fill="hold"/>
                                        <p:tgtEl>
                                          <p:spTgt spid="47"/>
                                        </p:tgtEl>
                                        <p:attrNameLst>
                                          <p:attrName>ppt_x</p:attrName>
                                        </p:attrNameLst>
                                      </p:cBhvr>
                                      <p:tavLst>
                                        <p:tav tm="0">
                                          <p:val>
                                            <p:strVal val="#ppt_x"/>
                                          </p:val>
                                        </p:tav>
                                        <p:tav tm="100000">
                                          <p:val>
                                            <p:strVal val="#ppt_x"/>
                                          </p:val>
                                        </p:tav>
                                      </p:tavLst>
                                    </p:anim>
                                    <p:anim calcmode="lin" valueType="num">
                                      <p:cBhvr>
                                        <p:cTn id="156" dur="1000" fill="hold"/>
                                        <p:tgtEl>
                                          <p:spTgt spid="47"/>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Effect transition="in" filter="fade">
                                      <p:cBhvr>
                                        <p:cTn id="159" dur="1000"/>
                                        <p:tgtEl>
                                          <p:spTgt spid="52"/>
                                        </p:tgtEl>
                                      </p:cBhvr>
                                    </p:animEffect>
                                    <p:anim calcmode="lin" valueType="num">
                                      <p:cBhvr>
                                        <p:cTn id="160" dur="1000" fill="hold"/>
                                        <p:tgtEl>
                                          <p:spTgt spid="52"/>
                                        </p:tgtEl>
                                        <p:attrNameLst>
                                          <p:attrName>ppt_x</p:attrName>
                                        </p:attrNameLst>
                                      </p:cBhvr>
                                      <p:tavLst>
                                        <p:tav tm="0">
                                          <p:val>
                                            <p:strVal val="#ppt_x"/>
                                          </p:val>
                                        </p:tav>
                                        <p:tav tm="100000">
                                          <p:val>
                                            <p:strVal val="#ppt_x"/>
                                          </p:val>
                                        </p:tav>
                                      </p:tavLst>
                                    </p:anim>
                                    <p:anim calcmode="lin" valueType="num">
                                      <p:cBhvr>
                                        <p:cTn id="161" dur="1000" fill="hold"/>
                                        <p:tgtEl>
                                          <p:spTgt spid="52"/>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fade">
                                      <p:cBhvr>
                                        <p:cTn id="164" dur="1000"/>
                                        <p:tgtEl>
                                          <p:spTgt spid="54"/>
                                        </p:tgtEl>
                                      </p:cBhvr>
                                    </p:animEffect>
                                    <p:anim calcmode="lin" valueType="num">
                                      <p:cBhvr>
                                        <p:cTn id="165" dur="1000" fill="hold"/>
                                        <p:tgtEl>
                                          <p:spTgt spid="54"/>
                                        </p:tgtEl>
                                        <p:attrNameLst>
                                          <p:attrName>ppt_x</p:attrName>
                                        </p:attrNameLst>
                                      </p:cBhvr>
                                      <p:tavLst>
                                        <p:tav tm="0">
                                          <p:val>
                                            <p:strVal val="#ppt_x"/>
                                          </p:val>
                                        </p:tav>
                                        <p:tav tm="100000">
                                          <p:val>
                                            <p:strVal val="#ppt_x"/>
                                          </p:val>
                                        </p:tav>
                                      </p:tavLst>
                                    </p:anim>
                                    <p:anim calcmode="lin" valueType="num">
                                      <p:cBhvr>
                                        <p:cTn id="166" dur="1000" fill="hold"/>
                                        <p:tgtEl>
                                          <p:spTgt spid="54"/>
                                        </p:tgtEl>
                                        <p:attrNameLst>
                                          <p:attrName>ppt_y</p:attrName>
                                        </p:attrNameLst>
                                      </p:cBhvr>
                                      <p:tavLst>
                                        <p:tav tm="0">
                                          <p:val>
                                            <p:strVal val="#ppt_y-.1"/>
                                          </p:val>
                                        </p:tav>
                                        <p:tav tm="100000">
                                          <p:val>
                                            <p:strVal val="#ppt_y"/>
                                          </p:val>
                                        </p:tav>
                                      </p:tavLst>
                                    </p:anim>
                                  </p:childTnLst>
                                </p:cTn>
                              </p:par>
                              <p:par>
                                <p:cTn id="167" presetID="47" presetClass="entr" presetSubtype="0" fill="hold" grpId="0" nodeType="with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fade">
                                      <p:cBhvr>
                                        <p:cTn id="169" dur="1000"/>
                                        <p:tgtEl>
                                          <p:spTgt spid="39"/>
                                        </p:tgtEl>
                                      </p:cBhvr>
                                    </p:animEffect>
                                    <p:anim calcmode="lin" valueType="num">
                                      <p:cBhvr>
                                        <p:cTn id="170" dur="1000" fill="hold"/>
                                        <p:tgtEl>
                                          <p:spTgt spid="39"/>
                                        </p:tgtEl>
                                        <p:attrNameLst>
                                          <p:attrName>ppt_x</p:attrName>
                                        </p:attrNameLst>
                                      </p:cBhvr>
                                      <p:tavLst>
                                        <p:tav tm="0">
                                          <p:val>
                                            <p:strVal val="#ppt_x"/>
                                          </p:val>
                                        </p:tav>
                                        <p:tav tm="100000">
                                          <p:val>
                                            <p:strVal val="#ppt_x"/>
                                          </p:val>
                                        </p:tav>
                                      </p:tavLst>
                                    </p:anim>
                                    <p:anim calcmode="lin" valueType="num">
                                      <p:cBhvr>
                                        <p:cTn id="171" dur="1000" fill="hold"/>
                                        <p:tgtEl>
                                          <p:spTgt spid="39"/>
                                        </p:tgtEl>
                                        <p:attrNameLst>
                                          <p:attrName>ppt_y</p:attrName>
                                        </p:attrNameLst>
                                      </p:cBhvr>
                                      <p:tavLst>
                                        <p:tav tm="0">
                                          <p:val>
                                            <p:strVal val="#ppt_y-.1"/>
                                          </p:val>
                                        </p:tav>
                                        <p:tav tm="100000">
                                          <p:val>
                                            <p:strVal val="#ppt_y"/>
                                          </p:val>
                                        </p:tav>
                                      </p:tavLst>
                                    </p:anim>
                                  </p:childTnLst>
                                </p:cTn>
                              </p:par>
                              <p:par>
                                <p:cTn id="172" presetID="47" presetClass="entr" presetSubtype="0" fill="hold" grpId="0" nodeType="withEffect">
                                  <p:stCondLst>
                                    <p:cond delay="0"/>
                                  </p:stCondLst>
                                  <p:childTnLst>
                                    <p:set>
                                      <p:cBhvr>
                                        <p:cTn id="173" dur="1" fill="hold">
                                          <p:stCondLst>
                                            <p:cond delay="0"/>
                                          </p:stCondLst>
                                        </p:cTn>
                                        <p:tgtEl>
                                          <p:spTgt spid="49"/>
                                        </p:tgtEl>
                                        <p:attrNameLst>
                                          <p:attrName>style.visibility</p:attrName>
                                        </p:attrNameLst>
                                      </p:cBhvr>
                                      <p:to>
                                        <p:strVal val="visible"/>
                                      </p:to>
                                    </p:set>
                                    <p:animEffect transition="in" filter="fade">
                                      <p:cBhvr>
                                        <p:cTn id="174" dur="1000"/>
                                        <p:tgtEl>
                                          <p:spTgt spid="49"/>
                                        </p:tgtEl>
                                      </p:cBhvr>
                                    </p:animEffect>
                                    <p:anim calcmode="lin" valueType="num">
                                      <p:cBhvr>
                                        <p:cTn id="175" dur="1000" fill="hold"/>
                                        <p:tgtEl>
                                          <p:spTgt spid="49"/>
                                        </p:tgtEl>
                                        <p:attrNameLst>
                                          <p:attrName>ppt_x</p:attrName>
                                        </p:attrNameLst>
                                      </p:cBhvr>
                                      <p:tavLst>
                                        <p:tav tm="0">
                                          <p:val>
                                            <p:strVal val="#ppt_x"/>
                                          </p:val>
                                        </p:tav>
                                        <p:tav tm="100000">
                                          <p:val>
                                            <p:strVal val="#ppt_x"/>
                                          </p:val>
                                        </p:tav>
                                      </p:tavLst>
                                    </p:anim>
                                    <p:anim calcmode="lin" valueType="num">
                                      <p:cBhvr>
                                        <p:cTn id="176" dur="1000" fill="hold"/>
                                        <p:tgtEl>
                                          <p:spTgt spid="49"/>
                                        </p:tgtEl>
                                        <p:attrNameLst>
                                          <p:attrName>ppt_y</p:attrName>
                                        </p:attrNameLst>
                                      </p:cBhvr>
                                      <p:tavLst>
                                        <p:tav tm="0">
                                          <p:val>
                                            <p:strVal val="#ppt_y-.1"/>
                                          </p:val>
                                        </p:tav>
                                        <p:tav tm="100000">
                                          <p:val>
                                            <p:strVal val="#ppt_y"/>
                                          </p:val>
                                        </p:tav>
                                      </p:tavLst>
                                    </p:anim>
                                  </p:childTnLst>
                                </p:cTn>
                              </p:par>
                              <p:par>
                                <p:cTn id="177" presetID="47" presetClass="entr" presetSubtype="0"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Effect transition="in" filter="fade">
                                      <p:cBhvr>
                                        <p:cTn id="179" dur="1000"/>
                                        <p:tgtEl>
                                          <p:spTgt spid="41"/>
                                        </p:tgtEl>
                                      </p:cBhvr>
                                    </p:animEffect>
                                    <p:anim calcmode="lin" valueType="num">
                                      <p:cBhvr>
                                        <p:cTn id="180" dur="1000" fill="hold"/>
                                        <p:tgtEl>
                                          <p:spTgt spid="41"/>
                                        </p:tgtEl>
                                        <p:attrNameLst>
                                          <p:attrName>ppt_x</p:attrName>
                                        </p:attrNameLst>
                                      </p:cBhvr>
                                      <p:tavLst>
                                        <p:tav tm="0">
                                          <p:val>
                                            <p:strVal val="#ppt_x"/>
                                          </p:val>
                                        </p:tav>
                                        <p:tav tm="100000">
                                          <p:val>
                                            <p:strVal val="#ppt_x"/>
                                          </p:val>
                                        </p:tav>
                                      </p:tavLst>
                                    </p:anim>
                                    <p:anim calcmode="lin" valueType="num">
                                      <p:cBhvr>
                                        <p:cTn id="181" dur="1000" fill="hold"/>
                                        <p:tgtEl>
                                          <p:spTgt spid="41"/>
                                        </p:tgtEl>
                                        <p:attrNameLst>
                                          <p:attrName>ppt_y</p:attrName>
                                        </p:attrNameLst>
                                      </p:cBhvr>
                                      <p:tavLst>
                                        <p:tav tm="0">
                                          <p:val>
                                            <p:strVal val="#ppt_y-.1"/>
                                          </p:val>
                                        </p:tav>
                                        <p:tav tm="100000">
                                          <p:val>
                                            <p:strVal val="#ppt_y"/>
                                          </p:val>
                                        </p:tav>
                                      </p:tavLst>
                                    </p:anim>
                                  </p:childTnLst>
                                </p:cTn>
                              </p:par>
                              <p:par>
                                <p:cTn id="182" presetID="47" presetClass="entr" presetSubtype="0" fill="hold" grpId="0" nodeType="with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par>
                                <p:cTn id="187" presetID="47" presetClass="entr" presetSubtype="0" fill="hold" grpId="0" nodeType="withEffect">
                                  <p:stCondLst>
                                    <p:cond delay="0"/>
                                  </p:stCondLst>
                                  <p:childTnLst>
                                    <p:set>
                                      <p:cBhvr>
                                        <p:cTn id="188" dur="1" fill="hold">
                                          <p:stCondLst>
                                            <p:cond delay="0"/>
                                          </p:stCondLst>
                                        </p:cTn>
                                        <p:tgtEl>
                                          <p:spTgt spid="61"/>
                                        </p:tgtEl>
                                        <p:attrNameLst>
                                          <p:attrName>style.visibility</p:attrName>
                                        </p:attrNameLst>
                                      </p:cBhvr>
                                      <p:to>
                                        <p:strVal val="visible"/>
                                      </p:to>
                                    </p:set>
                                    <p:animEffect transition="in" filter="fade">
                                      <p:cBhvr>
                                        <p:cTn id="189" dur="1000"/>
                                        <p:tgtEl>
                                          <p:spTgt spid="61"/>
                                        </p:tgtEl>
                                      </p:cBhvr>
                                    </p:animEffect>
                                    <p:anim calcmode="lin" valueType="num">
                                      <p:cBhvr>
                                        <p:cTn id="190" dur="1000" fill="hold"/>
                                        <p:tgtEl>
                                          <p:spTgt spid="61"/>
                                        </p:tgtEl>
                                        <p:attrNameLst>
                                          <p:attrName>ppt_x</p:attrName>
                                        </p:attrNameLst>
                                      </p:cBhvr>
                                      <p:tavLst>
                                        <p:tav tm="0">
                                          <p:val>
                                            <p:strVal val="#ppt_x"/>
                                          </p:val>
                                        </p:tav>
                                        <p:tav tm="100000">
                                          <p:val>
                                            <p:strVal val="#ppt_x"/>
                                          </p:val>
                                        </p:tav>
                                      </p:tavLst>
                                    </p:anim>
                                    <p:anim calcmode="lin" valueType="num">
                                      <p:cBhvr>
                                        <p:cTn id="191" dur="1000" fill="hold"/>
                                        <p:tgtEl>
                                          <p:spTgt spid="61"/>
                                        </p:tgtEl>
                                        <p:attrNameLst>
                                          <p:attrName>ppt_y</p:attrName>
                                        </p:attrNameLst>
                                      </p:cBhvr>
                                      <p:tavLst>
                                        <p:tav tm="0">
                                          <p:val>
                                            <p:strVal val="#ppt_y-.1"/>
                                          </p:val>
                                        </p:tav>
                                        <p:tav tm="100000">
                                          <p:val>
                                            <p:strVal val="#ppt_y"/>
                                          </p:val>
                                        </p:tav>
                                      </p:tavLst>
                                    </p:anim>
                                  </p:childTnLst>
                                </p:cTn>
                              </p:par>
                              <p:par>
                                <p:cTn id="192" presetID="47" presetClass="entr" presetSubtype="0" fill="hold" grpId="0" nodeType="withEffect">
                                  <p:stCondLst>
                                    <p:cond delay="0"/>
                                  </p:stCondLst>
                                  <p:childTnLst>
                                    <p:set>
                                      <p:cBhvr>
                                        <p:cTn id="193" dur="1" fill="hold">
                                          <p:stCondLst>
                                            <p:cond delay="0"/>
                                          </p:stCondLst>
                                        </p:cTn>
                                        <p:tgtEl>
                                          <p:spTgt spid="62"/>
                                        </p:tgtEl>
                                        <p:attrNameLst>
                                          <p:attrName>style.visibility</p:attrName>
                                        </p:attrNameLst>
                                      </p:cBhvr>
                                      <p:to>
                                        <p:strVal val="visible"/>
                                      </p:to>
                                    </p:set>
                                    <p:animEffect transition="in" filter="fade">
                                      <p:cBhvr>
                                        <p:cTn id="194" dur="1000"/>
                                        <p:tgtEl>
                                          <p:spTgt spid="62"/>
                                        </p:tgtEl>
                                      </p:cBhvr>
                                    </p:animEffect>
                                    <p:anim calcmode="lin" valueType="num">
                                      <p:cBhvr>
                                        <p:cTn id="195" dur="1000" fill="hold"/>
                                        <p:tgtEl>
                                          <p:spTgt spid="62"/>
                                        </p:tgtEl>
                                        <p:attrNameLst>
                                          <p:attrName>ppt_x</p:attrName>
                                        </p:attrNameLst>
                                      </p:cBhvr>
                                      <p:tavLst>
                                        <p:tav tm="0">
                                          <p:val>
                                            <p:strVal val="#ppt_x"/>
                                          </p:val>
                                        </p:tav>
                                        <p:tav tm="100000">
                                          <p:val>
                                            <p:strVal val="#ppt_x"/>
                                          </p:val>
                                        </p:tav>
                                      </p:tavLst>
                                    </p:anim>
                                    <p:anim calcmode="lin" valueType="num">
                                      <p:cBhvr>
                                        <p:cTn id="196" dur="1000" fill="hold"/>
                                        <p:tgtEl>
                                          <p:spTgt spid="62"/>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fade">
                                      <p:cBhvr>
                                        <p:cTn id="199" dur="1000"/>
                                        <p:tgtEl>
                                          <p:spTgt spid="63"/>
                                        </p:tgtEl>
                                      </p:cBhvr>
                                    </p:animEffect>
                                    <p:anim calcmode="lin" valueType="num">
                                      <p:cBhvr>
                                        <p:cTn id="200" dur="1000" fill="hold"/>
                                        <p:tgtEl>
                                          <p:spTgt spid="63"/>
                                        </p:tgtEl>
                                        <p:attrNameLst>
                                          <p:attrName>ppt_x</p:attrName>
                                        </p:attrNameLst>
                                      </p:cBhvr>
                                      <p:tavLst>
                                        <p:tav tm="0">
                                          <p:val>
                                            <p:strVal val="#ppt_x"/>
                                          </p:val>
                                        </p:tav>
                                        <p:tav tm="100000">
                                          <p:val>
                                            <p:strVal val="#ppt_x"/>
                                          </p:val>
                                        </p:tav>
                                      </p:tavLst>
                                    </p:anim>
                                    <p:anim calcmode="lin" valueType="num">
                                      <p:cBhvr>
                                        <p:cTn id="201" dur="1000" fill="hold"/>
                                        <p:tgtEl>
                                          <p:spTgt spid="63"/>
                                        </p:tgtEl>
                                        <p:attrNameLst>
                                          <p:attrName>ppt_y</p:attrName>
                                        </p:attrNameLst>
                                      </p:cBhvr>
                                      <p:tavLst>
                                        <p:tav tm="0">
                                          <p:val>
                                            <p:strVal val="#ppt_y-.1"/>
                                          </p:val>
                                        </p:tav>
                                        <p:tav tm="100000">
                                          <p:val>
                                            <p:strVal val="#ppt_y"/>
                                          </p:val>
                                        </p:tav>
                                      </p:tavLst>
                                    </p:anim>
                                  </p:childTnLst>
                                </p:cTn>
                              </p:par>
                              <p:par>
                                <p:cTn id="202" presetID="47" presetClass="entr" presetSubtype="0" fill="hold" grpId="0" nodeType="withEffect">
                                  <p:stCondLst>
                                    <p:cond delay="0"/>
                                  </p:stCondLst>
                                  <p:childTnLst>
                                    <p:set>
                                      <p:cBhvr>
                                        <p:cTn id="203" dur="1" fill="hold">
                                          <p:stCondLst>
                                            <p:cond delay="0"/>
                                          </p:stCondLst>
                                        </p:cTn>
                                        <p:tgtEl>
                                          <p:spTgt spid="64"/>
                                        </p:tgtEl>
                                        <p:attrNameLst>
                                          <p:attrName>style.visibility</p:attrName>
                                        </p:attrNameLst>
                                      </p:cBhvr>
                                      <p:to>
                                        <p:strVal val="visible"/>
                                      </p:to>
                                    </p:set>
                                    <p:animEffect transition="in" filter="fade">
                                      <p:cBhvr>
                                        <p:cTn id="204" dur="1000"/>
                                        <p:tgtEl>
                                          <p:spTgt spid="64"/>
                                        </p:tgtEl>
                                      </p:cBhvr>
                                    </p:animEffect>
                                    <p:anim calcmode="lin" valueType="num">
                                      <p:cBhvr>
                                        <p:cTn id="205" dur="1000" fill="hold"/>
                                        <p:tgtEl>
                                          <p:spTgt spid="64"/>
                                        </p:tgtEl>
                                        <p:attrNameLst>
                                          <p:attrName>ppt_x</p:attrName>
                                        </p:attrNameLst>
                                      </p:cBhvr>
                                      <p:tavLst>
                                        <p:tav tm="0">
                                          <p:val>
                                            <p:strVal val="#ppt_x"/>
                                          </p:val>
                                        </p:tav>
                                        <p:tav tm="100000">
                                          <p:val>
                                            <p:strVal val="#ppt_x"/>
                                          </p:val>
                                        </p:tav>
                                      </p:tavLst>
                                    </p:anim>
                                    <p:anim calcmode="lin" valueType="num">
                                      <p:cBhvr>
                                        <p:cTn id="20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24" grpId="0" animBg="1"/>
      <p:bldP spid="25" grpId="0"/>
      <p:bldP spid="26" grpId="0"/>
      <p:bldP spid="27" grpId="0"/>
      <p:bldP spid="28" grpId="0"/>
      <p:bldP spid="29" grpId="0" animBg="1"/>
      <p:bldP spid="30" grpId="0" animBg="1"/>
      <p:bldP spid="31" grpId="0" animBg="1"/>
      <p:bldP spid="32" grpId="0"/>
      <p:bldP spid="34" grpId="0" animBg="1"/>
      <p:bldP spid="35" grpId="0" animBg="1"/>
      <p:bldP spid="36" grpId="0"/>
      <p:bldP spid="37" grpId="0" animBg="1"/>
      <p:bldP spid="38" grpId="0" animBg="1"/>
      <p:bldP spid="39" grpId="0" animBg="1"/>
      <p:bldP spid="41" grpId="0" animBg="1"/>
      <p:bldP spid="42" grpId="0" animBg="1"/>
      <p:bldP spid="43" grpId="0" animBg="1"/>
      <p:bldP spid="46" grpId="0" animBg="1"/>
      <p:bldP spid="47" grpId="0" animBg="1"/>
      <p:bldP spid="48" grpId="0" animBg="1"/>
      <p:bldP spid="49" grpId="0" animBg="1"/>
      <p:bldP spid="51" grpId="0"/>
      <p:bldP spid="52" grpId="0" animBg="1"/>
      <p:bldP spid="54" grpId="0"/>
      <p:bldP spid="55" grpId="0" animBg="1"/>
      <p:bldP spid="56" grpId="0"/>
      <p:bldP spid="57" grpId="0"/>
      <p:bldP spid="58" grpId="0" animBg="1"/>
      <p:bldP spid="50" grpId="0" animBg="1"/>
      <p:bldP spid="53" grpId="0" animBg="1"/>
      <p:bldP spid="60" grpId="0" animBg="1"/>
      <p:bldP spid="61" grpId="0" animBg="1"/>
      <p:bldP spid="62" grpId="0" animBg="1"/>
      <p:bldP spid="63" grpId="0" animBg="1"/>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Android System Architecture"/>
          <p:cNvPicPr>
            <a:picLocks noChangeAspect="1" noChangeArrowheads="1"/>
          </p:cNvPicPr>
          <p:nvPr/>
        </p:nvPicPr>
        <p:blipFill>
          <a:blip r:embed="rId3"/>
          <a:srcRect/>
          <a:stretch>
            <a:fillRect/>
          </a:stretch>
        </p:blipFill>
        <p:spPr bwMode="auto">
          <a:xfrm>
            <a:off x="673100" y="1174750"/>
            <a:ext cx="4837113" cy="3473450"/>
          </a:xfrm>
          <a:prstGeom prst="rect">
            <a:avLst/>
          </a:prstGeom>
          <a:noFill/>
          <a:ln w="9525">
            <a:noFill/>
            <a:miter lim="800000"/>
            <a:headEnd/>
            <a:tailEnd/>
          </a:ln>
        </p:spPr>
      </p:pic>
      <p:sp>
        <p:nvSpPr>
          <p:cNvPr id="3" name="Title 2"/>
          <p:cNvSpPr>
            <a:spLocks noGrp="1"/>
          </p:cNvSpPr>
          <p:nvPr>
            <p:ph type="title"/>
          </p:nvPr>
        </p:nvSpPr>
        <p:spPr/>
        <p:txBody>
          <a:bodyPr/>
          <a:lstStyle/>
          <a:p>
            <a:pPr algn="ctr" fontAlgn="auto">
              <a:spcAft>
                <a:spcPts val="0"/>
              </a:spcAft>
              <a:defRPr/>
            </a:pPr>
            <a:r>
              <a:rPr lang="en-US" dirty="0" smtClean="0"/>
              <a:t>Run-Time Framework</a:t>
            </a:r>
            <a:endParaRPr lang="en-US" dirty="0"/>
          </a:p>
        </p:txBody>
      </p:sp>
      <p:sp>
        <p:nvSpPr>
          <p:cNvPr id="4" name="TextBox 3"/>
          <p:cNvSpPr txBox="1"/>
          <p:nvPr/>
        </p:nvSpPr>
        <p:spPr>
          <a:xfrm>
            <a:off x="1835150" y="2057400"/>
            <a:ext cx="2770188" cy="369888"/>
          </a:xfrm>
          <a:prstGeom prst="rect">
            <a:avLst/>
          </a:prstGeom>
          <a:solidFill>
            <a:schemeClr val="accent1">
              <a:lumMod val="75000"/>
            </a:schemeClr>
          </a:solidFill>
          <a:ln>
            <a:solidFill>
              <a:schemeClr val="accent1">
                <a:shade val="50000"/>
              </a:schemeClr>
            </a:solidFill>
          </a:ln>
        </p:spPr>
        <p:txBody>
          <a:bodyPr wrap="none">
            <a:spAutoFit/>
          </a:bodyPr>
          <a:lstStyle/>
          <a:p>
            <a:pPr fontAlgn="auto">
              <a:spcBef>
                <a:spcPts val="0"/>
              </a:spcBef>
              <a:spcAft>
                <a:spcPts val="0"/>
              </a:spcAft>
              <a:defRPr/>
            </a:pPr>
            <a:r>
              <a:rPr lang="en-US" dirty="0">
                <a:solidFill>
                  <a:schemeClr val="bg1"/>
                </a:solidFill>
                <a:latin typeface="+mn-lt"/>
              </a:rPr>
              <a:t>Cyborg target program</a:t>
            </a:r>
            <a:endParaRPr lang="en-US" dirty="0">
              <a:solidFill>
                <a:schemeClr val="bg1"/>
              </a:solidFill>
              <a:latin typeface="+mn-lt"/>
            </a:endParaRPr>
          </a:p>
        </p:txBody>
      </p:sp>
      <p:cxnSp>
        <p:nvCxnSpPr>
          <p:cNvPr id="8" name="Straight Connector 7"/>
          <p:cNvCxnSpPr/>
          <p:nvPr/>
        </p:nvCxnSpPr>
        <p:spPr>
          <a:xfrm>
            <a:off x="5513388" y="2625725"/>
            <a:ext cx="5572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10213" y="3505200"/>
            <a:ext cx="5572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49913" y="2625725"/>
            <a:ext cx="0" cy="842963"/>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49913" y="3073400"/>
            <a:ext cx="508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728" name="TextBox 11"/>
          <p:cNvSpPr txBox="1">
            <a:spLocks noChangeArrowheads="1"/>
          </p:cNvSpPr>
          <p:nvPr/>
        </p:nvSpPr>
        <p:spPr bwMode="auto">
          <a:xfrm>
            <a:off x="6157913" y="2781300"/>
            <a:ext cx="2006600" cy="584200"/>
          </a:xfrm>
          <a:prstGeom prst="rect">
            <a:avLst/>
          </a:prstGeom>
          <a:noFill/>
          <a:ln w="19050">
            <a:solidFill>
              <a:schemeClr val="accent1"/>
            </a:solidFill>
            <a:miter lim="800000"/>
            <a:headEnd/>
            <a:tailEnd/>
          </a:ln>
        </p:spPr>
        <p:txBody>
          <a:bodyPr>
            <a:spAutoFit/>
          </a:bodyPr>
          <a:lstStyle/>
          <a:p>
            <a:pPr algn="ctr"/>
            <a:r>
              <a:rPr lang="en-US" sz="1600">
                <a:latin typeface="Lucida Sans Unicode" pitchFamily="34" charset="0"/>
              </a:rPr>
              <a:t>Cyborg run-time environment</a:t>
            </a:r>
          </a:p>
        </p:txBody>
      </p:sp>
      <p:cxnSp>
        <p:nvCxnSpPr>
          <p:cNvPr id="19" name="Straight Arrow Connector 18"/>
          <p:cNvCxnSpPr/>
          <p:nvPr/>
        </p:nvCxnSpPr>
        <p:spPr>
          <a:xfrm>
            <a:off x="3414713" y="2460625"/>
            <a:ext cx="533400" cy="14922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0730" name="TextBox 19"/>
          <p:cNvSpPr txBox="1">
            <a:spLocks noChangeArrowheads="1"/>
          </p:cNvSpPr>
          <p:nvPr/>
        </p:nvSpPr>
        <p:spPr bwMode="auto">
          <a:xfrm>
            <a:off x="436563" y="4735513"/>
            <a:ext cx="8047037" cy="369887"/>
          </a:xfrm>
          <a:prstGeom prst="rect">
            <a:avLst/>
          </a:prstGeom>
          <a:noFill/>
          <a:ln w="9525">
            <a:noFill/>
            <a:miter lim="800000"/>
            <a:headEnd/>
            <a:tailEnd/>
          </a:ln>
        </p:spPr>
        <p:txBody>
          <a:bodyPr wrap="none">
            <a:spAutoFit/>
          </a:bodyPr>
          <a:lstStyle/>
          <a:p>
            <a:r>
              <a:rPr lang="en-US" b="1">
                <a:latin typeface="Lucida Sans Unicode" pitchFamily="34" charset="0"/>
              </a:rPr>
              <a:t>Dalvik Virtual Machine: The process virtual machine in the Android OS</a:t>
            </a:r>
          </a:p>
        </p:txBody>
      </p:sp>
      <p:sp>
        <p:nvSpPr>
          <p:cNvPr id="22" name="Rectangle 21"/>
          <p:cNvSpPr/>
          <p:nvPr/>
        </p:nvSpPr>
        <p:spPr>
          <a:xfrm>
            <a:off x="1676400" y="5249863"/>
            <a:ext cx="1219200" cy="5461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compile to bytecode</a:t>
            </a:r>
            <a:endParaRPr lang="en-US" sz="1400" dirty="0">
              <a:solidFill>
                <a:schemeClr val="tx1"/>
              </a:solidFill>
            </a:endParaRPr>
          </a:p>
        </p:txBody>
      </p:sp>
      <p:sp>
        <p:nvSpPr>
          <p:cNvPr id="23" name="Rectangle 22"/>
          <p:cNvSpPr/>
          <p:nvPr/>
        </p:nvSpPr>
        <p:spPr>
          <a:xfrm>
            <a:off x="4481513" y="5262563"/>
            <a:ext cx="1116012"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convert to .dex files</a:t>
            </a:r>
            <a:endParaRPr lang="en-US" sz="1400" dirty="0">
              <a:solidFill>
                <a:schemeClr val="tx1"/>
              </a:solidFill>
            </a:endParaRPr>
          </a:p>
        </p:txBody>
      </p:sp>
      <p:sp>
        <p:nvSpPr>
          <p:cNvPr id="24" name="Rectangle 23"/>
          <p:cNvSpPr/>
          <p:nvPr/>
        </p:nvSpPr>
        <p:spPr>
          <a:xfrm>
            <a:off x="7566025" y="5262563"/>
            <a:ext cx="6985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.apk</a:t>
            </a:r>
            <a:endParaRPr lang="en-US" sz="1600" dirty="0">
              <a:solidFill>
                <a:schemeClr val="tx1"/>
              </a:solidFill>
            </a:endParaRPr>
          </a:p>
        </p:txBody>
      </p:sp>
      <p:sp>
        <p:nvSpPr>
          <p:cNvPr id="30734" name="TextBox 27"/>
          <p:cNvSpPr txBox="1">
            <a:spLocks noChangeArrowheads="1"/>
          </p:cNvSpPr>
          <p:nvPr/>
        </p:nvSpPr>
        <p:spPr bwMode="auto">
          <a:xfrm>
            <a:off x="3003550" y="5249863"/>
            <a:ext cx="1457325" cy="461962"/>
          </a:xfrm>
          <a:prstGeom prst="rect">
            <a:avLst/>
          </a:prstGeom>
          <a:noFill/>
          <a:ln w="9525">
            <a:noFill/>
            <a:miter lim="800000"/>
            <a:headEnd/>
            <a:tailEnd/>
          </a:ln>
        </p:spPr>
        <p:txBody>
          <a:bodyPr>
            <a:spAutoFit/>
          </a:bodyPr>
          <a:lstStyle/>
          <a:p>
            <a:pPr algn="ctr"/>
            <a:r>
              <a:rPr lang="en-US" sz="1200">
                <a:latin typeface="Lucida Sans Unicode" pitchFamily="34" charset="0"/>
              </a:rPr>
              <a:t>JVM-compatible .class files</a:t>
            </a:r>
          </a:p>
        </p:txBody>
      </p:sp>
      <p:sp>
        <p:nvSpPr>
          <p:cNvPr id="30735" name="TextBox 28"/>
          <p:cNvSpPr txBox="1">
            <a:spLocks noChangeArrowheads="1"/>
          </p:cNvSpPr>
          <p:nvPr/>
        </p:nvSpPr>
        <p:spPr bwMode="auto">
          <a:xfrm>
            <a:off x="5775325" y="5249863"/>
            <a:ext cx="1644650" cy="830262"/>
          </a:xfrm>
          <a:prstGeom prst="rect">
            <a:avLst/>
          </a:prstGeom>
          <a:noFill/>
          <a:ln w="9525">
            <a:noFill/>
            <a:miter lim="800000"/>
            <a:headEnd/>
            <a:tailEnd/>
          </a:ln>
        </p:spPr>
        <p:txBody>
          <a:bodyPr>
            <a:spAutoFit/>
          </a:bodyPr>
          <a:lstStyle/>
          <a:p>
            <a:pPr algn="ctr"/>
            <a:r>
              <a:rPr lang="en-US" sz="1200">
                <a:latin typeface="Lucida Sans Unicode" pitchFamily="34" charset="0"/>
              </a:rPr>
              <a:t>.dex files along with resources, assets, certificates, and manifest file</a:t>
            </a:r>
          </a:p>
        </p:txBody>
      </p:sp>
      <p:sp>
        <p:nvSpPr>
          <p:cNvPr id="30736" name="TextBox 29"/>
          <p:cNvSpPr txBox="1">
            <a:spLocks noChangeArrowheads="1"/>
          </p:cNvSpPr>
          <p:nvPr/>
        </p:nvSpPr>
        <p:spPr bwMode="auto">
          <a:xfrm>
            <a:off x="222250" y="5249863"/>
            <a:ext cx="1308100" cy="461962"/>
          </a:xfrm>
          <a:prstGeom prst="rect">
            <a:avLst/>
          </a:prstGeom>
          <a:noFill/>
          <a:ln w="9525">
            <a:noFill/>
            <a:miter lim="800000"/>
            <a:headEnd/>
            <a:tailEnd/>
          </a:ln>
        </p:spPr>
        <p:txBody>
          <a:bodyPr>
            <a:spAutoFit/>
          </a:bodyPr>
          <a:lstStyle/>
          <a:p>
            <a:pPr algn="ctr"/>
            <a:r>
              <a:rPr lang="en-US" sz="1200">
                <a:latin typeface="Lucida Sans Unicode" pitchFamily="34" charset="0"/>
              </a:rPr>
              <a:t>Cyborg target code</a:t>
            </a:r>
          </a:p>
        </p:txBody>
      </p:sp>
      <p:sp>
        <p:nvSpPr>
          <p:cNvPr id="31" name="Rectangle 30"/>
          <p:cNvSpPr/>
          <p:nvPr/>
        </p:nvSpPr>
        <p:spPr>
          <a:xfrm>
            <a:off x="6788150" y="6096000"/>
            <a:ext cx="1944688"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Android device</a:t>
            </a:r>
            <a:endParaRPr lang="en-US" sz="1600" dirty="0">
              <a:solidFill>
                <a:schemeClr val="tx1"/>
              </a:solidFill>
            </a:endParaRPr>
          </a:p>
        </p:txBody>
      </p:sp>
      <p:cxnSp>
        <p:nvCxnSpPr>
          <p:cNvPr id="34" name="Straight Arrow Connector 33"/>
          <p:cNvCxnSpPr/>
          <p:nvPr/>
        </p:nvCxnSpPr>
        <p:spPr>
          <a:xfrm>
            <a:off x="1371600" y="5541963"/>
            <a:ext cx="3175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22588" y="5522913"/>
            <a:ext cx="3175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64013" y="5541963"/>
            <a:ext cx="3175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616575" y="5529263"/>
            <a:ext cx="3175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229475" y="5545138"/>
            <a:ext cx="3175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4" idx="2"/>
          </p:cNvCxnSpPr>
          <p:nvPr/>
        </p:nvCxnSpPr>
        <p:spPr>
          <a:xfrm>
            <a:off x="7915275" y="5795963"/>
            <a:ext cx="0" cy="284162"/>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4"/>
                                        </p:tgtEl>
                                      </p:cBhvr>
                                    </p:animEffect>
                                    <p:animScale>
                                      <p:cBhvr>
                                        <p:cTn id="17"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384A0C"/>
      </a:dk2>
      <a:lt2>
        <a:srgbClr val="E7ECED"/>
      </a:lt2>
      <a:accent1>
        <a:srgbClr val="556F1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384A0C"/>
    </a:dk2>
    <a:lt2>
      <a:srgbClr val="E7ECED"/>
    </a:lt2>
    <a:accent1>
      <a:srgbClr val="556F1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384A0C"/>
    </a:dk2>
    <a:lt2>
      <a:srgbClr val="E7ECED"/>
    </a:lt2>
    <a:accent1>
      <a:srgbClr val="556F1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384A0C"/>
    </a:dk2>
    <a:lt2>
      <a:srgbClr val="E7ECED"/>
    </a:lt2>
    <a:accent1>
      <a:srgbClr val="556F1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384A0C"/>
    </a:dk2>
    <a:lt2>
      <a:srgbClr val="E7ECED"/>
    </a:lt2>
    <a:accent1>
      <a:srgbClr val="556F1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emplate>Concourse</Template>
  <TotalTime>6210</TotalTime>
  <Words>834</Words>
  <Application>Microsoft Office PowerPoint</Application>
  <PresentationFormat>On-screen Show (4:3)</PresentationFormat>
  <Paragraphs>196</Paragraphs>
  <Slides>13</Slides>
  <Notes>13</Notes>
  <HiddenSlides>0</HiddenSlides>
  <MMClips>0</MMClips>
  <ScaleCrop>false</ScaleCrop>
  <HeadingPairs>
    <vt:vector size="6" baseType="variant">
      <vt:variant>
        <vt:lpstr>Fonts Used</vt:lpstr>
      </vt:variant>
      <vt:variant>
        <vt:i4>7</vt:i4>
      </vt:variant>
      <vt:variant>
        <vt:lpstr>Design Template</vt:lpstr>
      </vt:variant>
      <vt:variant>
        <vt:i4>8</vt:i4>
      </vt:variant>
      <vt:variant>
        <vt:lpstr>Slide Titles</vt:lpstr>
      </vt:variant>
      <vt:variant>
        <vt:i4>13</vt:i4>
      </vt:variant>
    </vt:vector>
  </HeadingPairs>
  <TitlesOfParts>
    <vt:vector size="28" baseType="lpstr">
      <vt:lpstr>Lucida Sans Unicode</vt:lpstr>
      <vt:lpstr>Arial</vt:lpstr>
      <vt:lpstr>Wingdings 3</vt:lpstr>
      <vt:lpstr>Verdana</vt:lpstr>
      <vt:lpstr>Wingdings 2</vt:lpstr>
      <vt:lpstr>Calibri</vt:lpstr>
      <vt:lpstr>Courier New</vt:lpstr>
      <vt:lpstr>Concourse</vt:lpstr>
      <vt:lpstr>Concourse</vt:lpstr>
      <vt:lpstr>Concourse</vt:lpstr>
      <vt:lpstr>Concourse</vt:lpstr>
      <vt:lpstr>Concourse</vt:lpstr>
      <vt:lpstr>Concourse</vt:lpstr>
      <vt:lpstr>Concourse</vt: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dc:creator>
  <cp:lastModifiedBy> </cp:lastModifiedBy>
  <cp:revision>128</cp:revision>
  <dcterms:created xsi:type="dcterms:W3CDTF">2012-05-01T21:48:06Z</dcterms:created>
  <dcterms:modified xsi:type="dcterms:W3CDTF">2012-05-07T17:34:22Z</dcterms:modified>
</cp:coreProperties>
</file>