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notesSlides/notesSlide29.xml" ContentType="application/vnd.openxmlformats-officedocument.presentationml.notesSlid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Override PartName="/ppt/notesSlides/notesSlide27.xml" ContentType="application/vnd.openxmlformats-officedocument.presentationml.notesSlide+xml"/>
  <Default Extension="wmf" ContentType="image/x-wmf"/>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notesSlides/notesSlide25.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Layouts/slideLayout3.xml" ContentType="application/vnd.openxmlformats-officedocument.presentationml.slideLayout+xml"/>
  <Override PartName="/ppt/notesSlides/notesSlide17.xml" ContentType="application/vnd.openxmlformats-officedocument.presentationml.notesSlide+xml"/>
  <Override PartName="/ppt/notesSlides/notesSlide28.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slideLayouts/slideLayout10.xml" ContentType="application/vnd.openxmlformats-officedocument.presentationml.slideLayout+xml"/>
  <Default Extension="gif" ContentType="image/gif"/>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Override PartName="/ppt/notesSlides/notesSlide6.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wmf"/><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5"/>
  </p:notesMasterIdLst>
  <p:sldIdLst>
    <p:sldId id="256" r:id="rId2"/>
    <p:sldId id="280" r:id="rId3"/>
    <p:sldId id="258" r:id="rId4"/>
    <p:sldId id="259" r:id="rId5"/>
    <p:sldId id="260" r:id="rId6"/>
    <p:sldId id="261" r:id="rId7"/>
    <p:sldId id="282" r:id="rId8"/>
    <p:sldId id="262" r:id="rId9"/>
    <p:sldId id="283" r:id="rId10"/>
    <p:sldId id="302" r:id="rId11"/>
    <p:sldId id="303" r:id="rId12"/>
    <p:sldId id="304" r:id="rId13"/>
    <p:sldId id="305" r:id="rId14"/>
    <p:sldId id="306" r:id="rId15"/>
    <p:sldId id="307" r:id="rId16"/>
    <p:sldId id="308" r:id="rId17"/>
    <p:sldId id="286" r:id="rId18"/>
    <p:sldId id="309" r:id="rId19"/>
    <p:sldId id="310" r:id="rId20"/>
    <p:sldId id="311" r:id="rId21"/>
    <p:sldId id="312" r:id="rId22"/>
    <p:sldId id="313" r:id="rId23"/>
    <p:sldId id="314" r:id="rId24"/>
    <p:sldId id="315" r:id="rId25"/>
    <p:sldId id="322" r:id="rId26"/>
    <p:sldId id="320" r:id="rId27"/>
    <p:sldId id="316" r:id="rId28"/>
    <p:sldId id="317" r:id="rId29"/>
    <p:sldId id="295" r:id="rId30"/>
    <p:sldId id="321" r:id="rId31"/>
    <p:sldId id="318" r:id="rId32"/>
    <p:sldId id="319" r:id="rId33"/>
    <p:sldId id="296" r:id="rId34"/>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showPr>
  <p:clrMru>
    <a:srgbClr val="007033"/>
    <a:srgbClr val="007E39"/>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7968" autoAdjust="0"/>
  </p:normalViewPr>
  <p:slideViewPr>
    <p:cSldViewPr>
      <p:cViewPr>
        <p:scale>
          <a:sx n="41" d="100"/>
          <a:sy n="41" d="100"/>
        </p:scale>
        <p:origin x="-2004" y="-456"/>
      </p:cViewPr>
      <p:guideLst>
        <p:guide orient="horz" pos="2160"/>
        <p:guide pos="2880"/>
      </p:guideLst>
    </p:cSldViewPr>
  </p:slideViewPr>
  <p:notesTextViewPr>
    <p:cViewPr>
      <p:scale>
        <a:sx n="1" d="1"/>
        <a:sy n="1" d="1"/>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smtClean="0">
                <a:latin typeface="+mn-lt"/>
              </a:defRPr>
            </a:lvl1pPr>
          </a:lstStyle>
          <a:p>
            <a:pPr>
              <a:defRPr/>
            </a:pPr>
            <a:fld id="{7C927700-30BD-4406-A62F-A00D141AB217}" type="datetimeFigureOut">
              <a:rPr lang="en-US"/>
              <a:pPr>
                <a:defRPr/>
              </a:pPr>
              <a:t>4/24/2013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smtClean="0">
                <a:latin typeface="+mn-lt"/>
              </a:defRPr>
            </a:lvl1pPr>
          </a:lstStyle>
          <a:p>
            <a:pPr>
              <a:defRPr/>
            </a:pPr>
            <a:fld id="{E4210BF2-D1A9-45D0-9744-15BED6482F4B}"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Slide Image Placeholder 1"/>
          <p:cNvSpPr>
            <a:spLocks noGrp="1" noRot="1" noChangeAspect="1"/>
          </p:cNvSpPr>
          <p:nvPr>
            <p:ph type="sldImg"/>
          </p:nvPr>
        </p:nvSpPr>
        <p:spPr bwMode="auto">
          <a:noFill/>
          <a:ln>
            <a:solidFill>
              <a:srgbClr val="000000"/>
            </a:solidFill>
            <a:miter lim="800000"/>
            <a:headEnd/>
            <a:tailEnd/>
          </a:ln>
        </p:spPr>
      </p:sp>
      <p:sp>
        <p:nvSpPr>
          <p:cNvPr id="15362"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smtClean="0"/>
          </a:p>
        </p:txBody>
      </p:sp>
      <p:sp>
        <p:nvSpPr>
          <p:cNvPr id="15363"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97D11621-EEA1-4432-BDF2-792D8B08EBFF}" type="slidenum">
              <a:rPr lang="en-US"/>
              <a:pPr fontAlgn="base">
                <a:spcBef>
                  <a:spcPct val="0"/>
                </a:spcBef>
                <a:spcAft>
                  <a:spcPct val="0"/>
                </a:spcAft>
              </a:pPr>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Slide Image Placeholder 1"/>
          <p:cNvSpPr>
            <a:spLocks noGrp="1" noRot="1" noChangeAspect="1"/>
          </p:cNvSpPr>
          <p:nvPr>
            <p:ph type="sldImg"/>
          </p:nvPr>
        </p:nvSpPr>
        <p:spPr bwMode="auto">
          <a:noFill/>
          <a:ln>
            <a:solidFill>
              <a:srgbClr val="000000"/>
            </a:solidFill>
            <a:miter lim="800000"/>
            <a:headEnd/>
            <a:tailEnd/>
          </a:ln>
        </p:spPr>
      </p:sp>
      <p:sp>
        <p:nvSpPr>
          <p:cNvPr id="35842"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smtClean="0"/>
              <a:t>The dots are because OCaml requires you to explicitly state that the operators will be doing floating point arithmetic</a:t>
            </a:r>
          </a:p>
          <a:p>
            <a:pPr>
              <a:spcBef>
                <a:spcPct val="0"/>
              </a:spcBef>
            </a:pPr>
            <a:endParaRPr lang="en-US" smtClean="0"/>
          </a:p>
        </p:txBody>
      </p:sp>
      <p:sp>
        <p:nvSpPr>
          <p:cNvPr id="35843"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1DCF9CA8-B848-45A5-BA20-FF3B736A7E67}" type="slidenum">
              <a:rPr lang="en-US"/>
              <a:pPr fontAlgn="base">
                <a:spcBef>
                  <a:spcPct val="0"/>
                </a:spcBef>
                <a:spcAft>
                  <a:spcPct val="0"/>
                </a:spcAft>
              </a:pPr>
              <a:t>12</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89" name="Slide Image Placeholder 1"/>
          <p:cNvSpPr>
            <a:spLocks noGrp="1" noRot="1" noChangeAspect="1"/>
          </p:cNvSpPr>
          <p:nvPr>
            <p:ph type="sldImg"/>
          </p:nvPr>
        </p:nvSpPr>
        <p:spPr bwMode="auto">
          <a:noFill/>
          <a:ln>
            <a:solidFill>
              <a:srgbClr val="000000"/>
            </a:solidFill>
            <a:miter lim="800000"/>
            <a:headEnd/>
            <a:tailEnd/>
          </a:ln>
        </p:spPr>
      </p:sp>
      <p:sp>
        <p:nvSpPr>
          <p:cNvPr id="37890"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smtClean="0"/>
              <a:t>As you recall, a function application, often called a lambda application, consists of an expression followed by an expression: expr expr. The first expression is a function abstraction and the second expression is an argument to which the function is applied.</a:t>
            </a:r>
          </a:p>
          <a:p>
            <a:pPr>
              <a:spcBef>
                <a:spcPct val="0"/>
              </a:spcBef>
            </a:pPr>
            <a:endParaRPr lang="en-US" smtClean="0"/>
          </a:p>
        </p:txBody>
      </p:sp>
      <p:sp>
        <p:nvSpPr>
          <p:cNvPr id="37891"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DDD19D64-524E-4077-A83A-DE532E086EE1}" type="slidenum">
              <a:rPr lang="en-US"/>
              <a:pPr fontAlgn="base">
                <a:spcBef>
                  <a:spcPct val="0"/>
                </a:spcBef>
                <a:spcAft>
                  <a:spcPct val="0"/>
                </a:spcAft>
              </a:pPr>
              <a:t>13</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7" name="Slide Image Placeholder 1"/>
          <p:cNvSpPr>
            <a:spLocks noGrp="1" noRot="1" noChangeAspect="1"/>
          </p:cNvSpPr>
          <p:nvPr>
            <p:ph type="sldImg"/>
          </p:nvPr>
        </p:nvSpPr>
        <p:spPr bwMode="auto">
          <a:noFill/>
          <a:ln>
            <a:solidFill>
              <a:srgbClr val="000000"/>
            </a:solidFill>
            <a:miter lim="800000"/>
            <a:headEnd/>
            <a:tailEnd/>
          </a:ln>
        </p:spPr>
      </p:sp>
      <p:sp>
        <p:nvSpPr>
          <p:cNvPr id="39938"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smtClean="0"/>
          </a:p>
        </p:txBody>
      </p:sp>
      <p:sp>
        <p:nvSpPr>
          <p:cNvPr id="39939"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FF37C925-82E3-41E1-84C8-5C369F03F52D}" type="slidenum">
              <a:rPr lang="en-US"/>
              <a:pPr fontAlgn="base">
                <a:spcBef>
                  <a:spcPct val="0"/>
                </a:spcBef>
                <a:spcAft>
                  <a:spcPct val="0"/>
                </a:spcAft>
              </a:pPr>
              <a:t>14</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5" name="Slide Image Placeholder 1"/>
          <p:cNvSpPr>
            <a:spLocks noGrp="1" noRot="1" noChangeAspect="1"/>
          </p:cNvSpPr>
          <p:nvPr>
            <p:ph type="sldImg"/>
          </p:nvPr>
        </p:nvSpPr>
        <p:spPr bwMode="auto">
          <a:noFill/>
          <a:ln>
            <a:solidFill>
              <a:srgbClr val="000000"/>
            </a:solidFill>
            <a:miter lim="800000"/>
            <a:headEnd/>
            <a:tailEnd/>
          </a:ln>
        </p:spPr>
      </p:sp>
      <p:sp>
        <p:nvSpPr>
          <p:cNvPr id="41986"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smtClean="0"/>
              <a:t>Which one is better? Personal preference. Although you see the "let" command much more in practice.</a:t>
            </a:r>
          </a:p>
          <a:p>
            <a:pPr>
              <a:spcBef>
                <a:spcPct val="0"/>
              </a:spcBef>
            </a:pPr>
            <a:endParaRPr lang="en-US" smtClean="0"/>
          </a:p>
          <a:p>
            <a:pPr>
              <a:spcBef>
                <a:spcPct val="0"/>
              </a:spcBef>
            </a:pPr>
            <a:r>
              <a:rPr lang="en-US" smtClean="0"/>
              <a:t>This is actually a form of local variable declaration.  X is valid within expr1.  And sometimes you'll see people use examples to illustrate this where they'll say something like:</a:t>
            </a:r>
          </a:p>
          <a:p>
            <a:pPr>
              <a:spcBef>
                <a:spcPct val="0"/>
              </a:spcBef>
            </a:pPr>
            <a:endParaRPr lang="en-US" smtClean="0"/>
          </a:p>
          <a:p>
            <a:pPr>
              <a:spcBef>
                <a:spcPct val="0"/>
              </a:spcBef>
            </a:pPr>
            <a:r>
              <a:rPr lang="en-US" smtClean="0"/>
              <a:t>Let x = 4 in</a:t>
            </a:r>
          </a:p>
          <a:p>
            <a:pPr>
              <a:spcBef>
                <a:spcPct val="0"/>
              </a:spcBef>
            </a:pPr>
            <a:r>
              <a:rPr lang="en-US" smtClean="0"/>
              <a:t>Let x = x +2 in</a:t>
            </a:r>
          </a:p>
          <a:p>
            <a:pPr>
              <a:spcBef>
                <a:spcPct val="0"/>
              </a:spcBef>
            </a:pPr>
            <a:r>
              <a:rPr lang="en-US" smtClean="0"/>
              <a:t>Lext x = x*2 in</a:t>
            </a:r>
          </a:p>
          <a:p>
            <a:pPr>
              <a:spcBef>
                <a:spcPct val="0"/>
              </a:spcBef>
            </a:pPr>
            <a:r>
              <a:rPr lang="en-US" smtClean="0"/>
              <a:t>Print_int a;; (* prints 12 *)</a:t>
            </a:r>
          </a:p>
          <a:p>
            <a:pPr>
              <a:spcBef>
                <a:spcPct val="0"/>
              </a:spcBef>
            </a:pPr>
            <a:endParaRPr lang="en-US" smtClean="0"/>
          </a:p>
          <a:p>
            <a:pPr>
              <a:spcBef>
                <a:spcPct val="0"/>
              </a:spcBef>
            </a:pPr>
            <a:r>
              <a:rPr lang="en-US" smtClean="0"/>
              <a:t>Which illustrates that the value for each x only exists in the expression to which it is bound.  </a:t>
            </a:r>
          </a:p>
        </p:txBody>
      </p:sp>
      <p:sp>
        <p:nvSpPr>
          <p:cNvPr id="41987"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1CAD002E-8599-4992-90ED-AA8DFDE82E35}" type="slidenum">
              <a:rPr lang="en-US"/>
              <a:pPr fontAlgn="base">
                <a:spcBef>
                  <a:spcPct val="0"/>
                </a:spcBef>
                <a:spcAft>
                  <a:spcPct val="0"/>
                </a:spcAft>
              </a:pPr>
              <a:t>15</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7" name="Slide Image Placeholder 1"/>
          <p:cNvSpPr>
            <a:spLocks noGrp="1" noRot="1" noChangeAspect="1"/>
          </p:cNvSpPr>
          <p:nvPr>
            <p:ph type="sldImg"/>
          </p:nvPr>
        </p:nvSpPr>
        <p:spPr bwMode="auto">
          <a:noFill/>
          <a:ln>
            <a:solidFill>
              <a:srgbClr val="000000"/>
            </a:solidFill>
            <a:miter lim="800000"/>
            <a:headEnd/>
            <a:tailEnd/>
          </a:ln>
        </p:spPr>
      </p:sp>
      <p:sp>
        <p:nvSpPr>
          <p:cNvPr id="3" name="Notes Placeholder 2"/>
          <p:cNvSpPr>
            <a:spLocks noGrp="1"/>
          </p:cNvSpPr>
          <p:nvPr>
            <p:ph type="body" idx="1"/>
          </p:nvPr>
        </p:nvSpPr>
        <p:spPr/>
        <p:txBody>
          <a:bodyPr/>
          <a:lstStyle/>
          <a:p>
            <a:pPr fontAlgn="auto">
              <a:spcBef>
                <a:spcPts val="0"/>
              </a:spcBef>
              <a:spcAft>
                <a:spcPts val="0"/>
              </a:spcAft>
              <a:defRPr/>
            </a:pPr>
            <a:r>
              <a:rPr lang="en-US" dirty="0" smtClean="0"/>
              <a:t>Functional programming can sometimes have a steeper learning curve than, for example, imperative or object-oriented programming. But functional programming provides a lot of benefits that make learning it well worth the effort. For example:</a:t>
            </a:r>
          </a:p>
          <a:p>
            <a:pPr fontAlgn="auto">
              <a:spcBef>
                <a:spcPts val="0"/>
              </a:spcBef>
              <a:spcAft>
                <a:spcPts val="0"/>
              </a:spcAft>
              <a:defRPr/>
            </a:pPr>
            <a:endParaRPr lang="en-US" dirty="0" smtClean="0"/>
          </a:p>
          <a:p>
            <a:pPr marL="228600" indent="-228600" fontAlgn="auto">
              <a:spcBef>
                <a:spcPts val="0"/>
              </a:spcBef>
              <a:spcAft>
                <a:spcPts val="0"/>
              </a:spcAft>
              <a:buFontTx/>
              <a:buAutoNum type="arabicPeriod"/>
              <a:defRPr/>
            </a:pPr>
            <a:r>
              <a:rPr lang="en-US" dirty="0" smtClean="0"/>
              <a:t>Code tends to be very succinct  -- the end of these slides show an interpreter built in only 3 slides worth of code.</a:t>
            </a:r>
          </a:p>
          <a:p>
            <a:pPr fontAlgn="auto">
              <a:spcBef>
                <a:spcPts val="0"/>
              </a:spcBef>
              <a:spcAft>
                <a:spcPts val="0"/>
              </a:spcAft>
              <a:defRPr/>
            </a:pPr>
            <a:endParaRPr lang="en-US" dirty="0" smtClean="0"/>
          </a:p>
          <a:p>
            <a:pPr fontAlgn="auto">
              <a:spcBef>
                <a:spcPts val="0"/>
              </a:spcBef>
              <a:spcAft>
                <a:spcPts val="0"/>
              </a:spcAft>
              <a:defRPr/>
            </a:pPr>
            <a:r>
              <a:rPr lang="en-US" dirty="0" smtClean="0"/>
              <a:t>2. Encourages a "new" and mathematical way of thinking that is very disciplined and logical</a:t>
            </a:r>
          </a:p>
          <a:p>
            <a:pPr fontAlgn="auto">
              <a:spcBef>
                <a:spcPts val="0"/>
              </a:spcBef>
              <a:spcAft>
                <a:spcPts val="0"/>
              </a:spcAft>
              <a:defRPr/>
            </a:pPr>
            <a:endParaRPr lang="en-US" dirty="0" smtClean="0"/>
          </a:p>
          <a:p>
            <a:pPr fontAlgn="auto">
              <a:spcBef>
                <a:spcPts val="0"/>
              </a:spcBef>
              <a:spcAft>
                <a:spcPts val="0"/>
              </a:spcAft>
              <a:defRPr/>
            </a:pPr>
            <a:r>
              <a:rPr lang="en-US" dirty="0" smtClean="0"/>
              <a:t>3. Lazy evaluation: Values are only computed when, and if they are needed.  You saw this when discussing normal-order evaluation in past classes (lecture 17). Where you saw that parameter to a function are NOT evaluated when the function is called. They are only evaluated while performing the function, and then only if the result is needed to complete the evaluation of the function. </a:t>
            </a:r>
          </a:p>
          <a:p>
            <a:pPr fontAlgn="auto">
              <a:spcBef>
                <a:spcPts val="0"/>
              </a:spcBef>
              <a:spcAft>
                <a:spcPts val="0"/>
              </a:spcAft>
              <a:defRPr/>
            </a:pPr>
            <a:endParaRPr lang="en-US" dirty="0" smtClean="0"/>
          </a:p>
          <a:p>
            <a:pPr fontAlgn="auto">
              <a:spcBef>
                <a:spcPts val="0"/>
              </a:spcBef>
              <a:spcAft>
                <a:spcPts val="0"/>
              </a:spcAft>
              <a:defRPr/>
            </a:pPr>
            <a:r>
              <a:rPr lang="en-US" dirty="0" smtClean="0"/>
              <a:t>This is beneficial since performance increases by avoiding needless calculations, and also allows for reduction in memory usage. Haskell uses lazy evaluation by default. </a:t>
            </a:r>
            <a:r>
              <a:rPr lang="en-US" dirty="0" err="1" smtClean="0"/>
              <a:t>Ocaml</a:t>
            </a:r>
            <a:r>
              <a:rPr lang="en-US" dirty="0" smtClean="0"/>
              <a:t> actually uses strict evaluation by default, but has a command keyword "lazy" that you can use to force lazy evaluation.</a:t>
            </a:r>
          </a:p>
          <a:p>
            <a:pPr fontAlgn="auto">
              <a:spcBef>
                <a:spcPts val="0"/>
              </a:spcBef>
              <a:spcAft>
                <a:spcPts val="0"/>
              </a:spcAft>
              <a:defRPr/>
            </a:pPr>
            <a:endParaRPr lang="en-US" dirty="0" smtClean="0"/>
          </a:p>
          <a:p>
            <a:pPr fontAlgn="auto">
              <a:spcBef>
                <a:spcPts val="0"/>
              </a:spcBef>
              <a:spcAft>
                <a:spcPts val="0"/>
              </a:spcAft>
              <a:defRPr/>
            </a:pPr>
            <a:r>
              <a:rPr lang="en-US" dirty="0" smtClean="0"/>
              <a:t>4. Higher Level Functions: Higher-order functions are functions that take other functions as their arguments.  You talked about this a bit in </a:t>
            </a:r>
            <a:r>
              <a:rPr lang="en-US" dirty="0" err="1" smtClean="0"/>
              <a:t>lamda</a:t>
            </a:r>
            <a:r>
              <a:rPr lang="en-US" dirty="0" smtClean="0"/>
              <a:t> calculus, when you saw currying.  This is used when we want to have a function of 2 arguments. In lambda calculus you can only have functions of one variable. So </a:t>
            </a:r>
            <a:r>
              <a:rPr lang="en-US" i="1" dirty="0" smtClean="0"/>
              <a:t>currying</a:t>
            </a:r>
            <a:r>
              <a:rPr lang="en-US" dirty="0" smtClean="0"/>
              <a:t> treats a function applied to more than one argument to a sequence of applications of one-argument functions.  Instead of F(</a:t>
            </a:r>
            <a:r>
              <a:rPr lang="en-US" dirty="0" err="1" smtClean="0"/>
              <a:t>x,y</a:t>
            </a:r>
            <a:r>
              <a:rPr lang="en-US" dirty="0" smtClean="0"/>
              <a:t>) you have fun x </a:t>
            </a:r>
            <a:r>
              <a:rPr lang="en-US" dirty="0" smtClean="0">
                <a:sym typeface="Wingdings" pitchFamily="2" charset="2"/>
              </a:rPr>
              <a:t> fun y;;</a:t>
            </a:r>
            <a:endParaRPr lang="en-US" dirty="0" smtClean="0"/>
          </a:p>
          <a:p>
            <a:pPr fontAlgn="auto">
              <a:spcBef>
                <a:spcPts val="0"/>
              </a:spcBef>
              <a:spcAft>
                <a:spcPts val="0"/>
              </a:spcAft>
              <a:defRPr/>
            </a:pPr>
            <a:endParaRPr lang="en-US" dirty="0" smtClean="0"/>
          </a:p>
          <a:p>
            <a:pPr fontAlgn="auto">
              <a:spcBef>
                <a:spcPts val="0"/>
              </a:spcBef>
              <a:spcAft>
                <a:spcPts val="0"/>
              </a:spcAft>
              <a:defRPr/>
            </a:pPr>
            <a:r>
              <a:rPr lang="en-US" dirty="0" smtClean="0"/>
              <a:t>So because of the currying, you find a lot of very powerful list manipulation functions in functional programming languages, where a function is applied to each member of a list.  And the result of each element is fed in as a parameter when the function is applied to the next element in the list.  such as “map” and “fold left” or “fold right.”  </a:t>
            </a:r>
          </a:p>
          <a:p>
            <a:pPr fontAlgn="auto">
              <a:spcBef>
                <a:spcPts val="0"/>
              </a:spcBef>
              <a:spcAft>
                <a:spcPts val="0"/>
              </a:spcAft>
              <a:defRPr/>
            </a:pPr>
            <a:endParaRPr lang="en-US" dirty="0" smtClean="0"/>
          </a:p>
          <a:p>
            <a:pPr fontAlgn="auto">
              <a:spcBef>
                <a:spcPts val="0"/>
              </a:spcBef>
              <a:spcAft>
                <a:spcPts val="0"/>
              </a:spcAft>
              <a:defRPr/>
            </a:pPr>
            <a:r>
              <a:rPr lang="en-US" dirty="0" err="1" smtClean="0"/>
              <a:t>List.fold_left</a:t>
            </a:r>
            <a:r>
              <a:rPr lang="en-US" dirty="0" smtClean="0"/>
              <a:t> (fun s e -&gt;</a:t>
            </a:r>
            <a:r>
              <a:rPr lang="pt-BR" dirty="0" smtClean="0"/>
              <a:t>s + e) 0 [42; 17; 120];;</a:t>
            </a:r>
          </a:p>
          <a:p>
            <a:pPr fontAlgn="auto">
              <a:spcBef>
                <a:spcPts val="0"/>
              </a:spcBef>
              <a:spcAft>
                <a:spcPts val="0"/>
              </a:spcAft>
              <a:defRPr/>
            </a:pPr>
            <a:r>
              <a:rPr lang="pt-BR" dirty="0" smtClean="0"/>
              <a:t>"s" is the result of our calculation (which is why we need an initialization value)</a:t>
            </a:r>
          </a:p>
          <a:p>
            <a:pPr fontAlgn="auto">
              <a:spcBef>
                <a:spcPts val="0"/>
              </a:spcBef>
              <a:spcAft>
                <a:spcPts val="0"/>
              </a:spcAft>
              <a:defRPr/>
            </a:pPr>
            <a:r>
              <a:rPr lang="pt-BR" dirty="0" smtClean="0"/>
              <a:t>"e" is the values from our list</a:t>
            </a:r>
            <a:endParaRPr lang="en-US" dirty="0" smtClean="0"/>
          </a:p>
          <a:p>
            <a:pPr fontAlgn="auto">
              <a:spcBef>
                <a:spcPts val="0"/>
              </a:spcBef>
              <a:spcAft>
                <a:spcPts val="0"/>
              </a:spcAft>
              <a:defRPr/>
            </a:pPr>
            <a:endParaRPr lang="en-US" dirty="0" smtClean="0"/>
          </a:p>
          <a:p>
            <a:pPr fontAlgn="auto">
              <a:spcBef>
                <a:spcPts val="0"/>
              </a:spcBef>
              <a:spcAft>
                <a:spcPts val="0"/>
              </a:spcAft>
              <a:defRPr/>
            </a:pPr>
            <a:r>
              <a:rPr lang="en-US" dirty="0" smtClean="0"/>
              <a:t>But two of the more powerful (and intertwined) concepts are:</a:t>
            </a:r>
          </a:p>
          <a:p>
            <a:pPr fontAlgn="auto">
              <a:spcBef>
                <a:spcPts val="0"/>
              </a:spcBef>
              <a:spcAft>
                <a:spcPts val="0"/>
              </a:spcAft>
              <a:defRPr/>
            </a:pPr>
            <a:r>
              <a:rPr lang="en-US" dirty="0" smtClean="0"/>
              <a:t>5. No side effects &amp; referential transparency.</a:t>
            </a:r>
            <a:endParaRPr lang="en-US" dirty="0"/>
          </a:p>
        </p:txBody>
      </p:sp>
      <p:sp>
        <p:nvSpPr>
          <p:cNvPr id="45059"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209B5A5D-2EB0-49A3-850D-58BBF0ED7AD7}" type="slidenum">
              <a:rPr lang="en-US"/>
              <a:pPr fontAlgn="base">
                <a:spcBef>
                  <a:spcPct val="0"/>
                </a:spcBef>
                <a:spcAft>
                  <a:spcPct val="0"/>
                </a:spcAft>
              </a:pPr>
              <a:t>17</a:t>
            </a:fld>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5" name="Slide Image Placeholder 1"/>
          <p:cNvSpPr>
            <a:spLocks noGrp="1" noRot="1" noChangeAspect="1"/>
          </p:cNvSpPr>
          <p:nvPr>
            <p:ph type="sldImg"/>
          </p:nvPr>
        </p:nvSpPr>
        <p:spPr bwMode="auto">
          <a:noFill/>
          <a:ln>
            <a:solidFill>
              <a:srgbClr val="000000"/>
            </a:solidFill>
            <a:miter lim="800000"/>
            <a:headEnd/>
            <a:tailEnd/>
          </a:ln>
        </p:spPr>
      </p:sp>
      <p:sp>
        <p:nvSpPr>
          <p:cNvPr id="47106"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smtClean="0"/>
              <a:t>Side effect examples: For example, a function might modify a global static variable, modify one of its arguments, raise an exception, write data to a display or file.</a:t>
            </a:r>
          </a:p>
          <a:p>
            <a:pPr>
              <a:spcBef>
                <a:spcPct val="0"/>
              </a:spcBef>
            </a:pPr>
            <a:endParaRPr lang="en-US" smtClean="0"/>
          </a:p>
          <a:p>
            <a:pPr>
              <a:spcBef>
                <a:spcPct val="0"/>
              </a:spcBef>
            </a:pPr>
            <a:r>
              <a:rPr lang="en-US" smtClean="0"/>
              <a:t>Functional programs contain no assignment statements. So variables, once given a value, never change.  A function call in a functional programming language thus has no consequences other than computing its result.</a:t>
            </a:r>
          </a:p>
          <a:p>
            <a:pPr>
              <a:spcBef>
                <a:spcPct val="0"/>
              </a:spcBef>
            </a:pPr>
            <a:endParaRPr lang="en-US" smtClean="0"/>
          </a:p>
          <a:p>
            <a:pPr>
              <a:spcBef>
                <a:spcPct val="0"/>
              </a:spcBef>
            </a:pPr>
            <a:r>
              <a:rPr lang="en-US" smtClean="0"/>
              <a:t>Now you might have noticed that this discusses variable changing, but one possible side effect is data IO. So how can OCaml etc. be a functional programming language/have no side effects if it allows IO? Well, OCaml is not a pure FP. It allows some non-FP behavior to make the language more usable.  Data IO/print statements etc. being one of them.</a:t>
            </a:r>
          </a:p>
          <a:p>
            <a:pPr>
              <a:spcBef>
                <a:spcPct val="0"/>
              </a:spcBef>
            </a:pPr>
            <a:endParaRPr lang="en-US" smtClean="0"/>
          </a:p>
          <a:p>
            <a:pPr>
              <a:spcBef>
                <a:spcPct val="0"/>
              </a:spcBef>
            </a:pPr>
            <a:r>
              <a:rPr lang="en-US" smtClean="0"/>
              <a:t>Side Note: In order to perform I/O in a FP, Haskell invented the use of monads to accomplish this.  We can think of a monad as a way to chain operations or pipe.  To do the I/O, we can then think of an "I/O monad" function that takes as its argument the current state of the world, and will return a new world where the state has been changed according to the function's return value</a:t>
            </a:r>
          </a:p>
          <a:p>
            <a:pPr>
              <a:spcBef>
                <a:spcPct val="0"/>
              </a:spcBef>
            </a:pPr>
            <a:endParaRPr lang="en-US" smtClean="0"/>
          </a:p>
          <a:p>
            <a:pPr>
              <a:spcBef>
                <a:spcPct val="0"/>
              </a:spcBef>
            </a:pPr>
            <a:endParaRPr lang="en-US" smtClean="0"/>
          </a:p>
        </p:txBody>
      </p:sp>
      <p:sp>
        <p:nvSpPr>
          <p:cNvPr id="47107"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2D410813-C4F8-4609-A81D-E5F29EBD0214}" type="slidenum">
              <a:rPr lang="en-US"/>
              <a:pPr fontAlgn="base">
                <a:spcBef>
                  <a:spcPct val="0"/>
                </a:spcBef>
                <a:spcAft>
                  <a:spcPct val="0"/>
                </a:spcAft>
              </a:pPr>
              <a:t>18</a:t>
            </a:fld>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3" name="Slide Image Placeholder 1"/>
          <p:cNvSpPr>
            <a:spLocks noGrp="1" noRot="1" noChangeAspect="1"/>
          </p:cNvSpPr>
          <p:nvPr>
            <p:ph type="sldImg"/>
          </p:nvPr>
        </p:nvSpPr>
        <p:spPr bwMode="auto">
          <a:noFill/>
          <a:ln>
            <a:solidFill>
              <a:srgbClr val="000000"/>
            </a:solidFill>
            <a:miter lim="800000"/>
            <a:headEnd/>
            <a:tailEnd/>
          </a:ln>
        </p:spPr>
      </p:sp>
      <p:sp>
        <p:nvSpPr>
          <p:cNvPr id="49154"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smtClean="0"/>
              <a:t>Other languages (e.g., imperative languages) can have functions that change the values of variables.  In other words, such functions are known as producing “side effects” that can change the value of the program’s state.  </a:t>
            </a:r>
          </a:p>
          <a:p>
            <a:pPr>
              <a:spcBef>
                <a:spcPct val="0"/>
              </a:spcBef>
            </a:pPr>
            <a:endParaRPr lang="en-US" smtClean="0"/>
          </a:p>
          <a:p>
            <a:pPr>
              <a:spcBef>
                <a:spcPct val="0"/>
              </a:spcBef>
            </a:pPr>
            <a:r>
              <a:rPr lang="en-US" smtClean="0"/>
              <a:t>In general this is what we're used to seeing. Most languages have side effects and in fact rely on them very heavily for manipulating the program. But, as we'll see eliminating the side effects has a lot of good benefits.  </a:t>
            </a:r>
          </a:p>
          <a:p>
            <a:pPr>
              <a:spcBef>
                <a:spcPct val="0"/>
              </a:spcBef>
            </a:pPr>
            <a:endParaRPr lang="en-US" smtClean="0"/>
          </a:p>
          <a:p>
            <a:pPr>
              <a:spcBef>
                <a:spcPct val="0"/>
              </a:spcBef>
            </a:pPr>
            <a:r>
              <a:rPr lang="en-US" smtClean="0"/>
              <a:t>But first, one more vocabulary term to go over…</a:t>
            </a:r>
          </a:p>
        </p:txBody>
      </p:sp>
      <p:sp>
        <p:nvSpPr>
          <p:cNvPr id="49155"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A66B4F74-091C-4B2C-AD4E-2DA615BD0B06}" type="slidenum">
              <a:rPr lang="en-US"/>
              <a:pPr fontAlgn="base">
                <a:spcBef>
                  <a:spcPct val="0"/>
                </a:spcBef>
                <a:spcAft>
                  <a:spcPct val="0"/>
                </a:spcAft>
              </a:pPr>
              <a:t>19</a:t>
            </a:fld>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1" name="Slide Image Placeholder 1"/>
          <p:cNvSpPr>
            <a:spLocks noGrp="1" noRot="1" noChangeAspect="1"/>
          </p:cNvSpPr>
          <p:nvPr>
            <p:ph type="sldImg"/>
          </p:nvPr>
        </p:nvSpPr>
        <p:spPr bwMode="auto">
          <a:noFill/>
          <a:ln>
            <a:solidFill>
              <a:srgbClr val="000000"/>
            </a:solidFill>
            <a:miter lim="800000"/>
            <a:headEnd/>
            <a:tailEnd/>
          </a:ln>
        </p:spPr>
      </p:sp>
      <p:sp>
        <p:nvSpPr>
          <p:cNvPr id="51202"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smtClean="0"/>
              <a:t>A related concept to not having side effects is referential transparency.</a:t>
            </a:r>
          </a:p>
          <a:p>
            <a:pPr>
              <a:spcBef>
                <a:spcPct val="0"/>
              </a:spcBef>
            </a:pPr>
            <a:endParaRPr lang="en-US" smtClean="0"/>
          </a:p>
          <a:p>
            <a:pPr>
              <a:spcBef>
                <a:spcPct val="0"/>
              </a:spcBef>
            </a:pPr>
            <a:r>
              <a:rPr lang="en-US" smtClean="0"/>
              <a:t>Now, with most languages that we are used to, we can create side effects that change the state and change the values of variables.  So calling a function several times, even with the same input, can result in a different output. </a:t>
            </a:r>
          </a:p>
          <a:p>
            <a:pPr>
              <a:spcBef>
                <a:spcPct val="0"/>
              </a:spcBef>
            </a:pPr>
            <a:endParaRPr lang="en-US" smtClean="0"/>
          </a:p>
          <a:p>
            <a:pPr>
              <a:spcBef>
                <a:spcPct val="0"/>
              </a:spcBef>
            </a:pPr>
            <a:r>
              <a:rPr lang="en-US" smtClean="0"/>
              <a:t>This does not exists in FP.  No matter how many times you call a function, no matter where you call a function, it will ALWAYS produce the same result for the same input. And this is a direct result of the lack of side effects</a:t>
            </a:r>
          </a:p>
          <a:p>
            <a:pPr>
              <a:spcBef>
                <a:spcPct val="0"/>
              </a:spcBef>
            </a:pPr>
            <a:endParaRPr lang="en-US" smtClean="0"/>
          </a:p>
          <a:p>
            <a:pPr>
              <a:spcBef>
                <a:spcPct val="0"/>
              </a:spcBef>
            </a:pPr>
            <a:r>
              <a:rPr lang="en-US" smtClean="0"/>
              <a:t>And this is beneficial because, as we'll go into more detail in the following slides, this makes the behavior of your programs very predictable, and very easy to understand.  You always know what to expect. </a:t>
            </a:r>
          </a:p>
          <a:p>
            <a:pPr>
              <a:spcBef>
                <a:spcPct val="0"/>
              </a:spcBef>
            </a:pPr>
            <a:endParaRPr lang="en-US" smtClean="0"/>
          </a:p>
          <a:p>
            <a:pPr>
              <a:spcBef>
                <a:spcPct val="0"/>
              </a:spcBef>
            </a:pPr>
            <a:r>
              <a:rPr lang="en-US" smtClean="0"/>
              <a:t>In fact, you can just take a variable or expression and just replace it with its value throughout the entire program, without changing the behavior of the program, if you want.  This is actually the more formal definition Referential Transparency</a:t>
            </a:r>
          </a:p>
        </p:txBody>
      </p:sp>
      <p:sp>
        <p:nvSpPr>
          <p:cNvPr id="51203"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9E5B70B8-0B10-41EF-97A3-3ED4D9DC11B4}" type="slidenum">
              <a:rPr lang="en-US"/>
              <a:pPr fontAlgn="base">
                <a:spcBef>
                  <a:spcPct val="0"/>
                </a:spcBef>
                <a:spcAft>
                  <a:spcPct val="0"/>
                </a:spcAft>
              </a:pPr>
              <a:t>20</a:t>
            </a:fld>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49" name="Slide Image Placeholder 1"/>
          <p:cNvSpPr>
            <a:spLocks noGrp="1" noRot="1" noChangeAspect="1"/>
          </p:cNvSpPr>
          <p:nvPr>
            <p:ph type="sldImg"/>
          </p:nvPr>
        </p:nvSpPr>
        <p:spPr bwMode="auto">
          <a:noFill/>
          <a:ln>
            <a:solidFill>
              <a:srgbClr val="000000"/>
            </a:solidFill>
            <a:miter lim="800000"/>
            <a:headEnd/>
            <a:tailEnd/>
          </a:ln>
        </p:spPr>
      </p:sp>
      <p:sp>
        <p:nvSpPr>
          <p:cNvPr id="53250"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smtClean="0"/>
          </a:p>
        </p:txBody>
      </p:sp>
      <p:sp>
        <p:nvSpPr>
          <p:cNvPr id="53251"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433F73FF-7932-4C22-B971-AC2BF911F032}" type="slidenum">
              <a:rPr lang="en-US"/>
              <a:pPr fontAlgn="base">
                <a:spcBef>
                  <a:spcPct val="0"/>
                </a:spcBef>
                <a:spcAft>
                  <a:spcPct val="0"/>
                </a:spcAft>
              </a:pPr>
              <a:t>21</a:t>
            </a:fld>
            <a:endParaRPr 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7" name="Slide Image Placeholder 1"/>
          <p:cNvSpPr>
            <a:spLocks noGrp="1" noRot="1" noChangeAspect="1"/>
          </p:cNvSpPr>
          <p:nvPr>
            <p:ph type="sldImg"/>
          </p:nvPr>
        </p:nvSpPr>
        <p:spPr bwMode="auto">
          <a:noFill/>
          <a:ln>
            <a:solidFill>
              <a:srgbClr val="000000"/>
            </a:solidFill>
            <a:miter lim="800000"/>
            <a:headEnd/>
            <a:tailEnd/>
          </a:ln>
        </p:spPr>
      </p:sp>
      <p:sp>
        <p:nvSpPr>
          <p:cNvPr id="3" name="Notes Placeholder 2"/>
          <p:cNvSpPr>
            <a:spLocks noGrp="1"/>
          </p:cNvSpPr>
          <p:nvPr>
            <p:ph type="body" idx="1"/>
          </p:nvPr>
        </p:nvSpPr>
        <p:spPr/>
        <p:txBody>
          <a:bodyPr/>
          <a:lstStyle/>
          <a:p>
            <a:pPr marL="171450" indent="-171450" fontAlgn="auto">
              <a:spcBef>
                <a:spcPts val="0"/>
              </a:spcBef>
              <a:spcAft>
                <a:spcPts val="0"/>
              </a:spcAft>
              <a:buFont typeface="Arial" charset="0"/>
              <a:buChar char="•"/>
              <a:defRPr/>
            </a:pPr>
            <a:r>
              <a:rPr lang="en-US" dirty="0" smtClean="0"/>
              <a:t>Helps eliminate bugs: a variable always has the same value and a function always outputs the same result.  We don’t get bugs from variables taking on unexpected values or from functions producing unexpected results.</a:t>
            </a:r>
          </a:p>
          <a:p>
            <a:pPr marL="171450" indent="-171450" fontAlgn="auto">
              <a:spcBef>
                <a:spcPts val="0"/>
              </a:spcBef>
              <a:spcAft>
                <a:spcPts val="0"/>
              </a:spcAft>
              <a:buFont typeface="Arial" charset="0"/>
              <a:buChar char="•"/>
              <a:defRPr/>
            </a:pPr>
            <a:endParaRPr lang="en-US" dirty="0" smtClean="0"/>
          </a:p>
          <a:p>
            <a:pPr marL="171450" indent="-171450" fontAlgn="auto">
              <a:spcBef>
                <a:spcPts val="0"/>
              </a:spcBef>
              <a:spcAft>
                <a:spcPts val="0"/>
              </a:spcAft>
              <a:buFont typeface="Arial" charset="0"/>
              <a:buChar char="•"/>
              <a:defRPr/>
            </a:pPr>
            <a:r>
              <a:rPr lang="en-US" dirty="0" smtClean="0"/>
              <a:t>Debugging in general is easier:    Have you ever used debuggers where you need to constantly monitor the value of variables as you advance through the code execution?  This never happens in Functional Programming since we always know what value a variable will have.  And we also know that if a function produced the right result today, it will produce the right result tomorrow. It's also easier to understand a program &amp; predict it's behavior.  A function is essentially deterministic since we can always know what output it will produce (one of the reason why FP code, once you get it right, always works)</a:t>
            </a:r>
          </a:p>
          <a:p>
            <a:pPr marL="171450" indent="-171450" fontAlgn="auto">
              <a:spcBef>
                <a:spcPts val="0"/>
              </a:spcBef>
              <a:spcAft>
                <a:spcPts val="0"/>
              </a:spcAft>
              <a:buFont typeface="Arial" charset="0"/>
              <a:buChar char="•"/>
              <a:defRPr/>
            </a:pPr>
            <a:endParaRPr lang="en-US" dirty="0" smtClean="0"/>
          </a:p>
          <a:p>
            <a:pPr marL="171450" indent="-171450" fontAlgn="auto">
              <a:spcBef>
                <a:spcPts val="0"/>
              </a:spcBef>
              <a:spcAft>
                <a:spcPts val="0"/>
              </a:spcAft>
              <a:buFont typeface="Arial" charset="0"/>
              <a:buChar char="•"/>
              <a:defRPr/>
            </a:pPr>
            <a:r>
              <a:rPr lang="en-US" dirty="0" smtClean="0"/>
              <a:t>Since there are no side effects to change the value of an expression, the expression can be evaluated at any time (“independence of evaluation order”).  This further benefits the programmer since they no longer need to be concerned with the flow of control.  A function will always operate in the manner expected, no matter when or where it is called. </a:t>
            </a:r>
          </a:p>
          <a:p>
            <a:pPr marL="171450" indent="-171450" fontAlgn="auto">
              <a:spcBef>
                <a:spcPts val="0"/>
              </a:spcBef>
              <a:spcAft>
                <a:spcPts val="0"/>
              </a:spcAft>
              <a:buFont typeface="Arial" charset="0"/>
              <a:buChar char="•"/>
              <a:defRPr/>
            </a:pPr>
            <a:endParaRPr lang="en-US" dirty="0" smtClean="0"/>
          </a:p>
          <a:p>
            <a:pPr marL="171450" indent="-171450" fontAlgn="auto">
              <a:spcBef>
                <a:spcPts val="0"/>
              </a:spcBef>
              <a:spcAft>
                <a:spcPts val="0"/>
              </a:spcAft>
              <a:buFont typeface="Arial" charset="0"/>
              <a:buChar char="•"/>
              <a:defRPr/>
            </a:pPr>
            <a:r>
              <a:rPr lang="en-US" dirty="0" smtClean="0"/>
              <a:t>Since subprograms always act the way you expect them to, and since they don’t alter data behind your back, you can reuse them as many times as you want.  We can even safely multithread, without having to worry about the state of your program.</a:t>
            </a:r>
          </a:p>
          <a:p>
            <a:pPr marL="171450" indent="-171450" fontAlgn="auto">
              <a:spcBef>
                <a:spcPts val="0"/>
              </a:spcBef>
              <a:spcAft>
                <a:spcPts val="0"/>
              </a:spcAft>
              <a:buFont typeface="Arial" charset="0"/>
              <a:buChar char="•"/>
              <a:defRPr/>
            </a:pPr>
            <a:endParaRPr lang="en-US" dirty="0" smtClean="0"/>
          </a:p>
          <a:p>
            <a:pPr marL="171450" indent="-171450" fontAlgn="auto">
              <a:spcBef>
                <a:spcPts val="0"/>
              </a:spcBef>
              <a:spcAft>
                <a:spcPts val="0"/>
              </a:spcAft>
              <a:buFont typeface="Arial" charset="0"/>
              <a:buChar char="•"/>
              <a:defRPr/>
            </a:pPr>
            <a:r>
              <a:rPr lang="en-US" dirty="0" smtClean="0"/>
              <a:t>Safe Multithreading: “Immutable data structures are not subject to race conditions, and consequently don’t have to be protected by locks”  If you are always allocating new objects, rather than destructively manipulating existing ones,” locking becomes trivial (OCaml has a standard thread library if you want to do multithreading)</a:t>
            </a:r>
          </a:p>
          <a:p>
            <a:pPr marL="171450" indent="-171450" fontAlgn="auto">
              <a:spcBef>
                <a:spcPts val="0"/>
              </a:spcBef>
              <a:spcAft>
                <a:spcPts val="0"/>
              </a:spcAft>
              <a:buFont typeface="Arial" charset="0"/>
              <a:buChar char="•"/>
              <a:defRPr/>
            </a:pPr>
            <a:endParaRPr lang="en-US" dirty="0" smtClean="0"/>
          </a:p>
          <a:p>
            <a:pPr fontAlgn="auto">
              <a:spcBef>
                <a:spcPts val="0"/>
              </a:spcBef>
              <a:spcAft>
                <a:spcPts val="0"/>
              </a:spcAft>
              <a:defRPr/>
            </a:pPr>
            <a:endParaRPr lang="en-US" dirty="0" smtClean="0"/>
          </a:p>
        </p:txBody>
      </p:sp>
      <p:sp>
        <p:nvSpPr>
          <p:cNvPr id="55299"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953FA8FF-DFE5-4DE5-B1F0-04DD439EAC7F}" type="slidenum">
              <a:rPr lang="en-US"/>
              <a:pPr fontAlgn="base">
                <a:spcBef>
                  <a:spcPct val="0"/>
                </a:spcBef>
                <a:spcAft>
                  <a:spcPct val="0"/>
                </a:spcAft>
              </a:pPr>
              <a:t>22</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Slide Image Placeholder 1"/>
          <p:cNvSpPr>
            <a:spLocks noGrp="1" noRot="1" noChangeAspect="1"/>
          </p:cNvSpPr>
          <p:nvPr>
            <p:ph type="sldImg"/>
          </p:nvPr>
        </p:nvSpPr>
        <p:spPr bwMode="auto">
          <a:noFill/>
          <a:ln>
            <a:solidFill>
              <a:srgbClr val="000000"/>
            </a:solidFill>
            <a:miter lim="800000"/>
            <a:headEnd/>
            <a:tailEnd/>
          </a:ln>
        </p:spPr>
      </p:sp>
      <p:sp>
        <p:nvSpPr>
          <p:cNvPr id="17410"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smtClean="0"/>
              <a:t>There are a lot of pros to FP. There are also a lot of cons – its' not a perfect paradigm, otherwise everyone would program in Ocaml or Haskell. </a:t>
            </a:r>
          </a:p>
          <a:p>
            <a:pPr>
              <a:spcBef>
                <a:spcPct val="0"/>
              </a:spcBef>
            </a:pPr>
            <a:endParaRPr lang="en-US" smtClean="0"/>
          </a:p>
          <a:p>
            <a:pPr>
              <a:spcBef>
                <a:spcPct val="0"/>
              </a:spcBef>
            </a:pPr>
            <a:r>
              <a:rPr lang="en-US" smtClean="0"/>
              <a:t>XOR code – very succinct and elegant.  But (especially for those of you who haven't used FP before) it might look confusing and hard to understand. Compare this to Java where well-written programs, especially with good variable naming, are extremely easy for even novices to understand.  </a:t>
            </a:r>
          </a:p>
        </p:txBody>
      </p:sp>
      <p:sp>
        <p:nvSpPr>
          <p:cNvPr id="17411"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A4EEF44D-DD0F-49DA-9191-28E0792547E6}" type="slidenum">
              <a:rPr lang="en-US"/>
              <a:pPr fontAlgn="base">
                <a:spcBef>
                  <a:spcPct val="0"/>
                </a:spcBef>
                <a:spcAft>
                  <a:spcPct val="0"/>
                </a:spcAft>
              </a:pPr>
              <a:t>2</a:t>
            </a:fld>
            <a:endParaRPr 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5" name="Slide Image Placeholder 1"/>
          <p:cNvSpPr>
            <a:spLocks noGrp="1" noRot="1" noChangeAspect="1"/>
          </p:cNvSpPr>
          <p:nvPr>
            <p:ph type="sldImg"/>
          </p:nvPr>
        </p:nvSpPr>
        <p:spPr bwMode="auto">
          <a:noFill/>
          <a:ln>
            <a:solidFill>
              <a:srgbClr val="000000"/>
            </a:solidFill>
            <a:miter lim="800000"/>
            <a:headEnd/>
            <a:tailEnd/>
          </a:ln>
        </p:spPr>
      </p:sp>
      <p:sp>
        <p:nvSpPr>
          <p:cNvPr id="57346"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smtClean="0"/>
              <a:t>Memoization:  Keeps functions calls from repeating the calculation of results for previously processed inputs.  A function is only executed once.  Related concept to caching or a lookup table.  In FP, generally the cache values are calculated on the fly as needed. Thus, Memoization is a means of lowering a function's </a:t>
            </a:r>
            <a:r>
              <a:rPr lang="en-US" i="1" smtClean="0"/>
              <a:t>time</a:t>
            </a:r>
            <a:r>
              <a:rPr lang="en-US" smtClean="0"/>
              <a:t> cost in exchange for </a:t>
            </a:r>
            <a:r>
              <a:rPr lang="en-US" i="1" smtClean="0"/>
              <a:t>space</a:t>
            </a:r>
            <a:r>
              <a:rPr lang="en-US" smtClean="0"/>
              <a:t> cost</a:t>
            </a:r>
          </a:p>
          <a:p>
            <a:pPr>
              <a:spcBef>
                <a:spcPct val="0"/>
              </a:spcBef>
            </a:pPr>
            <a:endParaRPr lang="en-US" smtClean="0"/>
          </a:p>
          <a:p>
            <a:pPr>
              <a:spcBef>
                <a:spcPct val="0"/>
              </a:spcBef>
            </a:pPr>
            <a:r>
              <a:rPr lang="en-US" smtClean="0"/>
              <a:t>Parallelization: the compiler can take two branches and concurrencize them easily without changing the behavior of the program.  As we mentioned before, since there are no side effects, there is flexibility in the execution order.  So it is very easy for the compiler to parallelize various operations and speed up their execution.</a:t>
            </a:r>
          </a:p>
          <a:p>
            <a:pPr>
              <a:spcBef>
                <a:spcPct val="0"/>
              </a:spcBef>
            </a:pPr>
            <a:endParaRPr lang="en-US" smtClean="0"/>
          </a:p>
          <a:p>
            <a:pPr>
              <a:spcBef>
                <a:spcPct val="0"/>
              </a:spcBef>
            </a:pPr>
            <a:r>
              <a:rPr lang="en-US" smtClean="0"/>
              <a:t>Common subexpression elimination: Commonly used expressions can be pre-computed ahead of time.  Once again, perhaps using a cache or map.</a:t>
            </a:r>
          </a:p>
          <a:p>
            <a:pPr>
              <a:spcBef>
                <a:spcPct val="0"/>
              </a:spcBef>
            </a:pPr>
            <a:endParaRPr lang="en-US" smtClean="0"/>
          </a:p>
        </p:txBody>
      </p:sp>
      <p:sp>
        <p:nvSpPr>
          <p:cNvPr id="57347"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36E4FAB1-CB89-499C-AD15-2B223F10D530}" type="slidenum">
              <a:rPr lang="en-US"/>
              <a:pPr fontAlgn="base">
                <a:spcBef>
                  <a:spcPct val="0"/>
                </a:spcBef>
                <a:spcAft>
                  <a:spcPct val="0"/>
                </a:spcAft>
              </a:pPr>
              <a:t>23</a:t>
            </a:fld>
            <a:endParaRPr 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7" name="Slide Image Placeholder 1"/>
          <p:cNvSpPr>
            <a:spLocks noGrp="1" noRot="1" noChangeAspect="1"/>
          </p:cNvSpPr>
          <p:nvPr>
            <p:ph type="sldImg"/>
          </p:nvPr>
        </p:nvSpPr>
        <p:spPr bwMode="auto">
          <a:noFill/>
          <a:ln>
            <a:solidFill>
              <a:srgbClr val="000000"/>
            </a:solidFill>
            <a:miter lim="800000"/>
            <a:headEnd/>
            <a:tailEnd/>
          </a:ln>
        </p:spPr>
      </p:sp>
      <p:sp>
        <p:nvSpPr>
          <p:cNvPr id="60418"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smtClean="0"/>
          </a:p>
        </p:txBody>
      </p:sp>
      <p:sp>
        <p:nvSpPr>
          <p:cNvPr id="60419"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25D53984-F277-47ED-AA70-CD60013B3720}" type="slidenum">
              <a:rPr lang="en-US"/>
              <a:pPr fontAlgn="base">
                <a:spcBef>
                  <a:spcPct val="0"/>
                </a:spcBef>
                <a:spcAft>
                  <a:spcPct val="0"/>
                </a:spcAft>
              </a:pPr>
              <a:t>25</a:t>
            </a:fld>
            <a:endParaRPr 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5" name="Slide Image Placeholder 1"/>
          <p:cNvSpPr>
            <a:spLocks noGrp="1" noRot="1" noChangeAspect="1"/>
          </p:cNvSpPr>
          <p:nvPr>
            <p:ph type="sldImg"/>
          </p:nvPr>
        </p:nvSpPr>
        <p:spPr bwMode="auto">
          <a:noFill/>
          <a:ln>
            <a:solidFill>
              <a:srgbClr val="000000"/>
            </a:solidFill>
            <a:miter lim="800000"/>
            <a:headEnd/>
            <a:tailEnd/>
          </a:ln>
        </p:spPr>
      </p:sp>
      <p:sp>
        <p:nvSpPr>
          <p:cNvPr id="62466"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smtClean="0"/>
              <a:t>As mentioned before, FP is succinct. Here's an example. </a:t>
            </a:r>
          </a:p>
          <a:p>
            <a:pPr>
              <a:spcBef>
                <a:spcPct val="0"/>
              </a:spcBef>
            </a:pPr>
            <a:endParaRPr lang="en-US" smtClean="0"/>
          </a:p>
          <a:p>
            <a:pPr>
              <a:spcBef>
                <a:spcPct val="0"/>
              </a:spcBef>
            </a:pPr>
            <a:r>
              <a:rPr lang="en-US" smtClean="0"/>
              <a:t>Scanner: Syntax should be recognizable. </a:t>
            </a:r>
          </a:p>
          <a:p>
            <a:pPr>
              <a:spcBef>
                <a:spcPct val="0"/>
              </a:spcBef>
            </a:pPr>
            <a:endParaRPr lang="en-US" smtClean="0"/>
          </a:p>
          <a:p>
            <a:pPr>
              <a:spcBef>
                <a:spcPct val="0"/>
              </a:spcBef>
            </a:pPr>
            <a:r>
              <a:rPr lang="en-US" smtClean="0"/>
              <a:t>AST: makes use of the "type" command</a:t>
            </a:r>
          </a:p>
          <a:p>
            <a:pPr>
              <a:spcBef>
                <a:spcPct val="0"/>
              </a:spcBef>
            </a:pPr>
            <a:r>
              <a:rPr lang="en-US" smtClean="0"/>
              <a:t>OCaml allows you to create your own types on the fly.  The first example for "operator" is pretty simple. It can functionally almost be considered an enum. But OCaml also allows you to make more complex types, where you can define the structure of the type. For example, the "expr" type.  (You can think of the * in the expr type as simply a comma. It's merely syntax that serves to separate the parts of the Binop from each other)</a:t>
            </a:r>
          </a:p>
          <a:p>
            <a:pPr>
              <a:spcBef>
                <a:spcPct val="0"/>
              </a:spcBef>
            </a:pPr>
            <a:endParaRPr lang="en-US" smtClean="0"/>
          </a:p>
          <a:p>
            <a:pPr>
              <a:spcBef>
                <a:spcPct val="0"/>
              </a:spcBef>
            </a:pPr>
            <a:r>
              <a:rPr lang="en-US" smtClean="0"/>
              <a:t>This is one of the example of how compilers are much easier to write in OCaml. Compare this to the ASTs students are writing in Java or C++. Java requires objects for each node, and you end up with dozens of class files to instantiate all of these. C you normally end up with tons of structs.  </a:t>
            </a:r>
          </a:p>
          <a:p>
            <a:pPr>
              <a:spcBef>
                <a:spcPct val="0"/>
              </a:spcBef>
            </a:pPr>
            <a:endParaRPr lang="en-US" smtClean="0"/>
          </a:p>
          <a:p>
            <a:pPr>
              <a:spcBef>
                <a:spcPct val="0"/>
              </a:spcBef>
            </a:pPr>
            <a:r>
              <a:rPr lang="en-US" smtClean="0"/>
              <a:t>OCaml is much simpler, more succinct, and the format of it actually closely follows what you see in the parser. So there isn't even much work to do.  90% of building the AST is just taking the parser and re-writing your grammar as type definitions.</a:t>
            </a:r>
            <a:br>
              <a:rPr lang="en-US" smtClean="0"/>
            </a:br>
            <a:r>
              <a:rPr lang="en-US" smtClean="0"/>
              <a:t> </a:t>
            </a:r>
          </a:p>
        </p:txBody>
      </p:sp>
      <p:sp>
        <p:nvSpPr>
          <p:cNvPr id="62467"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4BB076B9-4C4C-444B-A642-1D17BC51159E}" type="slidenum">
              <a:rPr lang="en-US"/>
              <a:pPr fontAlgn="base">
                <a:spcBef>
                  <a:spcPct val="0"/>
                </a:spcBef>
                <a:spcAft>
                  <a:spcPct val="0"/>
                </a:spcAft>
              </a:pPr>
              <a:t>26</a:t>
            </a:fld>
            <a:endParaRPr 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3" name="Slide Image Placeholder 1"/>
          <p:cNvSpPr>
            <a:spLocks noGrp="1" noRot="1" noChangeAspect="1"/>
          </p:cNvSpPr>
          <p:nvPr>
            <p:ph type="sldImg"/>
          </p:nvPr>
        </p:nvSpPr>
        <p:spPr bwMode="auto">
          <a:noFill/>
          <a:ln>
            <a:solidFill>
              <a:srgbClr val="000000"/>
            </a:solidFill>
            <a:miter lim="800000"/>
            <a:headEnd/>
            <a:tailEnd/>
          </a:ln>
        </p:spPr>
      </p:sp>
      <p:sp>
        <p:nvSpPr>
          <p:cNvPr id="64514"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smtClean="0"/>
          </a:p>
        </p:txBody>
      </p:sp>
      <p:sp>
        <p:nvSpPr>
          <p:cNvPr id="64515"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50392CD1-7315-430E-A453-6CE0B38AACF8}" type="slidenum">
              <a:rPr lang="en-US"/>
              <a:pPr fontAlgn="base">
                <a:spcBef>
                  <a:spcPct val="0"/>
                </a:spcBef>
                <a:spcAft>
                  <a:spcPct val="0"/>
                </a:spcAft>
              </a:pPr>
              <a:t>27</a:t>
            </a:fld>
            <a:endParaRPr lang="en-US"/>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1" name="Slide Image Placeholder 1"/>
          <p:cNvSpPr>
            <a:spLocks noGrp="1" noRot="1" noChangeAspect="1"/>
          </p:cNvSpPr>
          <p:nvPr>
            <p:ph type="sldImg"/>
          </p:nvPr>
        </p:nvSpPr>
        <p:spPr bwMode="auto">
          <a:noFill/>
          <a:ln>
            <a:solidFill>
              <a:srgbClr val="000000"/>
            </a:solidFill>
            <a:miter lim="800000"/>
            <a:headEnd/>
            <a:tailEnd/>
          </a:ln>
        </p:spPr>
      </p:sp>
      <p:sp>
        <p:nvSpPr>
          <p:cNvPr id="66562"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smtClean="0"/>
          </a:p>
        </p:txBody>
      </p:sp>
      <p:sp>
        <p:nvSpPr>
          <p:cNvPr id="66563"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4147A87C-2E04-44B2-8D26-12EBF1584433}" type="slidenum">
              <a:rPr lang="en-US"/>
              <a:pPr fontAlgn="base">
                <a:spcBef>
                  <a:spcPct val="0"/>
                </a:spcBef>
                <a:spcAft>
                  <a:spcPct val="0"/>
                </a:spcAft>
              </a:pPr>
              <a:t>28</a:t>
            </a:fld>
            <a:endParaRPr lang="en-US"/>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09" name="Slide Image Placeholder 1"/>
          <p:cNvSpPr>
            <a:spLocks noGrp="1" noRot="1" noChangeAspect="1"/>
          </p:cNvSpPr>
          <p:nvPr>
            <p:ph type="sldImg"/>
          </p:nvPr>
        </p:nvSpPr>
        <p:spPr bwMode="auto">
          <a:noFill/>
          <a:ln>
            <a:solidFill>
              <a:srgbClr val="000000"/>
            </a:solidFill>
            <a:miter lim="800000"/>
            <a:headEnd/>
            <a:tailEnd/>
          </a:ln>
        </p:spPr>
      </p:sp>
      <p:sp>
        <p:nvSpPr>
          <p:cNvPr id="68610"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smtClean="0"/>
              <a:t>To explain how the calc.ml slide operates</a:t>
            </a:r>
          </a:p>
        </p:txBody>
      </p:sp>
      <p:sp>
        <p:nvSpPr>
          <p:cNvPr id="68611"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C2C1CB0B-4051-406E-82B0-A460197A02B5}" type="slidenum">
              <a:rPr lang="en-US"/>
              <a:pPr fontAlgn="base">
                <a:spcBef>
                  <a:spcPct val="0"/>
                </a:spcBef>
                <a:spcAft>
                  <a:spcPct val="0"/>
                </a:spcAft>
              </a:pPr>
              <a:t>29</a:t>
            </a:fld>
            <a:endParaRPr lang="en-US"/>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7" name="Slide Image Placeholder 1"/>
          <p:cNvSpPr>
            <a:spLocks noGrp="1" noRot="1" noChangeAspect="1"/>
          </p:cNvSpPr>
          <p:nvPr>
            <p:ph type="sldImg"/>
          </p:nvPr>
        </p:nvSpPr>
        <p:spPr bwMode="auto">
          <a:noFill/>
          <a:ln>
            <a:solidFill>
              <a:srgbClr val="000000"/>
            </a:solidFill>
            <a:miter lim="800000"/>
            <a:headEnd/>
            <a:tailEnd/>
          </a:ln>
        </p:spPr>
      </p:sp>
      <p:sp>
        <p:nvSpPr>
          <p:cNvPr id="70658"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smtClean="0"/>
          </a:p>
        </p:txBody>
      </p:sp>
      <p:sp>
        <p:nvSpPr>
          <p:cNvPr id="70659"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47ABF776-D421-4BB3-AEDF-BABF6549960C}" type="slidenum">
              <a:rPr lang="en-US"/>
              <a:pPr fontAlgn="base">
                <a:spcBef>
                  <a:spcPct val="0"/>
                </a:spcBef>
                <a:spcAft>
                  <a:spcPct val="0"/>
                </a:spcAft>
              </a:pPr>
              <a:t>30</a:t>
            </a:fld>
            <a:endParaRPr lang="en-US"/>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5" name="Slide Image Placeholder 1"/>
          <p:cNvSpPr>
            <a:spLocks noGrp="1" noRot="1" noChangeAspect="1"/>
          </p:cNvSpPr>
          <p:nvPr>
            <p:ph type="sldImg"/>
          </p:nvPr>
        </p:nvSpPr>
        <p:spPr bwMode="auto">
          <a:noFill/>
          <a:ln>
            <a:solidFill>
              <a:srgbClr val="000000"/>
            </a:solidFill>
            <a:miter lim="800000"/>
            <a:headEnd/>
            <a:tailEnd/>
          </a:ln>
        </p:spPr>
      </p:sp>
      <p:sp>
        <p:nvSpPr>
          <p:cNvPr id="72706"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smtClean="0"/>
          </a:p>
        </p:txBody>
      </p:sp>
      <p:sp>
        <p:nvSpPr>
          <p:cNvPr id="72707"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A6E1FD43-1087-4054-B511-52AE2CF80360}" type="slidenum">
              <a:rPr lang="en-US"/>
              <a:pPr fontAlgn="base">
                <a:spcBef>
                  <a:spcPct val="0"/>
                </a:spcBef>
                <a:spcAft>
                  <a:spcPct val="0"/>
                </a:spcAft>
              </a:pPr>
              <a:t>31</a:t>
            </a:fld>
            <a:endParaRPr lang="en-US"/>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3" name="Slide Image Placeholder 1"/>
          <p:cNvSpPr>
            <a:spLocks noGrp="1" noRot="1" noChangeAspect="1"/>
          </p:cNvSpPr>
          <p:nvPr>
            <p:ph type="sldImg"/>
          </p:nvPr>
        </p:nvSpPr>
        <p:spPr bwMode="auto">
          <a:noFill/>
          <a:ln>
            <a:solidFill>
              <a:srgbClr val="000000"/>
            </a:solidFill>
            <a:miter lim="800000"/>
            <a:headEnd/>
            <a:tailEnd/>
          </a:ln>
        </p:spPr>
      </p:sp>
      <p:sp>
        <p:nvSpPr>
          <p:cNvPr id="74754"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smtClean="0"/>
          </a:p>
        </p:txBody>
      </p:sp>
      <p:sp>
        <p:nvSpPr>
          <p:cNvPr id="74755"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0782DEC1-DB36-41DB-B123-05E7418E2C36}" type="slidenum">
              <a:rPr lang="en-US"/>
              <a:pPr fontAlgn="base">
                <a:spcBef>
                  <a:spcPct val="0"/>
                </a:spcBef>
                <a:spcAft>
                  <a:spcPct val="0"/>
                </a:spcAft>
              </a:pPr>
              <a:t>32</a:t>
            </a:fld>
            <a:endParaRPr lang="en-US"/>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1" name="Slide Image Placeholder 1"/>
          <p:cNvSpPr>
            <a:spLocks noGrp="1" noRot="1" noChangeAspect="1"/>
          </p:cNvSpPr>
          <p:nvPr>
            <p:ph type="sldImg"/>
          </p:nvPr>
        </p:nvSpPr>
        <p:spPr bwMode="auto">
          <a:noFill/>
          <a:ln>
            <a:solidFill>
              <a:srgbClr val="000000"/>
            </a:solidFill>
            <a:miter lim="800000"/>
            <a:headEnd/>
            <a:tailEnd/>
          </a:ln>
        </p:spPr>
      </p:sp>
      <p:sp>
        <p:nvSpPr>
          <p:cNvPr id="76802"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smtClean="0"/>
          </a:p>
        </p:txBody>
      </p:sp>
      <p:sp>
        <p:nvSpPr>
          <p:cNvPr id="76803"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5BD3C954-7A16-4D98-9201-EBAB7C6BE942}" type="slidenum">
              <a:rPr lang="en-US"/>
              <a:pPr fontAlgn="base">
                <a:spcBef>
                  <a:spcPct val="0"/>
                </a:spcBef>
                <a:spcAft>
                  <a:spcPct val="0"/>
                </a:spcAft>
              </a:pPr>
              <a:t>33</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Slide Image Placeholder 1"/>
          <p:cNvSpPr>
            <a:spLocks noGrp="1" noRot="1" noChangeAspect="1"/>
          </p:cNvSpPr>
          <p:nvPr>
            <p:ph type="sldImg"/>
          </p:nvPr>
        </p:nvSpPr>
        <p:spPr bwMode="auto">
          <a:noFill/>
          <a:ln>
            <a:solidFill>
              <a:srgbClr val="000000"/>
            </a:solidFill>
            <a:miter lim="800000"/>
            <a:headEnd/>
            <a:tailEnd/>
          </a:ln>
        </p:spPr>
      </p:sp>
      <p:sp>
        <p:nvSpPr>
          <p:cNvPr id="20482"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smtClean="0"/>
              <a:t>Functional Programming is a type of programming paradigm that focuses on the evaluation/application of functions --  the programs consist entirely of functions.  The functions are all defined recursively, one within the other. Each function takes a single input and outputs a single result (which is then used by the function in which it is nested)</a:t>
            </a:r>
          </a:p>
          <a:p>
            <a:pPr>
              <a:spcBef>
                <a:spcPct val="0"/>
              </a:spcBef>
            </a:pPr>
            <a:endParaRPr lang="en-US" smtClean="0"/>
          </a:p>
          <a:p>
            <a:pPr>
              <a:spcBef>
                <a:spcPct val="0"/>
              </a:spcBef>
            </a:pPr>
            <a:r>
              <a:rPr lang="en-US" smtClean="0"/>
              <a:t>The main program itself is written as a function that receives that program’s input as its argument and delivers the program’s output as its result.  The main program is then itself defined in terms of other functions, which are defined in terms of other functions…until we get down to the primitives.</a:t>
            </a:r>
          </a:p>
          <a:p>
            <a:pPr>
              <a:spcBef>
                <a:spcPct val="0"/>
              </a:spcBef>
            </a:pPr>
            <a:endParaRPr lang="en-US" smtClean="0"/>
          </a:p>
          <a:p>
            <a:pPr>
              <a:spcBef>
                <a:spcPct val="0"/>
              </a:spcBef>
            </a:pPr>
            <a:r>
              <a:rPr lang="en-US" smtClean="0"/>
              <a:t>This concept of nested functions might be familiar to you from lambda calculus.  </a:t>
            </a:r>
          </a:p>
        </p:txBody>
      </p:sp>
      <p:sp>
        <p:nvSpPr>
          <p:cNvPr id="20483"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5921795C-44AB-4C7D-A7F8-EBAAF3C21331}" type="slidenum">
              <a:rPr lang="en-US"/>
              <a:pPr fontAlgn="base">
                <a:spcBef>
                  <a:spcPct val="0"/>
                </a:spcBef>
                <a:spcAft>
                  <a:spcPct val="0"/>
                </a:spcAft>
              </a:pPr>
              <a:t>4</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Slide Image Placeholder 1"/>
          <p:cNvSpPr>
            <a:spLocks noGrp="1" noRot="1" noChangeAspect="1"/>
          </p:cNvSpPr>
          <p:nvPr>
            <p:ph type="sldImg"/>
          </p:nvPr>
        </p:nvSpPr>
        <p:spPr bwMode="auto">
          <a:noFill/>
          <a:ln>
            <a:solidFill>
              <a:srgbClr val="000000"/>
            </a:solidFill>
            <a:miter lim="800000"/>
            <a:headEnd/>
            <a:tailEnd/>
          </a:ln>
        </p:spPr>
      </p:sp>
      <p:sp>
        <p:nvSpPr>
          <p:cNvPr id="22530"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smtClean="0"/>
              <a:t>Since Functional programming is built on the evaluation of functions, it avoids state and mutable data.  Compare this to imperative programming which embraces changes in state. (we can simply define state as a program counter and bindings from names to values)</a:t>
            </a:r>
          </a:p>
          <a:p>
            <a:pPr>
              <a:spcBef>
                <a:spcPct val="0"/>
              </a:spcBef>
            </a:pPr>
            <a:endParaRPr lang="en-US" smtClean="0"/>
          </a:p>
          <a:p>
            <a:pPr>
              <a:spcBef>
                <a:spcPct val="0"/>
              </a:spcBef>
            </a:pPr>
            <a:r>
              <a:rPr lang="en-US" smtClean="0"/>
              <a:t>	For example, in C and Java etc. you are always setting a variable, say int x. Then changing x=4, then x=5. We readily change the value, write functions to manipulate variables and change state and use it very heavily to manipulate our programs. Everyone has written in Java accessor functions to specifically get and set variable values. </a:t>
            </a:r>
          </a:p>
          <a:p>
            <a:pPr>
              <a:spcBef>
                <a:spcPct val="0"/>
              </a:spcBef>
            </a:pPr>
            <a:endParaRPr lang="en-US" smtClean="0"/>
          </a:p>
          <a:p>
            <a:pPr>
              <a:spcBef>
                <a:spcPct val="0"/>
              </a:spcBef>
            </a:pPr>
            <a:r>
              <a:rPr lang="en-US" smtClean="0"/>
              <a:t>	State is changing…the value of x is different based on where in the program we are.  This sort of behavior does not generally apply in functional programing.  When a value is set, it is set for good. (we'll see some good benefits from this later)</a:t>
            </a:r>
          </a:p>
          <a:p>
            <a:pPr>
              <a:spcBef>
                <a:spcPct val="0"/>
              </a:spcBef>
            </a:pPr>
            <a:endParaRPr lang="en-US" smtClean="0"/>
          </a:p>
          <a:p>
            <a:pPr>
              <a:spcBef>
                <a:spcPct val="0"/>
              </a:spcBef>
            </a:pPr>
            <a:r>
              <a:rPr lang="en-US" smtClean="0"/>
              <a:t> Instead, as mentioned above, functional programming will apply functions (to functions, to functions…) to calculate some final value rather than changing the value of internal states and variables.</a:t>
            </a:r>
          </a:p>
          <a:p>
            <a:pPr>
              <a:spcBef>
                <a:spcPct val="0"/>
              </a:spcBef>
            </a:pPr>
            <a:endParaRPr lang="en-US" smtClean="0"/>
          </a:p>
          <a:p>
            <a:pPr>
              <a:spcBef>
                <a:spcPct val="0"/>
              </a:spcBef>
            </a:pPr>
            <a:r>
              <a:rPr lang="en-US" smtClean="0"/>
              <a:t>Because of this, we don't have "assignments" in FP. Instead we have "bindings." An example of how this conceptually differs is shown above.  You can also think of a binding as connecting a *new* name with a value.  If there's already an existing binding with the same name, it merely hides the old binding.  Anything that saw the old binding will still use the old value.  </a:t>
            </a:r>
          </a:p>
          <a:p>
            <a:pPr>
              <a:spcBef>
                <a:spcPct val="0"/>
              </a:spcBef>
            </a:pPr>
            <a:endParaRPr lang="en-US" smtClean="0"/>
          </a:p>
          <a:p>
            <a:pPr>
              <a:spcBef>
                <a:spcPct val="0"/>
              </a:spcBef>
            </a:pPr>
            <a:endParaRPr lang="en-US" smtClean="0"/>
          </a:p>
        </p:txBody>
      </p:sp>
      <p:sp>
        <p:nvSpPr>
          <p:cNvPr id="22531"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80E7D46A-5D24-4D44-8B5F-8E675B338E72}" type="slidenum">
              <a:rPr lang="en-US"/>
              <a:pPr fontAlgn="base">
                <a:spcBef>
                  <a:spcPct val="0"/>
                </a:spcBef>
                <a:spcAft>
                  <a:spcPct val="0"/>
                </a:spcAft>
              </a:pPr>
              <a:t>5</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Slide Image Placeholder 1"/>
          <p:cNvSpPr>
            <a:spLocks noGrp="1" noRot="1" noChangeAspect="1"/>
          </p:cNvSpPr>
          <p:nvPr>
            <p:ph type="sldImg"/>
          </p:nvPr>
        </p:nvSpPr>
        <p:spPr bwMode="auto">
          <a:noFill/>
          <a:ln>
            <a:solidFill>
              <a:srgbClr val="000000"/>
            </a:solidFill>
            <a:miter lim="800000"/>
            <a:headEnd/>
            <a:tailEnd/>
          </a:ln>
        </p:spPr>
      </p:sp>
      <p:sp>
        <p:nvSpPr>
          <p:cNvPr id="24578"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smtClean="0"/>
              <a:t>It is not uncommon for people to  find functional programming awkward to use when they first encounter it.  The way of thinking is different and can be unintuitive at first.  Code, albeit short and efficient, can take a new programmer a long time to write.  So why bother using functional programming at all?</a:t>
            </a:r>
          </a:p>
          <a:p>
            <a:pPr>
              <a:spcBef>
                <a:spcPct val="0"/>
              </a:spcBef>
            </a:pPr>
            <a:endParaRPr lang="en-US" smtClean="0"/>
          </a:p>
          <a:p>
            <a:pPr>
              <a:spcBef>
                <a:spcPct val="0"/>
              </a:spcBef>
            </a:pPr>
            <a:r>
              <a:rPr lang="en-US" smtClean="0"/>
              <a:t>There are a lot of advantages to functional programming. But another point to consider is that, once you get used to how to “think” in functional programming, it honestly does become easier to use and quicker to write.  So the initial “awkwardness” and the long amount of time required to write short amounts of code, which some people encounter when first trying a functional programming language, is only temporary. </a:t>
            </a:r>
          </a:p>
          <a:p>
            <a:pPr>
              <a:spcBef>
                <a:spcPct val="0"/>
              </a:spcBef>
            </a:pPr>
            <a:endParaRPr lang="en-US" smtClean="0"/>
          </a:p>
          <a:p>
            <a:pPr>
              <a:spcBef>
                <a:spcPct val="0"/>
              </a:spcBef>
            </a:pPr>
            <a:endParaRPr lang="en-US" smtClean="0"/>
          </a:p>
        </p:txBody>
      </p:sp>
      <p:sp>
        <p:nvSpPr>
          <p:cNvPr id="24579"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B2F36554-AD29-4245-B758-43739CC05DD4}" type="slidenum">
              <a:rPr lang="en-US"/>
              <a:pPr fontAlgn="base">
                <a:spcBef>
                  <a:spcPct val="0"/>
                </a:spcBef>
                <a:spcAft>
                  <a:spcPct val="0"/>
                </a:spcAft>
              </a:pPr>
              <a:t>6</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Slide Image Placeholder 1"/>
          <p:cNvSpPr>
            <a:spLocks noGrp="1" noRot="1" noChangeAspect="1"/>
          </p:cNvSpPr>
          <p:nvPr>
            <p:ph type="sldImg"/>
          </p:nvPr>
        </p:nvSpPr>
        <p:spPr bwMode="auto">
          <a:noFill/>
          <a:ln>
            <a:solidFill>
              <a:srgbClr val="000000"/>
            </a:solidFill>
            <a:miter lim="800000"/>
            <a:headEnd/>
            <a:tailEnd/>
          </a:ln>
        </p:spPr>
      </p:sp>
      <p:sp>
        <p:nvSpPr>
          <p:cNvPr id="27650"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smtClean="0"/>
          </a:p>
        </p:txBody>
      </p:sp>
      <p:sp>
        <p:nvSpPr>
          <p:cNvPr id="27651"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EE131165-4437-4D45-B486-9BD6528814E2}" type="slidenum">
              <a:rPr lang="en-US"/>
              <a:pPr fontAlgn="base">
                <a:spcBef>
                  <a:spcPct val="0"/>
                </a:spcBef>
                <a:spcAft>
                  <a:spcPct val="0"/>
                </a:spcAft>
              </a:pPr>
              <a:t>8</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Slide Image Placeholder 1"/>
          <p:cNvSpPr>
            <a:spLocks noGrp="1" noRot="1" noChangeAspect="1"/>
          </p:cNvSpPr>
          <p:nvPr>
            <p:ph type="sldImg"/>
          </p:nvPr>
        </p:nvSpPr>
        <p:spPr bwMode="auto">
          <a:noFill/>
          <a:ln>
            <a:solidFill>
              <a:srgbClr val="000000"/>
            </a:solidFill>
            <a:miter lim="800000"/>
            <a:headEnd/>
            <a:tailEnd/>
          </a:ln>
        </p:spPr>
      </p:sp>
      <p:sp>
        <p:nvSpPr>
          <p:cNvPr id="29698"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smtClean="0"/>
              <a:t>This is an ANONYMOUS, unnamed,  function. </a:t>
            </a:r>
          </a:p>
          <a:p>
            <a:pPr>
              <a:spcBef>
                <a:spcPct val="0"/>
              </a:spcBef>
            </a:pPr>
            <a:endParaRPr lang="en-US" smtClean="0"/>
          </a:p>
          <a:p>
            <a:pPr>
              <a:spcBef>
                <a:spcPct val="0"/>
              </a:spcBef>
            </a:pPr>
            <a:r>
              <a:rPr lang="en-US" smtClean="0"/>
              <a:t>In lambda calculus terms we say this “binds the variable </a:t>
            </a:r>
            <a:r>
              <a:rPr lang="en-US" i="1" smtClean="0"/>
              <a:t>x</a:t>
            </a:r>
            <a:r>
              <a:rPr lang="en-US" smtClean="0"/>
              <a:t> in the expression </a:t>
            </a:r>
            <a:r>
              <a:rPr lang="en-US" i="1" smtClean="0"/>
              <a:t>e.</a:t>
            </a:r>
            <a:r>
              <a:rPr lang="en-US" smtClean="0"/>
              <a:t>” </a:t>
            </a:r>
          </a:p>
          <a:p>
            <a:pPr>
              <a:spcBef>
                <a:spcPct val="0"/>
              </a:spcBef>
            </a:pPr>
            <a:endParaRPr lang="en-US" smtClean="0"/>
          </a:p>
          <a:p>
            <a:pPr>
              <a:spcBef>
                <a:spcPct val="0"/>
              </a:spcBef>
            </a:pPr>
            <a:r>
              <a:rPr lang="en-US" smtClean="0"/>
              <a:t>and that expr is the body of the function and the scope of the variable.</a:t>
            </a:r>
          </a:p>
          <a:p>
            <a:pPr>
              <a:spcBef>
                <a:spcPct val="0"/>
              </a:spcBef>
            </a:pPr>
            <a:endParaRPr lang="en-US" smtClean="0"/>
          </a:p>
        </p:txBody>
      </p:sp>
      <p:sp>
        <p:nvSpPr>
          <p:cNvPr id="29699"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AF5E0934-B74F-4D23-BC67-33882BF61A6C}" type="slidenum">
              <a:rPr lang="en-US"/>
              <a:pPr fontAlgn="base">
                <a:spcBef>
                  <a:spcPct val="0"/>
                </a:spcBef>
                <a:spcAft>
                  <a:spcPct val="0"/>
                </a:spcAft>
              </a:pPr>
              <a:t>9</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Slide Image Placeholder 1"/>
          <p:cNvSpPr>
            <a:spLocks noGrp="1" noRot="1" noChangeAspect="1"/>
          </p:cNvSpPr>
          <p:nvPr>
            <p:ph type="sldImg"/>
          </p:nvPr>
        </p:nvSpPr>
        <p:spPr bwMode="auto">
          <a:noFill/>
          <a:ln>
            <a:solidFill>
              <a:srgbClr val="000000"/>
            </a:solidFill>
            <a:miter lim="800000"/>
            <a:headEnd/>
            <a:tailEnd/>
          </a:ln>
        </p:spPr>
      </p:sp>
      <p:sp>
        <p:nvSpPr>
          <p:cNvPr id="31746"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smtClean="0"/>
              <a:t>This syntax might all seem a little less cryptic, when we realize it's very similar to what we all saw in high school math.</a:t>
            </a:r>
          </a:p>
          <a:p>
            <a:pPr>
              <a:spcBef>
                <a:spcPct val="0"/>
              </a:spcBef>
            </a:pPr>
            <a:endParaRPr lang="en-US" smtClean="0"/>
          </a:p>
        </p:txBody>
      </p:sp>
      <p:sp>
        <p:nvSpPr>
          <p:cNvPr id="31747"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6B4D9F03-D009-4B19-B693-B637FE889666}" type="slidenum">
              <a:rPr lang="en-US"/>
              <a:pPr fontAlgn="base">
                <a:spcBef>
                  <a:spcPct val="0"/>
                </a:spcBef>
                <a:spcAft>
                  <a:spcPct val="0"/>
                </a:spcAft>
              </a:pPr>
              <a:t>10</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Slide Image Placeholder 1"/>
          <p:cNvSpPr>
            <a:spLocks noGrp="1" noRot="1" noChangeAspect="1"/>
          </p:cNvSpPr>
          <p:nvPr>
            <p:ph type="sldImg"/>
          </p:nvPr>
        </p:nvSpPr>
        <p:spPr bwMode="auto">
          <a:noFill/>
          <a:ln>
            <a:solidFill>
              <a:srgbClr val="000000"/>
            </a:solidFill>
            <a:miter lim="800000"/>
            <a:headEnd/>
            <a:tailEnd/>
          </a:ln>
        </p:spPr>
      </p:sp>
      <p:sp>
        <p:nvSpPr>
          <p:cNvPr id="33794"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smtClean="0"/>
              <a:t>It's worth noting, As a side note, a useful OCaml command to know is the </a:t>
            </a:r>
            <a:r>
              <a:rPr lang="en-US" i="1" smtClean="0"/>
              <a:t>let</a:t>
            </a:r>
            <a:r>
              <a:rPr lang="en-US" smtClean="0"/>
              <a:t> command which can be used to equivalently define (and name) functions.  For example, </a:t>
            </a:r>
            <a:r>
              <a:rPr lang="en-US" i="1" smtClean="0"/>
              <a:t>let myFunction x = e;</a:t>
            </a:r>
            <a:r>
              <a:rPr lang="en-US" smtClean="0"/>
              <a:t>  </a:t>
            </a:r>
          </a:p>
          <a:p>
            <a:pPr>
              <a:spcBef>
                <a:spcPct val="0"/>
              </a:spcBef>
            </a:pPr>
            <a:endParaRPr lang="en-US" smtClean="0"/>
          </a:p>
          <a:p>
            <a:pPr>
              <a:spcBef>
                <a:spcPct val="0"/>
              </a:spcBef>
            </a:pPr>
            <a:r>
              <a:rPr lang="en-US" smtClean="0"/>
              <a:t>How does this work beneath the surface?  In reality, the OCaml code </a:t>
            </a:r>
            <a:r>
              <a:rPr lang="en-US" i="1" smtClean="0"/>
              <a:t>let square x = x * x;;</a:t>
            </a:r>
            <a:r>
              <a:rPr lang="en-US" smtClean="0"/>
              <a:t> is shorthand for </a:t>
            </a:r>
            <a:r>
              <a:rPr lang="en-US" i="1" smtClean="0"/>
              <a:t>let square = fun x →  x * x;;</a:t>
            </a:r>
            <a:r>
              <a:rPr lang="en-US" smtClean="0"/>
              <a:t>  It’s rather a combination of anonymous function declaration and binding. </a:t>
            </a:r>
          </a:p>
          <a:p>
            <a:pPr>
              <a:spcBef>
                <a:spcPct val="0"/>
              </a:spcBef>
            </a:pPr>
            <a:endParaRPr lang="en-US" smtClean="0"/>
          </a:p>
        </p:txBody>
      </p:sp>
      <p:sp>
        <p:nvSpPr>
          <p:cNvPr id="33795"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C96176A0-DBA4-42C0-8B4E-E3BB7670092B}" type="slidenum">
              <a:rPr lang="en-US"/>
              <a:pPr fontAlgn="base">
                <a:spcBef>
                  <a:spcPct val="0"/>
                </a:spcBef>
                <a:spcAft>
                  <a:spcPct val="0"/>
                </a:spcAft>
              </a:pPr>
              <a:t>11</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fld id="{0329AB2C-7003-4503-BAC3-BA9D05A4AE83}" type="datetimeFigureOut">
              <a:rPr lang="en-US"/>
              <a:pPr>
                <a:defRPr/>
              </a:pPr>
              <a:t>4/24/2013</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4579132D-65A1-449F-9C1B-D96B917B5F6F}"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508B9F37-B44C-44DF-9764-95A0482C98DF}" type="datetimeFigureOut">
              <a:rPr lang="en-US"/>
              <a:pPr>
                <a:defRPr/>
              </a:pPr>
              <a:t>4/24/2013</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38B5AC4C-94F8-439E-B00A-6151F0E5580D}"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B0F48444-6EC5-4E77-96B2-D47C7AED8117}" type="datetimeFigureOut">
              <a:rPr lang="en-US"/>
              <a:pPr>
                <a:defRPr/>
              </a:pPr>
              <a:t>4/24/2013</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8D69FB8C-B904-428A-ADAC-6371D0F11597}"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E7A3B9C6-196E-4CA8-9C39-5C307C5E52C1}" type="datetimeFigureOut">
              <a:rPr lang="en-US"/>
              <a:pPr>
                <a:defRPr/>
              </a:pPr>
              <a:t>4/24/2013</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442F780C-2527-4018-9534-DAC92EBC1E08}"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092549C5-AC01-4BE7-AD24-DA7CDFA3C964}" type="datetimeFigureOut">
              <a:rPr lang="en-US"/>
              <a:pPr>
                <a:defRPr/>
              </a:pPr>
              <a:t>4/24/2013</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0C4BA78C-3058-4C0A-AA03-5685BF070047}"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fld id="{ED89D458-7013-4DF1-AEB7-30241C09AC3A}" type="datetimeFigureOut">
              <a:rPr lang="en-US"/>
              <a:pPr>
                <a:defRPr/>
              </a:pPr>
              <a:t>4/24/2013</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D55AF3EC-22E9-4687-8294-224E88519E1C}"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fld id="{D4A701F4-4AE7-422A-9168-C9FB72CEAB52}" type="datetimeFigureOut">
              <a:rPr lang="en-US"/>
              <a:pPr>
                <a:defRPr/>
              </a:pPr>
              <a:t>4/24/2013</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DC816A0D-D26C-4D9D-A287-4A2D85BD481A}"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fld id="{6366C7E3-1FA1-4B9C-8A64-EEA2DD78C8B3}" type="datetimeFigureOut">
              <a:rPr lang="en-US"/>
              <a:pPr>
                <a:defRPr/>
              </a:pPr>
              <a:t>4/24/2013</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0D9EEA1A-D4AD-4DF2-B628-2FAC3D212173}"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F8FF4AF4-5DFB-4821-95FF-65E469DB17F9}" type="datetimeFigureOut">
              <a:rPr lang="en-US"/>
              <a:pPr>
                <a:defRPr/>
              </a:pPr>
              <a:t>4/24/2013</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64CEE230-B81A-4B3E-BEE4-0AFEAAB2E25B}"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0D1CBDE3-6BB6-4B75-B5AC-7CA30B746AF1}" type="datetimeFigureOut">
              <a:rPr lang="en-US"/>
              <a:pPr>
                <a:defRPr/>
              </a:pPr>
              <a:t>4/24/2013</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A6D9A16A-FED6-431A-99F5-3F2EC39FAC97}"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6734EF60-8750-4717-AF9E-23CB8E70F794}" type="datetimeFigureOut">
              <a:rPr lang="en-US"/>
              <a:pPr>
                <a:defRPr/>
              </a:pPr>
              <a:t>4/24/2013</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82A7B6B6-3291-4D27-80A0-4D0EEF72CDC3}"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smtClean="0">
                <a:solidFill>
                  <a:schemeClr val="tx1">
                    <a:tint val="75000"/>
                  </a:schemeClr>
                </a:solidFill>
                <a:latin typeface="+mn-lt"/>
              </a:defRPr>
            </a:lvl1pPr>
          </a:lstStyle>
          <a:p>
            <a:pPr>
              <a:defRPr/>
            </a:pPr>
            <a:fld id="{5901A521-A9E8-424B-AB3F-1BB96510388E}" type="datetimeFigureOut">
              <a:rPr lang="en-US"/>
              <a:pPr>
                <a:defRPr/>
              </a:pPr>
              <a:t>4/24/2013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smtClean="0">
                <a:solidFill>
                  <a:schemeClr val="tx1">
                    <a:tint val="75000"/>
                  </a:schemeClr>
                </a:solidFill>
                <a:latin typeface="+mn-lt"/>
              </a:defRPr>
            </a:lvl1pPr>
          </a:lstStyle>
          <a:p>
            <a:pPr>
              <a:defRPr/>
            </a:pPr>
            <a:fld id="{39E774A8-23DB-4728-AD37-FC9CE38CFABB}"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59" r:id="rId1"/>
    <p:sldLayoutId id="2147483658" r:id="rId2"/>
    <p:sldLayoutId id="2147483657" r:id="rId3"/>
    <p:sldLayoutId id="2147483656" r:id="rId4"/>
    <p:sldLayoutId id="2147483655" r:id="rId5"/>
    <p:sldLayoutId id="2147483654" r:id="rId6"/>
    <p:sldLayoutId id="2147483653" r:id="rId7"/>
    <p:sldLayoutId id="2147483652" r:id="rId8"/>
    <p:sldLayoutId id="2147483651" r:id="rId9"/>
    <p:sldLayoutId id="2147483650" r:id="rId10"/>
    <p:sldLayoutId id="2147483649" r:id="rId11"/>
  </p:sldLayoutIdLst>
  <p:txStyles>
    <p:titleStyle>
      <a:lvl1pPr algn="ctr" rtl="0" fontAlgn="base">
        <a:spcBef>
          <a:spcPct val="0"/>
        </a:spcBef>
        <a:spcAft>
          <a:spcPct val="0"/>
        </a:spcAft>
        <a:defRPr sz="4400" kern="1200">
          <a:solidFill>
            <a:schemeClr val="tx1"/>
          </a:solidFill>
          <a:latin typeface="+mj-lt"/>
          <a:ea typeface="+mj-ea"/>
          <a:cs typeface="+mj-cs"/>
        </a:defRPr>
      </a:lvl1pPr>
      <a:lvl2pPr algn="ctr" rtl="0" fontAlgn="base">
        <a:spcBef>
          <a:spcPct val="0"/>
        </a:spcBef>
        <a:spcAft>
          <a:spcPct val="0"/>
        </a:spcAft>
        <a:defRPr sz="4400">
          <a:solidFill>
            <a:schemeClr val="tx1"/>
          </a:solidFill>
          <a:latin typeface="Calibri" pitchFamily="34" charset="0"/>
        </a:defRPr>
      </a:lvl2pPr>
      <a:lvl3pPr algn="ctr" rtl="0" fontAlgn="base">
        <a:spcBef>
          <a:spcPct val="0"/>
        </a:spcBef>
        <a:spcAft>
          <a:spcPct val="0"/>
        </a:spcAft>
        <a:defRPr sz="4400">
          <a:solidFill>
            <a:schemeClr val="tx1"/>
          </a:solidFill>
          <a:latin typeface="Calibri" pitchFamily="34" charset="0"/>
        </a:defRPr>
      </a:lvl3pPr>
      <a:lvl4pPr algn="ctr" rtl="0" fontAlgn="base">
        <a:spcBef>
          <a:spcPct val="0"/>
        </a:spcBef>
        <a:spcAft>
          <a:spcPct val="0"/>
        </a:spcAft>
        <a:defRPr sz="4400">
          <a:solidFill>
            <a:schemeClr val="tx1"/>
          </a:solidFill>
          <a:latin typeface="Calibri" pitchFamily="34" charset="0"/>
        </a:defRPr>
      </a:lvl4pPr>
      <a:lvl5pPr algn="ctr" rtl="0" fontAlgn="base">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fontAlgn="base">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fontAlgn="base">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fontAlgn="base">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fontAlgn="base">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fontAlgn="base">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gif"/><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2895600"/>
            <a:ext cx="6400800" cy="2819400"/>
          </a:xfrm>
        </p:spPr>
        <p:txBody>
          <a:bodyPr rtlCol="0">
            <a:normAutofit/>
          </a:bodyPr>
          <a:lstStyle/>
          <a:p>
            <a:pPr fontAlgn="auto">
              <a:spcAft>
                <a:spcPts val="0"/>
              </a:spcAft>
              <a:buFont typeface="Arial" pitchFamily="34" charset="0"/>
              <a:buNone/>
              <a:defRPr/>
            </a:pPr>
            <a:r>
              <a:rPr lang="en-US" sz="2800" dirty="0" smtClean="0">
                <a:solidFill>
                  <a:schemeClr val="tx1">
                    <a:lumMod val="75000"/>
                    <a:lumOff val="25000"/>
                  </a:schemeClr>
                </a:solidFill>
              </a:rPr>
              <a:t>COMS W4115</a:t>
            </a:r>
          </a:p>
          <a:p>
            <a:pPr fontAlgn="auto">
              <a:spcAft>
                <a:spcPts val="0"/>
              </a:spcAft>
              <a:buFont typeface="Arial" pitchFamily="34" charset="0"/>
              <a:buNone/>
              <a:defRPr/>
            </a:pPr>
            <a:r>
              <a:rPr lang="en-US" sz="2800" dirty="0" smtClean="0">
                <a:solidFill>
                  <a:schemeClr val="tx1">
                    <a:lumMod val="75000"/>
                    <a:lumOff val="25000"/>
                  </a:schemeClr>
                </a:solidFill>
              </a:rPr>
              <a:t>Programming Languages &amp; Translators</a:t>
            </a:r>
          </a:p>
          <a:p>
            <a:pPr fontAlgn="auto">
              <a:spcAft>
                <a:spcPts val="0"/>
              </a:spcAft>
              <a:buFont typeface="Arial" pitchFamily="34" charset="0"/>
              <a:buNone/>
              <a:defRPr/>
            </a:pPr>
            <a:endParaRPr lang="en-US" sz="2800" dirty="0">
              <a:solidFill>
                <a:schemeClr val="tx1">
                  <a:lumMod val="75000"/>
                  <a:lumOff val="25000"/>
                </a:schemeClr>
              </a:solidFill>
            </a:endParaRPr>
          </a:p>
          <a:p>
            <a:pPr fontAlgn="auto">
              <a:spcAft>
                <a:spcPts val="0"/>
              </a:spcAft>
              <a:buFont typeface="Arial" pitchFamily="34" charset="0"/>
              <a:buNone/>
              <a:defRPr/>
            </a:pPr>
            <a:r>
              <a:rPr lang="en-US" sz="2800" dirty="0" smtClean="0">
                <a:solidFill>
                  <a:schemeClr val="tx1">
                    <a:lumMod val="75000"/>
                    <a:lumOff val="25000"/>
                  </a:schemeClr>
                </a:solidFill>
              </a:rPr>
              <a:t>Maria </a:t>
            </a:r>
            <a:r>
              <a:rPr lang="en-US" sz="2800" dirty="0" err="1" smtClean="0">
                <a:solidFill>
                  <a:schemeClr val="tx1">
                    <a:lumMod val="75000"/>
                    <a:lumOff val="25000"/>
                  </a:schemeClr>
                </a:solidFill>
              </a:rPr>
              <a:t>Ayako</a:t>
            </a:r>
            <a:r>
              <a:rPr lang="en-US" sz="2800" dirty="0" smtClean="0">
                <a:solidFill>
                  <a:schemeClr val="tx1">
                    <a:lumMod val="75000"/>
                    <a:lumOff val="25000"/>
                  </a:schemeClr>
                </a:solidFill>
              </a:rPr>
              <a:t> Taku</a:t>
            </a:r>
          </a:p>
          <a:p>
            <a:pPr fontAlgn="auto">
              <a:spcAft>
                <a:spcPts val="0"/>
              </a:spcAft>
              <a:buFont typeface="Arial" pitchFamily="34" charset="0"/>
              <a:buNone/>
              <a:defRPr/>
            </a:pPr>
            <a:r>
              <a:rPr lang="en-US" sz="2800" dirty="0" smtClean="0">
                <a:solidFill>
                  <a:schemeClr val="tx1">
                    <a:lumMod val="75000"/>
                    <a:lumOff val="25000"/>
                  </a:schemeClr>
                </a:solidFill>
              </a:rPr>
              <a:t>mat2185@columbia.edu</a:t>
            </a:r>
            <a:endParaRPr lang="en-US" sz="2800" dirty="0">
              <a:solidFill>
                <a:schemeClr val="tx1">
                  <a:lumMod val="75000"/>
                  <a:lumOff val="25000"/>
                </a:schemeClr>
              </a:solidFill>
            </a:endParaRPr>
          </a:p>
        </p:txBody>
      </p:sp>
      <p:sp>
        <p:nvSpPr>
          <p:cNvPr id="4" name="Title 1"/>
          <p:cNvSpPr txBox="1">
            <a:spLocks/>
          </p:cNvSpPr>
          <p:nvPr/>
        </p:nvSpPr>
        <p:spPr>
          <a:xfrm>
            <a:off x="457200" y="6357938"/>
            <a:ext cx="8229600" cy="320675"/>
          </a:xfrm>
          <a:prstGeom prst="rect">
            <a:avLst/>
          </a:prstGeom>
          <a:solidFill>
            <a:schemeClr val="tx2">
              <a:lumMod val="60000"/>
              <a:lumOff val="40000"/>
            </a:schemeClr>
          </a:solidFill>
        </p:spPr>
        <p:txBody>
          <a:bodyPr anchor="ctr">
            <a:normAutofit fontScale="250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fontAlgn="auto">
              <a:spcAft>
                <a:spcPts val="0"/>
              </a:spcAft>
              <a:defRPr/>
            </a:pPr>
            <a:r>
              <a:rPr lang="en-US" dirty="0" smtClean="0">
                <a:solidFill>
                  <a:schemeClr val="bg1"/>
                </a:solidFill>
                <a:latin typeface="Times New Roman" pitchFamily="18" charset="0"/>
                <a:cs typeface="Times New Roman" pitchFamily="18" charset="0"/>
              </a:rPr>
              <a:t>COMS W4115 - PLT    Columbia University		          </a:t>
            </a:r>
            <a:fld id="{8833E125-D3DE-4AD7-AE7E-DC8ED7DF6149}" type="slidenum">
              <a:rPr lang="en-US" smtClean="0">
                <a:solidFill>
                  <a:schemeClr val="bg1"/>
                </a:solidFill>
                <a:latin typeface="Times New Roman" pitchFamily="18" charset="0"/>
                <a:cs typeface="Times New Roman" pitchFamily="18" charset="0"/>
              </a:rPr>
              <a:pPr algn="l" fontAlgn="auto">
                <a:spcAft>
                  <a:spcPts val="0"/>
                </a:spcAft>
                <a:defRPr/>
              </a:pPr>
              <a:t>1</a:t>
            </a:fld>
            <a:r>
              <a:rPr lang="en-US" dirty="0" smtClean="0">
                <a:solidFill>
                  <a:schemeClr val="bg1"/>
                </a:solidFill>
                <a:latin typeface="Times New Roman" pitchFamily="18" charset="0"/>
                <a:cs typeface="Times New Roman" pitchFamily="18" charset="0"/>
              </a:rPr>
              <a:t>			                   April 24, 2013</a:t>
            </a:r>
            <a:endParaRPr lang="en-US" dirty="0">
              <a:solidFill>
                <a:schemeClr val="bg1"/>
              </a:solidFill>
              <a:latin typeface="Times New Roman" pitchFamily="18" charset="0"/>
              <a:cs typeface="Times New Roman" pitchFamily="18" charset="0"/>
            </a:endParaRPr>
          </a:p>
        </p:txBody>
      </p:sp>
      <p:sp>
        <p:nvSpPr>
          <p:cNvPr id="5" name="Title 1"/>
          <p:cNvSpPr txBox="1">
            <a:spLocks/>
          </p:cNvSpPr>
          <p:nvPr/>
        </p:nvSpPr>
        <p:spPr>
          <a:xfrm>
            <a:off x="685800" y="1066800"/>
            <a:ext cx="7772400" cy="1371600"/>
          </a:xfrm>
          <a:prstGeom prst="rect">
            <a:avLst/>
          </a:prstGeom>
          <a:solidFill>
            <a:schemeClr val="tx2">
              <a:lumMod val="60000"/>
              <a:lumOff val="40000"/>
            </a:schemeClr>
          </a:solidFill>
        </p:spPr>
        <p:txBody>
          <a:bodyPr anchor="ctr">
            <a:normAutofit fontScale="975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fontAlgn="auto">
              <a:lnSpc>
                <a:spcPct val="150000"/>
              </a:lnSpc>
              <a:spcAft>
                <a:spcPts val="0"/>
              </a:spcAft>
              <a:defRPr/>
            </a:pPr>
            <a:r>
              <a:rPr lang="en-US" sz="3600" dirty="0" smtClean="0">
                <a:solidFill>
                  <a:schemeClr val="bg1"/>
                </a:solidFill>
                <a:latin typeface="Times New Roman" pitchFamily="18" charset="0"/>
                <a:cs typeface="Times New Roman" pitchFamily="18" charset="0"/>
              </a:rPr>
              <a:t>Functional Programming Languages</a:t>
            </a:r>
            <a:br>
              <a:rPr lang="en-US" sz="3600" dirty="0" smtClean="0">
                <a:solidFill>
                  <a:schemeClr val="bg1"/>
                </a:solidFill>
                <a:latin typeface="Times New Roman" pitchFamily="18" charset="0"/>
                <a:cs typeface="Times New Roman" pitchFamily="18" charset="0"/>
              </a:rPr>
            </a:br>
            <a:r>
              <a:rPr lang="en-US" sz="2000" dirty="0" smtClean="0">
                <a:solidFill>
                  <a:schemeClr val="bg1"/>
                </a:solidFill>
                <a:latin typeface="Times New Roman" pitchFamily="18" charset="0"/>
                <a:cs typeface="Times New Roman" pitchFamily="18" charset="0"/>
              </a:rPr>
              <a:t>and the Influence of Lambda Calculus</a:t>
            </a:r>
            <a:endParaRPr lang="en-US" sz="3600" dirty="0">
              <a:solidFill>
                <a:schemeClr val="bg1"/>
              </a:solidFill>
              <a:latin typeface="Times New Roman" pitchFamily="18" charset="0"/>
              <a:cs typeface="Times New Roman" pitchFamily="18" charset="0"/>
            </a:endParaRPr>
          </a:p>
        </p:txBody>
      </p:sp>
      <p:sp>
        <p:nvSpPr>
          <p:cNvPr id="6" name="Title 1"/>
          <p:cNvSpPr txBox="1">
            <a:spLocks/>
          </p:cNvSpPr>
          <p:nvPr/>
        </p:nvSpPr>
        <p:spPr>
          <a:xfrm>
            <a:off x="685800" y="565150"/>
            <a:ext cx="7772400" cy="762000"/>
          </a:xfrm>
          <a:prstGeom prst="rect">
            <a:avLst/>
          </a:prstGeom>
          <a:solidFill>
            <a:schemeClr val="tx2">
              <a:lumMod val="60000"/>
              <a:lumOff val="40000"/>
            </a:schemeClr>
          </a:solidFill>
        </p:spPr>
        <p:txBody>
          <a:bodyPr anchor="ctr">
            <a:normAutofit fontScale="975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fontAlgn="auto">
              <a:lnSpc>
                <a:spcPct val="120000"/>
              </a:lnSpc>
              <a:spcAft>
                <a:spcPts val="0"/>
              </a:spcAft>
              <a:defRPr/>
            </a:pPr>
            <a:r>
              <a:rPr lang="en-US" sz="3600" dirty="0" smtClean="0">
                <a:solidFill>
                  <a:schemeClr val="bg1"/>
                </a:solidFill>
                <a:latin typeface="Times New Roman" pitchFamily="18" charset="0"/>
                <a:cs typeface="Times New Roman" pitchFamily="18" charset="0"/>
              </a:rPr>
              <a:t>Lecture 23</a:t>
            </a:r>
            <a:endParaRPr lang="en-US" sz="3600" dirty="0">
              <a:solidFill>
                <a:schemeClr val="bg1"/>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249362"/>
          </a:xfrm>
          <a:solidFill>
            <a:schemeClr val="tx2">
              <a:lumMod val="60000"/>
              <a:lumOff val="40000"/>
            </a:schemeClr>
          </a:solidFill>
        </p:spPr>
        <p:txBody>
          <a:bodyPr rtlCol="0">
            <a:normAutofit fontScale="90000"/>
          </a:bodyPr>
          <a:lstStyle/>
          <a:p>
            <a:pPr fontAlgn="auto">
              <a:spcAft>
                <a:spcPts val="0"/>
              </a:spcAft>
              <a:defRPr/>
            </a:pPr>
            <a:r>
              <a:rPr lang="en-US" dirty="0" smtClean="0">
                <a:solidFill>
                  <a:schemeClr val="bg1"/>
                </a:solidFill>
                <a:latin typeface="Times New Roman" pitchFamily="18" charset="0"/>
                <a:cs typeface="Times New Roman" pitchFamily="18" charset="0"/>
              </a:rPr>
              <a:t>Lambda Calculus' Influence</a:t>
            </a:r>
            <a:br>
              <a:rPr lang="en-US" dirty="0" smtClean="0">
                <a:solidFill>
                  <a:schemeClr val="bg1"/>
                </a:solidFill>
                <a:latin typeface="Times New Roman" pitchFamily="18" charset="0"/>
                <a:cs typeface="Times New Roman" pitchFamily="18" charset="0"/>
              </a:rPr>
            </a:br>
            <a:r>
              <a:rPr lang="en-US" dirty="0" smtClean="0">
                <a:solidFill>
                  <a:schemeClr val="bg1"/>
                </a:solidFill>
                <a:latin typeface="Times New Roman" pitchFamily="18" charset="0"/>
                <a:cs typeface="Times New Roman" pitchFamily="18" charset="0"/>
              </a:rPr>
              <a:t>Function Abstraction</a:t>
            </a:r>
            <a:endParaRPr lang="en-US" dirty="0">
              <a:solidFill>
                <a:schemeClr val="bg1"/>
              </a:solidFill>
              <a:latin typeface="Times New Roman" pitchFamily="18" charset="0"/>
              <a:cs typeface="Times New Roman" pitchFamily="18" charset="0"/>
            </a:endParaRPr>
          </a:p>
        </p:txBody>
      </p:sp>
      <p:sp>
        <p:nvSpPr>
          <p:cNvPr id="4" name="Title 1"/>
          <p:cNvSpPr txBox="1">
            <a:spLocks/>
          </p:cNvSpPr>
          <p:nvPr/>
        </p:nvSpPr>
        <p:spPr>
          <a:xfrm>
            <a:off x="457200" y="6357938"/>
            <a:ext cx="8229600" cy="320675"/>
          </a:xfrm>
          <a:prstGeom prst="rect">
            <a:avLst/>
          </a:prstGeom>
          <a:solidFill>
            <a:schemeClr val="tx2">
              <a:lumMod val="60000"/>
              <a:lumOff val="40000"/>
            </a:schemeClr>
          </a:solidFill>
        </p:spPr>
        <p:txBody>
          <a:bodyPr anchor="ctr">
            <a:normAutofit fontScale="250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fontAlgn="auto">
              <a:spcAft>
                <a:spcPts val="0"/>
              </a:spcAft>
              <a:defRPr/>
            </a:pPr>
            <a:r>
              <a:rPr lang="en-US" dirty="0" smtClean="0">
                <a:solidFill>
                  <a:schemeClr val="bg1"/>
                </a:solidFill>
                <a:latin typeface="Times New Roman" pitchFamily="18" charset="0"/>
                <a:cs typeface="Times New Roman" pitchFamily="18" charset="0"/>
              </a:rPr>
              <a:t>COMS W4115 - PLT    Columbia University		          </a:t>
            </a:r>
            <a:fld id="{D1DFFDAA-DF99-4E6B-8C29-1D89F0E3A500}" type="slidenum">
              <a:rPr lang="en-US" smtClean="0">
                <a:solidFill>
                  <a:schemeClr val="bg1"/>
                </a:solidFill>
                <a:latin typeface="Times New Roman" pitchFamily="18" charset="0"/>
                <a:cs typeface="Times New Roman" pitchFamily="18" charset="0"/>
              </a:rPr>
              <a:pPr algn="l" fontAlgn="auto">
                <a:spcAft>
                  <a:spcPts val="0"/>
                </a:spcAft>
                <a:defRPr/>
              </a:pPr>
              <a:t>10</a:t>
            </a:fld>
            <a:r>
              <a:rPr lang="en-US" dirty="0" smtClean="0">
                <a:solidFill>
                  <a:schemeClr val="bg1"/>
                </a:solidFill>
                <a:latin typeface="Times New Roman" pitchFamily="18" charset="0"/>
                <a:cs typeface="Times New Roman" pitchFamily="18" charset="0"/>
              </a:rPr>
              <a:t>			                   April 24, 2013</a:t>
            </a:r>
            <a:endParaRPr lang="en-US" dirty="0">
              <a:solidFill>
                <a:schemeClr val="bg1"/>
              </a:solidFill>
              <a:latin typeface="Times New Roman" pitchFamily="18" charset="0"/>
              <a:cs typeface="Times New Roman" pitchFamily="18" charset="0"/>
            </a:endParaRPr>
          </a:p>
        </p:txBody>
      </p:sp>
      <p:sp>
        <p:nvSpPr>
          <p:cNvPr id="6" name="Content Placeholder 2"/>
          <p:cNvSpPr txBox="1">
            <a:spLocks/>
          </p:cNvSpPr>
          <p:nvPr/>
        </p:nvSpPr>
        <p:spPr>
          <a:xfrm>
            <a:off x="1130300" y="2819400"/>
            <a:ext cx="2497138" cy="685800"/>
          </a:xfrm>
          <a:prstGeom prst="rect">
            <a:avLst/>
          </a:prstGeom>
          <a:solidFill>
            <a:schemeClr val="bg1">
              <a:lumMod val="75000"/>
            </a:schemeClr>
          </a:solidFill>
          <a:effectLst>
            <a:outerShdw blurRad="50800" dist="38100" dir="5400000" algn="t" rotWithShape="0">
              <a:prstClr val="black">
                <a:alpha val="40000"/>
              </a:prstClr>
            </a:outerShdw>
          </a:effectLst>
        </p:spPr>
        <p:txBody>
          <a:bodyPr>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ctr" fontAlgn="auto">
              <a:spcAft>
                <a:spcPts val="0"/>
              </a:spcAft>
              <a:buFont typeface="Arial" pitchFamily="34" charset="0"/>
              <a:buNone/>
              <a:defRPr/>
            </a:pPr>
            <a:r>
              <a:rPr lang="en-US" dirty="0" err="1" smtClean="0">
                <a:cs typeface="Times New Roman" pitchFamily="18" charset="0"/>
              </a:rPr>
              <a:t>λx.expr</a:t>
            </a:r>
            <a:endParaRPr lang="en-US" dirty="0" smtClean="0">
              <a:cs typeface="Times New Roman" pitchFamily="18" charset="0"/>
            </a:endParaRPr>
          </a:p>
        </p:txBody>
      </p:sp>
      <p:sp>
        <p:nvSpPr>
          <p:cNvPr id="30724" name="Content Placeholder 2"/>
          <p:cNvSpPr txBox="1">
            <a:spLocks/>
          </p:cNvSpPr>
          <p:nvPr/>
        </p:nvSpPr>
        <p:spPr bwMode="auto">
          <a:xfrm>
            <a:off x="434975" y="2422525"/>
            <a:ext cx="3886200" cy="762000"/>
          </a:xfrm>
          <a:prstGeom prst="rect">
            <a:avLst/>
          </a:prstGeom>
          <a:noFill/>
          <a:ln w="9525">
            <a:noFill/>
            <a:miter lim="800000"/>
            <a:headEnd/>
            <a:tailEnd/>
          </a:ln>
        </p:spPr>
        <p:txBody>
          <a:bodyPr/>
          <a:lstStyle/>
          <a:p>
            <a:pPr algn="ctr">
              <a:spcBef>
                <a:spcPct val="20000"/>
              </a:spcBef>
              <a:buFont typeface="Arial" charset="0"/>
              <a:buNone/>
            </a:pPr>
            <a:r>
              <a:rPr lang="en-US" sz="2400">
                <a:latin typeface="Times New Roman" pitchFamily="18" charset="0"/>
                <a:cs typeface="Times New Roman" pitchFamily="18" charset="0"/>
              </a:rPr>
              <a:t>Lambda Calculus:</a:t>
            </a:r>
          </a:p>
        </p:txBody>
      </p:sp>
      <p:sp>
        <p:nvSpPr>
          <p:cNvPr id="9" name="Content Placeholder 2"/>
          <p:cNvSpPr txBox="1">
            <a:spLocks/>
          </p:cNvSpPr>
          <p:nvPr/>
        </p:nvSpPr>
        <p:spPr>
          <a:xfrm>
            <a:off x="5099050" y="2803525"/>
            <a:ext cx="2636838" cy="701675"/>
          </a:xfrm>
          <a:prstGeom prst="rect">
            <a:avLst/>
          </a:prstGeom>
          <a:solidFill>
            <a:schemeClr val="bg1">
              <a:lumMod val="75000"/>
            </a:schemeClr>
          </a:solidFill>
          <a:effectLst>
            <a:outerShdw blurRad="50800" dist="38100" dir="5400000" algn="t" rotWithShape="0">
              <a:prstClr val="black">
                <a:alpha val="40000"/>
              </a:prstClr>
            </a:outerShdw>
          </a:effectLst>
        </p:spPr>
        <p:txBody>
          <a:bodyPr>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ctr" fontAlgn="auto">
              <a:spcAft>
                <a:spcPts val="0"/>
              </a:spcAft>
              <a:buFont typeface="Arial" pitchFamily="34" charset="0"/>
              <a:buNone/>
              <a:defRPr/>
            </a:pPr>
            <a:r>
              <a:rPr lang="en-US" dirty="0" smtClean="0">
                <a:cs typeface="Times New Roman" pitchFamily="18" charset="0"/>
              </a:rPr>
              <a:t>fun x -&gt; </a:t>
            </a:r>
            <a:r>
              <a:rPr lang="en-US" dirty="0" err="1" smtClean="0">
                <a:cs typeface="Times New Roman" pitchFamily="18" charset="0"/>
              </a:rPr>
              <a:t>expr</a:t>
            </a:r>
            <a:r>
              <a:rPr lang="en-US" dirty="0" smtClean="0">
                <a:cs typeface="Times New Roman" pitchFamily="18" charset="0"/>
              </a:rPr>
              <a:t>;;</a:t>
            </a:r>
          </a:p>
        </p:txBody>
      </p:sp>
      <p:sp>
        <p:nvSpPr>
          <p:cNvPr id="30726" name="Content Placeholder 2"/>
          <p:cNvSpPr txBox="1">
            <a:spLocks/>
          </p:cNvSpPr>
          <p:nvPr/>
        </p:nvSpPr>
        <p:spPr bwMode="auto">
          <a:xfrm>
            <a:off x="4486275" y="2400300"/>
            <a:ext cx="3886200" cy="762000"/>
          </a:xfrm>
          <a:prstGeom prst="rect">
            <a:avLst/>
          </a:prstGeom>
          <a:noFill/>
          <a:ln w="9525">
            <a:noFill/>
            <a:miter lim="800000"/>
            <a:headEnd/>
            <a:tailEnd/>
          </a:ln>
        </p:spPr>
        <p:txBody>
          <a:bodyPr/>
          <a:lstStyle/>
          <a:p>
            <a:pPr algn="ctr">
              <a:spcBef>
                <a:spcPct val="20000"/>
              </a:spcBef>
              <a:buFont typeface="Arial" charset="0"/>
              <a:buNone/>
            </a:pPr>
            <a:r>
              <a:rPr lang="en-US" sz="2400">
                <a:latin typeface="Times New Roman" pitchFamily="18" charset="0"/>
                <a:cs typeface="Times New Roman" pitchFamily="18" charset="0"/>
              </a:rPr>
              <a:t>OCaml:</a:t>
            </a:r>
          </a:p>
        </p:txBody>
      </p:sp>
      <p:sp>
        <p:nvSpPr>
          <p:cNvPr id="11" name="Content Placeholder 2"/>
          <p:cNvSpPr txBox="1">
            <a:spLocks/>
          </p:cNvSpPr>
          <p:nvPr/>
        </p:nvSpPr>
        <p:spPr>
          <a:xfrm>
            <a:off x="3168650" y="4816475"/>
            <a:ext cx="2497138" cy="685800"/>
          </a:xfrm>
          <a:prstGeom prst="rect">
            <a:avLst/>
          </a:prstGeom>
          <a:solidFill>
            <a:schemeClr val="bg1">
              <a:lumMod val="75000"/>
            </a:schemeClr>
          </a:solidFill>
          <a:effectLst>
            <a:outerShdw blurRad="50800" dist="38100" dir="5400000" algn="t" rotWithShape="0">
              <a:prstClr val="black">
                <a:alpha val="40000"/>
              </a:prstClr>
            </a:outerShdw>
          </a:effectLst>
        </p:spPr>
        <p:txBody>
          <a:bodyPr>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ctr" fontAlgn="auto">
              <a:spcAft>
                <a:spcPts val="0"/>
              </a:spcAft>
              <a:buFont typeface="Arial" pitchFamily="34" charset="0"/>
              <a:buNone/>
              <a:defRPr/>
            </a:pPr>
            <a:r>
              <a:rPr lang="en-US" dirty="0">
                <a:cs typeface="Times New Roman" pitchFamily="18" charset="0"/>
              </a:rPr>
              <a:t>f</a:t>
            </a:r>
            <a:r>
              <a:rPr lang="en-US" dirty="0" smtClean="0">
                <a:cs typeface="Times New Roman" pitchFamily="18" charset="0"/>
              </a:rPr>
              <a:t>(x) = </a:t>
            </a:r>
            <a:r>
              <a:rPr lang="en-US" dirty="0" err="1" smtClean="0">
                <a:cs typeface="Times New Roman" pitchFamily="18" charset="0"/>
              </a:rPr>
              <a:t>expr</a:t>
            </a:r>
            <a:endParaRPr lang="en-US" dirty="0" smtClean="0">
              <a:cs typeface="Times New Roman" pitchFamily="18" charset="0"/>
            </a:endParaRPr>
          </a:p>
        </p:txBody>
      </p:sp>
      <p:sp>
        <p:nvSpPr>
          <p:cNvPr id="30728" name="Content Placeholder 2"/>
          <p:cNvSpPr txBox="1">
            <a:spLocks/>
          </p:cNvSpPr>
          <p:nvPr/>
        </p:nvSpPr>
        <p:spPr bwMode="auto">
          <a:xfrm>
            <a:off x="2473325" y="4419600"/>
            <a:ext cx="3886200" cy="762000"/>
          </a:xfrm>
          <a:prstGeom prst="rect">
            <a:avLst/>
          </a:prstGeom>
          <a:noFill/>
          <a:ln w="9525">
            <a:noFill/>
            <a:miter lim="800000"/>
            <a:headEnd/>
            <a:tailEnd/>
          </a:ln>
        </p:spPr>
        <p:txBody>
          <a:bodyPr/>
          <a:lstStyle/>
          <a:p>
            <a:pPr algn="ctr">
              <a:spcBef>
                <a:spcPct val="20000"/>
              </a:spcBef>
              <a:buFont typeface="Arial" charset="0"/>
              <a:buNone/>
            </a:pPr>
            <a:r>
              <a:rPr lang="en-US" sz="2400">
                <a:latin typeface="Times New Roman" pitchFamily="18" charset="0"/>
                <a:cs typeface="Times New Roman" pitchFamily="18" charset="0"/>
              </a:rPr>
              <a:t>Algebra:</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249362"/>
          </a:xfrm>
          <a:solidFill>
            <a:schemeClr val="tx2">
              <a:lumMod val="60000"/>
              <a:lumOff val="40000"/>
            </a:schemeClr>
          </a:solidFill>
        </p:spPr>
        <p:txBody>
          <a:bodyPr rtlCol="0">
            <a:normAutofit fontScale="90000"/>
          </a:bodyPr>
          <a:lstStyle/>
          <a:p>
            <a:pPr fontAlgn="auto">
              <a:spcAft>
                <a:spcPts val="0"/>
              </a:spcAft>
              <a:defRPr/>
            </a:pPr>
            <a:r>
              <a:rPr lang="en-US" dirty="0" smtClean="0">
                <a:solidFill>
                  <a:schemeClr val="bg1"/>
                </a:solidFill>
                <a:latin typeface="Times New Roman" pitchFamily="18" charset="0"/>
                <a:cs typeface="Times New Roman" pitchFamily="18" charset="0"/>
              </a:rPr>
              <a:t>Lambda Calculus' Influence</a:t>
            </a:r>
            <a:br>
              <a:rPr lang="en-US" dirty="0" smtClean="0">
                <a:solidFill>
                  <a:schemeClr val="bg1"/>
                </a:solidFill>
                <a:latin typeface="Times New Roman" pitchFamily="18" charset="0"/>
                <a:cs typeface="Times New Roman" pitchFamily="18" charset="0"/>
              </a:rPr>
            </a:br>
            <a:r>
              <a:rPr lang="en-US" dirty="0" smtClean="0">
                <a:solidFill>
                  <a:schemeClr val="bg1"/>
                </a:solidFill>
                <a:latin typeface="Times New Roman" pitchFamily="18" charset="0"/>
                <a:cs typeface="Times New Roman" pitchFamily="18" charset="0"/>
              </a:rPr>
              <a:t>Function Abstraction</a:t>
            </a:r>
            <a:endParaRPr lang="en-US" dirty="0">
              <a:solidFill>
                <a:schemeClr val="bg1"/>
              </a:solidFill>
              <a:latin typeface="Times New Roman" pitchFamily="18" charset="0"/>
              <a:cs typeface="Times New Roman" pitchFamily="18" charset="0"/>
            </a:endParaRPr>
          </a:p>
        </p:txBody>
      </p:sp>
      <p:sp>
        <p:nvSpPr>
          <p:cNvPr id="4" name="Title 1"/>
          <p:cNvSpPr txBox="1">
            <a:spLocks/>
          </p:cNvSpPr>
          <p:nvPr/>
        </p:nvSpPr>
        <p:spPr>
          <a:xfrm>
            <a:off x="457200" y="6357938"/>
            <a:ext cx="8229600" cy="320675"/>
          </a:xfrm>
          <a:prstGeom prst="rect">
            <a:avLst/>
          </a:prstGeom>
          <a:solidFill>
            <a:schemeClr val="tx2">
              <a:lumMod val="60000"/>
              <a:lumOff val="40000"/>
            </a:schemeClr>
          </a:solidFill>
        </p:spPr>
        <p:txBody>
          <a:bodyPr anchor="ctr">
            <a:normAutofit fontScale="250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fontAlgn="auto">
              <a:spcAft>
                <a:spcPts val="0"/>
              </a:spcAft>
              <a:defRPr/>
            </a:pPr>
            <a:r>
              <a:rPr lang="en-US" dirty="0" smtClean="0">
                <a:solidFill>
                  <a:schemeClr val="bg1"/>
                </a:solidFill>
                <a:latin typeface="Times New Roman" pitchFamily="18" charset="0"/>
                <a:cs typeface="Times New Roman" pitchFamily="18" charset="0"/>
              </a:rPr>
              <a:t>COMS W4115 - PLT    Columbia University		          </a:t>
            </a:r>
            <a:fld id="{40E8C62D-92EE-4BA0-9AB2-B04FB5497772}" type="slidenum">
              <a:rPr lang="en-US" smtClean="0">
                <a:solidFill>
                  <a:schemeClr val="bg1"/>
                </a:solidFill>
                <a:latin typeface="Times New Roman" pitchFamily="18" charset="0"/>
                <a:cs typeface="Times New Roman" pitchFamily="18" charset="0"/>
              </a:rPr>
              <a:pPr algn="l" fontAlgn="auto">
                <a:spcAft>
                  <a:spcPts val="0"/>
                </a:spcAft>
                <a:defRPr/>
              </a:pPr>
              <a:t>11</a:t>
            </a:fld>
            <a:r>
              <a:rPr lang="en-US" dirty="0" smtClean="0">
                <a:solidFill>
                  <a:schemeClr val="bg1"/>
                </a:solidFill>
                <a:latin typeface="Times New Roman" pitchFamily="18" charset="0"/>
                <a:cs typeface="Times New Roman" pitchFamily="18" charset="0"/>
              </a:rPr>
              <a:t>			                   April 24, 2013</a:t>
            </a:r>
            <a:endParaRPr lang="en-US" dirty="0">
              <a:solidFill>
                <a:schemeClr val="bg1"/>
              </a:solidFill>
              <a:latin typeface="Times New Roman" pitchFamily="18" charset="0"/>
              <a:cs typeface="Times New Roman" pitchFamily="18" charset="0"/>
            </a:endParaRPr>
          </a:p>
        </p:txBody>
      </p:sp>
      <p:sp>
        <p:nvSpPr>
          <p:cNvPr id="32771" name="Content Placeholder 2"/>
          <p:cNvSpPr txBox="1">
            <a:spLocks/>
          </p:cNvSpPr>
          <p:nvPr/>
        </p:nvSpPr>
        <p:spPr bwMode="auto">
          <a:xfrm>
            <a:off x="466725" y="1600200"/>
            <a:ext cx="3952875" cy="4648200"/>
          </a:xfrm>
          <a:prstGeom prst="rect">
            <a:avLst/>
          </a:prstGeom>
          <a:noFill/>
          <a:ln w="9525">
            <a:noFill/>
            <a:miter lim="800000"/>
            <a:headEnd/>
            <a:tailEnd/>
          </a:ln>
        </p:spPr>
        <p:txBody>
          <a:bodyPr/>
          <a:lstStyle/>
          <a:p>
            <a:pPr>
              <a:spcBef>
                <a:spcPct val="20000"/>
              </a:spcBef>
              <a:buFont typeface="Arial" charset="0"/>
              <a:buNone/>
            </a:pPr>
            <a:endParaRPr lang="en-US" sz="2800">
              <a:latin typeface="Times New Roman" pitchFamily="18" charset="0"/>
              <a:cs typeface="Times New Roman" pitchFamily="18" charset="0"/>
            </a:endParaRPr>
          </a:p>
        </p:txBody>
      </p:sp>
      <p:sp>
        <p:nvSpPr>
          <p:cNvPr id="32772" name="Content Placeholder 2"/>
          <p:cNvSpPr txBox="1">
            <a:spLocks/>
          </p:cNvSpPr>
          <p:nvPr/>
        </p:nvSpPr>
        <p:spPr bwMode="auto">
          <a:xfrm>
            <a:off x="4792663" y="3595688"/>
            <a:ext cx="3886200" cy="685800"/>
          </a:xfrm>
          <a:prstGeom prst="rect">
            <a:avLst/>
          </a:prstGeom>
          <a:noFill/>
          <a:ln w="9525">
            <a:noFill/>
            <a:miter lim="800000"/>
            <a:headEnd/>
            <a:tailEnd/>
          </a:ln>
        </p:spPr>
        <p:txBody>
          <a:bodyPr/>
          <a:lstStyle/>
          <a:p>
            <a:pPr algn="ctr">
              <a:spcBef>
                <a:spcPct val="20000"/>
              </a:spcBef>
              <a:buFont typeface="Arial" charset="0"/>
              <a:buNone/>
            </a:pPr>
            <a:r>
              <a:rPr lang="en-US" sz="2800">
                <a:latin typeface="Times New Roman" pitchFamily="18" charset="0"/>
                <a:cs typeface="Times New Roman" pitchFamily="18" charset="0"/>
              </a:rPr>
              <a:t>is equivalent to</a:t>
            </a:r>
          </a:p>
          <a:p>
            <a:pPr>
              <a:spcBef>
                <a:spcPct val="20000"/>
              </a:spcBef>
              <a:buFont typeface="Arial" charset="0"/>
              <a:buNone/>
            </a:pPr>
            <a:endParaRPr lang="en-US" sz="2800">
              <a:latin typeface="Times New Roman" pitchFamily="18" charset="0"/>
              <a:cs typeface="Times New Roman" pitchFamily="18" charset="0"/>
            </a:endParaRPr>
          </a:p>
          <a:p>
            <a:pPr>
              <a:spcBef>
                <a:spcPct val="20000"/>
              </a:spcBef>
              <a:buFont typeface="Arial" charset="0"/>
              <a:buNone/>
            </a:pPr>
            <a:endParaRPr lang="en-US" sz="2800">
              <a:latin typeface="Times New Roman" pitchFamily="18" charset="0"/>
              <a:cs typeface="Times New Roman" pitchFamily="18" charset="0"/>
            </a:endParaRPr>
          </a:p>
        </p:txBody>
      </p:sp>
      <p:sp>
        <p:nvSpPr>
          <p:cNvPr id="6" name="Content Placeholder 2"/>
          <p:cNvSpPr txBox="1">
            <a:spLocks/>
          </p:cNvSpPr>
          <p:nvPr/>
        </p:nvSpPr>
        <p:spPr>
          <a:xfrm>
            <a:off x="685800" y="2247900"/>
            <a:ext cx="3886200" cy="4033838"/>
          </a:xfrm>
          <a:prstGeom prst="rect">
            <a:avLst/>
          </a:prstGeom>
        </p:spPr>
        <p:txBody>
          <a:bodyPr>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fontAlgn="auto">
              <a:spcAft>
                <a:spcPts val="0"/>
              </a:spcAft>
              <a:defRPr/>
            </a:pPr>
            <a:r>
              <a:rPr lang="en-US" sz="2800" dirty="0" smtClean="0">
                <a:latin typeface="Times New Roman" pitchFamily="18" charset="0"/>
                <a:cs typeface="Times New Roman" pitchFamily="18" charset="0"/>
              </a:rPr>
              <a:t>Named Functions: OCaml strays from pure functional programming at times.</a:t>
            </a:r>
          </a:p>
          <a:p>
            <a:pPr marL="0" indent="0" fontAlgn="auto">
              <a:spcAft>
                <a:spcPts val="0"/>
              </a:spcAft>
              <a:buFont typeface="Arial" pitchFamily="34" charset="0"/>
              <a:buNone/>
              <a:defRPr/>
            </a:pPr>
            <a:endParaRPr lang="en-US" sz="2800" dirty="0">
              <a:latin typeface="Times New Roman" pitchFamily="18" charset="0"/>
              <a:cs typeface="Times New Roman" pitchFamily="18" charset="0"/>
            </a:endParaRPr>
          </a:p>
          <a:p>
            <a:pPr fontAlgn="auto">
              <a:spcAft>
                <a:spcPts val="0"/>
              </a:spcAft>
              <a:defRPr/>
            </a:pPr>
            <a:r>
              <a:rPr lang="en-US" sz="2800" dirty="0" smtClean="0">
                <a:latin typeface="Times New Roman" pitchFamily="18" charset="0"/>
                <a:cs typeface="Times New Roman" pitchFamily="18" charset="0"/>
              </a:rPr>
              <a:t>The "let" command can be used to allow one to create </a:t>
            </a:r>
            <a:r>
              <a:rPr lang="en-US" sz="2800" i="1" dirty="0" smtClean="0">
                <a:latin typeface="Times New Roman" pitchFamily="18" charset="0"/>
                <a:cs typeface="Times New Roman" pitchFamily="18" charset="0"/>
              </a:rPr>
              <a:t>named</a:t>
            </a:r>
            <a:r>
              <a:rPr lang="en-US" sz="2800" dirty="0" smtClean="0">
                <a:latin typeface="Times New Roman" pitchFamily="18" charset="0"/>
                <a:cs typeface="Times New Roman" pitchFamily="18" charset="0"/>
              </a:rPr>
              <a:t> functions</a:t>
            </a:r>
          </a:p>
          <a:p>
            <a:pPr marL="0" indent="0" fontAlgn="auto">
              <a:spcAft>
                <a:spcPts val="0"/>
              </a:spcAft>
              <a:buFont typeface="Arial" pitchFamily="34" charset="0"/>
              <a:buNone/>
              <a:defRPr/>
            </a:pPr>
            <a:endParaRPr lang="en-US" sz="2800" dirty="0">
              <a:latin typeface="Times New Roman" pitchFamily="18" charset="0"/>
              <a:cs typeface="Times New Roman" pitchFamily="18" charset="0"/>
            </a:endParaRPr>
          </a:p>
        </p:txBody>
      </p:sp>
      <p:sp>
        <p:nvSpPr>
          <p:cNvPr id="8" name="Content Placeholder 2"/>
          <p:cNvSpPr txBox="1">
            <a:spLocks/>
          </p:cNvSpPr>
          <p:nvPr/>
        </p:nvSpPr>
        <p:spPr>
          <a:xfrm>
            <a:off x="5257800" y="2682875"/>
            <a:ext cx="2636838" cy="701675"/>
          </a:xfrm>
          <a:prstGeom prst="rect">
            <a:avLst/>
          </a:prstGeom>
          <a:solidFill>
            <a:schemeClr val="bg1">
              <a:lumMod val="75000"/>
            </a:schemeClr>
          </a:solidFill>
          <a:effectLst>
            <a:outerShdw blurRad="50800" dist="38100" dir="5400000" algn="t" rotWithShape="0">
              <a:prstClr val="black">
                <a:alpha val="40000"/>
              </a:prstClr>
            </a:outerShdw>
          </a:effectLst>
        </p:spPr>
        <p:txBody>
          <a:bodyPr>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ctr" fontAlgn="auto">
              <a:spcAft>
                <a:spcPts val="0"/>
              </a:spcAft>
              <a:buFont typeface="Arial" pitchFamily="34" charset="0"/>
              <a:buNone/>
              <a:defRPr/>
            </a:pPr>
            <a:r>
              <a:rPr lang="en-US" dirty="0" smtClean="0">
                <a:cs typeface="Times New Roman" pitchFamily="18" charset="0"/>
              </a:rPr>
              <a:t>fun x -&gt; </a:t>
            </a:r>
            <a:r>
              <a:rPr lang="en-US" dirty="0" err="1" smtClean="0">
                <a:cs typeface="Times New Roman" pitchFamily="18" charset="0"/>
              </a:rPr>
              <a:t>expr</a:t>
            </a:r>
            <a:r>
              <a:rPr lang="en-US" dirty="0" smtClean="0">
                <a:cs typeface="Times New Roman" pitchFamily="18" charset="0"/>
              </a:rPr>
              <a:t>;;</a:t>
            </a:r>
          </a:p>
        </p:txBody>
      </p:sp>
      <p:sp>
        <p:nvSpPr>
          <p:cNvPr id="9" name="Content Placeholder 2"/>
          <p:cNvSpPr txBox="1">
            <a:spLocks/>
          </p:cNvSpPr>
          <p:nvPr/>
        </p:nvSpPr>
        <p:spPr>
          <a:xfrm>
            <a:off x="5099050" y="4471988"/>
            <a:ext cx="3054350" cy="914400"/>
          </a:xfrm>
          <a:prstGeom prst="rect">
            <a:avLst/>
          </a:prstGeom>
          <a:solidFill>
            <a:schemeClr val="bg1">
              <a:lumMod val="75000"/>
            </a:schemeClr>
          </a:solidFill>
          <a:effectLst>
            <a:outerShdw blurRad="50800" dist="38100" dir="5400000" algn="t" rotWithShape="0">
              <a:prstClr val="black">
                <a:alpha val="40000"/>
              </a:prstClr>
            </a:outerShdw>
          </a:effectLst>
        </p:spPr>
        <p:txBody>
          <a:bodyPr>
            <a:normAutofit fontScale="92500" lnSpcReduction="10000"/>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ctr" fontAlgn="auto">
              <a:spcAft>
                <a:spcPts val="0"/>
              </a:spcAft>
              <a:buFont typeface="Arial" pitchFamily="34" charset="0"/>
              <a:buNone/>
              <a:defRPr/>
            </a:pPr>
            <a:r>
              <a:rPr lang="en-US" dirty="0" smtClean="0">
                <a:cs typeface="Times New Roman" pitchFamily="18" charset="0"/>
              </a:rPr>
              <a:t>let </a:t>
            </a:r>
            <a:r>
              <a:rPr lang="en-US" dirty="0" err="1" smtClean="0">
                <a:cs typeface="Times New Roman" pitchFamily="18" charset="0"/>
              </a:rPr>
              <a:t>myFunc</a:t>
            </a:r>
            <a:r>
              <a:rPr lang="en-US" dirty="0" smtClean="0">
                <a:cs typeface="Times New Roman" pitchFamily="18" charset="0"/>
              </a:rPr>
              <a:t> x = </a:t>
            </a:r>
            <a:r>
              <a:rPr lang="en-US" dirty="0" err="1" smtClean="0">
                <a:cs typeface="Times New Roman" pitchFamily="18" charset="0"/>
              </a:rPr>
              <a:t>expr</a:t>
            </a:r>
            <a:r>
              <a:rPr lang="en-US" dirty="0" smtClean="0">
                <a:cs typeface="Times New Roman" pitchFamily="18" charset="0"/>
              </a:rPr>
              <a:t>;;</a:t>
            </a:r>
          </a:p>
        </p:txBody>
      </p:sp>
      <p:sp>
        <p:nvSpPr>
          <p:cNvPr id="32776" name="Content Placeholder 2"/>
          <p:cNvSpPr txBox="1">
            <a:spLocks/>
          </p:cNvSpPr>
          <p:nvPr/>
        </p:nvSpPr>
        <p:spPr bwMode="auto">
          <a:xfrm>
            <a:off x="2628900" y="1562100"/>
            <a:ext cx="3886200" cy="685800"/>
          </a:xfrm>
          <a:prstGeom prst="rect">
            <a:avLst/>
          </a:prstGeom>
          <a:noFill/>
          <a:ln w="9525">
            <a:noFill/>
            <a:miter lim="800000"/>
            <a:headEnd/>
            <a:tailEnd/>
          </a:ln>
        </p:spPr>
        <p:txBody>
          <a:bodyPr/>
          <a:lstStyle/>
          <a:p>
            <a:pPr algn="ctr">
              <a:spcBef>
                <a:spcPct val="20000"/>
              </a:spcBef>
              <a:buFont typeface="Arial" charset="0"/>
              <a:buNone/>
            </a:pPr>
            <a:r>
              <a:rPr lang="en-US" sz="2800" b="1">
                <a:latin typeface="Times New Roman" pitchFamily="18" charset="0"/>
                <a:cs typeface="Times New Roman" pitchFamily="18" charset="0"/>
              </a:rPr>
              <a:t>The Let Command</a:t>
            </a:r>
          </a:p>
          <a:p>
            <a:pPr>
              <a:spcBef>
                <a:spcPct val="20000"/>
              </a:spcBef>
              <a:buFont typeface="Arial" charset="0"/>
              <a:buNone/>
            </a:pPr>
            <a:endParaRPr lang="en-US" sz="2800">
              <a:latin typeface="Times New Roman" pitchFamily="18" charset="0"/>
              <a:cs typeface="Times New Roman" pitchFamily="18" charset="0"/>
            </a:endParaRPr>
          </a:p>
          <a:p>
            <a:pPr>
              <a:spcBef>
                <a:spcPct val="20000"/>
              </a:spcBef>
              <a:buFont typeface="Arial" charset="0"/>
              <a:buNone/>
            </a:pPr>
            <a:endParaRPr lang="en-US" sz="280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249362"/>
          </a:xfrm>
          <a:solidFill>
            <a:schemeClr val="tx2">
              <a:lumMod val="60000"/>
              <a:lumOff val="40000"/>
            </a:schemeClr>
          </a:solidFill>
        </p:spPr>
        <p:txBody>
          <a:bodyPr rtlCol="0">
            <a:normAutofit fontScale="90000"/>
          </a:bodyPr>
          <a:lstStyle/>
          <a:p>
            <a:pPr fontAlgn="auto">
              <a:spcAft>
                <a:spcPts val="0"/>
              </a:spcAft>
              <a:defRPr/>
            </a:pPr>
            <a:r>
              <a:rPr lang="en-US" dirty="0" smtClean="0">
                <a:solidFill>
                  <a:schemeClr val="bg1"/>
                </a:solidFill>
                <a:latin typeface="Times New Roman" pitchFamily="18" charset="0"/>
                <a:cs typeface="Times New Roman" pitchFamily="18" charset="0"/>
              </a:rPr>
              <a:t>Lambda Calculus' Influence</a:t>
            </a:r>
            <a:br>
              <a:rPr lang="en-US" dirty="0" smtClean="0">
                <a:solidFill>
                  <a:schemeClr val="bg1"/>
                </a:solidFill>
                <a:latin typeface="Times New Roman" pitchFamily="18" charset="0"/>
                <a:cs typeface="Times New Roman" pitchFamily="18" charset="0"/>
              </a:rPr>
            </a:br>
            <a:r>
              <a:rPr lang="en-US" dirty="0" smtClean="0">
                <a:solidFill>
                  <a:schemeClr val="bg1"/>
                </a:solidFill>
                <a:latin typeface="Times New Roman" pitchFamily="18" charset="0"/>
                <a:cs typeface="Times New Roman" pitchFamily="18" charset="0"/>
              </a:rPr>
              <a:t>Function Abstraction</a:t>
            </a:r>
            <a:endParaRPr lang="en-US" dirty="0">
              <a:solidFill>
                <a:schemeClr val="bg1"/>
              </a:solidFill>
              <a:latin typeface="Times New Roman" pitchFamily="18" charset="0"/>
              <a:cs typeface="Times New Roman" pitchFamily="18" charset="0"/>
            </a:endParaRPr>
          </a:p>
        </p:txBody>
      </p:sp>
      <p:sp>
        <p:nvSpPr>
          <p:cNvPr id="4" name="Title 1"/>
          <p:cNvSpPr txBox="1">
            <a:spLocks/>
          </p:cNvSpPr>
          <p:nvPr/>
        </p:nvSpPr>
        <p:spPr>
          <a:xfrm>
            <a:off x="457200" y="6357938"/>
            <a:ext cx="8229600" cy="320675"/>
          </a:xfrm>
          <a:prstGeom prst="rect">
            <a:avLst/>
          </a:prstGeom>
          <a:solidFill>
            <a:schemeClr val="tx2">
              <a:lumMod val="60000"/>
              <a:lumOff val="40000"/>
            </a:schemeClr>
          </a:solidFill>
        </p:spPr>
        <p:txBody>
          <a:bodyPr anchor="ctr">
            <a:normAutofit fontScale="250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fontAlgn="auto">
              <a:spcAft>
                <a:spcPts val="0"/>
              </a:spcAft>
              <a:defRPr/>
            </a:pPr>
            <a:r>
              <a:rPr lang="en-US" dirty="0" smtClean="0">
                <a:solidFill>
                  <a:schemeClr val="bg1"/>
                </a:solidFill>
                <a:latin typeface="Times New Roman" pitchFamily="18" charset="0"/>
                <a:cs typeface="Times New Roman" pitchFamily="18" charset="0"/>
              </a:rPr>
              <a:t>COMS W4115 - PLT    Columbia University		          </a:t>
            </a:r>
            <a:fld id="{5DF19CFB-F9DC-4C6A-AAA1-D73E288375C1}" type="slidenum">
              <a:rPr lang="en-US" smtClean="0">
                <a:solidFill>
                  <a:schemeClr val="bg1"/>
                </a:solidFill>
                <a:latin typeface="Times New Roman" pitchFamily="18" charset="0"/>
                <a:cs typeface="Times New Roman" pitchFamily="18" charset="0"/>
              </a:rPr>
              <a:pPr algn="l" fontAlgn="auto">
                <a:spcAft>
                  <a:spcPts val="0"/>
                </a:spcAft>
                <a:defRPr/>
              </a:pPr>
              <a:t>12</a:t>
            </a:fld>
            <a:r>
              <a:rPr lang="en-US" dirty="0" smtClean="0">
                <a:solidFill>
                  <a:schemeClr val="bg1"/>
                </a:solidFill>
                <a:latin typeface="Times New Roman" pitchFamily="18" charset="0"/>
                <a:cs typeface="Times New Roman" pitchFamily="18" charset="0"/>
              </a:rPr>
              <a:t>			                   April 24, 2013</a:t>
            </a:r>
            <a:endParaRPr lang="en-US" dirty="0">
              <a:solidFill>
                <a:schemeClr val="bg1"/>
              </a:solidFill>
              <a:latin typeface="Times New Roman" pitchFamily="18" charset="0"/>
              <a:cs typeface="Times New Roman" pitchFamily="18" charset="0"/>
            </a:endParaRPr>
          </a:p>
        </p:txBody>
      </p:sp>
      <p:sp>
        <p:nvSpPr>
          <p:cNvPr id="34819" name="Content Placeholder 2"/>
          <p:cNvSpPr txBox="1">
            <a:spLocks/>
          </p:cNvSpPr>
          <p:nvPr/>
        </p:nvSpPr>
        <p:spPr bwMode="auto">
          <a:xfrm>
            <a:off x="466725" y="1600200"/>
            <a:ext cx="3952875" cy="4648200"/>
          </a:xfrm>
          <a:prstGeom prst="rect">
            <a:avLst/>
          </a:prstGeom>
          <a:noFill/>
          <a:ln w="9525">
            <a:noFill/>
            <a:miter lim="800000"/>
            <a:headEnd/>
            <a:tailEnd/>
          </a:ln>
        </p:spPr>
        <p:txBody>
          <a:bodyPr/>
          <a:lstStyle/>
          <a:p>
            <a:pPr>
              <a:spcBef>
                <a:spcPct val="20000"/>
              </a:spcBef>
              <a:buFont typeface="Arial" charset="0"/>
              <a:buNone/>
            </a:pPr>
            <a:endParaRPr lang="en-US" sz="2800">
              <a:latin typeface="Times New Roman" pitchFamily="18" charset="0"/>
              <a:cs typeface="Times New Roman" pitchFamily="18" charset="0"/>
            </a:endParaRPr>
          </a:p>
        </p:txBody>
      </p:sp>
      <p:sp>
        <p:nvSpPr>
          <p:cNvPr id="8" name="Content Placeholder 2"/>
          <p:cNvSpPr txBox="1">
            <a:spLocks/>
          </p:cNvSpPr>
          <p:nvPr/>
        </p:nvSpPr>
        <p:spPr>
          <a:xfrm>
            <a:off x="3427413" y="1795463"/>
            <a:ext cx="4373562" cy="2128837"/>
          </a:xfrm>
          <a:prstGeom prst="rect">
            <a:avLst/>
          </a:prstGeom>
          <a:solidFill>
            <a:schemeClr val="bg1">
              <a:lumMod val="75000"/>
            </a:schemeClr>
          </a:solidFill>
          <a:effectLst>
            <a:outerShdw blurRad="50800" dist="38100" dir="5400000" algn="t" rotWithShape="0">
              <a:prstClr val="black">
                <a:alpha val="40000"/>
              </a:prstClr>
            </a:outerShdw>
          </a:effectLst>
        </p:spPr>
        <p:txBody>
          <a:bodyPr>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fontAlgn="auto">
              <a:spcAft>
                <a:spcPts val="0"/>
              </a:spcAft>
              <a:buFont typeface="Arial" pitchFamily="34" charset="0"/>
              <a:buNone/>
              <a:defRPr/>
            </a:pPr>
            <a:r>
              <a:rPr lang="en-US" sz="2800" dirty="0" smtClean="0"/>
              <a:t>#  let </a:t>
            </a:r>
            <a:r>
              <a:rPr lang="en-US" sz="2800" dirty="0" err="1" smtClean="0"/>
              <a:t>fToc</a:t>
            </a:r>
            <a:r>
              <a:rPr lang="en-US" sz="2800" dirty="0" smtClean="0"/>
              <a:t> temp = </a:t>
            </a:r>
          </a:p>
          <a:p>
            <a:pPr marL="0" indent="0" fontAlgn="auto">
              <a:spcAft>
                <a:spcPts val="0"/>
              </a:spcAft>
              <a:buFont typeface="Arial" pitchFamily="34" charset="0"/>
              <a:buNone/>
              <a:defRPr/>
            </a:pPr>
            <a:r>
              <a:rPr lang="en-US" sz="2800" dirty="0" smtClean="0"/>
              <a:t>    (temp -. 32.0)/. 1.8;;</a:t>
            </a:r>
          </a:p>
          <a:p>
            <a:pPr marL="0" indent="0" fontAlgn="auto">
              <a:spcAft>
                <a:spcPts val="0"/>
              </a:spcAft>
              <a:buFont typeface="Arial" pitchFamily="34" charset="0"/>
              <a:buNone/>
              <a:defRPr/>
            </a:pPr>
            <a:r>
              <a:rPr lang="en-US" sz="2800" dirty="0" smtClean="0"/>
              <a:t>#  </a:t>
            </a:r>
            <a:r>
              <a:rPr lang="en-US" sz="2800" dirty="0" err="1" smtClean="0"/>
              <a:t>fToc</a:t>
            </a:r>
            <a:r>
              <a:rPr lang="en-US" sz="2800" dirty="0" smtClean="0"/>
              <a:t> 98.6;;</a:t>
            </a:r>
          </a:p>
          <a:p>
            <a:pPr marL="0" indent="0" fontAlgn="auto">
              <a:spcAft>
                <a:spcPts val="0"/>
              </a:spcAft>
              <a:buFont typeface="Arial" pitchFamily="34" charset="0"/>
              <a:buNone/>
              <a:defRPr/>
            </a:pPr>
            <a:r>
              <a:rPr lang="en-US" sz="2800" dirty="0" smtClean="0"/>
              <a:t>- : float = 36.99999999</a:t>
            </a:r>
          </a:p>
          <a:p>
            <a:pPr marL="0" indent="0" fontAlgn="auto">
              <a:spcAft>
                <a:spcPts val="0"/>
              </a:spcAft>
              <a:buFont typeface="Arial" pitchFamily="34" charset="0"/>
              <a:buNone/>
              <a:defRPr/>
            </a:pPr>
            <a:endParaRPr lang="en-US" dirty="0" smtClean="0"/>
          </a:p>
          <a:p>
            <a:pPr marL="0" indent="0" algn="ctr" fontAlgn="auto">
              <a:spcAft>
                <a:spcPts val="0"/>
              </a:spcAft>
              <a:buFont typeface="Arial" pitchFamily="34" charset="0"/>
              <a:buNone/>
              <a:defRPr/>
            </a:pPr>
            <a:endParaRPr lang="en-US" dirty="0" smtClean="0">
              <a:cs typeface="Times New Roman" pitchFamily="18" charset="0"/>
            </a:endParaRPr>
          </a:p>
        </p:txBody>
      </p:sp>
      <p:sp>
        <p:nvSpPr>
          <p:cNvPr id="11" name="Content Placeholder 2"/>
          <p:cNvSpPr txBox="1">
            <a:spLocks/>
          </p:cNvSpPr>
          <p:nvPr/>
        </p:nvSpPr>
        <p:spPr>
          <a:xfrm>
            <a:off x="3427413" y="4111625"/>
            <a:ext cx="4373562" cy="2133600"/>
          </a:xfrm>
          <a:prstGeom prst="rect">
            <a:avLst/>
          </a:prstGeom>
          <a:solidFill>
            <a:schemeClr val="bg1">
              <a:lumMod val="75000"/>
            </a:schemeClr>
          </a:solidFill>
          <a:effectLst>
            <a:outerShdw blurRad="50800" dist="38100" dir="5400000" algn="t" rotWithShape="0">
              <a:prstClr val="black">
                <a:alpha val="40000"/>
              </a:prstClr>
            </a:outerShdw>
          </a:effectLst>
        </p:spPr>
        <p:txBody>
          <a:bodyPr>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fontAlgn="auto">
              <a:spcAft>
                <a:spcPts val="0"/>
              </a:spcAft>
              <a:buFont typeface="Arial" pitchFamily="34" charset="0"/>
              <a:buNone/>
              <a:defRPr/>
            </a:pPr>
            <a:r>
              <a:rPr lang="en-US" sz="2800" dirty="0" smtClean="0">
                <a:solidFill>
                  <a:schemeClr val="accent2">
                    <a:lumMod val="75000"/>
                  </a:schemeClr>
                </a:solidFill>
              </a:rPr>
              <a:t>double</a:t>
            </a:r>
            <a:r>
              <a:rPr lang="en-US" sz="2800" dirty="0" smtClean="0"/>
              <a:t> </a:t>
            </a:r>
            <a:r>
              <a:rPr lang="en-US" sz="2800" dirty="0" err="1" smtClean="0"/>
              <a:t>fToc</a:t>
            </a:r>
            <a:r>
              <a:rPr lang="en-US" sz="2800" dirty="0" smtClean="0"/>
              <a:t> (</a:t>
            </a:r>
            <a:r>
              <a:rPr lang="en-US" sz="2800" dirty="0" smtClean="0">
                <a:solidFill>
                  <a:schemeClr val="accent2">
                    <a:lumMod val="75000"/>
                  </a:schemeClr>
                </a:solidFill>
              </a:rPr>
              <a:t>double</a:t>
            </a:r>
            <a:r>
              <a:rPr lang="en-US" sz="2800" dirty="0" smtClean="0"/>
              <a:t> temp) { </a:t>
            </a:r>
          </a:p>
          <a:p>
            <a:pPr marL="0" indent="0" fontAlgn="auto">
              <a:spcAft>
                <a:spcPts val="0"/>
              </a:spcAft>
              <a:buFont typeface="Arial" pitchFamily="34" charset="0"/>
              <a:buNone/>
              <a:defRPr/>
            </a:pPr>
            <a:r>
              <a:rPr lang="en-US" sz="2800" dirty="0" smtClean="0"/>
              <a:t>	</a:t>
            </a:r>
            <a:r>
              <a:rPr lang="en-US" sz="2800" dirty="0" smtClean="0">
                <a:solidFill>
                  <a:schemeClr val="accent2">
                    <a:lumMod val="75000"/>
                  </a:schemeClr>
                </a:solidFill>
              </a:rPr>
              <a:t>return</a:t>
            </a:r>
            <a:r>
              <a:rPr lang="en-US" sz="2800" dirty="0" smtClean="0"/>
              <a:t> (temp-32)/1.8;</a:t>
            </a:r>
          </a:p>
          <a:p>
            <a:pPr marL="0" indent="0" fontAlgn="auto">
              <a:spcAft>
                <a:spcPts val="0"/>
              </a:spcAft>
              <a:buFont typeface="Arial" pitchFamily="34" charset="0"/>
              <a:buNone/>
              <a:defRPr/>
            </a:pPr>
            <a:r>
              <a:rPr lang="en-US" sz="2800" dirty="0" smtClean="0"/>
              <a:t>}</a:t>
            </a:r>
          </a:p>
          <a:p>
            <a:pPr marL="0" indent="0" fontAlgn="auto">
              <a:spcAft>
                <a:spcPts val="0"/>
              </a:spcAft>
              <a:buFont typeface="Arial" pitchFamily="34" charset="0"/>
              <a:buNone/>
              <a:defRPr/>
            </a:pPr>
            <a:r>
              <a:rPr lang="en-US" sz="2800" dirty="0" err="1" smtClean="0"/>
              <a:t>fToc</a:t>
            </a:r>
            <a:r>
              <a:rPr lang="en-US" sz="2800" dirty="0" smtClean="0"/>
              <a:t>(98.6); </a:t>
            </a:r>
          </a:p>
          <a:p>
            <a:pPr marL="0" indent="0" algn="ctr" fontAlgn="auto">
              <a:spcAft>
                <a:spcPts val="0"/>
              </a:spcAft>
              <a:buFont typeface="Arial" pitchFamily="34" charset="0"/>
              <a:buNone/>
              <a:defRPr/>
            </a:pPr>
            <a:endParaRPr lang="en-US" dirty="0" smtClean="0">
              <a:cs typeface="Times New Roman" pitchFamily="18" charset="0"/>
            </a:endParaRPr>
          </a:p>
        </p:txBody>
      </p:sp>
      <p:sp>
        <p:nvSpPr>
          <p:cNvPr id="12" name="Content Placeholder 2"/>
          <p:cNvSpPr txBox="1">
            <a:spLocks/>
          </p:cNvSpPr>
          <p:nvPr/>
        </p:nvSpPr>
        <p:spPr>
          <a:xfrm>
            <a:off x="152400" y="2403475"/>
            <a:ext cx="2895600" cy="912813"/>
          </a:xfrm>
          <a:prstGeom prst="rect">
            <a:avLst/>
          </a:prstGeom>
        </p:spPr>
        <p:txBody>
          <a:bodyPr>
            <a:normAutofit lnSpcReduction="10000"/>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ctr" fontAlgn="auto">
              <a:spcAft>
                <a:spcPts val="0"/>
              </a:spcAft>
              <a:buFont typeface="Arial" pitchFamily="34" charset="0"/>
              <a:buNone/>
              <a:defRPr/>
            </a:pPr>
            <a:r>
              <a:rPr lang="en-US" sz="2800" dirty="0" smtClean="0">
                <a:latin typeface="Times New Roman" pitchFamily="18" charset="0"/>
                <a:cs typeface="Times New Roman" pitchFamily="18" charset="0"/>
              </a:rPr>
              <a:t>An OCaml "let" example</a:t>
            </a:r>
          </a:p>
          <a:p>
            <a:pPr marL="0" indent="0" fontAlgn="auto">
              <a:spcAft>
                <a:spcPts val="0"/>
              </a:spcAft>
              <a:buFont typeface="Arial" pitchFamily="34" charset="0"/>
              <a:buNone/>
              <a:defRPr/>
            </a:pPr>
            <a:endParaRPr lang="en-US" sz="2800" dirty="0">
              <a:latin typeface="Times New Roman" pitchFamily="18" charset="0"/>
              <a:cs typeface="Times New Roman" pitchFamily="18" charset="0"/>
            </a:endParaRPr>
          </a:p>
          <a:p>
            <a:pPr marL="0" indent="0" fontAlgn="auto">
              <a:spcAft>
                <a:spcPts val="0"/>
              </a:spcAft>
              <a:buFont typeface="Arial" pitchFamily="34" charset="0"/>
              <a:buNone/>
              <a:defRPr/>
            </a:pPr>
            <a:endParaRPr lang="en-US" sz="2800" dirty="0">
              <a:latin typeface="Times New Roman" pitchFamily="18" charset="0"/>
              <a:cs typeface="Times New Roman" pitchFamily="18" charset="0"/>
            </a:endParaRPr>
          </a:p>
        </p:txBody>
      </p:sp>
      <p:sp>
        <p:nvSpPr>
          <p:cNvPr id="13" name="Content Placeholder 2"/>
          <p:cNvSpPr txBox="1">
            <a:spLocks/>
          </p:cNvSpPr>
          <p:nvPr/>
        </p:nvSpPr>
        <p:spPr>
          <a:xfrm>
            <a:off x="168275" y="4722813"/>
            <a:ext cx="2895600" cy="911225"/>
          </a:xfrm>
          <a:prstGeom prst="rect">
            <a:avLst/>
          </a:prstGeom>
        </p:spPr>
        <p:txBody>
          <a:bodyPr>
            <a:normAutofit fontScale="92500" lnSpcReduction="20000"/>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ctr" fontAlgn="auto">
              <a:spcAft>
                <a:spcPts val="0"/>
              </a:spcAft>
              <a:buFont typeface="Arial" pitchFamily="34" charset="0"/>
              <a:buNone/>
              <a:defRPr/>
            </a:pPr>
            <a:r>
              <a:rPr lang="en-US" sz="3000" dirty="0" smtClean="0">
                <a:latin typeface="Times New Roman" pitchFamily="18" charset="0"/>
                <a:cs typeface="Times New Roman" pitchFamily="18" charset="0"/>
              </a:rPr>
              <a:t>Similar code</a:t>
            </a:r>
          </a:p>
          <a:p>
            <a:pPr marL="0" indent="0" algn="ctr" fontAlgn="auto">
              <a:spcAft>
                <a:spcPts val="0"/>
              </a:spcAft>
              <a:buFont typeface="Arial" pitchFamily="34" charset="0"/>
              <a:buNone/>
              <a:defRPr/>
            </a:pPr>
            <a:r>
              <a:rPr lang="en-US" sz="3000" dirty="0" smtClean="0">
                <a:latin typeface="Times New Roman" pitchFamily="18" charset="0"/>
                <a:cs typeface="Times New Roman" pitchFamily="18" charset="0"/>
              </a:rPr>
              <a:t>in Java</a:t>
            </a:r>
          </a:p>
          <a:p>
            <a:pPr marL="0" indent="0" fontAlgn="auto">
              <a:spcAft>
                <a:spcPts val="0"/>
              </a:spcAft>
              <a:buFont typeface="Arial" pitchFamily="34" charset="0"/>
              <a:buNone/>
              <a:defRPr/>
            </a:pPr>
            <a:endParaRPr lang="en-US" sz="2800" dirty="0">
              <a:latin typeface="Times New Roman" pitchFamily="18" charset="0"/>
              <a:cs typeface="Times New Roman" pitchFamily="18" charset="0"/>
            </a:endParaRPr>
          </a:p>
          <a:p>
            <a:pPr marL="0" indent="0" fontAlgn="auto">
              <a:spcAft>
                <a:spcPts val="0"/>
              </a:spcAft>
              <a:buFont typeface="Arial" pitchFamily="34" charset="0"/>
              <a:buNone/>
              <a:defRPr/>
            </a:pPr>
            <a:endParaRPr lang="en-US" sz="28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249362"/>
          </a:xfrm>
          <a:solidFill>
            <a:schemeClr val="tx2">
              <a:lumMod val="60000"/>
              <a:lumOff val="40000"/>
            </a:schemeClr>
          </a:solidFill>
        </p:spPr>
        <p:txBody>
          <a:bodyPr rtlCol="0">
            <a:normAutofit fontScale="90000"/>
          </a:bodyPr>
          <a:lstStyle/>
          <a:p>
            <a:pPr fontAlgn="auto">
              <a:spcAft>
                <a:spcPts val="0"/>
              </a:spcAft>
              <a:defRPr/>
            </a:pPr>
            <a:r>
              <a:rPr lang="en-US" dirty="0" smtClean="0">
                <a:solidFill>
                  <a:schemeClr val="bg1"/>
                </a:solidFill>
                <a:latin typeface="Times New Roman" pitchFamily="18" charset="0"/>
                <a:cs typeface="Times New Roman" pitchFamily="18" charset="0"/>
              </a:rPr>
              <a:t>Lambda Calculus' Influence</a:t>
            </a:r>
            <a:br>
              <a:rPr lang="en-US" dirty="0" smtClean="0">
                <a:solidFill>
                  <a:schemeClr val="bg1"/>
                </a:solidFill>
                <a:latin typeface="Times New Roman" pitchFamily="18" charset="0"/>
                <a:cs typeface="Times New Roman" pitchFamily="18" charset="0"/>
              </a:rPr>
            </a:br>
            <a:r>
              <a:rPr lang="en-US" dirty="0" smtClean="0">
                <a:solidFill>
                  <a:schemeClr val="bg1"/>
                </a:solidFill>
                <a:latin typeface="Times New Roman" pitchFamily="18" charset="0"/>
                <a:cs typeface="Times New Roman" pitchFamily="18" charset="0"/>
              </a:rPr>
              <a:t>Beta Reductions</a:t>
            </a:r>
            <a:endParaRPr lang="en-US" dirty="0">
              <a:solidFill>
                <a:schemeClr val="bg1"/>
              </a:solidFill>
              <a:latin typeface="Times New Roman" pitchFamily="18" charset="0"/>
              <a:cs typeface="Times New Roman" pitchFamily="18" charset="0"/>
            </a:endParaRPr>
          </a:p>
        </p:txBody>
      </p:sp>
      <p:sp>
        <p:nvSpPr>
          <p:cNvPr id="4" name="Title 1"/>
          <p:cNvSpPr txBox="1">
            <a:spLocks/>
          </p:cNvSpPr>
          <p:nvPr/>
        </p:nvSpPr>
        <p:spPr>
          <a:xfrm>
            <a:off x="457200" y="6357938"/>
            <a:ext cx="8229600" cy="320675"/>
          </a:xfrm>
          <a:prstGeom prst="rect">
            <a:avLst/>
          </a:prstGeom>
          <a:solidFill>
            <a:schemeClr val="tx2">
              <a:lumMod val="60000"/>
              <a:lumOff val="40000"/>
            </a:schemeClr>
          </a:solidFill>
        </p:spPr>
        <p:txBody>
          <a:bodyPr anchor="ctr">
            <a:normAutofit fontScale="250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fontAlgn="auto">
              <a:spcAft>
                <a:spcPts val="0"/>
              </a:spcAft>
              <a:defRPr/>
            </a:pPr>
            <a:r>
              <a:rPr lang="en-US" dirty="0" smtClean="0">
                <a:solidFill>
                  <a:schemeClr val="bg1"/>
                </a:solidFill>
                <a:latin typeface="Times New Roman" pitchFamily="18" charset="0"/>
                <a:cs typeface="Times New Roman" pitchFamily="18" charset="0"/>
              </a:rPr>
              <a:t>COMS W4115 - PLT    Columbia University		          </a:t>
            </a:r>
            <a:fld id="{0D642F3A-C480-4B01-BE3E-3319527624A0}" type="slidenum">
              <a:rPr lang="en-US" smtClean="0">
                <a:solidFill>
                  <a:schemeClr val="bg1"/>
                </a:solidFill>
                <a:latin typeface="Times New Roman" pitchFamily="18" charset="0"/>
                <a:cs typeface="Times New Roman" pitchFamily="18" charset="0"/>
              </a:rPr>
              <a:pPr algn="l" fontAlgn="auto">
                <a:spcAft>
                  <a:spcPts val="0"/>
                </a:spcAft>
                <a:defRPr/>
              </a:pPr>
              <a:t>13</a:t>
            </a:fld>
            <a:r>
              <a:rPr lang="en-US" dirty="0" smtClean="0">
                <a:solidFill>
                  <a:schemeClr val="bg1"/>
                </a:solidFill>
                <a:latin typeface="Times New Roman" pitchFamily="18" charset="0"/>
                <a:cs typeface="Times New Roman" pitchFamily="18" charset="0"/>
              </a:rPr>
              <a:t>			                   April 24, 2013</a:t>
            </a:r>
            <a:endParaRPr lang="en-US" dirty="0">
              <a:solidFill>
                <a:schemeClr val="bg1"/>
              </a:solidFill>
              <a:latin typeface="Times New Roman" pitchFamily="18" charset="0"/>
              <a:cs typeface="Times New Roman" pitchFamily="18" charset="0"/>
            </a:endParaRPr>
          </a:p>
        </p:txBody>
      </p:sp>
      <p:sp>
        <p:nvSpPr>
          <p:cNvPr id="36867" name="Content Placeholder 2"/>
          <p:cNvSpPr txBox="1">
            <a:spLocks/>
          </p:cNvSpPr>
          <p:nvPr/>
        </p:nvSpPr>
        <p:spPr bwMode="auto">
          <a:xfrm>
            <a:off x="466725" y="1600200"/>
            <a:ext cx="3952875" cy="4648200"/>
          </a:xfrm>
          <a:prstGeom prst="rect">
            <a:avLst/>
          </a:prstGeom>
          <a:noFill/>
          <a:ln w="9525">
            <a:noFill/>
            <a:miter lim="800000"/>
            <a:headEnd/>
            <a:tailEnd/>
          </a:ln>
        </p:spPr>
        <p:txBody>
          <a:bodyPr/>
          <a:lstStyle/>
          <a:p>
            <a:pPr>
              <a:spcBef>
                <a:spcPct val="20000"/>
              </a:spcBef>
              <a:buFont typeface="Arial" charset="0"/>
              <a:buNone/>
            </a:pPr>
            <a:r>
              <a:rPr lang="en-US" sz="2800" u="sng">
                <a:latin typeface="Times New Roman" pitchFamily="18" charset="0"/>
                <a:cs typeface="Times New Roman" pitchFamily="18" charset="0"/>
              </a:rPr>
              <a:t>Lambda Calculus Recap</a:t>
            </a:r>
          </a:p>
          <a:p>
            <a:pPr>
              <a:spcBef>
                <a:spcPct val="20000"/>
              </a:spcBef>
              <a:buFont typeface="Arial" charset="0"/>
              <a:buNone/>
            </a:pPr>
            <a:r>
              <a:rPr lang="en-US" sz="2800">
                <a:latin typeface="Times New Roman" pitchFamily="18" charset="0"/>
                <a:cs typeface="Times New Roman" pitchFamily="18" charset="0"/>
              </a:rPr>
              <a:t>A function application is evaluated via a </a:t>
            </a:r>
            <a:r>
              <a:rPr lang="en-US" sz="2800" i="1">
                <a:latin typeface="Times New Roman" pitchFamily="18" charset="0"/>
                <a:cs typeface="Times New Roman" pitchFamily="18" charset="0"/>
              </a:rPr>
              <a:t>beta reduction</a:t>
            </a:r>
            <a:endParaRPr lang="en-US" sz="2800">
              <a:latin typeface="Times New Roman" pitchFamily="18" charset="0"/>
              <a:cs typeface="Times New Roman" pitchFamily="18" charset="0"/>
            </a:endParaRPr>
          </a:p>
          <a:p>
            <a:pPr>
              <a:spcBef>
                <a:spcPct val="20000"/>
              </a:spcBef>
              <a:buFont typeface="Arial" charset="0"/>
              <a:buNone/>
            </a:pPr>
            <a:endParaRPr lang="en-US">
              <a:latin typeface="Times New Roman" pitchFamily="18" charset="0"/>
              <a:cs typeface="Times New Roman" pitchFamily="18" charset="0"/>
            </a:endParaRPr>
          </a:p>
          <a:p>
            <a:pPr>
              <a:spcBef>
                <a:spcPct val="20000"/>
              </a:spcBef>
              <a:buFont typeface="Arial" charset="0"/>
              <a:buNone/>
            </a:pPr>
            <a:r>
              <a:rPr lang="en-US" sz="2800">
                <a:latin typeface="Times New Roman" pitchFamily="18" charset="0"/>
                <a:cs typeface="Times New Roman" pitchFamily="18" charset="0"/>
              </a:rPr>
              <a:t>Which occurs when an actual value is substituted for a variable</a:t>
            </a:r>
          </a:p>
          <a:p>
            <a:pPr>
              <a:spcBef>
                <a:spcPct val="20000"/>
              </a:spcBef>
              <a:buFont typeface="Arial" charset="0"/>
              <a:buNone/>
            </a:pPr>
            <a:endParaRPr lang="en-US" sz="2800">
              <a:latin typeface="Times New Roman" pitchFamily="18" charset="0"/>
              <a:cs typeface="Times New Roman" pitchFamily="18" charset="0"/>
            </a:endParaRPr>
          </a:p>
        </p:txBody>
      </p:sp>
      <p:sp>
        <p:nvSpPr>
          <p:cNvPr id="36868" name="Content Placeholder 2"/>
          <p:cNvSpPr txBox="1">
            <a:spLocks/>
          </p:cNvSpPr>
          <p:nvPr/>
        </p:nvSpPr>
        <p:spPr bwMode="auto">
          <a:xfrm>
            <a:off x="4572000" y="1600200"/>
            <a:ext cx="4114800" cy="4648200"/>
          </a:xfrm>
          <a:prstGeom prst="rect">
            <a:avLst/>
          </a:prstGeom>
          <a:noFill/>
          <a:ln w="9525">
            <a:noFill/>
            <a:miter lim="800000"/>
            <a:headEnd/>
            <a:tailEnd/>
          </a:ln>
        </p:spPr>
        <p:txBody>
          <a:bodyPr/>
          <a:lstStyle/>
          <a:p>
            <a:pPr algn="ctr">
              <a:spcBef>
                <a:spcPct val="20000"/>
              </a:spcBef>
              <a:buFont typeface="Arial" charset="0"/>
              <a:buNone/>
            </a:pPr>
            <a:r>
              <a:rPr lang="en-US" sz="2800" u="sng">
                <a:latin typeface="Times New Roman" pitchFamily="18" charset="0"/>
                <a:cs typeface="Times New Roman" pitchFamily="18" charset="0"/>
              </a:rPr>
              <a:t>Examples:</a:t>
            </a:r>
          </a:p>
          <a:p>
            <a:pPr algn="ctr">
              <a:spcBef>
                <a:spcPct val="20000"/>
              </a:spcBef>
              <a:buFont typeface="Arial" charset="0"/>
              <a:buNone/>
            </a:pPr>
            <a:r>
              <a:rPr lang="en-US" sz="2800">
                <a:latin typeface="Times New Roman" pitchFamily="18" charset="0"/>
                <a:cs typeface="Times New Roman" pitchFamily="18" charset="0"/>
              </a:rPr>
              <a:t> </a:t>
            </a:r>
          </a:p>
          <a:p>
            <a:pPr algn="ctr">
              <a:spcBef>
                <a:spcPct val="20000"/>
              </a:spcBef>
              <a:buFont typeface="Arial" charset="0"/>
              <a:buNone/>
            </a:pPr>
            <a:r>
              <a:rPr lang="el-GR" sz="2800">
                <a:latin typeface="Calibri" pitchFamily="34" charset="0"/>
                <a:cs typeface="Times New Roman" pitchFamily="18" charset="0"/>
              </a:rPr>
              <a:t>(λ</a:t>
            </a:r>
            <a:r>
              <a:rPr lang="en-US" sz="2800" i="1">
                <a:latin typeface="Calibri" pitchFamily="34" charset="0"/>
                <a:cs typeface="Times New Roman" pitchFamily="18" charset="0"/>
              </a:rPr>
              <a:t>x</a:t>
            </a:r>
            <a:r>
              <a:rPr lang="en-US" sz="2800">
                <a:latin typeface="Calibri" pitchFamily="34" charset="0"/>
                <a:cs typeface="Times New Roman" pitchFamily="18" charset="0"/>
              </a:rPr>
              <a:t>.</a:t>
            </a:r>
            <a:r>
              <a:rPr lang="en-US" sz="2800" i="1">
                <a:latin typeface="Calibri" pitchFamily="34" charset="0"/>
                <a:cs typeface="Times New Roman" pitchFamily="18" charset="0"/>
              </a:rPr>
              <a:t>xzx</a:t>
            </a:r>
            <a:r>
              <a:rPr lang="en-US" sz="2800">
                <a:latin typeface="Calibri" pitchFamily="34" charset="0"/>
                <a:cs typeface="Times New Roman" pitchFamily="18" charset="0"/>
              </a:rPr>
              <a:t>)</a:t>
            </a:r>
            <a:r>
              <a:rPr lang="en-US" sz="2800" i="1">
                <a:latin typeface="Calibri" pitchFamily="34" charset="0"/>
                <a:cs typeface="Times New Roman" pitchFamily="18" charset="0"/>
              </a:rPr>
              <a:t>y</a:t>
            </a:r>
            <a:r>
              <a:rPr lang="en-US" sz="2800">
                <a:latin typeface="Calibri" pitchFamily="34" charset="0"/>
                <a:cs typeface="Times New Roman" pitchFamily="18" charset="0"/>
              </a:rPr>
              <a:t> → [</a:t>
            </a:r>
            <a:r>
              <a:rPr lang="en-US" sz="2800" i="1">
                <a:latin typeface="Calibri" pitchFamily="34" charset="0"/>
                <a:cs typeface="Times New Roman" pitchFamily="18" charset="0"/>
              </a:rPr>
              <a:t>y</a:t>
            </a:r>
            <a:r>
              <a:rPr lang="en-US" sz="2800">
                <a:latin typeface="Calibri" pitchFamily="34" charset="0"/>
                <a:cs typeface="Times New Roman" pitchFamily="18" charset="0"/>
              </a:rPr>
              <a:t>/</a:t>
            </a:r>
            <a:r>
              <a:rPr lang="en-US" sz="2800" i="1">
                <a:latin typeface="Calibri" pitchFamily="34" charset="0"/>
                <a:cs typeface="Times New Roman" pitchFamily="18" charset="0"/>
              </a:rPr>
              <a:t>x</a:t>
            </a:r>
            <a:r>
              <a:rPr lang="en-US" sz="2800">
                <a:latin typeface="Calibri" pitchFamily="34" charset="0"/>
                <a:cs typeface="Times New Roman" pitchFamily="18" charset="0"/>
              </a:rPr>
              <a:t>]</a:t>
            </a:r>
            <a:r>
              <a:rPr lang="en-US" sz="2800" i="1">
                <a:latin typeface="Calibri" pitchFamily="34" charset="0"/>
                <a:cs typeface="Times New Roman" pitchFamily="18" charset="0"/>
              </a:rPr>
              <a:t>xzx </a:t>
            </a:r>
            <a:r>
              <a:rPr lang="en-US" sz="2800">
                <a:latin typeface="Calibri" pitchFamily="34" charset="0"/>
                <a:cs typeface="Times New Roman" pitchFamily="18" charset="0"/>
              </a:rPr>
              <a:t>= </a:t>
            </a:r>
            <a:r>
              <a:rPr lang="en-US" sz="2800" i="1">
                <a:latin typeface="Calibri" pitchFamily="34" charset="0"/>
                <a:cs typeface="Times New Roman" pitchFamily="18" charset="0"/>
              </a:rPr>
              <a:t>yzy</a:t>
            </a:r>
            <a:endParaRPr lang="en-US" sz="2800">
              <a:latin typeface="Calibri" pitchFamily="34" charset="0"/>
              <a:cs typeface="Times New Roman" pitchFamily="18" charset="0"/>
            </a:endParaRPr>
          </a:p>
          <a:p>
            <a:pPr algn="ctr">
              <a:spcBef>
                <a:spcPct val="20000"/>
              </a:spcBef>
              <a:buFont typeface="Arial" charset="0"/>
              <a:buNone/>
            </a:pPr>
            <a:endParaRPr lang="en-US" sz="2800">
              <a:latin typeface="Calibri" pitchFamily="34" charset="0"/>
              <a:cs typeface="Times New Roman" pitchFamily="18" charset="0"/>
            </a:endParaRPr>
          </a:p>
          <a:p>
            <a:pPr algn="ctr">
              <a:spcBef>
                <a:spcPct val="20000"/>
              </a:spcBef>
              <a:buFont typeface="Arial" charset="0"/>
              <a:buNone/>
            </a:pPr>
            <a:r>
              <a:rPr lang="en-US" sz="2800">
                <a:latin typeface="Calibri" pitchFamily="34" charset="0"/>
                <a:cs typeface="Times New Roman" pitchFamily="18" charset="0"/>
              </a:rPr>
              <a:t>(λx.+ 1 x)7 → + 1 7 = 8</a:t>
            </a:r>
          </a:p>
          <a:p>
            <a:pPr algn="ctr">
              <a:spcBef>
                <a:spcPct val="20000"/>
              </a:spcBef>
              <a:buFont typeface="Arial" charset="0"/>
              <a:buNone/>
            </a:pPr>
            <a:endParaRPr lang="en-US" sz="2800">
              <a:latin typeface="Times New Roman" pitchFamily="18" charset="0"/>
              <a:cs typeface="Times New Roman" pitchFamily="18" charset="0"/>
            </a:endParaRPr>
          </a:p>
        </p:txBody>
      </p:sp>
      <p:sp>
        <p:nvSpPr>
          <p:cNvPr id="6" name="Content Placeholder 2"/>
          <p:cNvSpPr txBox="1">
            <a:spLocks/>
          </p:cNvSpPr>
          <p:nvPr/>
        </p:nvSpPr>
        <p:spPr>
          <a:xfrm>
            <a:off x="550863" y="5486400"/>
            <a:ext cx="8135937" cy="685800"/>
          </a:xfrm>
          <a:prstGeom prst="rect">
            <a:avLst/>
          </a:prstGeom>
        </p:spPr>
        <p:txBody>
          <a:bodyPr>
            <a:normAutofit fontScale="85000" lnSpcReduction="20000"/>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fontAlgn="auto">
              <a:spcAft>
                <a:spcPts val="0"/>
              </a:spcAft>
              <a:buFont typeface="Arial" pitchFamily="34" charset="0"/>
              <a:buNone/>
              <a:defRPr/>
            </a:pPr>
            <a:r>
              <a:rPr lang="en-US" sz="2800" dirty="0">
                <a:solidFill>
                  <a:schemeClr val="accent1">
                    <a:lumMod val="75000"/>
                  </a:schemeClr>
                </a:solidFill>
                <a:latin typeface="Times New Roman" pitchFamily="18" charset="0"/>
                <a:cs typeface="Times New Roman" pitchFamily="18" charset="0"/>
              </a:rPr>
              <a:t>L</a:t>
            </a:r>
            <a:r>
              <a:rPr lang="en-US" sz="2800" dirty="0" smtClean="0">
                <a:solidFill>
                  <a:schemeClr val="accent1">
                    <a:lumMod val="75000"/>
                  </a:schemeClr>
                </a:solidFill>
                <a:latin typeface="Times New Roman" pitchFamily="18" charset="0"/>
                <a:cs typeface="Times New Roman" pitchFamily="18" charset="0"/>
              </a:rPr>
              <a:t>ayman's Terms: </a:t>
            </a:r>
            <a:r>
              <a:rPr lang="en-US" sz="2800" i="1" dirty="0">
                <a:solidFill>
                  <a:schemeClr val="accent1">
                    <a:lumMod val="75000"/>
                  </a:schemeClr>
                </a:solidFill>
                <a:latin typeface="Times New Roman" pitchFamily="18" charset="0"/>
                <a:cs typeface="Times New Roman" pitchFamily="18" charset="0"/>
              </a:rPr>
              <a:t>(λx.expr1)expr2 </a:t>
            </a:r>
            <a:r>
              <a:rPr lang="en-US" sz="2800" dirty="0">
                <a:solidFill>
                  <a:schemeClr val="accent1">
                    <a:lumMod val="75000"/>
                  </a:schemeClr>
                </a:solidFill>
                <a:latin typeface="Times New Roman" pitchFamily="18" charset="0"/>
                <a:cs typeface="Times New Roman" pitchFamily="18" charset="0"/>
              </a:rPr>
              <a:t>means "replace every instance of </a:t>
            </a:r>
            <a:r>
              <a:rPr lang="en-US" sz="2800" i="1" dirty="0">
                <a:solidFill>
                  <a:schemeClr val="accent1">
                    <a:lumMod val="75000"/>
                  </a:schemeClr>
                </a:solidFill>
                <a:latin typeface="Times New Roman" pitchFamily="18" charset="0"/>
                <a:cs typeface="Times New Roman" pitchFamily="18" charset="0"/>
              </a:rPr>
              <a:t>x</a:t>
            </a:r>
            <a:r>
              <a:rPr lang="en-US" sz="2800" dirty="0">
                <a:solidFill>
                  <a:schemeClr val="accent1">
                    <a:lumMod val="75000"/>
                  </a:schemeClr>
                </a:solidFill>
                <a:latin typeface="Times New Roman" pitchFamily="18" charset="0"/>
                <a:cs typeface="Times New Roman" pitchFamily="18" charset="0"/>
              </a:rPr>
              <a:t> in </a:t>
            </a:r>
            <a:r>
              <a:rPr lang="en-US" sz="2800" i="1" dirty="0">
                <a:solidFill>
                  <a:schemeClr val="accent1">
                    <a:lumMod val="75000"/>
                  </a:schemeClr>
                </a:solidFill>
                <a:latin typeface="Times New Roman" pitchFamily="18" charset="0"/>
                <a:cs typeface="Times New Roman" pitchFamily="18" charset="0"/>
              </a:rPr>
              <a:t>expr1</a:t>
            </a:r>
            <a:r>
              <a:rPr lang="en-US" sz="2800" dirty="0">
                <a:solidFill>
                  <a:schemeClr val="accent1">
                    <a:lumMod val="75000"/>
                  </a:schemeClr>
                </a:solidFill>
                <a:latin typeface="Times New Roman" pitchFamily="18" charset="0"/>
                <a:cs typeface="Times New Roman" pitchFamily="18" charset="0"/>
              </a:rPr>
              <a:t> with </a:t>
            </a:r>
            <a:r>
              <a:rPr lang="en-US" sz="2800" i="1" dirty="0">
                <a:solidFill>
                  <a:schemeClr val="accent1">
                    <a:lumMod val="75000"/>
                  </a:schemeClr>
                </a:solidFill>
                <a:latin typeface="Times New Roman" pitchFamily="18" charset="0"/>
                <a:cs typeface="Times New Roman" pitchFamily="18" charset="0"/>
              </a:rPr>
              <a:t>expr2</a:t>
            </a:r>
            <a:r>
              <a:rPr lang="en-US" sz="2800" dirty="0">
                <a:solidFill>
                  <a:schemeClr val="accent1">
                    <a:lumMod val="75000"/>
                  </a:schemeClr>
                </a:solidFill>
                <a:latin typeface="Times New Roman" pitchFamily="18" charset="0"/>
                <a:cs typeface="Times New Roman" pitchFamily="18" charset="0"/>
              </a:rPr>
              <a:t>"</a:t>
            </a:r>
          </a:p>
          <a:p>
            <a:pPr marL="0" indent="0" fontAlgn="auto">
              <a:spcAft>
                <a:spcPts val="0"/>
              </a:spcAft>
              <a:buFont typeface="Arial" pitchFamily="34" charset="0"/>
              <a:buNone/>
              <a:defRPr/>
            </a:pPr>
            <a:endParaRPr lang="en-US" sz="2800" dirty="0">
              <a:latin typeface="Times New Roman" pitchFamily="18" charset="0"/>
              <a:cs typeface="Times New Roman" pitchFamily="18" charset="0"/>
            </a:endParaRPr>
          </a:p>
          <a:p>
            <a:pPr marL="0" indent="0" fontAlgn="auto">
              <a:spcAft>
                <a:spcPts val="0"/>
              </a:spcAft>
              <a:buFont typeface="Arial" pitchFamily="34" charset="0"/>
              <a:buNone/>
              <a:defRPr/>
            </a:pPr>
            <a:endParaRPr lang="en-US" sz="28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249362"/>
          </a:xfrm>
          <a:solidFill>
            <a:schemeClr val="tx2">
              <a:lumMod val="60000"/>
              <a:lumOff val="40000"/>
            </a:schemeClr>
          </a:solidFill>
        </p:spPr>
        <p:txBody>
          <a:bodyPr rtlCol="0">
            <a:normAutofit fontScale="90000"/>
          </a:bodyPr>
          <a:lstStyle/>
          <a:p>
            <a:pPr fontAlgn="auto">
              <a:spcAft>
                <a:spcPts val="0"/>
              </a:spcAft>
              <a:defRPr/>
            </a:pPr>
            <a:r>
              <a:rPr lang="en-US" dirty="0" smtClean="0">
                <a:solidFill>
                  <a:schemeClr val="bg1"/>
                </a:solidFill>
                <a:latin typeface="Times New Roman" pitchFamily="18" charset="0"/>
                <a:cs typeface="Times New Roman" pitchFamily="18" charset="0"/>
              </a:rPr>
              <a:t>Lambda Calculus' Influence</a:t>
            </a:r>
            <a:br>
              <a:rPr lang="en-US" dirty="0" smtClean="0">
                <a:solidFill>
                  <a:schemeClr val="bg1"/>
                </a:solidFill>
                <a:latin typeface="Times New Roman" pitchFamily="18" charset="0"/>
                <a:cs typeface="Times New Roman" pitchFamily="18" charset="0"/>
              </a:rPr>
            </a:br>
            <a:r>
              <a:rPr lang="en-US" dirty="0" smtClean="0">
                <a:solidFill>
                  <a:schemeClr val="bg1"/>
                </a:solidFill>
                <a:latin typeface="Times New Roman" pitchFamily="18" charset="0"/>
                <a:cs typeface="Times New Roman" pitchFamily="18" charset="0"/>
              </a:rPr>
              <a:t>Beta Reductions</a:t>
            </a:r>
            <a:endParaRPr lang="en-US" dirty="0">
              <a:solidFill>
                <a:schemeClr val="bg1"/>
              </a:solidFill>
              <a:latin typeface="Times New Roman" pitchFamily="18" charset="0"/>
              <a:cs typeface="Times New Roman" pitchFamily="18" charset="0"/>
            </a:endParaRPr>
          </a:p>
        </p:txBody>
      </p:sp>
      <p:sp>
        <p:nvSpPr>
          <p:cNvPr id="4" name="Title 1"/>
          <p:cNvSpPr txBox="1">
            <a:spLocks/>
          </p:cNvSpPr>
          <p:nvPr/>
        </p:nvSpPr>
        <p:spPr>
          <a:xfrm>
            <a:off x="457200" y="6357938"/>
            <a:ext cx="8229600" cy="320675"/>
          </a:xfrm>
          <a:prstGeom prst="rect">
            <a:avLst/>
          </a:prstGeom>
          <a:solidFill>
            <a:schemeClr val="tx2">
              <a:lumMod val="60000"/>
              <a:lumOff val="40000"/>
            </a:schemeClr>
          </a:solidFill>
        </p:spPr>
        <p:txBody>
          <a:bodyPr anchor="ctr">
            <a:normAutofit fontScale="250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fontAlgn="auto">
              <a:spcAft>
                <a:spcPts val="0"/>
              </a:spcAft>
              <a:defRPr/>
            </a:pPr>
            <a:r>
              <a:rPr lang="en-US" dirty="0" smtClean="0">
                <a:solidFill>
                  <a:schemeClr val="bg1"/>
                </a:solidFill>
                <a:latin typeface="Times New Roman" pitchFamily="18" charset="0"/>
                <a:cs typeface="Times New Roman" pitchFamily="18" charset="0"/>
              </a:rPr>
              <a:t>COMS W4115 - PLT    Columbia University		          </a:t>
            </a:r>
            <a:fld id="{736DA184-A57E-4BF3-9030-DFB3DDEC83A3}" type="slidenum">
              <a:rPr lang="en-US" smtClean="0">
                <a:solidFill>
                  <a:schemeClr val="bg1"/>
                </a:solidFill>
                <a:latin typeface="Times New Roman" pitchFamily="18" charset="0"/>
                <a:cs typeface="Times New Roman" pitchFamily="18" charset="0"/>
              </a:rPr>
              <a:pPr algn="l" fontAlgn="auto">
                <a:spcAft>
                  <a:spcPts val="0"/>
                </a:spcAft>
                <a:defRPr/>
              </a:pPr>
              <a:t>14</a:t>
            </a:fld>
            <a:r>
              <a:rPr lang="en-US" dirty="0" smtClean="0">
                <a:solidFill>
                  <a:schemeClr val="bg1"/>
                </a:solidFill>
                <a:latin typeface="Times New Roman" pitchFamily="18" charset="0"/>
                <a:cs typeface="Times New Roman" pitchFamily="18" charset="0"/>
              </a:rPr>
              <a:t>			                   April 24, 2013</a:t>
            </a:r>
            <a:endParaRPr lang="en-US" dirty="0">
              <a:solidFill>
                <a:schemeClr val="bg1"/>
              </a:solidFill>
              <a:latin typeface="Times New Roman" pitchFamily="18" charset="0"/>
              <a:cs typeface="Times New Roman" pitchFamily="18" charset="0"/>
            </a:endParaRPr>
          </a:p>
        </p:txBody>
      </p:sp>
      <p:sp>
        <p:nvSpPr>
          <p:cNvPr id="6" name="Content Placeholder 2"/>
          <p:cNvSpPr txBox="1">
            <a:spLocks/>
          </p:cNvSpPr>
          <p:nvPr/>
        </p:nvSpPr>
        <p:spPr>
          <a:xfrm>
            <a:off x="498475" y="2674938"/>
            <a:ext cx="3679825" cy="685800"/>
          </a:xfrm>
          <a:prstGeom prst="rect">
            <a:avLst/>
          </a:prstGeom>
          <a:solidFill>
            <a:schemeClr val="bg1">
              <a:lumMod val="75000"/>
            </a:schemeClr>
          </a:solidFill>
          <a:effectLst>
            <a:outerShdw blurRad="50800" dist="38100" dir="5400000" algn="t" rotWithShape="0">
              <a:prstClr val="black">
                <a:alpha val="40000"/>
              </a:prstClr>
            </a:outerShdw>
          </a:effectLst>
        </p:spPr>
        <p:txBody>
          <a:bodyPr>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ctr" fontAlgn="auto">
              <a:spcAft>
                <a:spcPts val="0"/>
              </a:spcAft>
              <a:buFont typeface="Arial" pitchFamily="34" charset="0"/>
              <a:buNone/>
              <a:defRPr/>
            </a:pPr>
            <a:r>
              <a:rPr lang="en-US" dirty="0" smtClean="0">
                <a:cs typeface="Times New Roman" pitchFamily="18" charset="0"/>
              </a:rPr>
              <a:t>(λx.expr1)expr2</a:t>
            </a:r>
          </a:p>
        </p:txBody>
      </p:sp>
      <p:sp>
        <p:nvSpPr>
          <p:cNvPr id="38916" name="Content Placeholder 2"/>
          <p:cNvSpPr txBox="1">
            <a:spLocks/>
          </p:cNvSpPr>
          <p:nvPr/>
        </p:nvSpPr>
        <p:spPr bwMode="auto">
          <a:xfrm>
            <a:off x="434975" y="2278063"/>
            <a:ext cx="3886200" cy="762000"/>
          </a:xfrm>
          <a:prstGeom prst="rect">
            <a:avLst/>
          </a:prstGeom>
          <a:noFill/>
          <a:ln w="9525">
            <a:noFill/>
            <a:miter lim="800000"/>
            <a:headEnd/>
            <a:tailEnd/>
          </a:ln>
        </p:spPr>
        <p:txBody>
          <a:bodyPr/>
          <a:lstStyle/>
          <a:p>
            <a:pPr algn="ctr">
              <a:spcBef>
                <a:spcPct val="20000"/>
              </a:spcBef>
              <a:buFont typeface="Arial" charset="0"/>
              <a:buNone/>
            </a:pPr>
            <a:r>
              <a:rPr lang="en-US" sz="2400">
                <a:latin typeface="Times New Roman" pitchFamily="18" charset="0"/>
                <a:cs typeface="Times New Roman" pitchFamily="18" charset="0"/>
              </a:rPr>
              <a:t>Lambda Calculus:</a:t>
            </a:r>
          </a:p>
        </p:txBody>
      </p:sp>
      <p:sp>
        <p:nvSpPr>
          <p:cNvPr id="9" name="Content Placeholder 2"/>
          <p:cNvSpPr txBox="1">
            <a:spLocks/>
          </p:cNvSpPr>
          <p:nvPr/>
        </p:nvSpPr>
        <p:spPr>
          <a:xfrm>
            <a:off x="4672013" y="2659063"/>
            <a:ext cx="3956050" cy="701675"/>
          </a:xfrm>
          <a:prstGeom prst="rect">
            <a:avLst/>
          </a:prstGeom>
          <a:solidFill>
            <a:schemeClr val="bg1">
              <a:lumMod val="75000"/>
            </a:schemeClr>
          </a:solidFill>
          <a:effectLst>
            <a:outerShdw blurRad="50800" dist="38100" dir="5400000" algn="t" rotWithShape="0">
              <a:prstClr val="black">
                <a:alpha val="40000"/>
              </a:prstClr>
            </a:outerShdw>
          </a:effectLst>
        </p:spPr>
        <p:txBody>
          <a:bodyPr>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ctr" fontAlgn="auto">
              <a:spcAft>
                <a:spcPts val="0"/>
              </a:spcAft>
              <a:buFont typeface="Arial" pitchFamily="34" charset="0"/>
              <a:buNone/>
              <a:defRPr/>
            </a:pPr>
            <a:r>
              <a:rPr lang="en-US" dirty="0" smtClean="0">
                <a:cs typeface="Times New Roman" pitchFamily="18" charset="0"/>
              </a:rPr>
              <a:t>(fun x -&gt;expr1)expr2;;</a:t>
            </a:r>
          </a:p>
        </p:txBody>
      </p:sp>
      <p:sp>
        <p:nvSpPr>
          <p:cNvPr id="38918" name="Content Placeholder 2"/>
          <p:cNvSpPr txBox="1">
            <a:spLocks/>
          </p:cNvSpPr>
          <p:nvPr/>
        </p:nvSpPr>
        <p:spPr bwMode="auto">
          <a:xfrm>
            <a:off x="4486275" y="2255838"/>
            <a:ext cx="3886200" cy="762000"/>
          </a:xfrm>
          <a:prstGeom prst="rect">
            <a:avLst/>
          </a:prstGeom>
          <a:noFill/>
          <a:ln w="9525">
            <a:noFill/>
            <a:miter lim="800000"/>
            <a:headEnd/>
            <a:tailEnd/>
          </a:ln>
        </p:spPr>
        <p:txBody>
          <a:bodyPr/>
          <a:lstStyle/>
          <a:p>
            <a:pPr algn="ctr">
              <a:spcBef>
                <a:spcPct val="20000"/>
              </a:spcBef>
              <a:buFont typeface="Arial" charset="0"/>
              <a:buNone/>
            </a:pPr>
            <a:r>
              <a:rPr lang="en-US" sz="2400">
                <a:latin typeface="Times New Roman" pitchFamily="18" charset="0"/>
                <a:cs typeface="Times New Roman" pitchFamily="18" charset="0"/>
              </a:rPr>
              <a:t>OCaml:</a:t>
            </a:r>
          </a:p>
        </p:txBody>
      </p:sp>
      <p:sp>
        <p:nvSpPr>
          <p:cNvPr id="11" name="Content Placeholder 2"/>
          <p:cNvSpPr txBox="1">
            <a:spLocks/>
          </p:cNvSpPr>
          <p:nvPr/>
        </p:nvSpPr>
        <p:spPr>
          <a:xfrm>
            <a:off x="1914525" y="4359275"/>
            <a:ext cx="4735513" cy="1355725"/>
          </a:xfrm>
          <a:prstGeom prst="rect">
            <a:avLst/>
          </a:prstGeom>
          <a:solidFill>
            <a:schemeClr val="bg1">
              <a:lumMod val="75000"/>
            </a:schemeClr>
          </a:solidFill>
          <a:effectLst>
            <a:outerShdw blurRad="50800" dist="38100" dir="5400000" algn="t" rotWithShape="0">
              <a:prstClr val="black">
                <a:alpha val="40000"/>
              </a:prstClr>
            </a:outerShdw>
          </a:effectLst>
        </p:spPr>
        <p:txBody>
          <a:bodyPr>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ctr" fontAlgn="auto">
              <a:spcAft>
                <a:spcPts val="0"/>
              </a:spcAft>
              <a:buFont typeface="Arial" pitchFamily="34" charset="0"/>
              <a:buNone/>
              <a:defRPr/>
            </a:pPr>
            <a:r>
              <a:rPr lang="en-US" dirty="0">
                <a:cs typeface="Times New Roman" pitchFamily="18" charset="0"/>
              </a:rPr>
              <a:t>(fun x </a:t>
            </a:r>
            <a:r>
              <a:rPr lang="en-US" dirty="0" smtClean="0">
                <a:cs typeface="Times New Roman" pitchFamily="18" charset="0"/>
              </a:rPr>
              <a:t>-&gt;x*x)5;;</a:t>
            </a:r>
          </a:p>
          <a:p>
            <a:pPr marL="0" indent="0" algn="ctr" fontAlgn="auto">
              <a:spcAft>
                <a:spcPts val="0"/>
              </a:spcAft>
              <a:buFont typeface="Arial" pitchFamily="34" charset="0"/>
              <a:buNone/>
              <a:defRPr/>
            </a:pPr>
            <a:r>
              <a:rPr lang="en-US" dirty="0" smtClean="0">
                <a:cs typeface="Times New Roman" pitchFamily="18" charset="0"/>
              </a:rPr>
              <a:t>(* Evaluates to 5*5 = 25 *)</a:t>
            </a:r>
            <a:endParaRPr lang="en-US" dirty="0">
              <a:cs typeface="Times New Roman" pitchFamily="18" charset="0"/>
            </a:endParaRPr>
          </a:p>
        </p:txBody>
      </p:sp>
      <p:sp>
        <p:nvSpPr>
          <p:cNvPr id="38920" name="Content Placeholder 2"/>
          <p:cNvSpPr txBox="1">
            <a:spLocks/>
          </p:cNvSpPr>
          <p:nvPr/>
        </p:nvSpPr>
        <p:spPr bwMode="auto">
          <a:xfrm>
            <a:off x="2338388" y="3962400"/>
            <a:ext cx="3886200" cy="762000"/>
          </a:xfrm>
          <a:prstGeom prst="rect">
            <a:avLst/>
          </a:prstGeom>
          <a:noFill/>
          <a:ln w="9525">
            <a:noFill/>
            <a:miter lim="800000"/>
            <a:headEnd/>
            <a:tailEnd/>
          </a:ln>
        </p:spPr>
        <p:txBody>
          <a:bodyPr/>
          <a:lstStyle/>
          <a:p>
            <a:pPr algn="ctr">
              <a:spcBef>
                <a:spcPct val="20000"/>
              </a:spcBef>
              <a:buFont typeface="Arial" charset="0"/>
              <a:buNone/>
            </a:pPr>
            <a:r>
              <a:rPr lang="en-US" sz="2400">
                <a:latin typeface="Times New Roman" pitchFamily="18" charset="0"/>
                <a:cs typeface="Times New Roman" pitchFamily="18" charset="0"/>
              </a:rPr>
              <a:t>Example Usage:</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249362"/>
          </a:xfrm>
          <a:solidFill>
            <a:schemeClr val="tx2">
              <a:lumMod val="60000"/>
              <a:lumOff val="40000"/>
            </a:schemeClr>
          </a:solidFill>
        </p:spPr>
        <p:txBody>
          <a:bodyPr rtlCol="0">
            <a:normAutofit fontScale="90000"/>
          </a:bodyPr>
          <a:lstStyle/>
          <a:p>
            <a:pPr fontAlgn="auto">
              <a:spcAft>
                <a:spcPts val="0"/>
              </a:spcAft>
              <a:defRPr/>
            </a:pPr>
            <a:r>
              <a:rPr lang="en-US" dirty="0" smtClean="0">
                <a:solidFill>
                  <a:schemeClr val="bg1"/>
                </a:solidFill>
                <a:latin typeface="Times New Roman" pitchFamily="18" charset="0"/>
                <a:cs typeface="Times New Roman" pitchFamily="18" charset="0"/>
              </a:rPr>
              <a:t>Lambda Calculus' Influence</a:t>
            </a:r>
            <a:br>
              <a:rPr lang="en-US" dirty="0" smtClean="0">
                <a:solidFill>
                  <a:schemeClr val="bg1"/>
                </a:solidFill>
                <a:latin typeface="Times New Roman" pitchFamily="18" charset="0"/>
                <a:cs typeface="Times New Roman" pitchFamily="18" charset="0"/>
              </a:rPr>
            </a:br>
            <a:r>
              <a:rPr lang="en-US" dirty="0" smtClean="0">
                <a:solidFill>
                  <a:schemeClr val="bg1"/>
                </a:solidFill>
                <a:latin typeface="Times New Roman" pitchFamily="18" charset="0"/>
                <a:cs typeface="Times New Roman" pitchFamily="18" charset="0"/>
              </a:rPr>
              <a:t>Beta Reductions</a:t>
            </a:r>
            <a:endParaRPr lang="en-US" dirty="0">
              <a:solidFill>
                <a:schemeClr val="bg1"/>
              </a:solidFill>
              <a:latin typeface="Times New Roman" pitchFamily="18" charset="0"/>
              <a:cs typeface="Times New Roman" pitchFamily="18" charset="0"/>
            </a:endParaRPr>
          </a:p>
        </p:txBody>
      </p:sp>
      <p:sp>
        <p:nvSpPr>
          <p:cNvPr id="4" name="Title 1"/>
          <p:cNvSpPr txBox="1">
            <a:spLocks/>
          </p:cNvSpPr>
          <p:nvPr/>
        </p:nvSpPr>
        <p:spPr>
          <a:xfrm>
            <a:off x="457200" y="6357938"/>
            <a:ext cx="8229600" cy="320675"/>
          </a:xfrm>
          <a:prstGeom prst="rect">
            <a:avLst/>
          </a:prstGeom>
          <a:solidFill>
            <a:schemeClr val="tx2">
              <a:lumMod val="60000"/>
              <a:lumOff val="40000"/>
            </a:schemeClr>
          </a:solidFill>
        </p:spPr>
        <p:txBody>
          <a:bodyPr anchor="ctr">
            <a:normAutofit fontScale="250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fontAlgn="auto">
              <a:spcAft>
                <a:spcPts val="0"/>
              </a:spcAft>
              <a:defRPr/>
            </a:pPr>
            <a:r>
              <a:rPr lang="en-US" dirty="0" smtClean="0">
                <a:solidFill>
                  <a:schemeClr val="bg1"/>
                </a:solidFill>
                <a:latin typeface="Times New Roman" pitchFamily="18" charset="0"/>
                <a:cs typeface="Times New Roman" pitchFamily="18" charset="0"/>
              </a:rPr>
              <a:t>COMS W4115 - PLT    Columbia University		          </a:t>
            </a:r>
            <a:fld id="{FE88F0A1-EAF0-448C-A19C-17927F1FB58A}" type="slidenum">
              <a:rPr lang="en-US" smtClean="0">
                <a:solidFill>
                  <a:schemeClr val="bg1"/>
                </a:solidFill>
                <a:latin typeface="Times New Roman" pitchFamily="18" charset="0"/>
                <a:cs typeface="Times New Roman" pitchFamily="18" charset="0"/>
              </a:rPr>
              <a:pPr algn="l" fontAlgn="auto">
                <a:spcAft>
                  <a:spcPts val="0"/>
                </a:spcAft>
                <a:defRPr/>
              </a:pPr>
              <a:t>15</a:t>
            </a:fld>
            <a:r>
              <a:rPr lang="en-US" dirty="0" smtClean="0">
                <a:solidFill>
                  <a:schemeClr val="bg1"/>
                </a:solidFill>
                <a:latin typeface="Times New Roman" pitchFamily="18" charset="0"/>
                <a:cs typeface="Times New Roman" pitchFamily="18" charset="0"/>
              </a:rPr>
              <a:t>			                   April 24, 2013</a:t>
            </a:r>
            <a:endParaRPr lang="en-US" dirty="0">
              <a:solidFill>
                <a:schemeClr val="bg1"/>
              </a:solidFill>
              <a:latin typeface="Times New Roman" pitchFamily="18" charset="0"/>
              <a:cs typeface="Times New Roman" pitchFamily="18" charset="0"/>
            </a:endParaRPr>
          </a:p>
        </p:txBody>
      </p:sp>
      <p:sp>
        <p:nvSpPr>
          <p:cNvPr id="9" name="Content Placeholder 2"/>
          <p:cNvSpPr txBox="1">
            <a:spLocks/>
          </p:cNvSpPr>
          <p:nvPr/>
        </p:nvSpPr>
        <p:spPr>
          <a:xfrm>
            <a:off x="5211763" y="2389188"/>
            <a:ext cx="3276600" cy="541337"/>
          </a:xfrm>
          <a:prstGeom prst="rect">
            <a:avLst/>
          </a:prstGeom>
          <a:solidFill>
            <a:schemeClr val="bg1">
              <a:lumMod val="75000"/>
            </a:schemeClr>
          </a:solidFill>
          <a:effectLst>
            <a:outerShdw blurRad="50800" dist="38100" dir="5400000" algn="t" rotWithShape="0">
              <a:prstClr val="black">
                <a:alpha val="40000"/>
              </a:prstClr>
            </a:outerShdw>
          </a:effectLst>
        </p:spPr>
        <p:txBody>
          <a:bodyPr>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ctr" fontAlgn="auto">
              <a:spcAft>
                <a:spcPts val="0"/>
              </a:spcAft>
              <a:buFont typeface="Arial" pitchFamily="34" charset="0"/>
              <a:buNone/>
              <a:defRPr/>
            </a:pPr>
            <a:r>
              <a:rPr lang="en-US" sz="2400" dirty="0" smtClean="0">
                <a:cs typeface="Times New Roman" pitchFamily="18" charset="0"/>
              </a:rPr>
              <a:t>(fun x -&gt;expr1)expr2;;</a:t>
            </a:r>
          </a:p>
        </p:txBody>
      </p:sp>
      <p:sp>
        <p:nvSpPr>
          <p:cNvPr id="11" name="Content Placeholder 2"/>
          <p:cNvSpPr txBox="1">
            <a:spLocks/>
          </p:cNvSpPr>
          <p:nvPr/>
        </p:nvSpPr>
        <p:spPr>
          <a:xfrm>
            <a:off x="5181600" y="5105400"/>
            <a:ext cx="3276600" cy="1022350"/>
          </a:xfrm>
          <a:prstGeom prst="rect">
            <a:avLst/>
          </a:prstGeom>
          <a:solidFill>
            <a:schemeClr val="bg1">
              <a:lumMod val="75000"/>
            </a:schemeClr>
          </a:solidFill>
          <a:effectLst>
            <a:outerShdw blurRad="50800" dist="38100" dir="5400000" algn="t" rotWithShape="0">
              <a:prstClr val="black">
                <a:alpha val="40000"/>
              </a:prstClr>
            </a:outerShdw>
          </a:effectLst>
        </p:spPr>
        <p:txBody>
          <a:bodyPr>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ctr" fontAlgn="auto">
              <a:spcAft>
                <a:spcPts val="0"/>
              </a:spcAft>
              <a:buFont typeface="Arial" pitchFamily="34" charset="0"/>
              <a:buNone/>
              <a:defRPr/>
            </a:pPr>
            <a:r>
              <a:rPr lang="en-US" sz="2400" dirty="0" smtClean="0">
                <a:cs typeface="Times New Roman" pitchFamily="18" charset="0"/>
              </a:rPr>
              <a:t>let x = 5 in x*x;;</a:t>
            </a:r>
          </a:p>
          <a:p>
            <a:pPr marL="0" indent="0" algn="ctr" fontAlgn="auto">
              <a:spcAft>
                <a:spcPts val="0"/>
              </a:spcAft>
              <a:buFont typeface="Arial" pitchFamily="34" charset="0"/>
              <a:buNone/>
              <a:defRPr/>
            </a:pPr>
            <a:r>
              <a:rPr lang="en-US" sz="2400" dirty="0" smtClean="0">
                <a:cs typeface="Times New Roman" pitchFamily="18" charset="0"/>
              </a:rPr>
              <a:t>(* Evaluates to 5*5=25*)</a:t>
            </a:r>
            <a:endParaRPr lang="en-US" sz="2400" dirty="0">
              <a:cs typeface="Times New Roman" pitchFamily="18" charset="0"/>
            </a:endParaRPr>
          </a:p>
        </p:txBody>
      </p:sp>
      <p:sp>
        <p:nvSpPr>
          <p:cNvPr id="40965" name="Content Placeholder 2"/>
          <p:cNvSpPr txBox="1">
            <a:spLocks/>
          </p:cNvSpPr>
          <p:nvPr/>
        </p:nvSpPr>
        <p:spPr bwMode="auto">
          <a:xfrm>
            <a:off x="5181600" y="4648200"/>
            <a:ext cx="3276600" cy="762000"/>
          </a:xfrm>
          <a:prstGeom prst="rect">
            <a:avLst/>
          </a:prstGeom>
          <a:noFill/>
          <a:ln w="9525">
            <a:noFill/>
            <a:miter lim="800000"/>
            <a:headEnd/>
            <a:tailEnd/>
          </a:ln>
        </p:spPr>
        <p:txBody>
          <a:bodyPr/>
          <a:lstStyle/>
          <a:p>
            <a:pPr algn="ctr">
              <a:spcBef>
                <a:spcPct val="20000"/>
              </a:spcBef>
              <a:buFont typeface="Arial" charset="0"/>
              <a:buNone/>
            </a:pPr>
            <a:r>
              <a:rPr lang="en-US" sz="2400">
                <a:latin typeface="Times New Roman" pitchFamily="18" charset="0"/>
                <a:cs typeface="Times New Roman" pitchFamily="18" charset="0"/>
              </a:rPr>
              <a:t>Example Usage:</a:t>
            </a:r>
          </a:p>
        </p:txBody>
      </p:sp>
      <p:sp>
        <p:nvSpPr>
          <p:cNvPr id="40966" name="Content Placeholder 2"/>
          <p:cNvSpPr txBox="1">
            <a:spLocks/>
          </p:cNvSpPr>
          <p:nvPr/>
        </p:nvSpPr>
        <p:spPr bwMode="auto">
          <a:xfrm>
            <a:off x="2628900" y="1562100"/>
            <a:ext cx="3886200" cy="685800"/>
          </a:xfrm>
          <a:prstGeom prst="rect">
            <a:avLst/>
          </a:prstGeom>
          <a:noFill/>
          <a:ln w="9525">
            <a:noFill/>
            <a:miter lim="800000"/>
            <a:headEnd/>
            <a:tailEnd/>
          </a:ln>
        </p:spPr>
        <p:txBody>
          <a:bodyPr/>
          <a:lstStyle/>
          <a:p>
            <a:pPr algn="ctr">
              <a:spcBef>
                <a:spcPct val="20000"/>
              </a:spcBef>
              <a:buFont typeface="Arial" charset="0"/>
              <a:buNone/>
            </a:pPr>
            <a:r>
              <a:rPr lang="en-US" sz="2800" b="1">
                <a:latin typeface="Times New Roman" pitchFamily="18" charset="0"/>
                <a:cs typeface="Times New Roman" pitchFamily="18" charset="0"/>
              </a:rPr>
              <a:t>The Let Command</a:t>
            </a:r>
          </a:p>
          <a:p>
            <a:pPr>
              <a:spcBef>
                <a:spcPct val="20000"/>
              </a:spcBef>
              <a:buFont typeface="Arial" charset="0"/>
              <a:buNone/>
            </a:pPr>
            <a:endParaRPr lang="en-US" sz="2800">
              <a:latin typeface="Times New Roman" pitchFamily="18" charset="0"/>
              <a:cs typeface="Times New Roman" pitchFamily="18" charset="0"/>
            </a:endParaRPr>
          </a:p>
          <a:p>
            <a:pPr>
              <a:spcBef>
                <a:spcPct val="20000"/>
              </a:spcBef>
              <a:buFont typeface="Arial" charset="0"/>
              <a:buNone/>
            </a:pPr>
            <a:endParaRPr lang="en-US" sz="2800">
              <a:latin typeface="Times New Roman" pitchFamily="18" charset="0"/>
              <a:cs typeface="Times New Roman" pitchFamily="18" charset="0"/>
            </a:endParaRPr>
          </a:p>
        </p:txBody>
      </p:sp>
      <p:sp>
        <p:nvSpPr>
          <p:cNvPr id="14" name="Content Placeholder 2"/>
          <p:cNvSpPr txBox="1">
            <a:spLocks/>
          </p:cNvSpPr>
          <p:nvPr/>
        </p:nvSpPr>
        <p:spPr>
          <a:xfrm>
            <a:off x="5211763" y="3698875"/>
            <a:ext cx="3276600" cy="541338"/>
          </a:xfrm>
          <a:prstGeom prst="rect">
            <a:avLst/>
          </a:prstGeom>
          <a:solidFill>
            <a:schemeClr val="bg1">
              <a:lumMod val="75000"/>
            </a:schemeClr>
          </a:solidFill>
          <a:effectLst>
            <a:outerShdw blurRad="50800" dist="38100" dir="5400000" algn="t" rotWithShape="0">
              <a:prstClr val="black">
                <a:alpha val="40000"/>
              </a:prstClr>
            </a:outerShdw>
          </a:effectLst>
        </p:spPr>
        <p:txBody>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ctr" fontAlgn="auto">
              <a:spcAft>
                <a:spcPts val="0"/>
              </a:spcAft>
              <a:buFont typeface="Arial" pitchFamily="34" charset="0"/>
              <a:buNone/>
              <a:defRPr/>
            </a:pPr>
            <a:r>
              <a:rPr lang="en-US" sz="2400" dirty="0" smtClean="0">
                <a:cs typeface="Times New Roman" pitchFamily="18" charset="0"/>
              </a:rPr>
              <a:t>let x = expr2 in expr1;;</a:t>
            </a:r>
          </a:p>
        </p:txBody>
      </p:sp>
      <p:sp>
        <p:nvSpPr>
          <p:cNvPr id="15" name="Content Placeholder 2"/>
          <p:cNvSpPr txBox="1">
            <a:spLocks/>
          </p:cNvSpPr>
          <p:nvPr/>
        </p:nvSpPr>
        <p:spPr>
          <a:xfrm>
            <a:off x="5411788" y="2930525"/>
            <a:ext cx="2836862" cy="762000"/>
          </a:xfrm>
          <a:prstGeom prst="rect">
            <a:avLst/>
          </a:prstGeom>
        </p:spPr>
        <p:txBody>
          <a:bodyPr>
            <a:normAutofit lnSpcReduction="10000"/>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ctr" fontAlgn="auto">
              <a:spcAft>
                <a:spcPts val="0"/>
              </a:spcAft>
              <a:buFont typeface="Arial" pitchFamily="34" charset="0"/>
              <a:buNone/>
              <a:defRPr/>
            </a:pPr>
            <a:r>
              <a:rPr lang="en-US" sz="2400" dirty="0" smtClean="0">
                <a:latin typeface="Times New Roman" pitchFamily="18" charset="0"/>
                <a:cs typeface="Times New Roman" pitchFamily="18" charset="0"/>
              </a:rPr>
              <a:t>Is semantically equivalent to:</a:t>
            </a:r>
            <a:endParaRPr lang="en-US" sz="2400" dirty="0">
              <a:latin typeface="Times New Roman" pitchFamily="18" charset="0"/>
              <a:cs typeface="Times New Roman" pitchFamily="18" charset="0"/>
            </a:endParaRPr>
          </a:p>
        </p:txBody>
      </p:sp>
      <p:sp>
        <p:nvSpPr>
          <p:cNvPr id="40969" name="Content Placeholder 2"/>
          <p:cNvSpPr txBox="1">
            <a:spLocks/>
          </p:cNvSpPr>
          <p:nvPr/>
        </p:nvSpPr>
        <p:spPr bwMode="auto">
          <a:xfrm>
            <a:off x="466725" y="2728913"/>
            <a:ext cx="3952875" cy="2481262"/>
          </a:xfrm>
          <a:prstGeom prst="rect">
            <a:avLst/>
          </a:prstGeom>
          <a:noFill/>
          <a:ln w="9525">
            <a:noFill/>
            <a:miter lim="800000"/>
            <a:headEnd/>
            <a:tailEnd/>
          </a:ln>
        </p:spPr>
        <p:txBody>
          <a:bodyPr/>
          <a:lstStyle/>
          <a:p>
            <a:pPr>
              <a:spcBef>
                <a:spcPct val="20000"/>
              </a:spcBef>
              <a:buFont typeface="Arial" charset="0"/>
              <a:buNone/>
            </a:pPr>
            <a:r>
              <a:rPr lang="en-US" sz="2800">
                <a:latin typeface="Times New Roman" pitchFamily="18" charset="0"/>
                <a:cs typeface="Times New Roman" pitchFamily="18" charset="0"/>
              </a:rPr>
              <a:t>The "let" command can once again be used to perform similar functionality to the </a:t>
            </a:r>
            <a:br>
              <a:rPr lang="en-US" sz="2800">
                <a:latin typeface="Times New Roman" pitchFamily="18" charset="0"/>
                <a:cs typeface="Times New Roman" pitchFamily="18" charset="0"/>
              </a:rPr>
            </a:br>
            <a:r>
              <a:rPr lang="en-US" sz="2800">
                <a:latin typeface="Times New Roman" pitchFamily="18" charset="0"/>
                <a:cs typeface="Times New Roman" pitchFamily="18" charset="0"/>
              </a:rPr>
              <a:t>"fun" command.</a:t>
            </a:r>
          </a:p>
          <a:p>
            <a:pPr>
              <a:spcBef>
                <a:spcPct val="20000"/>
              </a:spcBef>
              <a:buFont typeface="Arial" charset="0"/>
              <a:buNone/>
            </a:pPr>
            <a:endParaRPr lang="en-US" sz="2800">
              <a:latin typeface="Times New Roman" pitchFamily="18" charset="0"/>
              <a:cs typeface="Times New Roman" pitchFamily="18" charset="0"/>
            </a:endParaRPr>
          </a:p>
          <a:p>
            <a:pPr>
              <a:spcBef>
                <a:spcPct val="20000"/>
              </a:spcBef>
              <a:buFont typeface="Arial" charset="0"/>
              <a:buNone/>
            </a:pPr>
            <a:endParaRPr lang="en-US" sz="2800">
              <a:latin typeface="Times New Roman" pitchFamily="18" charset="0"/>
              <a:cs typeface="Times New Roman" pitchFamily="18" charset="0"/>
            </a:endParaRPr>
          </a:p>
          <a:p>
            <a:pPr>
              <a:spcBef>
                <a:spcPct val="20000"/>
              </a:spcBef>
              <a:buFont typeface="Arial" charset="0"/>
              <a:buNone/>
            </a:pPr>
            <a:endParaRPr lang="en-US" sz="280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39762"/>
          </a:xfrm>
          <a:solidFill>
            <a:schemeClr val="tx2">
              <a:lumMod val="60000"/>
              <a:lumOff val="40000"/>
            </a:schemeClr>
          </a:solidFill>
        </p:spPr>
        <p:txBody>
          <a:bodyPr rtlCol="0">
            <a:normAutofit fontScale="90000"/>
          </a:bodyPr>
          <a:lstStyle/>
          <a:p>
            <a:pPr fontAlgn="auto">
              <a:spcAft>
                <a:spcPts val="0"/>
              </a:spcAft>
              <a:defRPr/>
            </a:pPr>
            <a:r>
              <a:rPr lang="en-US" dirty="0" smtClean="0">
                <a:solidFill>
                  <a:schemeClr val="bg1"/>
                </a:solidFill>
                <a:latin typeface="Times New Roman" pitchFamily="18" charset="0"/>
                <a:cs typeface="Times New Roman" pitchFamily="18" charset="0"/>
              </a:rPr>
              <a:t>Outline</a:t>
            </a:r>
            <a:endParaRPr lang="en-US" dirty="0">
              <a:solidFill>
                <a:schemeClr val="bg1"/>
              </a:solidFill>
              <a:latin typeface="Times New Roman" pitchFamily="18" charset="0"/>
              <a:cs typeface="Times New Roman" pitchFamily="18" charset="0"/>
            </a:endParaRPr>
          </a:p>
        </p:txBody>
      </p:sp>
      <p:sp>
        <p:nvSpPr>
          <p:cNvPr id="4" name="Title 1"/>
          <p:cNvSpPr txBox="1">
            <a:spLocks/>
          </p:cNvSpPr>
          <p:nvPr/>
        </p:nvSpPr>
        <p:spPr>
          <a:xfrm>
            <a:off x="457200" y="6357938"/>
            <a:ext cx="8229600" cy="320675"/>
          </a:xfrm>
          <a:prstGeom prst="rect">
            <a:avLst/>
          </a:prstGeom>
          <a:solidFill>
            <a:schemeClr val="tx2">
              <a:lumMod val="60000"/>
              <a:lumOff val="40000"/>
            </a:schemeClr>
          </a:solidFill>
        </p:spPr>
        <p:txBody>
          <a:bodyPr anchor="ctr">
            <a:normAutofit fontScale="250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fontAlgn="auto">
              <a:spcAft>
                <a:spcPts val="0"/>
              </a:spcAft>
              <a:defRPr/>
            </a:pPr>
            <a:r>
              <a:rPr lang="en-US" dirty="0" smtClean="0">
                <a:solidFill>
                  <a:schemeClr val="bg1"/>
                </a:solidFill>
                <a:latin typeface="Times New Roman" pitchFamily="18" charset="0"/>
                <a:cs typeface="Times New Roman" pitchFamily="18" charset="0"/>
              </a:rPr>
              <a:t>COMS W4115 - PLT    Columbia University		          </a:t>
            </a:r>
            <a:fld id="{320D0CD6-C1BF-4184-BFE9-2CB4D83BEB8B}" type="slidenum">
              <a:rPr lang="en-US" smtClean="0">
                <a:solidFill>
                  <a:schemeClr val="bg1"/>
                </a:solidFill>
                <a:latin typeface="Times New Roman" pitchFamily="18" charset="0"/>
                <a:cs typeface="Times New Roman" pitchFamily="18" charset="0"/>
              </a:rPr>
              <a:pPr algn="l" fontAlgn="auto">
                <a:spcAft>
                  <a:spcPts val="0"/>
                </a:spcAft>
                <a:defRPr/>
              </a:pPr>
              <a:t>16</a:t>
            </a:fld>
            <a:r>
              <a:rPr lang="en-US" dirty="0" smtClean="0">
                <a:solidFill>
                  <a:schemeClr val="bg1"/>
                </a:solidFill>
                <a:latin typeface="Times New Roman" pitchFamily="18" charset="0"/>
                <a:cs typeface="Times New Roman" pitchFamily="18" charset="0"/>
              </a:rPr>
              <a:t>			                   April 24, 2013</a:t>
            </a:r>
            <a:endParaRPr lang="en-US" dirty="0">
              <a:solidFill>
                <a:schemeClr val="bg1"/>
              </a:solidFill>
              <a:latin typeface="Times New Roman" pitchFamily="18" charset="0"/>
              <a:cs typeface="Times New Roman" pitchFamily="18" charset="0"/>
            </a:endParaRPr>
          </a:p>
        </p:txBody>
      </p:sp>
      <p:sp>
        <p:nvSpPr>
          <p:cNvPr id="5" name="Content Placeholder 2"/>
          <p:cNvSpPr txBox="1">
            <a:spLocks/>
          </p:cNvSpPr>
          <p:nvPr/>
        </p:nvSpPr>
        <p:spPr>
          <a:xfrm>
            <a:off x="466725" y="1447800"/>
            <a:ext cx="7381875" cy="4800600"/>
          </a:xfrm>
          <a:prstGeom prst="rect">
            <a:avLst/>
          </a:prstGeom>
        </p:spPr>
        <p:txBody>
          <a:bodyPr>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571500" indent="-571500" fontAlgn="auto">
              <a:lnSpc>
                <a:spcPct val="150000"/>
              </a:lnSpc>
              <a:spcAft>
                <a:spcPts val="0"/>
              </a:spcAft>
              <a:buFont typeface="Arial" pitchFamily="34" charset="0"/>
              <a:buAutoNum type="romanUcPeriod"/>
              <a:defRPr/>
            </a:pPr>
            <a:r>
              <a:rPr lang="en-US" sz="2800" dirty="0" smtClean="0">
                <a:solidFill>
                  <a:schemeClr val="bg1">
                    <a:lumMod val="75000"/>
                  </a:schemeClr>
                </a:solidFill>
                <a:latin typeface="Times New Roman" pitchFamily="18" charset="0"/>
                <a:cs typeface="Times New Roman" pitchFamily="18" charset="0"/>
              </a:rPr>
              <a:t>What is Functional Programming?</a:t>
            </a:r>
          </a:p>
          <a:p>
            <a:pPr marL="571500" indent="-571500" fontAlgn="auto">
              <a:lnSpc>
                <a:spcPct val="150000"/>
              </a:lnSpc>
              <a:spcAft>
                <a:spcPts val="0"/>
              </a:spcAft>
              <a:buFont typeface="Arial" pitchFamily="34" charset="0"/>
              <a:buAutoNum type="romanUcPeriod"/>
              <a:defRPr/>
            </a:pPr>
            <a:r>
              <a:rPr lang="en-US" sz="2800" dirty="0" smtClean="0">
                <a:solidFill>
                  <a:schemeClr val="bg1">
                    <a:lumMod val="75000"/>
                  </a:schemeClr>
                </a:solidFill>
                <a:latin typeface="Times New Roman" pitchFamily="18" charset="0"/>
                <a:cs typeface="Times New Roman" pitchFamily="18" charset="0"/>
              </a:rPr>
              <a:t>Lambda Calculus' Influence on Functional Programming</a:t>
            </a:r>
          </a:p>
          <a:p>
            <a:pPr marL="571500" indent="-571500" fontAlgn="auto">
              <a:lnSpc>
                <a:spcPct val="150000"/>
              </a:lnSpc>
              <a:spcAft>
                <a:spcPts val="0"/>
              </a:spcAft>
              <a:buFont typeface="Arial" pitchFamily="34" charset="0"/>
              <a:buAutoNum type="romanUcPeriod"/>
              <a:defRPr/>
            </a:pPr>
            <a:r>
              <a:rPr lang="en-US" sz="2800" dirty="0" smtClean="0">
                <a:latin typeface="Times New Roman" pitchFamily="18" charset="0"/>
                <a:cs typeface="Times New Roman" pitchFamily="18" charset="0"/>
              </a:rPr>
              <a:t>Benefits of Functional Programming</a:t>
            </a:r>
          </a:p>
          <a:p>
            <a:pPr marL="571500" indent="-571500" fontAlgn="auto">
              <a:lnSpc>
                <a:spcPct val="150000"/>
              </a:lnSpc>
              <a:spcAft>
                <a:spcPts val="0"/>
              </a:spcAft>
              <a:buFont typeface="Arial" pitchFamily="34" charset="0"/>
              <a:buAutoNum type="romanUcPeriod"/>
              <a:defRPr/>
            </a:pPr>
            <a:r>
              <a:rPr lang="en-US" sz="2800" dirty="0" smtClean="0">
                <a:latin typeface="Times New Roman" pitchFamily="18" charset="0"/>
                <a:cs typeface="Times New Roman" pitchFamily="18" charset="0"/>
              </a:rPr>
              <a:t>OCaml in Action: An Entire Interpreter in </a:t>
            </a:r>
            <a:br>
              <a:rPr lang="en-US" sz="2800" dirty="0" smtClean="0">
                <a:latin typeface="Times New Roman" pitchFamily="18" charset="0"/>
                <a:cs typeface="Times New Roman" pitchFamily="18" charset="0"/>
              </a:rPr>
            </a:br>
            <a:r>
              <a:rPr lang="en-US" sz="2800" dirty="0" smtClean="0">
                <a:latin typeface="Times New Roman" pitchFamily="18" charset="0"/>
                <a:cs typeface="Times New Roman" pitchFamily="18" charset="0"/>
              </a:rPr>
              <a:t>3 slides </a:t>
            </a:r>
          </a:p>
          <a:p>
            <a:pPr marL="571500" indent="-571500" fontAlgn="auto">
              <a:spcAft>
                <a:spcPts val="0"/>
              </a:spcAft>
              <a:buFont typeface="Arial" pitchFamily="34" charset="0"/>
              <a:buAutoNum type="romanUcPeriod"/>
              <a:defRPr/>
            </a:pPr>
            <a:endParaRPr lang="en-US" sz="2800"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39762"/>
          </a:xfrm>
          <a:solidFill>
            <a:schemeClr val="tx2">
              <a:lumMod val="60000"/>
              <a:lumOff val="40000"/>
            </a:schemeClr>
          </a:solidFill>
        </p:spPr>
        <p:txBody>
          <a:bodyPr rtlCol="0">
            <a:normAutofit fontScale="90000"/>
          </a:bodyPr>
          <a:lstStyle/>
          <a:p>
            <a:pPr fontAlgn="auto">
              <a:spcAft>
                <a:spcPts val="0"/>
              </a:spcAft>
              <a:defRPr/>
            </a:pPr>
            <a:r>
              <a:rPr lang="en-US" dirty="0" smtClean="0">
                <a:solidFill>
                  <a:schemeClr val="bg1"/>
                </a:solidFill>
                <a:latin typeface="Times New Roman" pitchFamily="18" charset="0"/>
                <a:cs typeface="Times New Roman" pitchFamily="18" charset="0"/>
              </a:rPr>
              <a:t>Benefits of Functional Programming</a:t>
            </a:r>
            <a:endParaRPr lang="en-US" dirty="0">
              <a:solidFill>
                <a:schemeClr val="bg1"/>
              </a:solidFill>
              <a:latin typeface="Times New Roman" pitchFamily="18" charset="0"/>
              <a:cs typeface="Times New Roman" pitchFamily="18" charset="0"/>
            </a:endParaRPr>
          </a:p>
        </p:txBody>
      </p:sp>
      <p:sp>
        <p:nvSpPr>
          <p:cNvPr id="4" name="Title 1"/>
          <p:cNvSpPr txBox="1">
            <a:spLocks/>
          </p:cNvSpPr>
          <p:nvPr/>
        </p:nvSpPr>
        <p:spPr>
          <a:xfrm>
            <a:off x="457200" y="6357938"/>
            <a:ext cx="8229600" cy="320675"/>
          </a:xfrm>
          <a:prstGeom prst="rect">
            <a:avLst/>
          </a:prstGeom>
          <a:solidFill>
            <a:schemeClr val="tx2">
              <a:lumMod val="60000"/>
              <a:lumOff val="40000"/>
            </a:schemeClr>
          </a:solidFill>
        </p:spPr>
        <p:txBody>
          <a:bodyPr anchor="ctr">
            <a:normAutofit fontScale="250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fontAlgn="auto">
              <a:spcAft>
                <a:spcPts val="0"/>
              </a:spcAft>
              <a:defRPr/>
            </a:pPr>
            <a:r>
              <a:rPr lang="en-US" dirty="0" smtClean="0">
                <a:solidFill>
                  <a:schemeClr val="bg1"/>
                </a:solidFill>
                <a:latin typeface="Times New Roman" pitchFamily="18" charset="0"/>
                <a:cs typeface="Times New Roman" pitchFamily="18" charset="0"/>
              </a:rPr>
              <a:t>COMS W4115 - PLT    Columbia University		          </a:t>
            </a:r>
            <a:fld id="{2520E72C-E316-400C-9C20-4D31631C177A}" type="slidenum">
              <a:rPr lang="en-US" smtClean="0">
                <a:solidFill>
                  <a:schemeClr val="bg1"/>
                </a:solidFill>
                <a:latin typeface="Times New Roman" pitchFamily="18" charset="0"/>
                <a:cs typeface="Times New Roman" pitchFamily="18" charset="0"/>
              </a:rPr>
              <a:pPr algn="l" fontAlgn="auto">
                <a:spcAft>
                  <a:spcPts val="0"/>
                </a:spcAft>
                <a:defRPr/>
              </a:pPr>
              <a:t>17</a:t>
            </a:fld>
            <a:r>
              <a:rPr lang="en-US" dirty="0" smtClean="0">
                <a:solidFill>
                  <a:schemeClr val="bg1"/>
                </a:solidFill>
                <a:latin typeface="Times New Roman" pitchFamily="18" charset="0"/>
                <a:cs typeface="Times New Roman" pitchFamily="18" charset="0"/>
              </a:rPr>
              <a:t>			                   April 24, 2013</a:t>
            </a:r>
            <a:endParaRPr lang="en-US" dirty="0">
              <a:solidFill>
                <a:schemeClr val="bg1"/>
              </a:solidFill>
              <a:latin typeface="Times New Roman" pitchFamily="18" charset="0"/>
              <a:cs typeface="Times New Roman" pitchFamily="18" charset="0"/>
            </a:endParaRPr>
          </a:p>
        </p:txBody>
      </p:sp>
      <p:sp>
        <p:nvSpPr>
          <p:cNvPr id="5" name="Content Placeholder 2"/>
          <p:cNvSpPr txBox="1">
            <a:spLocks/>
          </p:cNvSpPr>
          <p:nvPr/>
        </p:nvSpPr>
        <p:spPr>
          <a:xfrm>
            <a:off x="493713" y="1219200"/>
            <a:ext cx="6934200" cy="5029200"/>
          </a:xfrm>
          <a:prstGeom prst="rect">
            <a:avLst/>
          </a:prstGeom>
        </p:spPr>
        <p:txBody>
          <a:bodyPr>
            <a:normAutofit lnSpcReduction="10000"/>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fontAlgn="auto">
              <a:spcAft>
                <a:spcPts val="0"/>
              </a:spcAft>
              <a:buFont typeface="Arial" pitchFamily="34" charset="0"/>
              <a:buNone/>
              <a:defRPr/>
            </a:pPr>
            <a:r>
              <a:rPr lang="en-US" sz="2800" dirty="0" smtClean="0">
                <a:latin typeface="Times New Roman" pitchFamily="18" charset="0"/>
                <a:cs typeface="Times New Roman" pitchFamily="18" charset="0"/>
              </a:rPr>
              <a:t>A few benefits in a nutshell:</a:t>
            </a:r>
          </a:p>
          <a:p>
            <a:pPr marL="0" indent="0" fontAlgn="auto">
              <a:spcAft>
                <a:spcPts val="0"/>
              </a:spcAft>
              <a:buFont typeface="Arial" pitchFamily="34" charset="0"/>
              <a:buNone/>
              <a:defRPr/>
            </a:pPr>
            <a:endParaRPr lang="en-US" sz="1400" dirty="0">
              <a:latin typeface="Times New Roman" pitchFamily="18" charset="0"/>
              <a:cs typeface="Times New Roman" pitchFamily="18" charset="0"/>
            </a:endParaRPr>
          </a:p>
          <a:p>
            <a:pPr marL="514350" indent="-514350" fontAlgn="auto">
              <a:spcAft>
                <a:spcPts val="0"/>
              </a:spcAft>
              <a:buFont typeface="Arial" pitchFamily="34" charset="0"/>
              <a:buAutoNum type="arabicPeriod"/>
              <a:defRPr/>
            </a:pPr>
            <a:r>
              <a:rPr lang="en-US" sz="2800" dirty="0" smtClean="0">
                <a:latin typeface="Times New Roman" pitchFamily="18" charset="0"/>
                <a:cs typeface="Times New Roman" pitchFamily="18" charset="0"/>
              </a:rPr>
              <a:t>Succinct Code</a:t>
            </a:r>
          </a:p>
          <a:p>
            <a:pPr marL="514350" indent="-514350" fontAlgn="auto">
              <a:spcAft>
                <a:spcPts val="0"/>
              </a:spcAft>
              <a:buFont typeface="Arial" pitchFamily="34" charset="0"/>
              <a:buAutoNum type="arabicPeriod"/>
              <a:defRPr/>
            </a:pPr>
            <a:r>
              <a:rPr lang="en-US" sz="2800" dirty="0" smtClean="0">
                <a:latin typeface="Times New Roman" pitchFamily="18" charset="0"/>
                <a:cs typeface="Times New Roman" pitchFamily="18" charset="0"/>
              </a:rPr>
              <a:t>Encourages disciplined </a:t>
            </a:r>
            <a:br>
              <a:rPr lang="en-US" sz="2800" dirty="0" smtClean="0">
                <a:latin typeface="Times New Roman" pitchFamily="18" charset="0"/>
                <a:cs typeface="Times New Roman" pitchFamily="18" charset="0"/>
              </a:rPr>
            </a:br>
            <a:r>
              <a:rPr lang="en-US" sz="2800" dirty="0" smtClean="0">
                <a:latin typeface="Times New Roman" pitchFamily="18" charset="0"/>
                <a:cs typeface="Times New Roman" pitchFamily="18" charset="0"/>
              </a:rPr>
              <a:t>and logical thinking</a:t>
            </a:r>
          </a:p>
          <a:p>
            <a:pPr marL="514350" indent="-514350" fontAlgn="auto">
              <a:spcAft>
                <a:spcPts val="0"/>
              </a:spcAft>
              <a:buFont typeface="Arial" pitchFamily="34" charset="0"/>
              <a:buAutoNum type="arabicPeriod"/>
              <a:defRPr/>
            </a:pPr>
            <a:r>
              <a:rPr lang="en-US" sz="2800" dirty="0" smtClean="0">
                <a:latin typeface="Times New Roman" pitchFamily="18" charset="0"/>
                <a:cs typeface="Times New Roman" pitchFamily="18" charset="0"/>
              </a:rPr>
              <a:t>Lazy Evaluation</a:t>
            </a:r>
          </a:p>
          <a:p>
            <a:pPr marL="514350" indent="-514350" fontAlgn="auto">
              <a:spcAft>
                <a:spcPts val="0"/>
              </a:spcAft>
              <a:buFont typeface="Arial" pitchFamily="34" charset="0"/>
              <a:buAutoNum type="arabicPeriod"/>
              <a:defRPr/>
            </a:pPr>
            <a:r>
              <a:rPr lang="en-US" sz="2800" dirty="0" smtClean="0">
                <a:latin typeface="Times New Roman" pitchFamily="18" charset="0"/>
                <a:cs typeface="Times New Roman" pitchFamily="18" charset="0"/>
              </a:rPr>
              <a:t>Higher Level Functions</a:t>
            </a:r>
            <a:br>
              <a:rPr lang="en-US" sz="2800" dirty="0" smtClean="0">
                <a:latin typeface="Times New Roman" pitchFamily="18" charset="0"/>
                <a:cs typeface="Times New Roman" pitchFamily="18" charset="0"/>
              </a:rPr>
            </a:br>
            <a:r>
              <a:rPr lang="en-US" sz="800" dirty="0" smtClean="0">
                <a:latin typeface="Times New Roman" pitchFamily="18" charset="0"/>
                <a:cs typeface="Times New Roman" pitchFamily="18" charset="0"/>
              </a:rPr>
              <a:t>  </a:t>
            </a:r>
            <a:r>
              <a:rPr lang="en-US" sz="2800" dirty="0" smtClean="0">
                <a:latin typeface="Times New Roman" pitchFamily="18" charset="0"/>
                <a:cs typeface="Times New Roman" pitchFamily="18" charset="0"/>
              </a:rPr>
              <a:t/>
            </a:r>
            <a:br>
              <a:rPr lang="en-US" sz="2800" dirty="0" smtClean="0">
                <a:latin typeface="Times New Roman" pitchFamily="18" charset="0"/>
                <a:cs typeface="Times New Roman" pitchFamily="18" charset="0"/>
              </a:rPr>
            </a:br>
            <a:r>
              <a:rPr lang="en-US" sz="2400" dirty="0" smtClean="0">
                <a:solidFill>
                  <a:schemeClr val="tx2">
                    <a:lumMod val="60000"/>
                    <a:lumOff val="40000"/>
                  </a:schemeClr>
                </a:solidFill>
                <a:latin typeface="Times New Roman" pitchFamily="18" charset="0"/>
                <a:cs typeface="Times New Roman" pitchFamily="18" charset="0"/>
              </a:rPr>
              <a:t>Example:</a:t>
            </a:r>
            <a:br>
              <a:rPr lang="en-US" sz="2400" dirty="0" smtClean="0">
                <a:solidFill>
                  <a:schemeClr val="tx2">
                    <a:lumMod val="60000"/>
                    <a:lumOff val="40000"/>
                  </a:schemeClr>
                </a:solidFill>
                <a:latin typeface="Times New Roman" pitchFamily="18" charset="0"/>
                <a:cs typeface="Times New Roman" pitchFamily="18" charset="0"/>
              </a:rPr>
            </a:br>
            <a:r>
              <a:rPr lang="en-US" sz="2400" dirty="0" err="1" smtClean="0">
                <a:solidFill>
                  <a:schemeClr val="tx2">
                    <a:lumMod val="60000"/>
                    <a:lumOff val="40000"/>
                  </a:schemeClr>
                </a:solidFill>
                <a:cs typeface="Times New Roman" pitchFamily="18" charset="0"/>
              </a:rPr>
              <a:t>List.fold_left</a:t>
            </a:r>
            <a:r>
              <a:rPr lang="en-US" sz="2400" dirty="0" smtClean="0">
                <a:solidFill>
                  <a:schemeClr val="tx2">
                    <a:lumMod val="60000"/>
                    <a:lumOff val="40000"/>
                  </a:schemeClr>
                </a:solidFill>
                <a:cs typeface="Times New Roman" pitchFamily="18" charset="0"/>
              </a:rPr>
              <a:t> </a:t>
            </a:r>
            <a:r>
              <a:rPr lang="en-US" sz="2400" dirty="0">
                <a:solidFill>
                  <a:schemeClr val="tx2">
                    <a:lumMod val="60000"/>
                    <a:lumOff val="40000"/>
                  </a:schemeClr>
                </a:solidFill>
              </a:rPr>
              <a:t>(fun s e -&gt;</a:t>
            </a:r>
            <a:r>
              <a:rPr lang="pt-BR" sz="2400" dirty="0">
                <a:solidFill>
                  <a:schemeClr val="tx2">
                    <a:lumMod val="60000"/>
                    <a:lumOff val="40000"/>
                  </a:schemeClr>
                </a:solidFill>
              </a:rPr>
              <a:t>s + e) 0 [42; 17; 120</a:t>
            </a:r>
            <a:r>
              <a:rPr lang="pt-BR" sz="2400" dirty="0" smtClean="0">
                <a:solidFill>
                  <a:schemeClr val="tx2">
                    <a:lumMod val="60000"/>
                    <a:lumOff val="40000"/>
                  </a:schemeClr>
                </a:solidFill>
              </a:rPr>
              <a:t>];;</a:t>
            </a:r>
            <a:br>
              <a:rPr lang="pt-BR" sz="2400" dirty="0" smtClean="0">
                <a:solidFill>
                  <a:schemeClr val="tx2">
                    <a:lumMod val="60000"/>
                    <a:lumOff val="40000"/>
                  </a:schemeClr>
                </a:solidFill>
              </a:rPr>
            </a:br>
            <a:r>
              <a:rPr lang="pt-BR" sz="900" dirty="0" smtClean="0">
                <a:solidFill>
                  <a:schemeClr val="tx2">
                    <a:lumMod val="60000"/>
                    <a:lumOff val="40000"/>
                  </a:schemeClr>
                </a:solidFill>
              </a:rPr>
              <a:t>  </a:t>
            </a:r>
          </a:p>
          <a:p>
            <a:pPr marL="514350" indent="-514350" fontAlgn="auto">
              <a:spcAft>
                <a:spcPts val="0"/>
              </a:spcAft>
              <a:buFont typeface="Arial" pitchFamily="34" charset="0"/>
              <a:buAutoNum type="arabicPeriod"/>
              <a:defRPr/>
            </a:pPr>
            <a:r>
              <a:rPr lang="pt-BR" sz="2800" dirty="0">
                <a:latin typeface="Times New Roman" pitchFamily="18" charset="0"/>
                <a:cs typeface="Times New Roman" pitchFamily="18" charset="0"/>
              </a:rPr>
              <a:t>No Side Effects &amp; Referential Transparency</a:t>
            </a:r>
            <a:endParaRPr lang="en-US" sz="2800" dirty="0">
              <a:latin typeface="Times New Roman" pitchFamily="18" charset="0"/>
              <a:cs typeface="Times New Roman" pitchFamily="18" charset="0"/>
            </a:endParaRPr>
          </a:p>
        </p:txBody>
      </p:sp>
      <p:pic>
        <p:nvPicPr>
          <p:cNvPr id="44036" name="Picture 3" descr="C:\Users\Ayako\Desktop\fp1.png"/>
          <p:cNvPicPr>
            <a:picLocks noChangeAspect="1" noChangeArrowheads="1"/>
          </p:cNvPicPr>
          <p:nvPr/>
        </p:nvPicPr>
        <p:blipFill>
          <a:blip r:embed="rId3"/>
          <a:srcRect/>
          <a:stretch>
            <a:fillRect/>
          </a:stretch>
        </p:blipFill>
        <p:spPr bwMode="auto">
          <a:xfrm>
            <a:off x="5324475" y="1998663"/>
            <a:ext cx="3362325" cy="1751012"/>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249362"/>
          </a:xfrm>
          <a:solidFill>
            <a:schemeClr val="tx2">
              <a:lumMod val="60000"/>
              <a:lumOff val="40000"/>
            </a:schemeClr>
          </a:solidFill>
        </p:spPr>
        <p:txBody>
          <a:bodyPr rtlCol="0">
            <a:normAutofit fontScale="90000"/>
          </a:bodyPr>
          <a:lstStyle/>
          <a:p>
            <a:pPr fontAlgn="auto">
              <a:spcAft>
                <a:spcPts val="0"/>
              </a:spcAft>
              <a:defRPr/>
            </a:pPr>
            <a:r>
              <a:rPr lang="en-US" dirty="0" smtClean="0">
                <a:solidFill>
                  <a:schemeClr val="bg1"/>
                </a:solidFill>
                <a:latin typeface="Times New Roman" pitchFamily="18" charset="0"/>
                <a:cs typeface="Times New Roman" pitchFamily="18" charset="0"/>
              </a:rPr>
              <a:t>Benefits of Functional Programming</a:t>
            </a:r>
            <a:br>
              <a:rPr lang="en-US" dirty="0" smtClean="0">
                <a:solidFill>
                  <a:schemeClr val="bg1"/>
                </a:solidFill>
                <a:latin typeface="Times New Roman" pitchFamily="18" charset="0"/>
                <a:cs typeface="Times New Roman" pitchFamily="18" charset="0"/>
              </a:rPr>
            </a:br>
            <a:r>
              <a:rPr lang="en-US" dirty="0" smtClean="0">
                <a:solidFill>
                  <a:schemeClr val="bg1"/>
                </a:solidFill>
                <a:latin typeface="Times New Roman" pitchFamily="18" charset="0"/>
                <a:cs typeface="Times New Roman" pitchFamily="18" charset="0"/>
              </a:rPr>
              <a:t>No Side Effects</a:t>
            </a:r>
            <a:endParaRPr lang="en-US" dirty="0">
              <a:solidFill>
                <a:schemeClr val="bg1"/>
              </a:solidFill>
              <a:latin typeface="Times New Roman" pitchFamily="18" charset="0"/>
              <a:cs typeface="Times New Roman" pitchFamily="18" charset="0"/>
            </a:endParaRPr>
          </a:p>
        </p:txBody>
      </p:sp>
      <p:sp>
        <p:nvSpPr>
          <p:cNvPr id="4" name="Title 1"/>
          <p:cNvSpPr txBox="1">
            <a:spLocks/>
          </p:cNvSpPr>
          <p:nvPr/>
        </p:nvSpPr>
        <p:spPr>
          <a:xfrm>
            <a:off x="457200" y="6357938"/>
            <a:ext cx="8229600" cy="320675"/>
          </a:xfrm>
          <a:prstGeom prst="rect">
            <a:avLst/>
          </a:prstGeom>
          <a:solidFill>
            <a:schemeClr val="tx2">
              <a:lumMod val="60000"/>
              <a:lumOff val="40000"/>
            </a:schemeClr>
          </a:solidFill>
        </p:spPr>
        <p:txBody>
          <a:bodyPr anchor="ctr">
            <a:normAutofit fontScale="250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fontAlgn="auto">
              <a:spcAft>
                <a:spcPts val="0"/>
              </a:spcAft>
              <a:defRPr/>
            </a:pPr>
            <a:r>
              <a:rPr lang="en-US" dirty="0" smtClean="0">
                <a:solidFill>
                  <a:schemeClr val="bg1"/>
                </a:solidFill>
                <a:latin typeface="Times New Roman" pitchFamily="18" charset="0"/>
                <a:cs typeface="Times New Roman" pitchFamily="18" charset="0"/>
              </a:rPr>
              <a:t>COMS W4115 - PLT    Columbia University		          </a:t>
            </a:r>
            <a:fld id="{D87BB2CF-5AE4-41CD-8814-3A8FFD6B6B04}" type="slidenum">
              <a:rPr lang="en-US" smtClean="0">
                <a:solidFill>
                  <a:schemeClr val="bg1"/>
                </a:solidFill>
                <a:latin typeface="Times New Roman" pitchFamily="18" charset="0"/>
                <a:cs typeface="Times New Roman" pitchFamily="18" charset="0"/>
              </a:rPr>
              <a:pPr algn="l" fontAlgn="auto">
                <a:spcAft>
                  <a:spcPts val="0"/>
                </a:spcAft>
                <a:defRPr/>
              </a:pPr>
              <a:t>18</a:t>
            </a:fld>
            <a:r>
              <a:rPr lang="en-US" dirty="0" smtClean="0">
                <a:solidFill>
                  <a:schemeClr val="bg1"/>
                </a:solidFill>
                <a:latin typeface="Times New Roman" pitchFamily="18" charset="0"/>
                <a:cs typeface="Times New Roman" pitchFamily="18" charset="0"/>
              </a:rPr>
              <a:t>			                   April 24, 2013</a:t>
            </a:r>
            <a:endParaRPr lang="en-US" dirty="0">
              <a:solidFill>
                <a:schemeClr val="bg1"/>
              </a:solidFill>
              <a:latin typeface="Times New Roman" pitchFamily="18" charset="0"/>
              <a:cs typeface="Times New Roman" pitchFamily="18" charset="0"/>
            </a:endParaRPr>
          </a:p>
        </p:txBody>
      </p:sp>
      <p:sp>
        <p:nvSpPr>
          <p:cNvPr id="46083" name="Content Placeholder 2"/>
          <p:cNvSpPr txBox="1">
            <a:spLocks/>
          </p:cNvSpPr>
          <p:nvPr/>
        </p:nvSpPr>
        <p:spPr bwMode="auto">
          <a:xfrm>
            <a:off x="466725" y="1828800"/>
            <a:ext cx="3952875" cy="4419600"/>
          </a:xfrm>
          <a:prstGeom prst="rect">
            <a:avLst/>
          </a:prstGeom>
          <a:noFill/>
          <a:ln w="9525">
            <a:noFill/>
            <a:miter lim="800000"/>
            <a:headEnd/>
            <a:tailEnd/>
          </a:ln>
        </p:spPr>
        <p:txBody>
          <a:bodyPr/>
          <a:lstStyle/>
          <a:p>
            <a:pPr>
              <a:spcBef>
                <a:spcPct val="20000"/>
              </a:spcBef>
              <a:buFont typeface="Arial" charset="0"/>
              <a:buNone/>
            </a:pPr>
            <a:r>
              <a:rPr lang="en-US" sz="2800" u="sng">
                <a:latin typeface="Times New Roman" pitchFamily="18" charset="0"/>
                <a:cs typeface="Times New Roman" pitchFamily="18" charset="0"/>
              </a:rPr>
              <a:t>Side Effect:</a:t>
            </a:r>
            <a:r>
              <a:rPr lang="en-US" sz="2800">
                <a:latin typeface="Times New Roman" pitchFamily="18" charset="0"/>
                <a:cs typeface="Times New Roman" pitchFamily="18" charset="0"/>
              </a:rPr>
              <a:t> </a:t>
            </a:r>
          </a:p>
          <a:p>
            <a:pPr>
              <a:spcBef>
                <a:spcPct val="20000"/>
              </a:spcBef>
              <a:buFont typeface="Arial" charset="0"/>
              <a:buNone/>
            </a:pPr>
            <a:r>
              <a:rPr lang="en-US" sz="2800">
                <a:latin typeface="Times New Roman" pitchFamily="18" charset="0"/>
                <a:cs typeface="Times New Roman" pitchFamily="18" charset="0"/>
              </a:rPr>
              <a:t>a function or expression has a </a:t>
            </a:r>
            <a:r>
              <a:rPr lang="en-US" sz="2800" i="1">
                <a:latin typeface="Times New Roman" pitchFamily="18" charset="0"/>
                <a:cs typeface="Times New Roman" pitchFamily="18" charset="0"/>
              </a:rPr>
              <a:t>side effect</a:t>
            </a:r>
            <a:r>
              <a:rPr lang="en-US" sz="2800">
                <a:latin typeface="Times New Roman" pitchFamily="18" charset="0"/>
                <a:cs typeface="Times New Roman" pitchFamily="18" charset="0"/>
              </a:rPr>
              <a:t> if it modifies state or has an observable interaction with the "outside world."</a:t>
            </a:r>
            <a:endParaRPr lang="en-US" sz="2800" u="sng">
              <a:latin typeface="Times New Roman" pitchFamily="18" charset="0"/>
              <a:cs typeface="Times New Roman" pitchFamily="18" charset="0"/>
            </a:endParaRPr>
          </a:p>
          <a:p>
            <a:pPr>
              <a:spcBef>
                <a:spcPct val="20000"/>
              </a:spcBef>
              <a:buFont typeface="Arial" charset="0"/>
              <a:buNone/>
            </a:pPr>
            <a:endParaRPr lang="en-US" sz="2800">
              <a:latin typeface="Times New Roman" pitchFamily="18" charset="0"/>
              <a:cs typeface="Times New Roman" pitchFamily="18" charset="0"/>
            </a:endParaRPr>
          </a:p>
        </p:txBody>
      </p:sp>
      <p:sp>
        <p:nvSpPr>
          <p:cNvPr id="7" name="Content Placeholder 2"/>
          <p:cNvSpPr txBox="1">
            <a:spLocks/>
          </p:cNvSpPr>
          <p:nvPr/>
        </p:nvSpPr>
        <p:spPr>
          <a:xfrm>
            <a:off x="4572000" y="1828800"/>
            <a:ext cx="4114800" cy="4419600"/>
          </a:xfrm>
          <a:prstGeom prst="rect">
            <a:avLst/>
          </a:prstGeom>
        </p:spPr>
        <p:txBody>
          <a:bodyPr>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fontAlgn="auto">
              <a:spcAft>
                <a:spcPts val="0"/>
              </a:spcAft>
              <a:buFont typeface="Arial" pitchFamily="34" charset="0"/>
              <a:buNone/>
              <a:defRPr/>
            </a:pPr>
            <a:r>
              <a:rPr lang="en-US" sz="2800" u="sng" dirty="0" smtClean="0">
                <a:latin typeface="Times New Roman" pitchFamily="18" charset="0"/>
                <a:cs typeface="Times New Roman" pitchFamily="18" charset="0"/>
              </a:rPr>
              <a:t>Examples:</a:t>
            </a:r>
          </a:p>
          <a:p>
            <a:pPr fontAlgn="auto">
              <a:spcAft>
                <a:spcPts val="0"/>
              </a:spcAft>
              <a:defRPr/>
            </a:pPr>
            <a:r>
              <a:rPr lang="en-US" sz="2800" dirty="0" smtClean="0">
                <a:latin typeface="Times New Roman" pitchFamily="18" charset="0"/>
                <a:cs typeface="Times New Roman" pitchFamily="18" charset="0"/>
              </a:rPr>
              <a:t>Modify global/static variables</a:t>
            </a:r>
          </a:p>
          <a:p>
            <a:pPr fontAlgn="auto">
              <a:spcAft>
                <a:spcPts val="0"/>
              </a:spcAft>
              <a:defRPr/>
            </a:pPr>
            <a:r>
              <a:rPr lang="en-US" sz="2800" dirty="0" smtClean="0">
                <a:latin typeface="Times New Roman" pitchFamily="18" charset="0"/>
                <a:cs typeface="Times New Roman" pitchFamily="18" charset="0"/>
              </a:rPr>
              <a:t>Modify arguments</a:t>
            </a:r>
          </a:p>
          <a:p>
            <a:pPr fontAlgn="auto">
              <a:spcAft>
                <a:spcPts val="0"/>
              </a:spcAft>
              <a:defRPr/>
            </a:pPr>
            <a:r>
              <a:rPr lang="en-US" sz="2800" dirty="0" smtClean="0">
                <a:latin typeface="Times New Roman" pitchFamily="18" charset="0"/>
                <a:cs typeface="Times New Roman" pitchFamily="18" charset="0"/>
              </a:rPr>
              <a:t>Write data to a display or file</a:t>
            </a:r>
          </a:p>
          <a:p>
            <a:pPr marL="0" indent="0" algn="ctr" fontAlgn="auto">
              <a:spcAft>
                <a:spcPts val="0"/>
              </a:spcAft>
              <a:buFont typeface="Arial" pitchFamily="34" charset="0"/>
              <a:buNone/>
              <a:defRPr/>
            </a:pPr>
            <a:endParaRPr lang="en-US" sz="2800" dirty="0">
              <a:latin typeface="Times New Roman" pitchFamily="18" charset="0"/>
              <a:cs typeface="Times New Roman" pitchFamily="18" charset="0"/>
            </a:endParaRPr>
          </a:p>
        </p:txBody>
      </p:sp>
      <p:sp>
        <p:nvSpPr>
          <p:cNvPr id="8" name="Content Placeholder 2"/>
          <p:cNvSpPr txBox="1">
            <a:spLocks/>
          </p:cNvSpPr>
          <p:nvPr/>
        </p:nvSpPr>
        <p:spPr>
          <a:xfrm>
            <a:off x="550863" y="5029200"/>
            <a:ext cx="8135937" cy="1066800"/>
          </a:xfrm>
          <a:prstGeom prst="rect">
            <a:avLst/>
          </a:prstGeom>
        </p:spPr>
        <p:txBody>
          <a:bodyPr>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fontAlgn="auto">
              <a:spcAft>
                <a:spcPts val="0"/>
              </a:spcAft>
              <a:buFont typeface="Arial" pitchFamily="34" charset="0"/>
              <a:buNone/>
              <a:defRPr/>
            </a:pPr>
            <a:r>
              <a:rPr lang="en-US" sz="2800" dirty="0" smtClean="0">
                <a:solidFill>
                  <a:schemeClr val="accent1">
                    <a:lumMod val="75000"/>
                  </a:schemeClr>
                </a:solidFill>
                <a:latin typeface="Times New Roman" pitchFamily="18" charset="0"/>
                <a:cs typeface="Times New Roman" pitchFamily="18" charset="0"/>
              </a:rPr>
              <a:t>Functional programs contain no assignment statements. So variables, once given a value, never change.</a:t>
            </a:r>
            <a:endParaRPr lang="en-US" sz="2800" dirty="0">
              <a:solidFill>
                <a:schemeClr val="accent1">
                  <a:lumMod val="75000"/>
                </a:schemeClr>
              </a:solidFill>
              <a:latin typeface="Times New Roman" pitchFamily="18" charset="0"/>
              <a:cs typeface="Times New Roman" pitchFamily="18" charset="0"/>
            </a:endParaRPr>
          </a:p>
          <a:p>
            <a:pPr marL="0" indent="0" fontAlgn="auto">
              <a:spcAft>
                <a:spcPts val="0"/>
              </a:spcAft>
              <a:buFont typeface="Arial" pitchFamily="34" charset="0"/>
              <a:buNone/>
              <a:defRPr/>
            </a:pPr>
            <a:endParaRPr lang="en-US" sz="2800" dirty="0">
              <a:latin typeface="Times New Roman" pitchFamily="18" charset="0"/>
              <a:cs typeface="Times New Roman" pitchFamily="18" charset="0"/>
            </a:endParaRPr>
          </a:p>
          <a:p>
            <a:pPr marL="0" indent="0" fontAlgn="auto">
              <a:spcAft>
                <a:spcPts val="0"/>
              </a:spcAft>
              <a:buFont typeface="Arial" pitchFamily="34" charset="0"/>
              <a:buNone/>
              <a:defRPr/>
            </a:pPr>
            <a:endParaRPr lang="en-US" sz="28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249362"/>
          </a:xfrm>
          <a:solidFill>
            <a:schemeClr val="tx2">
              <a:lumMod val="60000"/>
              <a:lumOff val="40000"/>
            </a:schemeClr>
          </a:solidFill>
        </p:spPr>
        <p:txBody>
          <a:bodyPr rtlCol="0">
            <a:normAutofit fontScale="90000"/>
          </a:bodyPr>
          <a:lstStyle/>
          <a:p>
            <a:pPr fontAlgn="auto">
              <a:spcAft>
                <a:spcPts val="0"/>
              </a:spcAft>
              <a:defRPr/>
            </a:pPr>
            <a:r>
              <a:rPr lang="en-US" dirty="0" smtClean="0">
                <a:solidFill>
                  <a:schemeClr val="bg1"/>
                </a:solidFill>
                <a:latin typeface="Times New Roman" pitchFamily="18" charset="0"/>
                <a:cs typeface="Times New Roman" pitchFamily="18" charset="0"/>
              </a:rPr>
              <a:t>Benefits of Functional Programming</a:t>
            </a:r>
            <a:br>
              <a:rPr lang="en-US" dirty="0" smtClean="0">
                <a:solidFill>
                  <a:schemeClr val="bg1"/>
                </a:solidFill>
                <a:latin typeface="Times New Roman" pitchFamily="18" charset="0"/>
                <a:cs typeface="Times New Roman" pitchFamily="18" charset="0"/>
              </a:rPr>
            </a:br>
            <a:r>
              <a:rPr lang="en-US" dirty="0" smtClean="0">
                <a:solidFill>
                  <a:schemeClr val="bg1"/>
                </a:solidFill>
                <a:latin typeface="Times New Roman" pitchFamily="18" charset="0"/>
                <a:cs typeface="Times New Roman" pitchFamily="18" charset="0"/>
              </a:rPr>
              <a:t>No Side Effects</a:t>
            </a:r>
            <a:endParaRPr lang="en-US" dirty="0">
              <a:solidFill>
                <a:schemeClr val="bg1"/>
              </a:solidFill>
              <a:latin typeface="Times New Roman" pitchFamily="18" charset="0"/>
              <a:cs typeface="Times New Roman" pitchFamily="18" charset="0"/>
            </a:endParaRPr>
          </a:p>
        </p:txBody>
      </p:sp>
      <p:sp>
        <p:nvSpPr>
          <p:cNvPr id="4" name="Title 1"/>
          <p:cNvSpPr txBox="1">
            <a:spLocks/>
          </p:cNvSpPr>
          <p:nvPr/>
        </p:nvSpPr>
        <p:spPr>
          <a:xfrm>
            <a:off x="457200" y="6357938"/>
            <a:ext cx="8229600" cy="320675"/>
          </a:xfrm>
          <a:prstGeom prst="rect">
            <a:avLst/>
          </a:prstGeom>
          <a:solidFill>
            <a:schemeClr val="tx2">
              <a:lumMod val="60000"/>
              <a:lumOff val="40000"/>
            </a:schemeClr>
          </a:solidFill>
        </p:spPr>
        <p:txBody>
          <a:bodyPr anchor="ctr">
            <a:normAutofit fontScale="250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fontAlgn="auto">
              <a:spcAft>
                <a:spcPts val="0"/>
              </a:spcAft>
              <a:defRPr/>
            </a:pPr>
            <a:r>
              <a:rPr lang="en-US" dirty="0" smtClean="0">
                <a:solidFill>
                  <a:schemeClr val="bg1"/>
                </a:solidFill>
                <a:latin typeface="Times New Roman" pitchFamily="18" charset="0"/>
                <a:cs typeface="Times New Roman" pitchFamily="18" charset="0"/>
              </a:rPr>
              <a:t>COMS W4115 - PLT    Columbia University		          </a:t>
            </a:r>
            <a:fld id="{DE37CB64-7FF6-40AC-9012-8962E94B1BC4}" type="slidenum">
              <a:rPr lang="en-US" smtClean="0">
                <a:solidFill>
                  <a:schemeClr val="bg1"/>
                </a:solidFill>
                <a:latin typeface="Times New Roman" pitchFamily="18" charset="0"/>
                <a:cs typeface="Times New Roman" pitchFamily="18" charset="0"/>
              </a:rPr>
              <a:pPr algn="l" fontAlgn="auto">
                <a:spcAft>
                  <a:spcPts val="0"/>
                </a:spcAft>
                <a:defRPr/>
              </a:pPr>
              <a:t>19</a:t>
            </a:fld>
            <a:r>
              <a:rPr lang="en-US" dirty="0" smtClean="0">
                <a:solidFill>
                  <a:schemeClr val="bg1"/>
                </a:solidFill>
                <a:latin typeface="Times New Roman" pitchFamily="18" charset="0"/>
                <a:cs typeface="Times New Roman" pitchFamily="18" charset="0"/>
              </a:rPr>
              <a:t>			                   April 24, 2013</a:t>
            </a:r>
            <a:endParaRPr lang="en-US" dirty="0">
              <a:solidFill>
                <a:schemeClr val="bg1"/>
              </a:solidFill>
              <a:latin typeface="Times New Roman" pitchFamily="18" charset="0"/>
              <a:cs typeface="Times New Roman" pitchFamily="18" charset="0"/>
            </a:endParaRPr>
          </a:p>
        </p:txBody>
      </p:sp>
      <p:sp>
        <p:nvSpPr>
          <p:cNvPr id="48131" name="Content Placeholder 2"/>
          <p:cNvSpPr txBox="1">
            <a:spLocks/>
          </p:cNvSpPr>
          <p:nvPr/>
        </p:nvSpPr>
        <p:spPr bwMode="auto">
          <a:xfrm>
            <a:off x="754063" y="1981200"/>
            <a:ext cx="7635875" cy="838200"/>
          </a:xfrm>
          <a:prstGeom prst="rect">
            <a:avLst/>
          </a:prstGeom>
          <a:noFill/>
          <a:ln w="9525">
            <a:noFill/>
            <a:miter lim="800000"/>
            <a:headEnd/>
            <a:tailEnd/>
          </a:ln>
        </p:spPr>
        <p:txBody>
          <a:bodyPr/>
          <a:lstStyle/>
          <a:p>
            <a:pPr algn="ctr">
              <a:spcBef>
                <a:spcPct val="20000"/>
              </a:spcBef>
              <a:buFont typeface="Arial" charset="0"/>
              <a:buNone/>
            </a:pPr>
            <a:r>
              <a:rPr lang="en-US" sz="2800">
                <a:latin typeface="Times New Roman" pitchFamily="18" charset="0"/>
                <a:cs typeface="Times New Roman" pitchFamily="18" charset="0"/>
              </a:rPr>
              <a:t>Simple Side Effect Example in Java</a:t>
            </a:r>
          </a:p>
          <a:p>
            <a:pPr>
              <a:spcBef>
                <a:spcPct val="20000"/>
              </a:spcBef>
              <a:buFont typeface="Arial" charset="0"/>
              <a:buNone/>
            </a:pPr>
            <a:endParaRPr lang="en-US" sz="2800">
              <a:latin typeface="Times New Roman" pitchFamily="18" charset="0"/>
              <a:cs typeface="Times New Roman" pitchFamily="18" charset="0"/>
            </a:endParaRPr>
          </a:p>
        </p:txBody>
      </p:sp>
      <p:sp>
        <p:nvSpPr>
          <p:cNvPr id="8" name="Content Placeholder 2"/>
          <p:cNvSpPr txBox="1">
            <a:spLocks/>
          </p:cNvSpPr>
          <p:nvPr/>
        </p:nvSpPr>
        <p:spPr>
          <a:xfrm>
            <a:off x="754063" y="2667000"/>
            <a:ext cx="7635875" cy="3200400"/>
          </a:xfrm>
          <a:prstGeom prst="rect">
            <a:avLst/>
          </a:prstGeom>
          <a:solidFill>
            <a:schemeClr val="bg1">
              <a:lumMod val="75000"/>
            </a:schemeClr>
          </a:solidFill>
          <a:effectLst>
            <a:outerShdw blurRad="50800" dist="38100" dir="5400000" algn="t" rotWithShape="0">
              <a:prstClr val="black">
                <a:alpha val="40000"/>
              </a:prstClr>
            </a:outerShdw>
          </a:effectLst>
        </p:spPr>
        <p:txBody>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fontAlgn="auto">
              <a:spcAft>
                <a:spcPts val="0"/>
              </a:spcAft>
              <a:buFont typeface="Arial" pitchFamily="34" charset="0"/>
              <a:buNone/>
              <a:defRPr/>
            </a:pPr>
            <a:r>
              <a:rPr lang="en-US" sz="2800" dirty="0"/>
              <a:t>static </a:t>
            </a:r>
            <a:r>
              <a:rPr lang="en-US" sz="2800" dirty="0" err="1"/>
              <a:t>int</a:t>
            </a:r>
            <a:r>
              <a:rPr lang="en-US" sz="2800" dirty="0"/>
              <a:t> x = 5;</a:t>
            </a:r>
          </a:p>
          <a:p>
            <a:pPr marL="0" indent="0" fontAlgn="auto">
              <a:spcAft>
                <a:spcPts val="0"/>
              </a:spcAft>
              <a:buFont typeface="Arial" pitchFamily="34" charset="0"/>
              <a:buNone/>
              <a:defRPr/>
            </a:pPr>
            <a:r>
              <a:rPr lang="en-US" sz="2800" dirty="0"/>
              <a:t>static void </a:t>
            </a:r>
            <a:r>
              <a:rPr lang="en-US" sz="2800" dirty="0" err="1"/>
              <a:t>changeX</a:t>
            </a:r>
            <a:r>
              <a:rPr lang="en-US" sz="2800" dirty="0"/>
              <a:t> (</a:t>
            </a:r>
            <a:r>
              <a:rPr lang="en-US" sz="2800" dirty="0" err="1"/>
              <a:t>int</a:t>
            </a:r>
            <a:r>
              <a:rPr lang="en-US" sz="2800" dirty="0"/>
              <a:t> a){</a:t>
            </a:r>
          </a:p>
          <a:p>
            <a:pPr marL="0" indent="0" fontAlgn="auto">
              <a:spcAft>
                <a:spcPts val="0"/>
              </a:spcAft>
              <a:buFont typeface="Arial" pitchFamily="34" charset="0"/>
              <a:buNone/>
              <a:defRPr/>
            </a:pPr>
            <a:r>
              <a:rPr lang="en-US" sz="2800" dirty="0"/>
              <a:t>	</a:t>
            </a:r>
            <a:r>
              <a:rPr lang="en-US" sz="2800" dirty="0" smtClean="0"/>
              <a:t>x </a:t>
            </a:r>
            <a:r>
              <a:rPr lang="en-US" sz="2800" dirty="0"/>
              <a:t>= a;</a:t>
            </a:r>
          </a:p>
          <a:p>
            <a:pPr marL="0" indent="0" fontAlgn="auto">
              <a:spcAft>
                <a:spcPts val="0"/>
              </a:spcAft>
              <a:buFont typeface="Arial" pitchFamily="34" charset="0"/>
              <a:buNone/>
              <a:defRPr/>
            </a:pPr>
            <a:r>
              <a:rPr lang="en-US" sz="2800" dirty="0"/>
              <a:t>}</a:t>
            </a:r>
          </a:p>
          <a:p>
            <a:pPr marL="0" indent="0" fontAlgn="auto">
              <a:spcAft>
                <a:spcPts val="0"/>
              </a:spcAft>
              <a:buFont typeface="Arial" pitchFamily="34" charset="0"/>
              <a:buNone/>
              <a:defRPr/>
            </a:pPr>
            <a:r>
              <a:rPr lang="en-US" sz="2800" dirty="0" err="1"/>
              <a:t>changeX</a:t>
            </a:r>
            <a:r>
              <a:rPr lang="en-US" sz="2800" dirty="0"/>
              <a:t>(4);	</a:t>
            </a:r>
            <a:r>
              <a:rPr lang="en-US" sz="2800" dirty="0" smtClean="0"/>
              <a:t> // </a:t>
            </a:r>
            <a:r>
              <a:rPr lang="en-US" sz="2800" dirty="0"/>
              <a:t>This function has the side </a:t>
            </a:r>
            <a:r>
              <a:rPr lang="en-US" sz="2800" dirty="0" smtClean="0"/>
              <a:t>effect</a:t>
            </a:r>
          </a:p>
          <a:p>
            <a:pPr marL="0" indent="0" fontAlgn="auto">
              <a:spcAft>
                <a:spcPts val="0"/>
              </a:spcAft>
              <a:buFont typeface="Arial" pitchFamily="34" charset="0"/>
              <a:buNone/>
              <a:defRPr/>
            </a:pPr>
            <a:r>
              <a:rPr lang="en-US" sz="2800" dirty="0"/>
              <a:t>	</a:t>
            </a:r>
            <a:r>
              <a:rPr lang="en-US" sz="2800" dirty="0" smtClean="0"/>
              <a:t>	 // </a:t>
            </a:r>
            <a:r>
              <a:rPr lang="en-US" sz="2800" dirty="0"/>
              <a:t>of changing the value of </a:t>
            </a:r>
            <a:r>
              <a:rPr lang="en-US" sz="2800" dirty="0" smtClean="0"/>
              <a:t>global </a:t>
            </a:r>
            <a:r>
              <a:rPr lang="en-US" sz="2800" dirty="0" err="1" smtClean="0"/>
              <a:t>var</a:t>
            </a:r>
            <a:r>
              <a:rPr lang="en-US" sz="2800" dirty="0" smtClean="0"/>
              <a:t> x</a:t>
            </a:r>
            <a:endParaRPr lang="en-US" sz="2800"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39762"/>
          </a:xfrm>
          <a:solidFill>
            <a:schemeClr val="tx2">
              <a:lumMod val="60000"/>
              <a:lumOff val="40000"/>
            </a:schemeClr>
          </a:solidFill>
        </p:spPr>
        <p:txBody>
          <a:bodyPr rtlCol="0">
            <a:normAutofit fontScale="90000"/>
          </a:bodyPr>
          <a:lstStyle/>
          <a:p>
            <a:pPr fontAlgn="auto">
              <a:spcAft>
                <a:spcPts val="0"/>
              </a:spcAft>
              <a:defRPr/>
            </a:pPr>
            <a:r>
              <a:rPr lang="en-US" dirty="0" smtClean="0">
                <a:solidFill>
                  <a:schemeClr val="bg1"/>
                </a:solidFill>
                <a:latin typeface="Times New Roman" pitchFamily="18" charset="0"/>
                <a:cs typeface="Times New Roman" pitchFamily="18" charset="0"/>
              </a:rPr>
              <a:t>Why Functional Programming?</a:t>
            </a:r>
            <a:endParaRPr lang="en-US" dirty="0">
              <a:solidFill>
                <a:schemeClr val="bg1"/>
              </a:solidFill>
              <a:latin typeface="Times New Roman" pitchFamily="18" charset="0"/>
              <a:cs typeface="Times New Roman" pitchFamily="18" charset="0"/>
            </a:endParaRPr>
          </a:p>
        </p:txBody>
      </p:sp>
      <p:sp>
        <p:nvSpPr>
          <p:cNvPr id="4" name="Title 1"/>
          <p:cNvSpPr txBox="1">
            <a:spLocks/>
          </p:cNvSpPr>
          <p:nvPr/>
        </p:nvSpPr>
        <p:spPr>
          <a:xfrm>
            <a:off x="457200" y="6357938"/>
            <a:ext cx="8229600" cy="320675"/>
          </a:xfrm>
          <a:prstGeom prst="rect">
            <a:avLst/>
          </a:prstGeom>
          <a:solidFill>
            <a:schemeClr val="tx2">
              <a:lumMod val="60000"/>
              <a:lumOff val="40000"/>
            </a:schemeClr>
          </a:solidFill>
        </p:spPr>
        <p:txBody>
          <a:bodyPr anchor="ctr">
            <a:normAutofit fontScale="250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fontAlgn="auto">
              <a:spcAft>
                <a:spcPts val="0"/>
              </a:spcAft>
              <a:defRPr/>
            </a:pPr>
            <a:r>
              <a:rPr lang="en-US" dirty="0" smtClean="0">
                <a:solidFill>
                  <a:schemeClr val="bg1"/>
                </a:solidFill>
                <a:latin typeface="Times New Roman" pitchFamily="18" charset="0"/>
                <a:cs typeface="Times New Roman" pitchFamily="18" charset="0"/>
              </a:rPr>
              <a:t>COMS W4115 - PLT    Columbia University		          </a:t>
            </a:r>
            <a:fld id="{C9F31B14-6EA0-484D-98A6-579DA5C5F5E6}" type="slidenum">
              <a:rPr lang="en-US" smtClean="0">
                <a:solidFill>
                  <a:schemeClr val="bg1"/>
                </a:solidFill>
                <a:latin typeface="Times New Roman" pitchFamily="18" charset="0"/>
                <a:cs typeface="Times New Roman" pitchFamily="18" charset="0"/>
              </a:rPr>
              <a:pPr algn="l" fontAlgn="auto">
                <a:spcAft>
                  <a:spcPts val="0"/>
                </a:spcAft>
                <a:defRPr/>
              </a:pPr>
              <a:t>2</a:t>
            </a:fld>
            <a:r>
              <a:rPr lang="en-US" dirty="0" smtClean="0">
                <a:solidFill>
                  <a:schemeClr val="bg1"/>
                </a:solidFill>
                <a:latin typeface="Times New Roman" pitchFamily="18" charset="0"/>
                <a:cs typeface="Times New Roman" pitchFamily="18" charset="0"/>
              </a:rPr>
              <a:t>			                   April 24, 2013</a:t>
            </a:r>
            <a:endParaRPr lang="en-US" dirty="0">
              <a:solidFill>
                <a:schemeClr val="bg1"/>
              </a:solidFill>
              <a:latin typeface="Times New Roman" pitchFamily="18" charset="0"/>
              <a:cs typeface="Times New Roman" pitchFamily="18" charset="0"/>
            </a:endParaRPr>
          </a:p>
        </p:txBody>
      </p:sp>
      <p:sp>
        <p:nvSpPr>
          <p:cNvPr id="5" name="Content Placeholder 2"/>
          <p:cNvSpPr txBox="1">
            <a:spLocks/>
          </p:cNvSpPr>
          <p:nvPr/>
        </p:nvSpPr>
        <p:spPr>
          <a:xfrm>
            <a:off x="466725" y="1066800"/>
            <a:ext cx="3886200" cy="5105400"/>
          </a:xfrm>
          <a:prstGeom prst="rect">
            <a:avLst/>
          </a:prstGeom>
        </p:spPr>
        <p:txBody>
          <a:bodyPr>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fontAlgn="auto">
              <a:spcBef>
                <a:spcPts val="0"/>
              </a:spcBef>
              <a:spcAft>
                <a:spcPts val="0"/>
              </a:spcAft>
              <a:buFont typeface="Arial" pitchFamily="34" charset="0"/>
              <a:buNone/>
              <a:defRPr/>
            </a:pPr>
            <a:endParaRPr lang="en-US" sz="2400" dirty="0" smtClean="0">
              <a:latin typeface="Times New Roman" pitchFamily="18" charset="0"/>
              <a:cs typeface="Times New Roman" pitchFamily="18" charset="0"/>
            </a:endParaRPr>
          </a:p>
          <a:p>
            <a:pPr marL="0" indent="0" fontAlgn="auto">
              <a:spcBef>
                <a:spcPts val="0"/>
              </a:spcBef>
              <a:spcAft>
                <a:spcPts val="0"/>
              </a:spcAft>
              <a:buFont typeface="Arial" pitchFamily="34" charset="0"/>
              <a:buNone/>
              <a:defRPr/>
            </a:pPr>
            <a:r>
              <a:rPr lang="en-US" sz="2400" dirty="0" smtClean="0">
                <a:latin typeface="Times New Roman" pitchFamily="18" charset="0"/>
                <a:cs typeface="Times New Roman" pitchFamily="18" charset="0"/>
              </a:rPr>
              <a:t>You may have heard that:</a:t>
            </a:r>
            <a:br>
              <a:rPr lang="en-US" sz="2400" dirty="0" smtClean="0">
                <a:latin typeface="Times New Roman" pitchFamily="18" charset="0"/>
                <a:cs typeface="Times New Roman" pitchFamily="18" charset="0"/>
              </a:rPr>
            </a:br>
            <a:endParaRPr lang="en-US" sz="2400" dirty="0" smtClean="0">
              <a:latin typeface="Times New Roman" pitchFamily="18" charset="0"/>
              <a:cs typeface="Times New Roman" pitchFamily="18" charset="0"/>
            </a:endParaRPr>
          </a:p>
          <a:p>
            <a:pPr marL="514350" indent="-514350" fontAlgn="auto">
              <a:lnSpc>
                <a:spcPct val="150000"/>
              </a:lnSpc>
              <a:spcBef>
                <a:spcPts val="0"/>
              </a:spcBef>
              <a:spcAft>
                <a:spcPts val="0"/>
              </a:spcAft>
              <a:buFont typeface="Arial" pitchFamily="34" charset="0"/>
              <a:buAutoNum type="arabicParenBoth"/>
              <a:defRPr/>
            </a:pPr>
            <a:r>
              <a:rPr lang="en-US" sz="2400" dirty="0" smtClean="0">
                <a:latin typeface="Times New Roman" pitchFamily="18" charset="0"/>
                <a:cs typeface="Times New Roman" pitchFamily="18" charset="0"/>
              </a:rPr>
              <a:t>functional programs are very succinct and elegant,</a:t>
            </a:r>
            <a:br>
              <a:rPr lang="en-US" sz="2400" dirty="0" smtClean="0">
                <a:latin typeface="Times New Roman" pitchFamily="18" charset="0"/>
                <a:cs typeface="Times New Roman" pitchFamily="18" charset="0"/>
              </a:rPr>
            </a:br>
            <a:endParaRPr lang="en-US" sz="2400" dirty="0" smtClean="0">
              <a:latin typeface="Times New Roman" pitchFamily="18" charset="0"/>
              <a:cs typeface="Times New Roman" pitchFamily="18" charset="0"/>
            </a:endParaRPr>
          </a:p>
          <a:p>
            <a:pPr marL="0" indent="0" fontAlgn="auto">
              <a:spcBef>
                <a:spcPts val="0"/>
              </a:spcBef>
              <a:spcAft>
                <a:spcPts val="0"/>
              </a:spcAft>
              <a:buFont typeface="Arial" pitchFamily="34" charset="0"/>
              <a:buNone/>
              <a:defRPr/>
            </a:pPr>
            <a:r>
              <a:rPr lang="en-US" sz="2400" dirty="0" smtClean="0">
                <a:latin typeface="Times New Roman" pitchFamily="18" charset="0"/>
                <a:cs typeface="Times New Roman" pitchFamily="18" charset="0"/>
              </a:rPr>
              <a:t>but…</a:t>
            </a:r>
            <a:br>
              <a:rPr lang="en-US" sz="2400" dirty="0" smtClean="0">
                <a:latin typeface="Times New Roman" pitchFamily="18" charset="0"/>
                <a:cs typeface="Times New Roman" pitchFamily="18" charset="0"/>
              </a:rPr>
            </a:br>
            <a:endParaRPr lang="en-US" sz="2400" dirty="0">
              <a:latin typeface="Times New Roman" pitchFamily="18" charset="0"/>
              <a:cs typeface="Times New Roman" pitchFamily="18" charset="0"/>
            </a:endParaRPr>
          </a:p>
          <a:p>
            <a:pPr marL="0" indent="0" fontAlgn="auto">
              <a:lnSpc>
                <a:spcPct val="150000"/>
              </a:lnSpc>
              <a:spcBef>
                <a:spcPts val="0"/>
              </a:spcBef>
              <a:spcAft>
                <a:spcPts val="0"/>
              </a:spcAft>
              <a:buFont typeface="Arial" pitchFamily="34" charset="0"/>
              <a:buNone/>
              <a:defRPr/>
            </a:pPr>
            <a:r>
              <a:rPr lang="en-US" sz="2400" dirty="0" smtClean="0">
                <a:latin typeface="Times New Roman" pitchFamily="18" charset="0"/>
                <a:cs typeface="Times New Roman" pitchFamily="18" charset="0"/>
              </a:rPr>
              <a:t>(2)  they take forever to   </a:t>
            </a:r>
            <a:br>
              <a:rPr lang="en-US" sz="2400" dirty="0" smtClean="0">
                <a:latin typeface="Times New Roman" pitchFamily="18" charset="0"/>
                <a:cs typeface="Times New Roman" pitchFamily="18" charset="0"/>
              </a:rPr>
            </a:br>
            <a:r>
              <a:rPr lang="en-US" sz="2400" dirty="0" smtClean="0">
                <a:latin typeface="Times New Roman" pitchFamily="18" charset="0"/>
                <a:cs typeface="Times New Roman" pitchFamily="18" charset="0"/>
              </a:rPr>
              <a:t>       write and understand</a:t>
            </a:r>
          </a:p>
          <a:p>
            <a:pPr marL="514350" indent="-514350" fontAlgn="auto">
              <a:spcAft>
                <a:spcPts val="0"/>
              </a:spcAft>
              <a:buFont typeface="Arial" pitchFamily="34" charset="0"/>
              <a:buAutoNum type="arabicParenBoth"/>
              <a:defRPr/>
            </a:pPr>
            <a:endParaRPr lang="en-US" sz="2800" dirty="0" smtClean="0"/>
          </a:p>
        </p:txBody>
      </p:sp>
      <p:sp>
        <p:nvSpPr>
          <p:cNvPr id="7" name="Content Placeholder 2"/>
          <p:cNvSpPr txBox="1">
            <a:spLocks/>
          </p:cNvSpPr>
          <p:nvPr/>
        </p:nvSpPr>
        <p:spPr>
          <a:xfrm>
            <a:off x="4884738" y="2743200"/>
            <a:ext cx="3717925" cy="1905000"/>
          </a:xfrm>
          <a:prstGeom prst="rect">
            <a:avLst/>
          </a:prstGeom>
          <a:solidFill>
            <a:schemeClr val="bg1">
              <a:lumMod val="75000"/>
            </a:schemeClr>
          </a:solidFill>
          <a:effectLst>
            <a:outerShdw blurRad="50800" dist="38100" dir="5400000" algn="t" rotWithShape="0">
              <a:prstClr val="black">
                <a:alpha val="40000"/>
              </a:prstClr>
            </a:outerShdw>
          </a:effectLst>
        </p:spPr>
        <p:txBody>
          <a:bodyPr>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fontAlgn="auto">
              <a:spcAft>
                <a:spcPts val="0"/>
              </a:spcAft>
              <a:buFont typeface="Arial" pitchFamily="34" charset="0"/>
              <a:buNone/>
              <a:defRPr/>
            </a:pPr>
            <a:r>
              <a:rPr lang="en-US" sz="2800" dirty="0"/>
              <a:t>let xor p = match p</a:t>
            </a:r>
          </a:p>
          <a:p>
            <a:pPr marL="0" indent="0" fontAlgn="auto">
              <a:spcAft>
                <a:spcPts val="0"/>
              </a:spcAft>
              <a:buFont typeface="Arial" pitchFamily="34" charset="0"/>
              <a:buNone/>
              <a:defRPr/>
            </a:pPr>
            <a:r>
              <a:rPr lang="en-US" sz="2800" dirty="0"/>
              <a:t>with (false, x) </a:t>
            </a:r>
            <a:r>
              <a:rPr lang="en-US" sz="2800" dirty="0" smtClean="0"/>
              <a:t>-&gt; x</a:t>
            </a:r>
            <a:endParaRPr lang="en-US" sz="2800" dirty="0"/>
          </a:p>
          <a:p>
            <a:pPr marL="0" indent="0" fontAlgn="auto">
              <a:spcAft>
                <a:spcPts val="0"/>
              </a:spcAft>
              <a:buFont typeface="Arial" pitchFamily="34" charset="0"/>
              <a:buNone/>
              <a:defRPr/>
            </a:pPr>
            <a:r>
              <a:rPr lang="en-US" sz="2800" dirty="0" smtClean="0"/>
              <a:t>      | (true, x) -&gt; not </a:t>
            </a:r>
            <a:r>
              <a:rPr lang="en-US" sz="2800" dirty="0"/>
              <a:t>x;;</a:t>
            </a:r>
          </a:p>
        </p:txBody>
      </p:sp>
      <p:sp>
        <p:nvSpPr>
          <p:cNvPr id="16389" name="Content Placeholder 2"/>
          <p:cNvSpPr txBox="1">
            <a:spLocks/>
          </p:cNvSpPr>
          <p:nvPr/>
        </p:nvSpPr>
        <p:spPr bwMode="auto">
          <a:xfrm>
            <a:off x="4800600" y="2117725"/>
            <a:ext cx="3886200" cy="762000"/>
          </a:xfrm>
          <a:prstGeom prst="rect">
            <a:avLst/>
          </a:prstGeom>
          <a:noFill/>
          <a:ln w="9525">
            <a:noFill/>
            <a:miter lim="800000"/>
            <a:headEnd/>
            <a:tailEnd/>
          </a:ln>
        </p:spPr>
        <p:txBody>
          <a:bodyPr/>
          <a:lstStyle/>
          <a:p>
            <a:pPr algn="ctr">
              <a:spcBef>
                <a:spcPct val="20000"/>
              </a:spcBef>
              <a:buFont typeface="Arial" charset="0"/>
              <a:buNone/>
            </a:pPr>
            <a:r>
              <a:rPr lang="en-US" sz="2400">
                <a:latin typeface="Times New Roman" pitchFamily="18" charset="0"/>
                <a:cs typeface="Times New Roman" pitchFamily="18" charset="0"/>
              </a:rPr>
              <a:t>Simple XOR program:</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249362"/>
          </a:xfrm>
          <a:solidFill>
            <a:schemeClr val="tx2">
              <a:lumMod val="60000"/>
              <a:lumOff val="40000"/>
            </a:schemeClr>
          </a:solidFill>
        </p:spPr>
        <p:txBody>
          <a:bodyPr rtlCol="0">
            <a:normAutofit fontScale="90000"/>
          </a:bodyPr>
          <a:lstStyle/>
          <a:p>
            <a:pPr fontAlgn="auto">
              <a:spcAft>
                <a:spcPts val="0"/>
              </a:spcAft>
              <a:defRPr/>
            </a:pPr>
            <a:r>
              <a:rPr lang="en-US" dirty="0" smtClean="0">
                <a:solidFill>
                  <a:schemeClr val="bg1"/>
                </a:solidFill>
                <a:latin typeface="Times New Roman" pitchFamily="18" charset="0"/>
                <a:cs typeface="Times New Roman" pitchFamily="18" charset="0"/>
              </a:rPr>
              <a:t>Benefits of Functional Programming</a:t>
            </a:r>
            <a:br>
              <a:rPr lang="en-US" dirty="0" smtClean="0">
                <a:solidFill>
                  <a:schemeClr val="bg1"/>
                </a:solidFill>
                <a:latin typeface="Times New Roman" pitchFamily="18" charset="0"/>
                <a:cs typeface="Times New Roman" pitchFamily="18" charset="0"/>
              </a:rPr>
            </a:br>
            <a:r>
              <a:rPr lang="en-US" dirty="0" smtClean="0">
                <a:solidFill>
                  <a:schemeClr val="bg1"/>
                </a:solidFill>
                <a:latin typeface="Times New Roman" pitchFamily="18" charset="0"/>
                <a:cs typeface="Times New Roman" pitchFamily="18" charset="0"/>
              </a:rPr>
              <a:t>Referential Transparency</a:t>
            </a:r>
            <a:endParaRPr lang="en-US" dirty="0">
              <a:solidFill>
                <a:schemeClr val="bg1"/>
              </a:solidFill>
              <a:latin typeface="Times New Roman" pitchFamily="18" charset="0"/>
              <a:cs typeface="Times New Roman" pitchFamily="18" charset="0"/>
            </a:endParaRPr>
          </a:p>
        </p:txBody>
      </p:sp>
      <p:sp>
        <p:nvSpPr>
          <p:cNvPr id="4" name="Title 1"/>
          <p:cNvSpPr txBox="1">
            <a:spLocks/>
          </p:cNvSpPr>
          <p:nvPr/>
        </p:nvSpPr>
        <p:spPr>
          <a:xfrm>
            <a:off x="457200" y="6357938"/>
            <a:ext cx="8229600" cy="320675"/>
          </a:xfrm>
          <a:prstGeom prst="rect">
            <a:avLst/>
          </a:prstGeom>
          <a:solidFill>
            <a:schemeClr val="tx2">
              <a:lumMod val="60000"/>
              <a:lumOff val="40000"/>
            </a:schemeClr>
          </a:solidFill>
        </p:spPr>
        <p:txBody>
          <a:bodyPr anchor="ctr">
            <a:normAutofit fontScale="250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fontAlgn="auto">
              <a:spcAft>
                <a:spcPts val="0"/>
              </a:spcAft>
              <a:defRPr/>
            </a:pPr>
            <a:r>
              <a:rPr lang="en-US" dirty="0" smtClean="0">
                <a:solidFill>
                  <a:schemeClr val="bg1"/>
                </a:solidFill>
                <a:latin typeface="Times New Roman" pitchFamily="18" charset="0"/>
                <a:cs typeface="Times New Roman" pitchFamily="18" charset="0"/>
              </a:rPr>
              <a:t>COMS W4115 - PLT    Columbia University		          </a:t>
            </a:r>
            <a:fld id="{F6538740-81D6-4F99-A145-EA62DF33B7F0}" type="slidenum">
              <a:rPr lang="en-US" smtClean="0">
                <a:solidFill>
                  <a:schemeClr val="bg1"/>
                </a:solidFill>
                <a:latin typeface="Times New Roman" pitchFamily="18" charset="0"/>
                <a:cs typeface="Times New Roman" pitchFamily="18" charset="0"/>
              </a:rPr>
              <a:pPr algn="l" fontAlgn="auto">
                <a:spcAft>
                  <a:spcPts val="0"/>
                </a:spcAft>
                <a:defRPr/>
              </a:pPr>
              <a:t>20</a:t>
            </a:fld>
            <a:r>
              <a:rPr lang="en-US" dirty="0" smtClean="0">
                <a:solidFill>
                  <a:schemeClr val="bg1"/>
                </a:solidFill>
                <a:latin typeface="Times New Roman" pitchFamily="18" charset="0"/>
                <a:cs typeface="Times New Roman" pitchFamily="18" charset="0"/>
              </a:rPr>
              <a:t>			                   April 24, 2013</a:t>
            </a:r>
            <a:endParaRPr lang="en-US" dirty="0">
              <a:solidFill>
                <a:schemeClr val="bg1"/>
              </a:solidFill>
              <a:latin typeface="Times New Roman" pitchFamily="18" charset="0"/>
              <a:cs typeface="Times New Roman" pitchFamily="18" charset="0"/>
            </a:endParaRPr>
          </a:p>
        </p:txBody>
      </p:sp>
      <p:sp>
        <p:nvSpPr>
          <p:cNvPr id="5" name="Content Placeholder 2"/>
          <p:cNvSpPr txBox="1">
            <a:spLocks/>
          </p:cNvSpPr>
          <p:nvPr/>
        </p:nvSpPr>
        <p:spPr>
          <a:xfrm>
            <a:off x="466725" y="1862138"/>
            <a:ext cx="3952875" cy="4386262"/>
          </a:xfrm>
          <a:prstGeom prst="rect">
            <a:avLst/>
          </a:prstGeom>
        </p:spPr>
        <p:txBody>
          <a:bodyPr>
            <a:normAutofit lnSpcReduction="10000"/>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fontAlgn="auto">
              <a:spcAft>
                <a:spcPts val="0"/>
              </a:spcAft>
              <a:buFont typeface="Arial" pitchFamily="34" charset="0"/>
              <a:buNone/>
              <a:defRPr/>
            </a:pPr>
            <a:r>
              <a:rPr lang="en-US" sz="2800" u="sng" dirty="0" smtClean="0">
                <a:latin typeface="Times New Roman" pitchFamily="18" charset="0"/>
                <a:cs typeface="Times New Roman" pitchFamily="18" charset="0"/>
              </a:rPr>
              <a:t>Referential Transparency:</a:t>
            </a:r>
            <a:r>
              <a:rPr lang="en-US" sz="2800" dirty="0">
                <a:latin typeface="Times New Roman" pitchFamily="18" charset="0"/>
                <a:cs typeface="Times New Roman" pitchFamily="18" charset="0"/>
              </a:rPr>
              <a:t> </a:t>
            </a:r>
            <a:r>
              <a:rPr lang="en-US" sz="2800" dirty="0" smtClean="0">
                <a:latin typeface="Times New Roman" pitchFamily="18" charset="0"/>
                <a:cs typeface="Times New Roman" pitchFamily="18" charset="0"/>
              </a:rPr>
              <a:t>An expression (e.g., function) is referentially transparent if it always produces the same output for the same input.</a:t>
            </a:r>
          </a:p>
          <a:p>
            <a:pPr marL="0" indent="0" fontAlgn="auto">
              <a:spcAft>
                <a:spcPts val="0"/>
              </a:spcAft>
              <a:buFont typeface="Arial" pitchFamily="34" charset="0"/>
              <a:buNone/>
              <a:defRPr/>
            </a:pPr>
            <a:endParaRPr lang="en-US" sz="2800" u="sng" dirty="0">
              <a:latin typeface="Times New Roman" pitchFamily="18" charset="0"/>
              <a:cs typeface="Times New Roman" pitchFamily="18" charset="0"/>
            </a:endParaRPr>
          </a:p>
          <a:p>
            <a:pPr marL="0" indent="0" fontAlgn="auto">
              <a:spcAft>
                <a:spcPts val="0"/>
              </a:spcAft>
              <a:buFont typeface="Arial" pitchFamily="34" charset="0"/>
              <a:buNone/>
              <a:defRPr/>
            </a:pPr>
            <a:r>
              <a:rPr lang="en-US" sz="2800" dirty="0">
                <a:latin typeface="Times New Roman" pitchFamily="18" charset="0"/>
                <a:cs typeface="Times New Roman" pitchFamily="18" charset="0"/>
              </a:rPr>
              <a:t>Lack of side effects results in referential transparency.</a:t>
            </a:r>
          </a:p>
          <a:p>
            <a:pPr marL="0" indent="0" fontAlgn="auto">
              <a:spcAft>
                <a:spcPts val="0"/>
              </a:spcAft>
              <a:buFont typeface="Arial" pitchFamily="34" charset="0"/>
              <a:buNone/>
              <a:defRPr/>
            </a:pPr>
            <a:endParaRPr lang="en-US" sz="2800" u="sng" dirty="0" smtClean="0">
              <a:latin typeface="Times New Roman" pitchFamily="18" charset="0"/>
              <a:cs typeface="Times New Roman" pitchFamily="18" charset="0"/>
            </a:endParaRPr>
          </a:p>
          <a:p>
            <a:pPr marL="0" indent="0" fontAlgn="auto">
              <a:spcAft>
                <a:spcPts val="0"/>
              </a:spcAft>
              <a:buFont typeface="Arial" pitchFamily="34" charset="0"/>
              <a:buNone/>
              <a:defRPr/>
            </a:pPr>
            <a:endParaRPr lang="en-US" sz="2800" dirty="0" smtClean="0">
              <a:latin typeface="Times New Roman" pitchFamily="18" charset="0"/>
              <a:cs typeface="Times New Roman" pitchFamily="18" charset="0"/>
            </a:endParaRPr>
          </a:p>
        </p:txBody>
      </p:sp>
      <p:sp>
        <p:nvSpPr>
          <p:cNvPr id="7" name="Content Placeholder 2"/>
          <p:cNvSpPr txBox="1">
            <a:spLocks/>
          </p:cNvSpPr>
          <p:nvPr/>
        </p:nvSpPr>
        <p:spPr>
          <a:xfrm>
            <a:off x="4572000" y="1862138"/>
            <a:ext cx="4114800" cy="4495800"/>
          </a:xfrm>
          <a:prstGeom prst="rect">
            <a:avLst/>
          </a:prstGeom>
        </p:spPr>
        <p:txBody>
          <a:bodyPr>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fontAlgn="auto">
              <a:spcAft>
                <a:spcPts val="0"/>
              </a:spcAft>
              <a:buFont typeface="Arial" pitchFamily="34" charset="0"/>
              <a:buNone/>
              <a:defRPr/>
            </a:pPr>
            <a:endParaRPr lang="en-US" sz="2800" dirty="0">
              <a:latin typeface="Times New Roman" pitchFamily="18" charset="0"/>
              <a:cs typeface="Times New Roman" pitchFamily="18" charset="0"/>
            </a:endParaRPr>
          </a:p>
          <a:p>
            <a:pPr marL="0" indent="0" fontAlgn="auto">
              <a:spcAft>
                <a:spcPts val="0"/>
              </a:spcAft>
              <a:buFont typeface="Arial" pitchFamily="34" charset="0"/>
              <a:buNone/>
              <a:defRPr/>
            </a:pPr>
            <a:r>
              <a:rPr lang="en-US" sz="2800" dirty="0">
                <a:solidFill>
                  <a:schemeClr val="accent1">
                    <a:lumMod val="75000"/>
                  </a:schemeClr>
                </a:solidFill>
                <a:latin typeface="Times New Roman" pitchFamily="18" charset="0"/>
                <a:cs typeface="Times New Roman" pitchFamily="18" charset="0"/>
              </a:rPr>
              <a:t>Because of this behavior, a variable/expression can always be replaced with its value without changing the behavior of a program if that language has Referential Transparency.  </a:t>
            </a:r>
          </a:p>
          <a:p>
            <a:pPr marL="0" indent="0" fontAlgn="auto">
              <a:spcAft>
                <a:spcPts val="0"/>
              </a:spcAft>
              <a:buFont typeface="Arial" pitchFamily="34" charset="0"/>
              <a:buNone/>
              <a:defRPr/>
            </a:pPr>
            <a:endParaRPr lang="en-US" sz="28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249362"/>
          </a:xfrm>
          <a:solidFill>
            <a:schemeClr val="tx2">
              <a:lumMod val="60000"/>
              <a:lumOff val="40000"/>
            </a:schemeClr>
          </a:solidFill>
        </p:spPr>
        <p:txBody>
          <a:bodyPr rtlCol="0">
            <a:normAutofit fontScale="90000"/>
          </a:bodyPr>
          <a:lstStyle/>
          <a:p>
            <a:pPr fontAlgn="auto">
              <a:spcAft>
                <a:spcPts val="0"/>
              </a:spcAft>
              <a:defRPr/>
            </a:pPr>
            <a:r>
              <a:rPr lang="en-US" dirty="0" smtClean="0">
                <a:solidFill>
                  <a:schemeClr val="bg1"/>
                </a:solidFill>
                <a:latin typeface="Times New Roman" pitchFamily="18" charset="0"/>
                <a:cs typeface="Times New Roman" pitchFamily="18" charset="0"/>
              </a:rPr>
              <a:t>Benefits of Functional Programming</a:t>
            </a:r>
            <a:br>
              <a:rPr lang="en-US" dirty="0" smtClean="0">
                <a:solidFill>
                  <a:schemeClr val="bg1"/>
                </a:solidFill>
                <a:latin typeface="Times New Roman" pitchFamily="18" charset="0"/>
                <a:cs typeface="Times New Roman" pitchFamily="18" charset="0"/>
              </a:rPr>
            </a:br>
            <a:r>
              <a:rPr lang="en-US" dirty="0" smtClean="0">
                <a:solidFill>
                  <a:schemeClr val="bg1"/>
                </a:solidFill>
                <a:latin typeface="Times New Roman" pitchFamily="18" charset="0"/>
                <a:cs typeface="Times New Roman" pitchFamily="18" charset="0"/>
              </a:rPr>
              <a:t>Referential Transparency</a:t>
            </a:r>
            <a:endParaRPr lang="en-US" dirty="0">
              <a:solidFill>
                <a:schemeClr val="bg1"/>
              </a:solidFill>
              <a:latin typeface="Times New Roman" pitchFamily="18" charset="0"/>
              <a:cs typeface="Times New Roman" pitchFamily="18" charset="0"/>
            </a:endParaRPr>
          </a:p>
        </p:txBody>
      </p:sp>
      <p:sp>
        <p:nvSpPr>
          <p:cNvPr id="4" name="Title 1"/>
          <p:cNvSpPr txBox="1">
            <a:spLocks/>
          </p:cNvSpPr>
          <p:nvPr/>
        </p:nvSpPr>
        <p:spPr>
          <a:xfrm>
            <a:off x="457200" y="6357938"/>
            <a:ext cx="8229600" cy="320675"/>
          </a:xfrm>
          <a:prstGeom prst="rect">
            <a:avLst/>
          </a:prstGeom>
          <a:solidFill>
            <a:schemeClr val="tx2">
              <a:lumMod val="60000"/>
              <a:lumOff val="40000"/>
            </a:schemeClr>
          </a:solidFill>
        </p:spPr>
        <p:txBody>
          <a:bodyPr anchor="ctr">
            <a:normAutofit fontScale="250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fontAlgn="auto">
              <a:spcAft>
                <a:spcPts val="0"/>
              </a:spcAft>
              <a:defRPr/>
            </a:pPr>
            <a:r>
              <a:rPr lang="en-US" dirty="0" smtClean="0">
                <a:solidFill>
                  <a:schemeClr val="bg1"/>
                </a:solidFill>
                <a:latin typeface="Times New Roman" pitchFamily="18" charset="0"/>
                <a:cs typeface="Times New Roman" pitchFamily="18" charset="0"/>
              </a:rPr>
              <a:t>COMS W4115 - PLT    Columbia University		          </a:t>
            </a:r>
            <a:fld id="{5987C6CB-8A58-49D7-8B15-A4B77BA67D63}" type="slidenum">
              <a:rPr lang="en-US" smtClean="0">
                <a:solidFill>
                  <a:schemeClr val="bg1"/>
                </a:solidFill>
                <a:latin typeface="Times New Roman" pitchFamily="18" charset="0"/>
                <a:cs typeface="Times New Roman" pitchFamily="18" charset="0"/>
              </a:rPr>
              <a:pPr algn="l" fontAlgn="auto">
                <a:spcAft>
                  <a:spcPts val="0"/>
                </a:spcAft>
                <a:defRPr/>
              </a:pPr>
              <a:t>21</a:t>
            </a:fld>
            <a:r>
              <a:rPr lang="en-US" dirty="0" smtClean="0">
                <a:solidFill>
                  <a:schemeClr val="bg1"/>
                </a:solidFill>
                <a:latin typeface="Times New Roman" pitchFamily="18" charset="0"/>
                <a:cs typeface="Times New Roman" pitchFamily="18" charset="0"/>
              </a:rPr>
              <a:t>			                   April 24, 2013</a:t>
            </a:r>
            <a:endParaRPr lang="en-US" dirty="0">
              <a:solidFill>
                <a:schemeClr val="bg1"/>
              </a:solidFill>
              <a:latin typeface="Times New Roman" pitchFamily="18" charset="0"/>
              <a:cs typeface="Times New Roman" pitchFamily="18" charset="0"/>
            </a:endParaRPr>
          </a:p>
        </p:txBody>
      </p:sp>
      <p:sp>
        <p:nvSpPr>
          <p:cNvPr id="52227" name="Content Placeholder 2"/>
          <p:cNvSpPr txBox="1">
            <a:spLocks/>
          </p:cNvSpPr>
          <p:nvPr/>
        </p:nvSpPr>
        <p:spPr bwMode="auto">
          <a:xfrm>
            <a:off x="750888" y="1998663"/>
            <a:ext cx="7635875" cy="838200"/>
          </a:xfrm>
          <a:prstGeom prst="rect">
            <a:avLst/>
          </a:prstGeom>
          <a:noFill/>
          <a:ln w="9525">
            <a:noFill/>
            <a:miter lim="800000"/>
            <a:headEnd/>
            <a:tailEnd/>
          </a:ln>
        </p:spPr>
        <p:txBody>
          <a:bodyPr/>
          <a:lstStyle/>
          <a:p>
            <a:pPr algn="ctr">
              <a:spcBef>
                <a:spcPct val="20000"/>
              </a:spcBef>
              <a:buFont typeface="Arial" charset="0"/>
              <a:buNone/>
            </a:pPr>
            <a:r>
              <a:rPr lang="en-US" sz="2800">
                <a:latin typeface="Times New Roman" pitchFamily="18" charset="0"/>
                <a:cs typeface="Times New Roman" pitchFamily="18" charset="0"/>
              </a:rPr>
              <a:t>Lack of Referential Transparency in Java</a:t>
            </a:r>
          </a:p>
          <a:p>
            <a:pPr>
              <a:spcBef>
                <a:spcPct val="20000"/>
              </a:spcBef>
              <a:buFont typeface="Arial" charset="0"/>
              <a:buNone/>
            </a:pPr>
            <a:endParaRPr lang="en-US" sz="2800">
              <a:latin typeface="Times New Roman" pitchFamily="18" charset="0"/>
              <a:cs typeface="Times New Roman" pitchFamily="18" charset="0"/>
            </a:endParaRPr>
          </a:p>
        </p:txBody>
      </p:sp>
      <p:sp>
        <p:nvSpPr>
          <p:cNvPr id="8" name="Content Placeholder 2"/>
          <p:cNvSpPr txBox="1">
            <a:spLocks/>
          </p:cNvSpPr>
          <p:nvPr/>
        </p:nvSpPr>
        <p:spPr>
          <a:xfrm>
            <a:off x="754063" y="2667000"/>
            <a:ext cx="7635875" cy="3124200"/>
          </a:xfrm>
          <a:prstGeom prst="rect">
            <a:avLst/>
          </a:prstGeom>
          <a:solidFill>
            <a:schemeClr val="bg1">
              <a:lumMod val="75000"/>
            </a:schemeClr>
          </a:solidFill>
          <a:effectLst>
            <a:outerShdw blurRad="50800" dist="38100" dir="5400000" algn="t" rotWithShape="0">
              <a:prstClr val="black">
                <a:alpha val="40000"/>
              </a:prstClr>
            </a:outerShdw>
          </a:effectLst>
        </p:spPr>
        <p:txBody>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fontAlgn="auto">
              <a:spcAft>
                <a:spcPts val="0"/>
              </a:spcAft>
              <a:buFont typeface="Arial" pitchFamily="34" charset="0"/>
              <a:buNone/>
              <a:defRPr/>
            </a:pPr>
            <a:r>
              <a:rPr lang="en-US" sz="2400" dirty="0"/>
              <a:t>static </a:t>
            </a:r>
            <a:r>
              <a:rPr lang="en-US" sz="2400" dirty="0" err="1"/>
              <a:t>int</a:t>
            </a:r>
            <a:r>
              <a:rPr lang="en-US" sz="2400" dirty="0"/>
              <a:t> x = 10;</a:t>
            </a:r>
          </a:p>
          <a:p>
            <a:pPr marL="0" indent="0" fontAlgn="auto">
              <a:spcAft>
                <a:spcPts val="0"/>
              </a:spcAft>
              <a:buFont typeface="Arial" pitchFamily="34" charset="0"/>
              <a:buNone/>
              <a:defRPr/>
            </a:pPr>
            <a:r>
              <a:rPr lang="en-US" sz="2400" dirty="0" smtClean="0"/>
              <a:t>static </a:t>
            </a:r>
            <a:r>
              <a:rPr lang="en-US" sz="2400" dirty="0" err="1"/>
              <a:t>int</a:t>
            </a:r>
            <a:r>
              <a:rPr lang="en-US" sz="2400" dirty="0"/>
              <a:t> add(</a:t>
            </a:r>
            <a:r>
              <a:rPr lang="en-US" sz="2400" dirty="0" err="1"/>
              <a:t>int</a:t>
            </a:r>
            <a:r>
              <a:rPr lang="en-US" sz="2400" dirty="0"/>
              <a:t> a</a:t>
            </a:r>
            <a:r>
              <a:rPr lang="en-US" sz="2400" dirty="0" smtClean="0"/>
              <a:t>){</a:t>
            </a:r>
          </a:p>
          <a:p>
            <a:pPr marL="0" indent="0" fontAlgn="auto">
              <a:spcAft>
                <a:spcPts val="0"/>
              </a:spcAft>
              <a:buFont typeface="Arial" pitchFamily="34" charset="0"/>
              <a:buNone/>
              <a:defRPr/>
            </a:pPr>
            <a:r>
              <a:rPr lang="en-US" sz="2400" dirty="0"/>
              <a:t>	</a:t>
            </a:r>
            <a:r>
              <a:rPr lang="en-US" sz="2400" dirty="0" smtClean="0"/>
              <a:t>return </a:t>
            </a:r>
            <a:r>
              <a:rPr lang="en-US" sz="2400" dirty="0"/>
              <a:t>a + x;</a:t>
            </a:r>
          </a:p>
          <a:p>
            <a:pPr marL="0" indent="0" fontAlgn="auto">
              <a:spcAft>
                <a:spcPts val="0"/>
              </a:spcAft>
              <a:buFont typeface="Arial" pitchFamily="34" charset="0"/>
              <a:buNone/>
              <a:defRPr/>
            </a:pPr>
            <a:r>
              <a:rPr lang="en-US" sz="2400" dirty="0" smtClean="0"/>
              <a:t>}</a:t>
            </a:r>
            <a:endParaRPr lang="en-US" sz="2400" dirty="0"/>
          </a:p>
          <a:p>
            <a:pPr marL="0" indent="0" fontAlgn="auto">
              <a:spcAft>
                <a:spcPts val="0"/>
              </a:spcAft>
              <a:buFont typeface="Arial" pitchFamily="34" charset="0"/>
              <a:buNone/>
              <a:defRPr/>
            </a:pPr>
            <a:r>
              <a:rPr lang="en-US" sz="2400" dirty="0" smtClean="0"/>
              <a:t>add(1</a:t>
            </a:r>
            <a:r>
              <a:rPr lang="en-US" sz="2400" dirty="0"/>
              <a:t>);	</a:t>
            </a:r>
            <a:r>
              <a:rPr lang="en-US" sz="2400" dirty="0" smtClean="0"/>
              <a:t>     // </a:t>
            </a:r>
            <a:r>
              <a:rPr lang="en-US" sz="2400" dirty="0"/>
              <a:t>returns </a:t>
            </a:r>
            <a:r>
              <a:rPr lang="en-US" sz="2400" dirty="0" smtClean="0"/>
              <a:t>11</a:t>
            </a:r>
            <a:endParaRPr lang="en-US" sz="2400" dirty="0"/>
          </a:p>
          <a:p>
            <a:pPr marL="0" indent="0" fontAlgn="auto">
              <a:spcAft>
                <a:spcPts val="0"/>
              </a:spcAft>
              <a:buFont typeface="Arial" pitchFamily="34" charset="0"/>
              <a:buNone/>
              <a:defRPr/>
            </a:pPr>
            <a:r>
              <a:rPr lang="en-US" sz="2400" dirty="0" smtClean="0"/>
              <a:t>x </a:t>
            </a:r>
            <a:r>
              <a:rPr lang="en-US" sz="2400" dirty="0"/>
              <a:t>= 0;</a:t>
            </a:r>
          </a:p>
          <a:p>
            <a:pPr marL="0" indent="0" fontAlgn="auto">
              <a:spcAft>
                <a:spcPts val="0"/>
              </a:spcAft>
              <a:buFont typeface="Arial" pitchFamily="34" charset="0"/>
              <a:buNone/>
              <a:defRPr/>
            </a:pPr>
            <a:r>
              <a:rPr lang="en-US" sz="2400" dirty="0" smtClean="0"/>
              <a:t>add(1</a:t>
            </a:r>
            <a:r>
              <a:rPr lang="en-US" sz="2400" dirty="0"/>
              <a:t>); </a:t>
            </a:r>
            <a:r>
              <a:rPr lang="en-US" sz="2400" dirty="0" smtClean="0"/>
              <a:t>   // </a:t>
            </a:r>
            <a:r>
              <a:rPr lang="en-US" sz="2400" dirty="0"/>
              <a:t>returns </a:t>
            </a:r>
            <a:r>
              <a:rPr lang="en-US" sz="2400" dirty="0" smtClean="0"/>
              <a:t>10, </a:t>
            </a:r>
            <a:r>
              <a:rPr lang="en-US" sz="2400" dirty="0"/>
              <a:t>even though same input. NOT RT!</a:t>
            </a: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249362"/>
          </a:xfrm>
          <a:solidFill>
            <a:schemeClr val="tx2">
              <a:lumMod val="60000"/>
              <a:lumOff val="40000"/>
            </a:schemeClr>
          </a:solidFill>
        </p:spPr>
        <p:txBody>
          <a:bodyPr rtlCol="0">
            <a:normAutofit fontScale="90000"/>
          </a:bodyPr>
          <a:lstStyle/>
          <a:p>
            <a:pPr fontAlgn="auto">
              <a:spcAft>
                <a:spcPts val="0"/>
              </a:spcAft>
              <a:defRPr/>
            </a:pPr>
            <a:r>
              <a:rPr lang="en-US" dirty="0" smtClean="0">
                <a:solidFill>
                  <a:schemeClr val="bg1"/>
                </a:solidFill>
                <a:latin typeface="Times New Roman" pitchFamily="18" charset="0"/>
                <a:cs typeface="Times New Roman" pitchFamily="18" charset="0"/>
              </a:rPr>
              <a:t>Why are Referential Transparency and Lack of Side Effects Good?</a:t>
            </a:r>
            <a:endParaRPr lang="en-US" dirty="0">
              <a:solidFill>
                <a:schemeClr val="bg1"/>
              </a:solidFill>
              <a:latin typeface="Times New Roman" pitchFamily="18" charset="0"/>
              <a:cs typeface="Times New Roman" pitchFamily="18" charset="0"/>
            </a:endParaRPr>
          </a:p>
        </p:txBody>
      </p:sp>
      <p:sp>
        <p:nvSpPr>
          <p:cNvPr id="4" name="Title 1"/>
          <p:cNvSpPr txBox="1">
            <a:spLocks/>
          </p:cNvSpPr>
          <p:nvPr/>
        </p:nvSpPr>
        <p:spPr>
          <a:xfrm>
            <a:off x="457200" y="6357938"/>
            <a:ext cx="8229600" cy="320675"/>
          </a:xfrm>
          <a:prstGeom prst="rect">
            <a:avLst/>
          </a:prstGeom>
          <a:solidFill>
            <a:schemeClr val="tx2">
              <a:lumMod val="60000"/>
              <a:lumOff val="40000"/>
            </a:schemeClr>
          </a:solidFill>
        </p:spPr>
        <p:txBody>
          <a:bodyPr anchor="ctr">
            <a:normAutofit fontScale="250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fontAlgn="auto">
              <a:spcAft>
                <a:spcPts val="0"/>
              </a:spcAft>
              <a:defRPr/>
            </a:pPr>
            <a:r>
              <a:rPr lang="en-US" dirty="0" smtClean="0">
                <a:solidFill>
                  <a:schemeClr val="bg1"/>
                </a:solidFill>
                <a:latin typeface="Times New Roman" pitchFamily="18" charset="0"/>
                <a:cs typeface="Times New Roman" pitchFamily="18" charset="0"/>
              </a:rPr>
              <a:t>COMS W4115 - PLT    Columbia University		          </a:t>
            </a:r>
            <a:fld id="{8D4EDA48-23F5-4A9C-8FCB-CE85ED5927D8}" type="slidenum">
              <a:rPr lang="en-US" smtClean="0">
                <a:solidFill>
                  <a:schemeClr val="bg1"/>
                </a:solidFill>
                <a:latin typeface="Times New Roman" pitchFamily="18" charset="0"/>
                <a:cs typeface="Times New Roman" pitchFamily="18" charset="0"/>
              </a:rPr>
              <a:pPr algn="l" fontAlgn="auto">
                <a:spcAft>
                  <a:spcPts val="0"/>
                </a:spcAft>
                <a:defRPr/>
              </a:pPr>
              <a:t>22</a:t>
            </a:fld>
            <a:r>
              <a:rPr lang="en-US" dirty="0" smtClean="0">
                <a:solidFill>
                  <a:schemeClr val="bg1"/>
                </a:solidFill>
                <a:latin typeface="Times New Roman" pitchFamily="18" charset="0"/>
                <a:cs typeface="Times New Roman" pitchFamily="18" charset="0"/>
              </a:rPr>
              <a:t>			                   April 24, 2013</a:t>
            </a:r>
            <a:endParaRPr lang="en-US" dirty="0">
              <a:solidFill>
                <a:schemeClr val="bg1"/>
              </a:solidFill>
              <a:latin typeface="Times New Roman" pitchFamily="18" charset="0"/>
              <a:cs typeface="Times New Roman" pitchFamily="18" charset="0"/>
            </a:endParaRPr>
          </a:p>
        </p:txBody>
      </p:sp>
      <p:sp>
        <p:nvSpPr>
          <p:cNvPr id="5" name="Content Placeholder 2"/>
          <p:cNvSpPr txBox="1">
            <a:spLocks/>
          </p:cNvSpPr>
          <p:nvPr/>
        </p:nvSpPr>
        <p:spPr>
          <a:xfrm>
            <a:off x="466725" y="1862138"/>
            <a:ext cx="3952875" cy="4386262"/>
          </a:xfrm>
          <a:prstGeom prst="rect">
            <a:avLst/>
          </a:prstGeom>
        </p:spPr>
        <p:txBody>
          <a:bodyPr>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fontAlgn="auto">
              <a:spcAft>
                <a:spcPts val="0"/>
              </a:spcAft>
              <a:defRPr/>
            </a:pPr>
            <a:r>
              <a:rPr lang="en-US" sz="2800" dirty="0" smtClean="0">
                <a:latin typeface="Times New Roman" pitchFamily="18" charset="0"/>
                <a:cs typeface="Times New Roman" pitchFamily="18" charset="0"/>
              </a:rPr>
              <a:t>Elimination of bugs</a:t>
            </a:r>
          </a:p>
          <a:p>
            <a:pPr fontAlgn="auto">
              <a:spcAft>
                <a:spcPts val="0"/>
              </a:spcAft>
              <a:defRPr/>
            </a:pPr>
            <a:r>
              <a:rPr lang="en-US" sz="2800" dirty="0" smtClean="0">
                <a:latin typeface="Times New Roman" pitchFamily="18" charset="0"/>
                <a:cs typeface="Times New Roman" pitchFamily="18" charset="0"/>
              </a:rPr>
              <a:t>Debugging in general is easier</a:t>
            </a:r>
          </a:p>
          <a:p>
            <a:pPr fontAlgn="auto">
              <a:spcAft>
                <a:spcPts val="0"/>
              </a:spcAft>
              <a:defRPr/>
            </a:pPr>
            <a:r>
              <a:rPr lang="en-US" sz="2800" dirty="0" smtClean="0">
                <a:latin typeface="Times New Roman" pitchFamily="18" charset="0"/>
                <a:cs typeface="Times New Roman" pitchFamily="18" charset="0"/>
              </a:rPr>
              <a:t>Independence of evaluation order</a:t>
            </a:r>
          </a:p>
          <a:p>
            <a:pPr fontAlgn="auto">
              <a:spcAft>
                <a:spcPts val="0"/>
              </a:spcAft>
              <a:defRPr/>
            </a:pPr>
            <a:r>
              <a:rPr lang="en-US" sz="2800" dirty="0" smtClean="0">
                <a:latin typeface="Times New Roman" pitchFamily="18" charset="0"/>
                <a:cs typeface="Times New Roman" pitchFamily="18" charset="0"/>
              </a:rPr>
              <a:t>Safe reuse of subprograms</a:t>
            </a:r>
          </a:p>
          <a:p>
            <a:pPr fontAlgn="auto">
              <a:spcAft>
                <a:spcPts val="0"/>
              </a:spcAft>
              <a:defRPr/>
            </a:pPr>
            <a:r>
              <a:rPr lang="en-US" sz="2800" dirty="0" smtClean="0">
                <a:latin typeface="Times New Roman" pitchFamily="18" charset="0"/>
                <a:cs typeface="Times New Roman" pitchFamily="18" charset="0"/>
              </a:rPr>
              <a:t>Safe multithreading</a:t>
            </a:r>
          </a:p>
          <a:p>
            <a:pPr marL="0" indent="0" fontAlgn="auto">
              <a:spcAft>
                <a:spcPts val="0"/>
              </a:spcAft>
              <a:buFont typeface="Arial" pitchFamily="34" charset="0"/>
              <a:buNone/>
              <a:defRPr/>
            </a:pPr>
            <a:endParaRPr lang="en-US" sz="2800" dirty="0" smtClean="0">
              <a:latin typeface="Times New Roman" pitchFamily="18" charset="0"/>
              <a:cs typeface="Times New Roman" pitchFamily="18" charset="0"/>
            </a:endParaRPr>
          </a:p>
        </p:txBody>
      </p:sp>
      <p:pic>
        <p:nvPicPr>
          <p:cNvPr id="54276" name="Picture 4"/>
          <p:cNvPicPr>
            <a:picLocks noChangeAspect="1" noChangeArrowheads="1"/>
          </p:cNvPicPr>
          <p:nvPr/>
        </p:nvPicPr>
        <p:blipFill>
          <a:blip r:embed="rId3"/>
          <a:srcRect/>
          <a:stretch>
            <a:fillRect/>
          </a:stretch>
        </p:blipFill>
        <p:spPr bwMode="auto">
          <a:xfrm>
            <a:off x="5257800" y="2590800"/>
            <a:ext cx="3086100" cy="24384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249362"/>
          </a:xfrm>
          <a:solidFill>
            <a:schemeClr val="tx2">
              <a:lumMod val="60000"/>
              <a:lumOff val="40000"/>
            </a:schemeClr>
          </a:solidFill>
        </p:spPr>
        <p:txBody>
          <a:bodyPr rtlCol="0">
            <a:normAutofit fontScale="90000"/>
          </a:bodyPr>
          <a:lstStyle/>
          <a:p>
            <a:pPr fontAlgn="auto">
              <a:spcAft>
                <a:spcPts val="0"/>
              </a:spcAft>
              <a:defRPr/>
            </a:pPr>
            <a:r>
              <a:rPr lang="en-US" dirty="0" smtClean="0">
                <a:solidFill>
                  <a:schemeClr val="bg1"/>
                </a:solidFill>
                <a:latin typeface="Times New Roman" pitchFamily="18" charset="0"/>
                <a:cs typeface="Times New Roman" pitchFamily="18" charset="0"/>
              </a:rPr>
              <a:t>Why are Referential Transparency and Lack of Side Effects Good?</a:t>
            </a:r>
            <a:endParaRPr lang="en-US" dirty="0">
              <a:solidFill>
                <a:schemeClr val="bg1"/>
              </a:solidFill>
              <a:latin typeface="Times New Roman" pitchFamily="18" charset="0"/>
              <a:cs typeface="Times New Roman" pitchFamily="18" charset="0"/>
            </a:endParaRPr>
          </a:p>
        </p:txBody>
      </p:sp>
      <p:sp>
        <p:nvSpPr>
          <p:cNvPr id="4" name="Title 1"/>
          <p:cNvSpPr txBox="1">
            <a:spLocks/>
          </p:cNvSpPr>
          <p:nvPr/>
        </p:nvSpPr>
        <p:spPr>
          <a:xfrm>
            <a:off x="457200" y="6357938"/>
            <a:ext cx="8229600" cy="320675"/>
          </a:xfrm>
          <a:prstGeom prst="rect">
            <a:avLst/>
          </a:prstGeom>
          <a:solidFill>
            <a:schemeClr val="tx2">
              <a:lumMod val="60000"/>
              <a:lumOff val="40000"/>
            </a:schemeClr>
          </a:solidFill>
        </p:spPr>
        <p:txBody>
          <a:bodyPr anchor="ctr">
            <a:normAutofit fontScale="250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fontAlgn="auto">
              <a:spcAft>
                <a:spcPts val="0"/>
              </a:spcAft>
              <a:defRPr/>
            </a:pPr>
            <a:r>
              <a:rPr lang="en-US" dirty="0" smtClean="0">
                <a:solidFill>
                  <a:schemeClr val="bg1"/>
                </a:solidFill>
                <a:latin typeface="Times New Roman" pitchFamily="18" charset="0"/>
                <a:cs typeface="Times New Roman" pitchFamily="18" charset="0"/>
              </a:rPr>
              <a:t>COMS W4115 - PLT    Columbia University		          </a:t>
            </a:r>
            <a:fld id="{F882091C-BB25-4730-B078-365E933D917C}" type="slidenum">
              <a:rPr lang="en-US" smtClean="0">
                <a:solidFill>
                  <a:schemeClr val="bg1"/>
                </a:solidFill>
                <a:latin typeface="Times New Roman" pitchFamily="18" charset="0"/>
                <a:cs typeface="Times New Roman" pitchFamily="18" charset="0"/>
              </a:rPr>
              <a:pPr algn="l" fontAlgn="auto">
                <a:spcAft>
                  <a:spcPts val="0"/>
                </a:spcAft>
                <a:defRPr/>
              </a:pPr>
              <a:t>23</a:t>
            </a:fld>
            <a:r>
              <a:rPr lang="en-US" dirty="0" smtClean="0">
                <a:solidFill>
                  <a:schemeClr val="bg1"/>
                </a:solidFill>
                <a:latin typeface="Times New Roman" pitchFamily="18" charset="0"/>
                <a:cs typeface="Times New Roman" pitchFamily="18" charset="0"/>
              </a:rPr>
              <a:t>			                   April 24, 2013</a:t>
            </a:r>
            <a:endParaRPr lang="en-US" dirty="0">
              <a:solidFill>
                <a:schemeClr val="bg1"/>
              </a:solidFill>
              <a:latin typeface="Times New Roman" pitchFamily="18" charset="0"/>
              <a:cs typeface="Times New Roman" pitchFamily="18" charset="0"/>
            </a:endParaRPr>
          </a:p>
        </p:txBody>
      </p:sp>
      <p:sp>
        <p:nvSpPr>
          <p:cNvPr id="56323" name="Content Placeholder 2"/>
          <p:cNvSpPr txBox="1">
            <a:spLocks/>
          </p:cNvSpPr>
          <p:nvPr/>
        </p:nvSpPr>
        <p:spPr bwMode="auto">
          <a:xfrm>
            <a:off x="466725" y="2286000"/>
            <a:ext cx="8242300" cy="3962400"/>
          </a:xfrm>
          <a:prstGeom prst="rect">
            <a:avLst/>
          </a:prstGeom>
          <a:noFill/>
          <a:ln w="9525">
            <a:noFill/>
            <a:miter lim="800000"/>
            <a:headEnd/>
            <a:tailEnd/>
          </a:ln>
        </p:spPr>
        <p:txBody>
          <a:bodyPr/>
          <a:lstStyle/>
          <a:p>
            <a:pPr>
              <a:spcBef>
                <a:spcPct val="20000"/>
              </a:spcBef>
              <a:buFont typeface="Arial" charset="0"/>
              <a:buNone/>
            </a:pPr>
            <a:r>
              <a:rPr lang="en-US" sz="2800">
                <a:latin typeface="Times New Roman" pitchFamily="18" charset="0"/>
                <a:cs typeface="Times New Roman" pitchFamily="18" charset="0"/>
              </a:rPr>
              <a:t>Easier to Compile – It's not only people that benefit from being able to better predict and understand a program's behavior</a:t>
            </a:r>
          </a:p>
          <a:p>
            <a:pPr>
              <a:spcBef>
                <a:spcPct val="20000"/>
              </a:spcBef>
              <a:buFont typeface="Arial" charset="0"/>
              <a:buNone/>
            </a:pPr>
            <a:endParaRPr lang="en-US" sz="1400">
              <a:latin typeface="Times New Roman" pitchFamily="18" charset="0"/>
              <a:cs typeface="Times New Roman" pitchFamily="18" charset="0"/>
            </a:endParaRPr>
          </a:p>
          <a:p>
            <a:pPr>
              <a:spcBef>
                <a:spcPct val="20000"/>
              </a:spcBef>
              <a:buFont typeface="Arial" charset="0"/>
              <a:buNone/>
            </a:pPr>
            <a:r>
              <a:rPr lang="en-US" sz="2800">
                <a:latin typeface="Times New Roman" pitchFamily="18" charset="0"/>
                <a:cs typeface="Times New Roman" pitchFamily="18" charset="0"/>
              </a:rPr>
              <a:t>Better Compiling – optimization via:</a:t>
            </a:r>
          </a:p>
          <a:p>
            <a:pPr marL="742950" lvl="1" indent="-285750">
              <a:spcBef>
                <a:spcPct val="20000"/>
              </a:spcBef>
              <a:buFont typeface="Arial" charset="0"/>
              <a:buChar char="–"/>
            </a:pPr>
            <a:r>
              <a:rPr lang="en-US" sz="2400">
                <a:latin typeface="Times New Roman" pitchFamily="18" charset="0"/>
                <a:cs typeface="Times New Roman" pitchFamily="18" charset="0"/>
              </a:rPr>
              <a:t>Memoization</a:t>
            </a:r>
          </a:p>
          <a:p>
            <a:pPr marL="742950" lvl="1" indent="-285750">
              <a:spcBef>
                <a:spcPct val="20000"/>
              </a:spcBef>
              <a:buFont typeface="Arial" charset="0"/>
              <a:buChar char="–"/>
            </a:pPr>
            <a:r>
              <a:rPr lang="en-US" sz="2400">
                <a:latin typeface="Times New Roman" pitchFamily="18" charset="0"/>
                <a:cs typeface="Times New Roman" pitchFamily="18" charset="0"/>
              </a:rPr>
              <a:t>Parallelization</a:t>
            </a:r>
          </a:p>
          <a:p>
            <a:pPr marL="742950" lvl="1" indent="-285750">
              <a:spcBef>
                <a:spcPct val="20000"/>
              </a:spcBef>
              <a:buFont typeface="Arial" charset="0"/>
              <a:buChar char="–"/>
            </a:pPr>
            <a:r>
              <a:rPr lang="en-US" sz="2400">
                <a:latin typeface="Times New Roman" pitchFamily="18" charset="0"/>
                <a:cs typeface="Times New Roman" pitchFamily="18" charset="0"/>
              </a:rPr>
              <a:t>Common Subexpression Elimination</a:t>
            </a:r>
          </a:p>
        </p:txBody>
      </p:sp>
      <p:sp>
        <p:nvSpPr>
          <p:cNvPr id="7" name="Content Placeholder 2"/>
          <p:cNvSpPr txBox="1">
            <a:spLocks/>
          </p:cNvSpPr>
          <p:nvPr/>
        </p:nvSpPr>
        <p:spPr>
          <a:xfrm>
            <a:off x="784225" y="1371600"/>
            <a:ext cx="7924800" cy="838200"/>
          </a:xfrm>
          <a:prstGeom prst="rect">
            <a:avLst/>
          </a:prstGeom>
        </p:spPr>
        <p:txBody>
          <a:bodyPr>
            <a:normAutofit fontScale="62500" lnSpcReduction="20000"/>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fontAlgn="auto">
              <a:spcAft>
                <a:spcPts val="0"/>
              </a:spcAft>
              <a:buFont typeface="Arial" pitchFamily="34" charset="0"/>
              <a:buNone/>
              <a:defRPr/>
            </a:pPr>
            <a:endParaRPr lang="en-US" sz="2800" dirty="0">
              <a:latin typeface="Times New Roman" pitchFamily="18" charset="0"/>
              <a:cs typeface="Times New Roman" pitchFamily="18" charset="0"/>
            </a:endParaRPr>
          </a:p>
          <a:p>
            <a:pPr marL="0" indent="0" algn="ctr" fontAlgn="auto">
              <a:spcAft>
                <a:spcPts val="0"/>
              </a:spcAft>
              <a:buFont typeface="Arial" pitchFamily="34" charset="0"/>
              <a:buNone/>
              <a:defRPr/>
            </a:pPr>
            <a:r>
              <a:rPr lang="en-US" sz="5100" b="1" dirty="0" smtClean="0">
                <a:latin typeface="Times New Roman" pitchFamily="18" charset="0"/>
                <a:cs typeface="Times New Roman" pitchFamily="18" charset="0"/>
              </a:rPr>
              <a:t>Easier and Better Compiling</a:t>
            </a:r>
            <a:endParaRPr lang="en-US" sz="5100" b="1"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39762"/>
          </a:xfrm>
          <a:solidFill>
            <a:schemeClr val="tx2">
              <a:lumMod val="60000"/>
              <a:lumOff val="40000"/>
            </a:schemeClr>
          </a:solidFill>
        </p:spPr>
        <p:txBody>
          <a:bodyPr rtlCol="0">
            <a:normAutofit fontScale="90000"/>
          </a:bodyPr>
          <a:lstStyle/>
          <a:p>
            <a:pPr fontAlgn="auto">
              <a:spcAft>
                <a:spcPts val="0"/>
              </a:spcAft>
              <a:defRPr/>
            </a:pPr>
            <a:r>
              <a:rPr lang="en-US" dirty="0" smtClean="0">
                <a:solidFill>
                  <a:schemeClr val="bg1"/>
                </a:solidFill>
                <a:latin typeface="Times New Roman" pitchFamily="18" charset="0"/>
                <a:cs typeface="Times New Roman" pitchFamily="18" charset="0"/>
              </a:rPr>
              <a:t>Outline</a:t>
            </a:r>
            <a:endParaRPr lang="en-US" dirty="0">
              <a:solidFill>
                <a:schemeClr val="bg1"/>
              </a:solidFill>
              <a:latin typeface="Times New Roman" pitchFamily="18" charset="0"/>
              <a:cs typeface="Times New Roman" pitchFamily="18" charset="0"/>
            </a:endParaRPr>
          </a:p>
        </p:txBody>
      </p:sp>
      <p:sp>
        <p:nvSpPr>
          <p:cNvPr id="4" name="Title 1"/>
          <p:cNvSpPr txBox="1">
            <a:spLocks/>
          </p:cNvSpPr>
          <p:nvPr/>
        </p:nvSpPr>
        <p:spPr>
          <a:xfrm>
            <a:off x="457200" y="6357938"/>
            <a:ext cx="8229600" cy="320675"/>
          </a:xfrm>
          <a:prstGeom prst="rect">
            <a:avLst/>
          </a:prstGeom>
          <a:solidFill>
            <a:schemeClr val="tx2">
              <a:lumMod val="60000"/>
              <a:lumOff val="40000"/>
            </a:schemeClr>
          </a:solidFill>
        </p:spPr>
        <p:txBody>
          <a:bodyPr anchor="ctr">
            <a:normAutofit fontScale="250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fontAlgn="auto">
              <a:spcAft>
                <a:spcPts val="0"/>
              </a:spcAft>
              <a:defRPr/>
            </a:pPr>
            <a:r>
              <a:rPr lang="en-US" dirty="0" smtClean="0">
                <a:solidFill>
                  <a:schemeClr val="bg1"/>
                </a:solidFill>
                <a:latin typeface="Times New Roman" pitchFamily="18" charset="0"/>
                <a:cs typeface="Times New Roman" pitchFamily="18" charset="0"/>
              </a:rPr>
              <a:t>COMS W4115 - PLT    Columbia University		          </a:t>
            </a:r>
            <a:fld id="{DB954B9D-346F-472F-9408-17DA1FE46AA5}" type="slidenum">
              <a:rPr lang="en-US" smtClean="0">
                <a:solidFill>
                  <a:schemeClr val="bg1"/>
                </a:solidFill>
                <a:latin typeface="Times New Roman" pitchFamily="18" charset="0"/>
                <a:cs typeface="Times New Roman" pitchFamily="18" charset="0"/>
              </a:rPr>
              <a:pPr algn="l" fontAlgn="auto">
                <a:spcAft>
                  <a:spcPts val="0"/>
                </a:spcAft>
                <a:defRPr/>
              </a:pPr>
              <a:t>24</a:t>
            </a:fld>
            <a:r>
              <a:rPr lang="en-US" dirty="0" smtClean="0">
                <a:solidFill>
                  <a:schemeClr val="bg1"/>
                </a:solidFill>
                <a:latin typeface="Times New Roman" pitchFamily="18" charset="0"/>
                <a:cs typeface="Times New Roman" pitchFamily="18" charset="0"/>
              </a:rPr>
              <a:t>			                   April 24, 2013</a:t>
            </a:r>
            <a:endParaRPr lang="en-US" dirty="0">
              <a:solidFill>
                <a:schemeClr val="bg1"/>
              </a:solidFill>
              <a:latin typeface="Times New Roman" pitchFamily="18" charset="0"/>
              <a:cs typeface="Times New Roman" pitchFamily="18" charset="0"/>
            </a:endParaRPr>
          </a:p>
        </p:txBody>
      </p:sp>
      <p:sp>
        <p:nvSpPr>
          <p:cNvPr id="5" name="Content Placeholder 2"/>
          <p:cNvSpPr txBox="1">
            <a:spLocks/>
          </p:cNvSpPr>
          <p:nvPr/>
        </p:nvSpPr>
        <p:spPr>
          <a:xfrm>
            <a:off x="466725" y="1447800"/>
            <a:ext cx="7381875" cy="4800600"/>
          </a:xfrm>
          <a:prstGeom prst="rect">
            <a:avLst/>
          </a:prstGeom>
        </p:spPr>
        <p:txBody>
          <a:bodyPr>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571500" indent="-571500" fontAlgn="auto">
              <a:lnSpc>
                <a:spcPct val="150000"/>
              </a:lnSpc>
              <a:spcAft>
                <a:spcPts val="0"/>
              </a:spcAft>
              <a:buFont typeface="Arial" pitchFamily="34" charset="0"/>
              <a:buAutoNum type="romanUcPeriod"/>
              <a:defRPr/>
            </a:pPr>
            <a:r>
              <a:rPr lang="en-US" sz="2800" dirty="0" smtClean="0">
                <a:solidFill>
                  <a:schemeClr val="bg1">
                    <a:lumMod val="75000"/>
                  </a:schemeClr>
                </a:solidFill>
                <a:latin typeface="Times New Roman" pitchFamily="18" charset="0"/>
                <a:cs typeface="Times New Roman" pitchFamily="18" charset="0"/>
              </a:rPr>
              <a:t>What is Functional Programming?</a:t>
            </a:r>
          </a:p>
          <a:p>
            <a:pPr marL="571500" indent="-571500" fontAlgn="auto">
              <a:lnSpc>
                <a:spcPct val="150000"/>
              </a:lnSpc>
              <a:spcAft>
                <a:spcPts val="0"/>
              </a:spcAft>
              <a:buFont typeface="Arial" pitchFamily="34" charset="0"/>
              <a:buAutoNum type="romanUcPeriod"/>
              <a:defRPr/>
            </a:pPr>
            <a:r>
              <a:rPr lang="en-US" sz="2800" dirty="0" smtClean="0">
                <a:solidFill>
                  <a:schemeClr val="bg1">
                    <a:lumMod val="75000"/>
                  </a:schemeClr>
                </a:solidFill>
                <a:latin typeface="Times New Roman" pitchFamily="18" charset="0"/>
                <a:cs typeface="Times New Roman" pitchFamily="18" charset="0"/>
              </a:rPr>
              <a:t>Lambda Calculus' Influence on Functional Programming</a:t>
            </a:r>
          </a:p>
          <a:p>
            <a:pPr marL="571500" indent="-571500" fontAlgn="auto">
              <a:lnSpc>
                <a:spcPct val="150000"/>
              </a:lnSpc>
              <a:spcAft>
                <a:spcPts val="0"/>
              </a:spcAft>
              <a:buFont typeface="Arial" pitchFamily="34" charset="0"/>
              <a:buAutoNum type="romanUcPeriod"/>
              <a:defRPr/>
            </a:pPr>
            <a:r>
              <a:rPr lang="en-US" sz="2800" dirty="0" smtClean="0">
                <a:solidFill>
                  <a:schemeClr val="bg1">
                    <a:lumMod val="75000"/>
                  </a:schemeClr>
                </a:solidFill>
                <a:latin typeface="Times New Roman" pitchFamily="18" charset="0"/>
                <a:cs typeface="Times New Roman" pitchFamily="18" charset="0"/>
              </a:rPr>
              <a:t>Benefits of Functional Programming</a:t>
            </a:r>
          </a:p>
          <a:p>
            <a:pPr marL="571500" indent="-571500" fontAlgn="auto">
              <a:lnSpc>
                <a:spcPct val="150000"/>
              </a:lnSpc>
              <a:spcAft>
                <a:spcPts val="0"/>
              </a:spcAft>
              <a:buFont typeface="Arial" pitchFamily="34" charset="0"/>
              <a:buAutoNum type="romanUcPeriod"/>
              <a:defRPr/>
            </a:pPr>
            <a:r>
              <a:rPr lang="en-US" sz="2800" dirty="0" smtClean="0">
                <a:latin typeface="Times New Roman" pitchFamily="18" charset="0"/>
                <a:cs typeface="Times New Roman" pitchFamily="18" charset="0"/>
              </a:rPr>
              <a:t>OCaml in Action: An Entire Interpreter in </a:t>
            </a:r>
            <a:br>
              <a:rPr lang="en-US" sz="2800" dirty="0" smtClean="0">
                <a:latin typeface="Times New Roman" pitchFamily="18" charset="0"/>
                <a:cs typeface="Times New Roman" pitchFamily="18" charset="0"/>
              </a:rPr>
            </a:br>
            <a:r>
              <a:rPr lang="en-US" sz="2800" dirty="0" smtClean="0">
                <a:latin typeface="Times New Roman" pitchFamily="18" charset="0"/>
                <a:cs typeface="Times New Roman" pitchFamily="18" charset="0"/>
              </a:rPr>
              <a:t>3 slides </a:t>
            </a:r>
          </a:p>
          <a:p>
            <a:pPr marL="571500" indent="-571500" fontAlgn="auto">
              <a:spcAft>
                <a:spcPts val="0"/>
              </a:spcAft>
              <a:buFont typeface="Arial" pitchFamily="34" charset="0"/>
              <a:buAutoNum type="romanUcPeriod"/>
              <a:defRPr/>
            </a:pPr>
            <a:endParaRPr lang="en-US" sz="2800"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39762"/>
          </a:xfrm>
          <a:solidFill>
            <a:schemeClr val="tx2">
              <a:lumMod val="60000"/>
              <a:lumOff val="40000"/>
            </a:schemeClr>
          </a:solidFill>
        </p:spPr>
        <p:txBody>
          <a:bodyPr rtlCol="0">
            <a:normAutofit fontScale="90000"/>
          </a:bodyPr>
          <a:lstStyle/>
          <a:p>
            <a:pPr fontAlgn="auto">
              <a:spcAft>
                <a:spcPts val="0"/>
              </a:spcAft>
              <a:defRPr/>
            </a:pPr>
            <a:r>
              <a:rPr lang="en-US" dirty="0" smtClean="0">
                <a:solidFill>
                  <a:schemeClr val="bg1"/>
                </a:solidFill>
                <a:latin typeface="Times New Roman" pitchFamily="18" charset="0"/>
                <a:cs typeface="Times New Roman" pitchFamily="18" charset="0"/>
              </a:rPr>
              <a:t>Implementing an Interpreter in OCaml</a:t>
            </a:r>
            <a:endParaRPr lang="en-US" dirty="0">
              <a:solidFill>
                <a:schemeClr val="bg1"/>
              </a:solidFill>
              <a:latin typeface="Times New Roman" pitchFamily="18" charset="0"/>
              <a:cs typeface="Times New Roman" pitchFamily="18" charset="0"/>
            </a:endParaRPr>
          </a:p>
        </p:txBody>
      </p:sp>
      <p:sp>
        <p:nvSpPr>
          <p:cNvPr id="4" name="Title 1"/>
          <p:cNvSpPr txBox="1">
            <a:spLocks/>
          </p:cNvSpPr>
          <p:nvPr/>
        </p:nvSpPr>
        <p:spPr>
          <a:xfrm>
            <a:off x="457200" y="6357938"/>
            <a:ext cx="8229600" cy="320675"/>
          </a:xfrm>
          <a:prstGeom prst="rect">
            <a:avLst/>
          </a:prstGeom>
          <a:solidFill>
            <a:schemeClr val="tx2">
              <a:lumMod val="60000"/>
              <a:lumOff val="40000"/>
            </a:schemeClr>
          </a:solidFill>
        </p:spPr>
        <p:txBody>
          <a:bodyPr anchor="ctr">
            <a:normAutofit fontScale="250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fontAlgn="auto">
              <a:spcAft>
                <a:spcPts val="0"/>
              </a:spcAft>
              <a:defRPr/>
            </a:pPr>
            <a:r>
              <a:rPr lang="en-US" dirty="0" smtClean="0">
                <a:solidFill>
                  <a:schemeClr val="bg1"/>
                </a:solidFill>
                <a:latin typeface="Times New Roman" pitchFamily="18" charset="0"/>
                <a:cs typeface="Times New Roman" pitchFamily="18" charset="0"/>
              </a:rPr>
              <a:t>COMS W4115 - PLT    Columbia University		          </a:t>
            </a:r>
            <a:fld id="{A273AE51-ECF7-4631-AA4C-3CB73129B621}" type="slidenum">
              <a:rPr lang="en-US" smtClean="0">
                <a:solidFill>
                  <a:schemeClr val="bg1"/>
                </a:solidFill>
                <a:latin typeface="Times New Roman" pitchFamily="18" charset="0"/>
                <a:cs typeface="Times New Roman" pitchFamily="18" charset="0"/>
              </a:rPr>
              <a:pPr algn="l" fontAlgn="auto">
                <a:spcAft>
                  <a:spcPts val="0"/>
                </a:spcAft>
                <a:defRPr/>
              </a:pPr>
              <a:t>25</a:t>
            </a:fld>
            <a:r>
              <a:rPr lang="en-US" dirty="0" smtClean="0">
                <a:solidFill>
                  <a:schemeClr val="bg1"/>
                </a:solidFill>
                <a:latin typeface="Times New Roman" pitchFamily="18" charset="0"/>
                <a:cs typeface="Times New Roman" pitchFamily="18" charset="0"/>
              </a:rPr>
              <a:t>			                   April 24, 2013</a:t>
            </a:r>
            <a:endParaRPr lang="en-US" dirty="0">
              <a:solidFill>
                <a:schemeClr val="bg1"/>
              </a:solidFill>
              <a:latin typeface="Times New Roman" pitchFamily="18" charset="0"/>
              <a:cs typeface="Times New Roman" pitchFamily="18" charset="0"/>
            </a:endParaRPr>
          </a:p>
        </p:txBody>
      </p:sp>
      <p:sp>
        <p:nvSpPr>
          <p:cNvPr id="10" name="Content Placeholder 2"/>
          <p:cNvSpPr txBox="1">
            <a:spLocks/>
          </p:cNvSpPr>
          <p:nvPr/>
        </p:nvSpPr>
        <p:spPr>
          <a:xfrm>
            <a:off x="457200" y="1143000"/>
            <a:ext cx="8229600" cy="1371600"/>
          </a:xfrm>
          <a:prstGeom prst="rect">
            <a:avLst/>
          </a:prstGeom>
        </p:spPr>
        <p:txBody>
          <a:bodyPr>
            <a:normAutofit fontScale="92500"/>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fontAlgn="auto">
              <a:spcAft>
                <a:spcPts val="0"/>
              </a:spcAft>
              <a:defRPr/>
            </a:pPr>
            <a:r>
              <a:rPr lang="en-US" sz="2800" dirty="0" smtClean="0">
                <a:latin typeface="Times New Roman" pitchFamily="18" charset="0"/>
                <a:cs typeface="Times New Roman" pitchFamily="18" charset="0"/>
              </a:rPr>
              <a:t>We will build a simple desk calculator to perform </a:t>
            </a:r>
            <a:br>
              <a:rPr lang="en-US" sz="2800" dirty="0" smtClean="0">
                <a:latin typeface="Times New Roman" pitchFamily="18" charset="0"/>
                <a:cs typeface="Times New Roman" pitchFamily="18" charset="0"/>
              </a:rPr>
            </a:br>
            <a:r>
              <a:rPr lang="en-US" sz="2800" dirty="0" smtClean="0">
                <a:latin typeface="Times New Roman" pitchFamily="18" charset="0"/>
                <a:cs typeface="Times New Roman" pitchFamily="18" charset="0"/>
              </a:rPr>
              <a:t>integer arithmetic. </a:t>
            </a:r>
          </a:p>
          <a:p>
            <a:pPr fontAlgn="auto">
              <a:spcAft>
                <a:spcPts val="0"/>
              </a:spcAft>
              <a:defRPr/>
            </a:pPr>
            <a:r>
              <a:rPr lang="en-US" sz="2800" dirty="0" smtClean="0">
                <a:latin typeface="Times New Roman" pitchFamily="18" charset="0"/>
                <a:cs typeface="Times New Roman" pitchFamily="18" charset="0"/>
              </a:rPr>
              <a:t>You recall the basic block diagram of a simple interpreter:</a:t>
            </a:r>
          </a:p>
          <a:p>
            <a:pPr marL="0" indent="0" algn="r" fontAlgn="auto">
              <a:spcAft>
                <a:spcPts val="0"/>
              </a:spcAft>
              <a:buFont typeface="Arial" pitchFamily="34" charset="0"/>
              <a:buNone/>
              <a:defRPr/>
            </a:pPr>
            <a:endParaRPr lang="en-US" sz="2800" dirty="0">
              <a:latin typeface="Times New Roman" pitchFamily="18" charset="0"/>
              <a:cs typeface="Times New Roman" pitchFamily="18" charset="0"/>
            </a:endParaRPr>
          </a:p>
          <a:p>
            <a:pPr marL="0" indent="0" algn="r" fontAlgn="auto">
              <a:spcAft>
                <a:spcPts val="0"/>
              </a:spcAft>
              <a:buFont typeface="Arial" pitchFamily="34" charset="0"/>
              <a:buNone/>
              <a:defRPr/>
            </a:pPr>
            <a:endParaRPr lang="en-US" sz="2800" dirty="0">
              <a:latin typeface="Times New Roman" pitchFamily="18" charset="0"/>
              <a:cs typeface="Times New Roman" pitchFamily="18" charset="0"/>
            </a:endParaRPr>
          </a:p>
          <a:p>
            <a:pPr marL="0" indent="0" algn="r" fontAlgn="auto">
              <a:spcAft>
                <a:spcPts val="0"/>
              </a:spcAft>
              <a:buFont typeface="Arial" pitchFamily="34" charset="0"/>
              <a:buNone/>
              <a:defRPr/>
            </a:pPr>
            <a:endParaRPr lang="en-US" sz="2800" dirty="0" smtClean="0">
              <a:latin typeface="Times New Roman" pitchFamily="18" charset="0"/>
              <a:cs typeface="Times New Roman" pitchFamily="18" charset="0"/>
            </a:endParaRPr>
          </a:p>
          <a:p>
            <a:pPr marL="0" indent="0" algn="r" fontAlgn="auto">
              <a:spcAft>
                <a:spcPts val="0"/>
              </a:spcAft>
              <a:buFont typeface="Arial" pitchFamily="34" charset="0"/>
              <a:buNone/>
              <a:defRPr/>
            </a:pPr>
            <a:endParaRPr lang="en-US" sz="2800" dirty="0">
              <a:latin typeface="Times New Roman" pitchFamily="18" charset="0"/>
              <a:cs typeface="Times New Roman" pitchFamily="18" charset="0"/>
            </a:endParaRPr>
          </a:p>
          <a:p>
            <a:pPr marL="0" indent="0" algn="r" fontAlgn="auto">
              <a:spcAft>
                <a:spcPts val="0"/>
              </a:spcAft>
              <a:buFont typeface="Arial" pitchFamily="34" charset="0"/>
              <a:buNone/>
              <a:defRPr/>
            </a:pPr>
            <a:endParaRPr lang="en-US" sz="2800" dirty="0" smtClean="0">
              <a:latin typeface="Times New Roman" pitchFamily="18" charset="0"/>
              <a:cs typeface="Times New Roman" pitchFamily="18" charset="0"/>
            </a:endParaRPr>
          </a:p>
        </p:txBody>
      </p:sp>
      <p:sp>
        <p:nvSpPr>
          <p:cNvPr id="3" name="Rectangle 2"/>
          <p:cNvSpPr/>
          <p:nvPr/>
        </p:nvSpPr>
        <p:spPr>
          <a:xfrm>
            <a:off x="1066800" y="3298825"/>
            <a:ext cx="1295400" cy="685800"/>
          </a:xfrm>
          <a:prstGeom prst="rect">
            <a:avLst/>
          </a:prstGeom>
        </p:spPr>
        <p:style>
          <a:lnRef idx="1">
            <a:schemeClr val="dk1"/>
          </a:lnRef>
          <a:fillRef idx="2">
            <a:schemeClr val="dk1"/>
          </a:fillRef>
          <a:effectRef idx="1">
            <a:schemeClr val="dk1"/>
          </a:effectRef>
          <a:fontRef idx="minor">
            <a:schemeClr val="dk1"/>
          </a:fontRef>
        </p:style>
        <p:txBody>
          <a:bodyPr anchor="ctr"/>
          <a:lstStyle/>
          <a:p>
            <a:pPr algn="ctr" fontAlgn="auto">
              <a:spcBef>
                <a:spcPts val="0"/>
              </a:spcBef>
              <a:spcAft>
                <a:spcPts val="0"/>
              </a:spcAft>
              <a:defRPr/>
            </a:pPr>
            <a:r>
              <a:rPr lang="en-US" sz="2400" dirty="0" err="1">
                <a:latin typeface="Times New Roman" pitchFamily="18" charset="0"/>
                <a:cs typeface="Times New Roman" pitchFamily="18" charset="0"/>
              </a:rPr>
              <a:t>Lexer</a:t>
            </a:r>
            <a:endParaRPr lang="en-US" sz="2400" dirty="0">
              <a:latin typeface="Times New Roman" pitchFamily="18" charset="0"/>
              <a:cs typeface="Times New Roman" pitchFamily="18" charset="0"/>
            </a:endParaRPr>
          </a:p>
        </p:txBody>
      </p:sp>
      <p:sp>
        <p:nvSpPr>
          <p:cNvPr id="11" name="Rectangle 10"/>
          <p:cNvSpPr/>
          <p:nvPr/>
        </p:nvSpPr>
        <p:spPr>
          <a:xfrm>
            <a:off x="3619500" y="3305175"/>
            <a:ext cx="1381125" cy="685800"/>
          </a:xfrm>
          <a:prstGeom prst="rect">
            <a:avLst/>
          </a:prstGeom>
        </p:spPr>
        <p:style>
          <a:lnRef idx="1">
            <a:schemeClr val="dk1"/>
          </a:lnRef>
          <a:fillRef idx="2">
            <a:schemeClr val="dk1"/>
          </a:fillRef>
          <a:effectRef idx="1">
            <a:schemeClr val="dk1"/>
          </a:effectRef>
          <a:fontRef idx="minor">
            <a:schemeClr val="dk1"/>
          </a:fontRef>
        </p:style>
        <p:txBody>
          <a:bodyPr anchor="ctr"/>
          <a:lstStyle/>
          <a:p>
            <a:pPr algn="ctr" fontAlgn="auto">
              <a:spcBef>
                <a:spcPts val="0"/>
              </a:spcBef>
              <a:spcAft>
                <a:spcPts val="0"/>
              </a:spcAft>
              <a:defRPr/>
            </a:pPr>
            <a:r>
              <a:rPr lang="en-US" sz="2400" dirty="0">
                <a:latin typeface="Times New Roman" pitchFamily="18" charset="0"/>
                <a:cs typeface="Times New Roman" pitchFamily="18" charset="0"/>
              </a:rPr>
              <a:t>Parser</a:t>
            </a:r>
            <a:endParaRPr lang="en-US" sz="2400" dirty="0">
              <a:latin typeface="Times New Roman" pitchFamily="18" charset="0"/>
              <a:cs typeface="Times New Roman" pitchFamily="18" charset="0"/>
            </a:endParaRPr>
          </a:p>
        </p:txBody>
      </p:sp>
      <p:sp>
        <p:nvSpPr>
          <p:cNvPr id="12" name="Rectangle 11"/>
          <p:cNvSpPr/>
          <p:nvPr/>
        </p:nvSpPr>
        <p:spPr>
          <a:xfrm>
            <a:off x="6400800" y="3305175"/>
            <a:ext cx="1600200" cy="685800"/>
          </a:xfrm>
          <a:prstGeom prst="rect">
            <a:avLst/>
          </a:prstGeom>
        </p:spPr>
        <p:style>
          <a:lnRef idx="1">
            <a:schemeClr val="dk1"/>
          </a:lnRef>
          <a:fillRef idx="2">
            <a:schemeClr val="dk1"/>
          </a:fillRef>
          <a:effectRef idx="1">
            <a:schemeClr val="dk1"/>
          </a:effectRef>
          <a:fontRef idx="minor">
            <a:schemeClr val="dk1"/>
          </a:fontRef>
        </p:style>
        <p:txBody>
          <a:bodyPr anchor="ctr"/>
          <a:lstStyle/>
          <a:p>
            <a:pPr algn="ctr" fontAlgn="auto">
              <a:spcBef>
                <a:spcPts val="0"/>
              </a:spcBef>
              <a:spcAft>
                <a:spcPts val="0"/>
              </a:spcAft>
              <a:defRPr/>
            </a:pPr>
            <a:r>
              <a:rPr lang="en-US" sz="2400" dirty="0">
                <a:latin typeface="Times New Roman" pitchFamily="18" charset="0"/>
                <a:cs typeface="Times New Roman" pitchFamily="18" charset="0"/>
              </a:rPr>
              <a:t>AST Walker</a:t>
            </a:r>
            <a:endParaRPr lang="en-US" sz="2400" dirty="0">
              <a:latin typeface="Times New Roman" pitchFamily="18" charset="0"/>
              <a:cs typeface="Times New Roman" pitchFamily="18" charset="0"/>
            </a:endParaRPr>
          </a:p>
        </p:txBody>
      </p:sp>
      <p:cxnSp>
        <p:nvCxnSpPr>
          <p:cNvPr id="7" name="Straight Arrow Connector 6"/>
          <p:cNvCxnSpPr>
            <a:stCxn id="3" idx="3"/>
            <a:endCxn id="11" idx="1"/>
          </p:cNvCxnSpPr>
          <p:nvPr/>
        </p:nvCxnSpPr>
        <p:spPr>
          <a:xfrm>
            <a:off x="2362200" y="3641725"/>
            <a:ext cx="1257300" cy="6350"/>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13" name="Straight Arrow Connector 12"/>
          <p:cNvCxnSpPr/>
          <p:nvPr/>
        </p:nvCxnSpPr>
        <p:spPr>
          <a:xfrm>
            <a:off x="5000625" y="3648075"/>
            <a:ext cx="1400175" cy="0"/>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
        <p:nvSpPr>
          <p:cNvPr id="59401" name="Content Placeholder 2"/>
          <p:cNvSpPr txBox="1">
            <a:spLocks/>
          </p:cNvSpPr>
          <p:nvPr/>
        </p:nvSpPr>
        <p:spPr bwMode="auto">
          <a:xfrm>
            <a:off x="2490788" y="3213100"/>
            <a:ext cx="1085850" cy="457200"/>
          </a:xfrm>
          <a:prstGeom prst="rect">
            <a:avLst/>
          </a:prstGeom>
          <a:noFill/>
          <a:ln w="9525">
            <a:noFill/>
            <a:miter lim="800000"/>
            <a:headEnd/>
            <a:tailEnd/>
          </a:ln>
        </p:spPr>
        <p:txBody>
          <a:bodyPr/>
          <a:lstStyle/>
          <a:p>
            <a:pPr>
              <a:spcBef>
                <a:spcPct val="20000"/>
              </a:spcBef>
              <a:buFont typeface="Arial" charset="0"/>
              <a:buNone/>
            </a:pPr>
            <a:r>
              <a:rPr lang="en-US" sz="2400">
                <a:latin typeface="Times New Roman" pitchFamily="18" charset="0"/>
                <a:cs typeface="Times New Roman" pitchFamily="18" charset="0"/>
              </a:rPr>
              <a:t>tokens</a:t>
            </a:r>
          </a:p>
          <a:p>
            <a:pPr algn="r">
              <a:spcBef>
                <a:spcPct val="20000"/>
              </a:spcBef>
              <a:buFont typeface="Arial" charset="0"/>
              <a:buNone/>
            </a:pPr>
            <a:endParaRPr lang="en-US" sz="2400">
              <a:latin typeface="Times New Roman" pitchFamily="18" charset="0"/>
              <a:cs typeface="Times New Roman" pitchFamily="18" charset="0"/>
            </a:endParaRPr>
          </a:p>
          <a:p>
            <a:pPr algn="r">
              <a:spcBef>
                <a:spcPct val="20000"/>
              </a:spcBef>
              <a:buFont typeface="Arial" charset="0"/>
              <a:buNone/>
            </a:pPr>
            <a:endParaRPr lang="en-US" sz="2400">
              <a:latin typeface="Times New Roman" pitchFamily="18" charset="0"/>
              <a:cs typeface="Times New Roman" pitchFamily="18" charset="0"/>
            </a:endParaRPr>
          </a:p>
          <a:p>
            <a:pPr algn="r">
              <a:spcBef>
                <a:spcPct val="20000"/>
              </a:spcBef>
              <a:buFont typeface="Arial" charset="0"/>
              <a:buNone/>
            </a:pPr>
            <a:endParaRPr lang="en-US" sz="2400">
              <a:latin typeface="Times New Roman" pitchFamily="18" charset="0"/>
              <a:cs typeface="Times New Roman" pitchFamily="18" charset="0"/>
            </a:endParaRPr>
          </a:p>
          <a:p>
            <a:pPr algn="r">
              <a:spcBef>
                <a:spcPct val="20000"/>
              </a:spcBef>
              <a:buFont typeface="Arial" charset="0"/>
              <a:buNone/>
            </a:pPr>
            <a:endParaRPr lang="en-US" sz="2400">
              <a:latin typeface="Times New Roman" pitchFamily="18" charset="0"/>
              <a:cs typeface="Times New Roman" pitchFamily="18" charset="0"/>
            </a:endParaRPr>
          </a:p>
          <a:p>
            <a:pPr algn="r">
              <a:spcBef>
                <a:spcPct val="20000"/>
              </a:spcBef>
              <a:buFont typeface="Arial" charset="0"/>
              <a:buNone/>
            </a:pPr>
            <a:endParaRPr lang="en-US" sz="2400">
              <a:latin typeface="Times New Roman" pitchFamily="18" charset="0"/>
              <a:cs typeface="Times New Roman" pitchFamily="18" charset="0"/>
            </a:endParaRPr>
          </a:p>
        </p:txBody>
      </p:sp>
      <p:sp>
        <p:nvSpPr>
          <p:cNvPr id="59402" name="Content Placeholder 2"/>
          <p:cNvSpPr txBox="1">
            <a:spLocks/>
          </p:cNvSpPr>
          <p:nvPr/>
        </p:nvSpPr>
        <p:spPr bwMode="auto">
          <a:xfrm>
            <a:off x="5334000" y="3213100"/>
            <a:ext cx="909638" cy="762000"/>
          </a:xfrm>
          <a:prstGeom prst="rect">
            <a:avLst/>
          </a:prstGeom>
          <a:noFill/>
          <a:ln w="9525">
            <a:noFill/>
            <a:miter lim="800000"/>
            <a:headEnd/>
            <a:tailEnd/>
          </a:ln>
        </p:spPr>
        <p:txBody>
          <a:bodyPr/>
          <a:lstStyle/>
          <a:p>
            <a:pPr>
              <a:spcBef>
                <a:spcPct val="20000"/>
              </a:spcBef>
              <a:buFont typeface="Arial" charset="0"/>
              <a:buNone/>
            </a:pPr>
            <a:r>
              <a:rPr lang="en-US" sz="2400">
                <a:latin typeface="Times New Roman" pitchFamily="18" charset="0"/>
                <a:cs typeface="Times New Roman" pitchFamily="18" charset="0"/>
              </a:rPr>
              <a:t>AST</a:t>
            </a:r>
          </a:p>
          <a:p>
            <a:pPr algn="r">
              <a:spcBef>
                <a:spcPct val="20000"/>
              </a:spcBef>
              <a:buFont typeface="Arial" charset="0"/>
              <a:buNone/>
            </a:pPr>
            <a:endParaRPr lang="en-US" sz="2400">
              <a:latin typeface="Times New Roman" pitchFamily="18" charset="0"/>
              <a:cs typeface="Times New Roman" pitchFamily="18" charset="0"/>
            </a:endParaRPr>
          </a:p>
          <a:p>
            <a:pPr algn="r">
              <a:spcBef>
                <a:spcPct val="20000"/>
              </a:spcBef>
              <a:buFont typeface="Arial" charset="0"/>
              <a:buNone/>
            </a:pPr>
            <a:endParaRPr lang="en-US" sz="2400">
              <a:latin typeface="Times New Roman" pitchFamily="18" charset="0"/>
              <a:cs typeface="Times New Roman" pitchFamily="18" charset="0"/>
            </a:endParaRPr>
          </a:p>
          <a:p>
            <a:pPr algn="r">
              <a:spcBef>
                <a:spcPct val="20000"/>
              </a:spcBef>
              <a:buFont typeface="Arial" charset="0"/>
              <a:buNone/>
            </a:pPr>
            <a:endParaRPr lang="en-US" sz="2400">
              <a:latin typeface="Times New Roman" pitchFamily="18" charset="0"/>
              <a:cs typeface="Times New Roman" pitchFamily="18" charset="0"/>
            </a:endParaRPr>
          </a:p>
          <a:p>
            <a:pPr algn="r">
              <a:spcBef>
                <a:spcPct val="20000"/>
              </a:spcBef>
              <a:buFont typeface="Arial" charset="0"/>
              <a:buNone/>
            </a:pPr>
            <a:endParaRPr lang="en-US" sz="2400">
              <a:latin typeface="Times New Roman" pitchFamily="18" charset="0"/>
              <a:cs typeface="Times New Roman" pitchFamily="18" charset="0"/>
            </a:endParaRPr>
          </a:p>
          <a:p>
            <a:pPr algn="r">
              <a:spcBef>
                <a:spcPct val="20000"/>
              </a:spcBef>
              <a:buFont typeface="Arial" charset="0"/>
              <a:buNone/>
            </a:pPr>
            <a:endParaRPr lang="en-US" sz="2400">
              <a:latin typeface="Times New Roman" pitchFamily="18" charset="0"/>
              <a:cs typeface="Times New Roman" pitchFamily="18" charset="0"/>
            </a:endParaRPr>
          </a:p>
        </p:txBody>
      </p:sp>
      <p:cxnSp>
        <p:nvCxnSpPr>
          <p:cNvPr id="24" name="Straight Arrow Connector 23"/>
          <p:cNvCxnSpPr>
            <a:endCxn id="3" idx="2"/>
          </p:cNvCxnSpPr>
          <p:nvPr/>
        </p:nvCxnSpPr>
        <p:spPr>
          <a:xfrm flipV="1">
            <a:off x="1714500" y="3984625"/>
            <a:ext cx="0" cy="854075"/>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25" name="Straight Arrow Connector 24"/>
          <p:cNvCxnSpPr/>
          <p:nvPr/>
        </p:nvCxnSpPr>
        <p:spPr>
          <a:xfrm>
            <a:off x="7202488" y="3990975"/>
            <a:ext cx="0" cy="847725"/>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
        <p:nvSpPr>
          <p:cNvPr id="28" name="Content Placeholder 2"/>
          <p:cNvSpPr txBox="1">
            <a:spLocks/>
          </p:cNvSpPr>
          <p:nvPr/>
        </p:nvSpPr>
        <p:spPr>
          <a:xfrm>
            <a:off x="457200" y="4838700"/>
            <a:ext cx="2538413" cy="1028700"/>
          </a:xfrm>
          <a:prstGeom prst="rect">
            <a:avLst/>
          </a:prstGeom>
        </p:spPr>
        <p:txBody>
          <a:bodyPr>
            <a:normAutofit fontScale="92500" lnSpcReduction="20000"/>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ctr" fontAlgn="auto">
              <a:spcAft>
                <a:spcPts val="0"/>
              </a:spcAft>
              <a:buFont typeface="Arial" pitchFamily="34" charset="0"/>
              <a:buNone/>
              <a:defRPr/>
            </a:pPr>
            <a:r>
              <a:rPr lang="en-US" sz="2400" dirty="0" smtClean="0">
                <a:latin typeface="Times New Roman" pitchFamily="18" charset="0"/>
                <a:cs typeface="Times New Roman" pitchFamily="18" charset="0"/>
              </a:rPr>
              <a:t>Input </a:t>
            </a:r>
          </a:p>
          <a:p>
            <a:pPr marL="0" indent="0" algn="ctr" fontAlgn="auto">
              <a:spcAft>
                <a:spcPts val="0"/>
              </a:spcAft>
              <a:buFont typeface="Arial" pitchFamily="34" charset="0"/>
              <a:buNone/>
              <a:defRPr/>
            </a:pPr>
            <a:r>
              <a:rPr lang="en-US" sz="2400" dirty="0" smtClean="0">
                <a:latin typeface="Times New Roman" pitchFamily="18" charset="0"/>
                <a:cs typeface="Times New Roman" pitchFamily="18" charset="0"/>
              </a:rPr>
              <a:t>(arithmetic expression)</a:t>
            </a:r>
          </a:p>
          <a:p>
            <a:pPr marL="0" indent="0" fontAlgn="auto">
              <a:spcAft>
                <a:spcPts val="0"/>
              </a:spcAft>
              <a:buFont typeface="Arial" pitchFamily="34" charset="0"/>
              <a:buNone/>
              <a:defRPr/>
            </a:pPr>
            <a:endParaRPr lang="en-US" sz="2400" dirty="0">
              <a:latin typeface="Times New Roman" pitchFamily="18" charset="0"/>
              <a:cs typeface="Times New Roman" pitchFamily="18" charset="0"/>
            </a:endParaRPr>
          </a:p>
          <a:p>
            <a:pPr marL="0" indent="0" fontAlgn="auto">
              <a:spcAft>
                <a:spcPts val="0"/>
              </a:spcAft>
              <a:buFont typeface="Arial" pitchFamily="34" charset="0"/>
              <a:buNone/>
              <a:defRPr/>
            </a:pPr>
            <a:endParaRPr lang="en-US" sz="2400" dirty="0">
              <a:latin typeface="Times New Roman" pitchFamily="18" charset="0"/>
              <a:cs typeface="Times New Roman" pitchFamily="18" charset="0"/>
            </a:endParaRPr>
          </a:p>
          <a:p>
            <a:pPr marL="0" indent="0" fontAlgn="auto">
              <a:spcAft>
                <a:spcPts val="0"/>
              </a:spcAft>
              <a:buFont typeface="Arial" pitchFamily="34" charset="0"/>
              <a:buNone/>
              <a:defRPr/>
            </a:pPr>
            <a:endParaRPr lang="en-US" sz="2400" dirty="0" smtClean="0">
              <a:latin typeface="Times New Roman" pitchFamily="18" charset="0"/>
              <a:cs typeface="Times New Roman" pitchFamily="18" charset="0"/>
            </a:endParaRPr>
          </a:p>
          <a:p>
            <a:pPr marL="0" indent="0" fontAlgn="auto">
              <a:spcAft>
                <a:spcPts val="0"/>
              </a:spcAft>
              <a:buFont typeface="Arial" pitchFamily="34" charset="0"/>
              <a:buNone/>
              <a:defRPr/>
            </a:pPr>
            <a:endParaRPr lang="en-US" sz="2400" dirty="0">
              <a:latin typeface="Times New Roman" pitchFamily="18" charset="0"/>
              <a:cs typeface="Times New Roman" pitchFamily="18" charset="0"/>
            </a:endParaRPr>
          </a:p>
          <a:p>
            <a:pPr marL="0" indent="0" fontAlgn="auto">
              <a:spcAft>
                <a:spcPts val="0"/>
              </a:spcAft>
              <a:buFont typeface="Arial" pitchFamily="34" charset="0"/>
              <a:buNone/>
              <a:defRPr/>
            </a:pPr>
            <a:endParaRPr lang="en-US" sz="2400" dirty="0" smtClean="0">
              <a:latin typeface="Times New Roman" pitchFamily="18" charset="0"/>
              <a:cs typeface="Times New Roman" pitchFamily="18" charset="0"/>
            </a:endParaRPr>
          </a:p>
        </p:txBody>
      </p:sp>
      <p:sp>
        <p:nvSpPr>
          <p:cNvPr id="29" name="Content Placeholder 2"/>
          <p:cNvSpPr txBox="1">
            <a:spLocks/>
          </p:cNvSpPr>
          <p:nvPr/>
        </p:nvSpPr>
        <p:spPr>
          <a:xfrm>
            <a:off x="5789613" y="4838700"/>
            <a:ext cx="2439987" cy="1028700"/>
          </a:xfrm>
          <a:prstGeom prst="rect">
            <a:avLst/>
          </a:prstGeom>
        </p:spPr>
        <p:txBody>
          <a:bodyPr>
            <a:normAutofit fontScale="85000" lnSpcReduction="10000"/>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ctr" fontAlgn="auto">
              <a:spcAft>
                <a:spcPts val="0"/>
              </a:spcAft>
              <a:buFont typeface="Arial" pitchFamily="34" charset="0"/>
              <a:buNone/>
              <a:defRPr/>
            </a:pPr>
            <a:r>
              <a:rPr lang="en-US" sz="2400" dirty="0" smtClean="0">
                <a:latin typeface="Times New Roman" pitchFamily="18" charset="0"/>
                <a:cs typeface="Times New Roman" pitchFamily="18" charset="0"/>
              </a:rPr>
              <a:t>Output</a:t>
            </a:r>
          </a:p>
          <a:p>
            <a:pPr marL="0" indent="0" algn="ctr" fontAlgn="auto">
              <a:spcAft>
                <a:spcPts val="0"/>
              </a:spcAft>
              <a:buFont typeface="Arial" pitchFamily="34" charset="0"/>
              <a:buNone/>
              <a:defRPr/>
            </a:pPr>
            <a:r>
              <a:rPr lang="en-US" sz="2400" dirty="0" smtClean="0">
                <a:latin typeface="Times New Roman" pitchFamily="18" charset="0"/>
                <a:cs typeface="Times New Roman" pitchFamily="18" charset="0"/>
              </a:rPr>
              <a:t>(evaluated arithmetic expression)</a:t>
            </a:r>
          </a:p>
          <a:p>
            <a:pPr marL="0" indent="0" algn="r" fontAlgn="auto">
              <a:spcAft>
                <a:spcPts val="0"/>
              </a:spcAft>
              <a:buFont typeface="Arial" pitchFamily="34" charset="0"/>
              <a:buNone/>
              <a:defRPr/>
            </a:pPr>
            <a:endParaRPr lang="en-US" sz="2400" dirty="0">
              <a:latin typeface="Times New Roman" pitchFamily="18" charset="0"/>
              <a:cs typeface="Times New Roman" pitchFamily="18" charset="0"/>
            </a:endParaRPr>
          </a:p>
          <a:p>
            <a:pPr marL="0" indent="0" algn="r" fontAlgn="auto">
              <a:spcAft>
                <a:spcPts val="0"/>
              </a:spcAft>
              <a:buFont typeface="Arial" pitchFamily="34" charset="0"/>
              <a:buNone/>
              <a:defRPr/>
            </a:pPr>
            <a:endParaRPr lang="en-US" sz="2400" dirty="0">
              <a:latin typeface="Times New Roman" pitchFamily="18" charset="0"/>
              <a:cs typeface="Times New Roman" pitchFamily="18" charset="0"/>
            </a:endParaRPr>
          </a:p>
          <a:p>
            <a:pPr marL="0" indent="0" algn="r" fontAlgn="auto">
              <a:spcAft>
                <a:spcPts val="0"/>
              </a:spcAft>
              <a:buFont typeface="Arial" pitchFamily="34" charset="0"/>
              <a:buNone/>
              <a:defRPr/>
            </a:pPr>
            <a:endParaRPr lang="en-US" sz="2400" dirty="0" smtClean="0">
              <a:latin typeface="Times New Roman" pitchFamily="18" charset="0"/>
              <a:cs typeface="Times New Roman" pitchFamily="18" charset="0"/>
            </a:endParaRPr>
          </a:p>
          <a:p>
            <a:pPr marL="0" indent="0" algn="r" fontAlgn="auto">
              <a:spcAft>
                <a:spcPts val="0"/>
              </a:spcAft>
              <a:buFont typeface="Arial" pitchFamily="34" charset="0"/>
              <a:buNone/>
              <a:defRPr/>
            </a:pPr>
            <a:endParaRPr lang="en-US" sz="2400" dirty="0">
              <a:latin typeface="Times New Roman" pitchFamily="18" charset="0"/>
              <a:cs typeface="Times New Roman" pitchFamily="18" charset="0"/>
            </a:endParaRPr>
          </a:p>
          <a:p>
            <a:pPr marL="0" indent="0" algn="r" fontAlgn="auto">
              <a:spcAft>
                <a:spcPts val="0"/>
              </a:spcAft>
              <a:buFont typeface="Arial" pitchFamily="34" charset="0"/>
              <a:buNone/>
              <a:defRPr/>
            </a:pPr>
            <a:endParaRPr lang="en-US" sz="2400" dirty="0" smtClean="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39762"/>
          </a:xfrm>
          <a:solidFill>
            <a:schemeClr val="tx2">
              <a:lumMod val="60000"/>
              <a:lumOff val="40000"/>
            </a:schemeClr>
          </a:solidFill>
        </p:spPr>
        <p:txBody>
          <a:bodyPr rtlCol="0">
            <a:normAutofit fontScale="90000"/>
          </a:bodyPr>
          <a:lstStyle/>
          <a:p>
            <a:pPr fontAlgn="auto">
              <a:spcAft>
                <a:spcPts val="0"/>
              </a:spcAft>
              <a:defRPr/>
            </a:pPr>
            <a:r>
              <a:rPr lang="en-US" dirty="0" smtClean="0">
                <a:solidFill>
                  <a:schemeClr val="bg1"/>
                </a:solidFill>
                <a:latin typeface="Times New Roman" pitchFamily="18" charset="0"/>
                <a:cs typeface="Times New Roman" pitchFamily="18" charset="0"/>
              </a:rPr>
              <a:t>Implementing an Interpreter in OCaml</a:t>
            </a:r>
            <a:endParaRPr lang="en-US" dirty="0">
              <a:solidFill>
                <a:schemeClr val="bg1"/>
              </a:solidFill>
              <a:latin typeface="Times New Roman" pitchFamily="18" charset="0"/>
              <a:cs typeface="Times New Roman" pitchFamily="18" charset="0"/>
            </a:endParaRPr>
          </a:p>
        </p:txBody>
      </p:sp>
      <p:sp>
        <p:nvSpPr>
          <p:cNvPr id="4" name="Title 1"/>
          <p:cNvSpPr txBox="1">
            <a:spLocks/>
          </p:cNvSpPr>
          <p:nvPr/>
        </p:nvSpPr>
        <p:spPr>
          <a:xfrm>
            <a:off x="457200" y="6357938"/>
            <a:ext cx="8229600" cy="320675"/>
          </a:xfrm>
          <a:prstGeom prst="rect">
            <a:avLst/>
          </a:prstGeom>
          <a:solidFill>
            <a:schemeClr val="tx2">
              <a:lumMod val="60000"/>
              <a:lumOff val="40000"/>
            </a:schemeClr>
          </a:solidFill>
        </p:spPr>
        <p:txBody>
          <a:bodyPr anchor="ctr">
            <a:normAutofit fontScale="250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fontAlgn="auto">
              <a:spcAft>
                <a:spcPts val="0"/>
              </a:spcAft>
              <a:defRPr/>
            </a:pPr>
            <a:r>
              <a:rPr lang="en-US" dirty="0" smtClean="0">
                <a:solidFill>
                  <a:schemeClr val="bg1"/>
                </a:solidFill>
                <a:latin typeface="Times New Roman" pitchFamily="18" charset="0"/>
                <a:cs typeface="Times New Roman" pitchFamily="18" charset="0"/>
              </a:rPr>
              <a:t>COMS W4115 - PLT    Columbia University		          </a:t>
            </a:r>
            <a:fld id="{3535DD2F-9B3F-41E6-8245-31B16BDF9A5A}" type="slidenum">
              <a:rPr lang="en-US" smtClean="0">
                <a:solidFill>
                  <a:schemeClr val="bg1"/>
                </a:solidFill>
                <a:latin typeface="Times New Roman" pitchFamily="18" charset="0"/>
                <a:cs typeface="Times New Roman" pitchFamily="18" charset="0"/>
              </a:rPr>
              <a:pPr algn="l" fontAlgn="auto">
                <a:spcAft>
                  <a:spcPts val="0"/>
                </a:spcAft>
                <a:defRPr/>
              </a:pPr>
              <a:t>26</a:t>
            </a:fld>
            <a:r>
              <a:rPr lang="en-US" dirty="0" smtClean="0">
                <a:solidFill>
                  <a:schemeClr val="bg1"/>
                </a:solidFill>
                <a:latin typeface="Times New Roman" pitchFamily="18" charset="0"/>
                <a:cs typeface="Times New Roman" pitchFamily="18" charset="0"/>
              </a:rPr>
              <a:t>			                   April 24, 2013</a:t>
            </a:r>
            <a:endParaRPr lang="en-US" dirty="0">
              <a:solidFill>
                <a:schemeClr val="bg1"/>
              </a:solidFill>
              <a:latin typeface="Times New Roman" pitchFamily="18" charset="0"/>
              <a:cs typeface="Times New Roman" pitchFamily="18" charset="0"/>
            </a:endParaRPr>
          </a:p>
        </p:txBody>
      </p:sp>
      <p:sp>
        <p:nvSpPr>
          <p:cNvPr id="6" name="Content Placeholder 2"/>
          <p:cNvSpPr txBox="1">
            <a:spLocks/>
          </p:cNvSpPr>
          <p:nvPr/>
        </p:nvSpPr>
        <p:spPr>
          <a:xfrm>
            <a:off x="685800" y="6157913"/>
            <a:ext cx="7543800" cy="338137"/>
          </a:xfrm>
          <a:prstGeom prst="rect">
            <a:avLst/>
          </a:prstGeom>
        </p:spPr>
        <p:txBody>
          <a:bodyPr>
            <a:normAutofit fontScale="40000" lnSpcReduction="20000"/>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r" fontAlgn="auto">
              <a:spcAft>
                <a:spcPts val="0"/>
              </a:spcAft>
              <a:buFont typeface="Arial" pitchFamily="34" charset="0"/>
              <a:buNone/>
              <a:defRPr/>
            </a:pPr>
            <a:r>
              <a:rPr lang="en-US" sz="2800" dirty="0" smtClean="0">
                <a:solidFill>
                  <a:schemeClr val="accent1">
                    <a:lumMod val="75000"/>
                  </a:schemeClr>
                </a:solidFill>
                <a:latin typeface="Times New Roman" pitchFamily="18" charset="0"/>
                <a:cs typeface="Times New Roman" pitchFamily="18" charset="0"/>
              </a:rPr>
              <a:t>Courtesy of Stephen Edwards' PLT Lecture Slides: </a:t>
            </a:r>
            <a:r>
              <a:rPr lang="en-US" sz="2800" dirty="0" smtClean="0"/>
              <a:t>http</a:t>
            </a:r>
            <a:r>
              <a:rPr lang="en-US" sz="2800" dirty="0"/>
              <a:t>://www.cs.columbia.edu/~</a:t>
            </a:r>
            <a:r>
              <a:rPr lang="en-US" sz="2800" dirty="0" smtClean="0"/>
              <a:t>sedwards/classes/2012/w4115-fall/ocaml.pdf</a:t>
            </a:r>
            <a:r>
              <a:rPr lang="en-US" sz="2800" dirty="0" smtClean="0">
                <a:solidFill>
                  <a:schemeClr val="accent1">
                    <a:lumMod val="75000"/>
                  </a:schemeClr>
                </a:solidFill>
                <a:latin typeface="Times New Roman" pitchFamily="18" charset="0"/>
                <a:cs typeface="Times New Roman" pitchFamily="18" charset="0"/>
              </a:rPr>
              <a:t> </a:t>
            </a:r>
            <a:endParaRPr lang="en-US" sz="2800" dirty="0">
              <a:solidFill>
                <a:schemeClr val="accent1">
                  <a:lumMod val="75000"/>
                </a:schemeClr>
              </a:solidFill>
              <a:latin typeface="Times New Roman" pitchFamily="18" charset="0"/>
              <a:cs typeface="Times New Roman" pitchFamily="18" charset="0"/>
            </a:endParaRPr>
          </a:p>
          <a:p>
            <a:pPr marL="0" indent="0" fontAlgn="auto">
              <a:spcAft>
                <a:spcPts val="0"/>
              </a:spcAft>
              <a:buFont typeface="Arial" pitchFamily="34" charset="0"/>
              <a:buNone/>
              <a:defRPr/>
            </a:pPr>
            <a:endParaRPr lang="en-US" sz="2800" dirty="0">
              <a:latin typeface="Times New Roman" pitchFamily="18" charset="0"/>
              <a:cs typeface="Times New Roman" pitchFamily="18" charset="0"/>
            </a:endParaRPr>
          </a:p>
          <a:p>
            <a:pPr marL="0" indent="0" fontAlgn="auto">
              <a:spcAft>
                <a:spcPts val="0"/>
              </a:spcAft>
              <a:buFont typeface="Arial" pitchFamily="34" charset="0"/>
              <a:buNone/>
              <a:defRPr/>
            </a:pPr>
            <a:endParaRPr lang="en-US" sz="2800" dirty="0">
              <a:latin typeface="Times New Roman" pitchFamily="18" charset="0"/>
              <a:cs typeface="Times New Roman" pitchFamily="18" charset="0"/>
            </a:endParaRPr>
          </a:p>
        </p:txBody>
      </p:sp>
      <p:sp>
        <p:nvSpPr>
          <p:cNvPr id="8" name="Content Placeholder 2"/>
          <p:cNvSpPr txBox="1">
            <a:spLocks/>
          </p:cNvSpPr>
          <p:nvPr/>
        </p:nvSpPr>
        <p:spPr>
          <a:xfrm>
            <a:off x="2836863" y="1138238"/>
            <a:ext cx="5849937" cy="3124200"/>
          </a:xfrm>
          <a:prstGeom prst="rect">
            <a:avLst/>
          </a:prstGeom>
          <a:solidFill>
            <a:schemeClr val="bg1">
              <a:lumMod val="75000"/>
            </a:schemeClr>
          </a:solidFill>
          <a:effectLst>
            <a:outerShdw blurRad="50800" dist="38100" dir="5400000" algn="t" rotWithShape="0">
              <a:prstClr val="black">
                <a:alpha val="40000"/>
              </a:prstClr>
            </a:outerShdw>
          </a:effectLst>
        </p:spPr>
        <p:txBody>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fontAlgn="auto">
              <a:spcAft>
                <a:spcPts val="0"/>
              </a:spcAft>
              <a:buFont typeface="Arial" pitchFamily="34" charset="0"/>
              <a:buNone/>
              <a:defRPr/>
            </a:pPr>
            <a:r>
              <a:rPr lang="en-US" sz="1800" dirty="0">
                <a:solidFill>
                  <a:srgbClr val="800000"/>
                </a:solidFill>
              </a:rPr>
              <a:t>{</a:t>
            </a:r>
            <a:r>
              <a:rPr lang="en-US" sz="1800" dirty="0">
                <a:solidFill>
                  <a:srgbClr val="000000"/>
                </a:solidFill>
              </a:rPr>
              <a:t> </a:t>
            </a:r>
            <a:r>
              <a:rPr lang="en-US" sz="1800" b="1" dirty="0">
                <a:solidFill>
                  <a:srgbClr val="7F0055"/>
                </a:solidFill>
              </a:rPr>
              <a:t>open</a:t>
            </a:r>
            <a:r>
              <a:rPr lang="en-US" sz="1800" b="1" dirty="0">
                <a:solidFill>
                  <a:srgbClr val="000000"/>
                </a:solidFill>
              </a:rPr>
              <a:t> </a:t>
            </a:r>
            <a:r>
              <a:rPr lang="en-US" sz="1800" dirty="0">
                <a:solidFill>
                  <a:srgbClr val="000000"/>
                </a:solidFill>
              </a:rPr>
              <a:t>Parser </a:t>
            </a:r>
            <a:r>
              <a:rPr lang="en-US" sz="1800" dirty="0">
                <a:solidFill>
                  <a:srgbClr val="800000"/>
                </a:solidFill>
              </a:rPr>
              <a:t>}</a:t>
            </a:r>
          </a:p>
          <a:p>
            <a:pPr marL="0" indent="0" fontAlgn="auto">
              <a:spcAft>
                <a:spcPts val="0"/>
              </a:spcAft>
              <a:buFont typeface="Arial" pitchFamily="34" charset="0"/>
              <a:buNone/>
              <a:defRPr/>
            </a:pPr>
            <a:r>
              <a:rPr lang="en-US" sz="1800" b="1" dirty="0">
                <a:solidFill>
                  <a:srgbClr val="7F0055"/>
                </a:solidFill>
              </a:rPr>
              <a:t>rule</a:t>
            </a:r>
            <a:r>
              <a:rPr lang="en-US" sz="1800" b="1" dirty="0">
                <a:solidFill>
                  <a:srgbClr val="000000"/>
                </a:solidFill>
              </a:rPr>
              <a:t> </a:t>
            </a:r>
            <a:r>
              <a:rPr lang="en-US" sz="1800" dirty="0">
                <a:solidFill>
                  <a:srgbClr val="000000"/>
                </a:solidFill>
              </a:rPr>
              <a:t>token </a:t>
            </a:r>
            <a:r>
              <a:rPr lang="en-US" sz="1800" dirty="0">
                <a:solidFill>
                  <a:srgbClr val="800000"/>
                </a:solidFill>
              </a:rPr>
              <a:t>=</a:t>
            </a:r>
          </a:p>
          <a:p>
            <a:pPr marL="0" indent="0" fontAlgn="auto">
              <a:spcAft>
                <a:spcPts val="0"/>
              </a:spcAft>
              <a:buFont typeface="Arial" pitchFamily="34" charset="0"/>
              <a:buNone/>
              <a:defRPr/>
            </a:pPr>
            <a:r>
              <a:rPr lang="en-US" sz="1800" b="1" dirty="0">
                <a:solidFill>
                  <a:srgbClr val="7F0055"/>
                </a:solidFill>
              </a:rPr>
              <a:t> </a:t>
            </a:r>
            <a:r>
              <a:rPr lang="en-US" sz="1800" b="1" dirty="0" smtClean="0">
                <a:solidFill>
                  <a:srgbClr val="7F0055"/>
                </a:solidFill>
              </a:rPr>
              <a:t>    parse</a:t>
            </a:r>
            <a:r>
              <a:rPr lang="en-US" sz="1800" b="1" dirty="0" smtClean="0">
                <a:solidFill>
                  <a:srgbClr val="000000"/>
                </a:solidFill>
              </a:rPr>
              <a:t> </a:t>
            </a:r>
            <a:r>
              <a:rPr lang="en-US" sz="1800" dirty="0">
                <a:solidFill>
                  <a:srgbClr val="800000"/>
                </a:solidFill>
              </a:rPr>
              <a:t>[</a:t>
            </a:r>
            <a:r>
              <a:rPr lang="en-US" sz="1800" dirty="0">
                <a:solidFill>
                  <a:srgbClr val="000000"/>
                </a:solidFill>
              </a:rPr>
              <a:t>’ ’ ’</a:t>
            </a:r>
            <a:r>
              <a:rPr lang="en-US" sz="1800" dirty="0">
                <a:solidFill>
                  <a:srgbClr val="800000"/>
                </a:solidFill>
              </a:rPr>
              <a:t>\</a:t>
            </a:r>
            <a:r>
              <a:rPr lang="en-US" sz="1800" dirty="0">
                <a:solidFill>
                  <a:srgbClr val="000000"/>
                </a:solidFill>
              </a:rPr>
              <a:t>t’ ’</a:t>
            </a:r>
            <a:r>
              <a:rPr lang="en-US" sz="1800" dirty="0">
                <a:solidFill>
                  <a:srgbClr val="800000"/>
                </a:solidFill>
              </a:rPr>
              <a:t>\</a:t>
            </a:r>
            <a:r>
              <a:rPr lang="en-US" sz="1800" dirty="0">
                <a:solidFill>
                  <a:srgbClr val="000000"/>
                </a:solidFill>
              </a:rPr>
              <a:t>r’ ’</a:t>
            </a:r>
            <a:r>
              <a:rPr lang="en-US" sz="1800" dirty="0">
                <a:solidFill>
                  <a:srgbClr val="800000"/>
                </a:solidFill>
              </a:rPr>
              <a:t>\</a:t>
            </a:r>
            <a:r>
              <a:rPr lang="en-US" sz="1800" dirty="0">
                <a:solidFill>
                  <a:srgbClr val="000000"/>
                </a:solidFill>
              </a:rPr>
              <a:t>n’</a:t>
            </a:r>
            <a:r>
              <a:rPr lang="en-US" sz="1800" dirty="0">
                <a:solidFill>
                  <a:srgbClr val="800000"/>
                </a:solidFill>
              </a:rPr>
              <a:t>]</a:t>
            </a:r>
            <a:r>
              <a:rPr lang="en-US" sz="1800" dirty="0">
                <a:solidFill>
                  <a:srgbClr val="000000"/>
                </a:solidFill>
              </a:rPr>
              <a:t> </a:t>
            </a:r>
            <a:r>
              <a:rPr lang="en-US" sz="1800" b="1" dirty="0" smtClean="0">
                <a:solidFill>
                  <a:srgbClr val="000000"/>
                </a:solidFill>
              </a:rPr>
              <a:t>	</a:t>
            </a:r>
            <a:r>
              <a:rPr lang="en-US" sz="1800" dirty="0" smtClean="0">
                <a:solidFill>
                  <a:srgbClr val="800000"/>
                </a:solidFill>
              </a:rPr>
              <a:t>{</a:t>
            </a:r>
            <a:r>
              <a:rPr lang="en-US" sz="1800" dirty="0" smtClean="0">
                <a:solidFill>
                  <a:srgbClr val="000000"/>
                </a:solidFill>
              </a:rPr>
              <a:t> </a:t>
            </a:r>
            <a:r>
              <a:rPr lang="en-US" sz="1800" dirty="0">
                <a:solidFill>
                  <a:srgbClr val="000000"/>
                </a:solidFill>
              </a:rPr>
              <a:t>token </a:t>
            </a:r>
            <a:r>
              <a:rPr lang="en-US" sz="1800" dirty="0" err="1">
                <a:solidFill>
                  <a:srgbClr val="000000"/>
                </a:solidFill>
              </a:rPr>
              <a:t>lexbuf</a:t>
            </a:r>
            <a:r>
              <a:rPr lang="en-US" sz="1800" dirty="0">
                <a:solidFill>
                  <a:srgbClr val="000000"/>
                </a:solidFill>
              </a:rPr>
              <a:t> </a:t>
            </a:r>
            <a:r>
              <a:rPr lang="en-US" sz="1800" dirty="0">
                <a:solidFill>
                  <a:srgbClr val="800000"/>
                </a:solidFill>
              </a:rPr>
              <a:t>}</a:t>
            </a:r>
          </a:p>
          <a:p>
            <a:pPr marL="0" indent="0" fontAlgn="auto">
              <a:spcAft>
                <a:spcPts val="0"/>
              </a:spcAft>
              <a:buFont typeface="Arial" pitchFamily="34" charset="0"/>
              <a:buNone/>
              <a:defRPr/>
            </a:pPr>
            <a:r>
              <a:rPr lang="en-US" sz="1800" dirty="0" smtClean="0">
                <a:solidFill>
                  <a:srgbClr val="800000"/>
                </a:solidFill>
              </a:rPr>
              <a:t>	|</a:t>
            </a:r>
            <a:r>
              <a:rPr lang="en-US" sz="1800" dirty="0" smtClean="0">
                <a:solidFill>
                  <a:srgbClr val="000000"/>
                </a:solidFill>
              </a:rPr>
              <a:t> </a:t>
            </a:r>
            <a:r>
              <a:rPr lang="en-US" sz="1800" dirty="0">
                <a:solidFill>
                  <a:srgbClr val="000000"/>
                </a:solidFill>
              </a:rPr>
              <a:t>’</a:t>
            </a:r>
            <a:r>
              <a:rPr lang="en-US" sz="1800" dirty="0">
                <a:solidFill>
                  <a:srgbClr val="800000"/>
                </a:solidFill>
              </a:rPr>
              <a:t>+</a:t>
            </a:r>
            <a:r>
              <a:rPr lang="en-US" sz="1800" dirty="0">
                <a:solidFill>
                  <a:srgbClr val="000000"/>
                </a:solidFill>
              </a:rPr>
              <a:t>’ </a:t>
            </a:r>
            <a:r>
              <a:rPr lang="en-US" sz="1800" dirty="0" smtClean="0">
                <a:solidFill>
                  <a:srgbClr val="000000"/>
                </a:solidFill>
              </a:rPr>
              <a:t>		</a:t>
            </a:r>
            <a:r>
              <a:rPr lang="en-US" sz="1800" dirty="0" smtClean="0">
                <a:solidFill>
                  <a:srgbClr val="800000"/>
                </a:solidFill>
              </a:rPr>
              <a:t>{</a:t>
            </a:r>
            <a:r>
              <a:rPr lang="en-US" sz="1800" dirty="0" smtClean="0">
                <a:solidFill>
                  <a:srgbClr val="000000"/>
                </a:solidFill>
              </a:rPr>
              <a:t> </a:t>
            </a:r>
            <a:r>
              <a:rPr lang="en-US" sz="1800" dirty="0">
                <a:solidFill>
                  <a:srgbClr val="000000"/>
                </a:solidFill>
              </a:rPr>
              <a:t>PLUS </a:t>
            </a:r>
            <a:r>
              <a:rPr lang="en-US" sz="1800" dirty="0">
                <a:solidFill>
                  <a:srgbClr val="800000"/>
                </a:solidFill>
              </a:rPr>
              <a:t>}</a:t>
            </a:r>
          </a:p>
          <a:p>
            <a:pPr marL="0" indent="0" fontAlgn="auto">
              <a:spcAft>
                <a:spcPts val="0"/>
              </a:spcAft>
              <a:buFont typeface="Arial" pitchFamily="34" charset="0"/>
              <a:buNone/>
              <a:defRPr/>
            </a:pPr>
            <a:r>
              <a:rPr lang="en-US" sz="1800" dirty="0" smtClean="0">
                <a:solidFill>
                  <a:srgbClr val="800000"/>
                </a:solidFill>
              </a:rPr>
              <a:t>	|</a:t>
            </a:r>
            <a:r>
              <a:rPr lang="en-US" sz="1800" dirty="0" smtClean="0">
                <a:solidFill>
                  <a:srgbClr val="000000"/>
                </a:solidFill>
              </a:rPr>
              <a:t> ’</a:t>
            </a:r>
            <a:r>
              <a:rPr lang="en-US" sz="1800" dirty="0" smtClean="0">
                <a:solidFill>
                  <a:srgbClr val="800000"/>
                </a:solidFill>
              </a:rPr>
              <a:t>-</a:t>
            </a:r>
            <a:r>
              <a:rPr lang="en-US" sz="1800" dirty="0" smtClean="0">
                <a:solidFill>
                  <a:srgbClr val="000000"/>
                </a:solidFill>
              </a:rPr>
              <a:t>’		</a:t>
            </a:r>
            <a:r>
              <a:rPr lang="en-US" sz="1800" dirty="0" smtClean="0">
                <a:solidFill>
                  <a:srgbClr val="800000"/>
                </a:solidFill>
              </a:rPr>
              <a:t>{</a:t>
            </a:r>
            <a:r>
              <a:rPr lang="en-US" sz="1800" dirty="0" smtClean="0">
                <a:solidFill>
                  <a:srgbClr val="000000"/>
                </a:solidFill>
              </a:rPr>
              <a:t> </a:t>
            </a:r>
            <a:r>
              <a:rPr lang="en-US" sz="1800" dirty="0">
                <a:solidFill>
                  <a:srgbClr val="000000"/>
                </a:solidFill>
              </a:rPr>
              <a:t>MINUS </a:t>
            </a:r>
            <a:r>
              <a:rPr lang="en-US" sz="1800" dirty="0">
                <a:solidFill>
                  <a:srgbClr val="800000"/>
                </a:solidFill>
              </a:rPr>
              <a:t>}</a:t>
            </a:r>
          </a:p>
          <a:p>
            <a:pPr marL="0" indent="0" fontAlgn="auto">
              <a:spcAft>
                <a:spcPts val="0"/>
              </a:spcAft>
              <a:buFont typeface="Arial" pitchFamily="34" charset="0"/>
              <a:buNone/>
              <a:defRPr/>
            </a:pPr>
            <a:r>
              <a:rPr lang="en-US" sz="1800" dirty="0" smtClean="0">
                <a:solidFill>
                  <a:srgbClr val="800000"/>
                </a:solidFill>
              </a:rPr>
              <a:t>	|</a:t>
            </a:r>
            <a:r>
              <a:rPr lang="en-US" sz="1800" dirty="0" smtClean="0">
                <a:solidFill>
                  <a:srgbClr val="000000"/>
                </a:solidFill>
              </a:rPr>
              <a:t> ’</a:t>
            </a:r>
            <a:r>
              <a:rPr lang="en-US" sz="1800" dirty="0" smtClean="0">
                <a:solidFill>
                  <a:srgbClr val="800000"/>
                </a:solidFill>
              </a:rPr>
              <a:t>*</a:t>
            </a:r>
            <a:r>
              <a:rPr lang="en-US" sz="1800" dirty="0" smtClean="0">
                <a:solidFill>
                  <a:srgbClr val="000000"/>
                </a:solidFill>
              </a:rPr>
              <a:t>’ 		</a:t>
            </a:r>
            <a:r>
              <a:rPr lang="en-US" sz="1800" dirty="0" smtClean="0">
                <a:solidFill>
                  <a:srgbClr val="800000"/>
                </a:solidFill>
              </a:rPr>
              <a:t>{</a:t>
            </a:r>
            <a:r>
              <a:rPr lang="en-US" sz="1800" dirty="0" smtClean="0">
                <a:solidFill>
                  <a:srgbClr val="000000"/>
                </a:solidFill>
              </a:rPr>
              <a:t> TIMES </a:t>
            </a:r>
            <a:r>
              <a:rPr lang="en-US" sz="1800" dirty="0" smtClean="0">
                <a:solidFill>
                  <a:srgbClr val="800000"/>
                </a:solidFill>
              </a:rPr>
              <a:t>}</a:t>
            </a:r>
          </a:p>
          <a:p>
            <a:pPr marL="0" indent="0" fontAlgn="auto">
              <a:spcAft>
                <a:spcPts val="0"/>
              </a:spcAft>
              <a:buFont typeface="Arial" pitchFamily="34" charset="0"/>
              <a:buNone/>
              <a:defRPr/>
            </a:pPr>
            <a:r>
              <a:rPr lang="en-US" sz="1800" dirty="0" smtClean="0">
                <a:solidFill>
                  <a:srgbClr val="800000"/>
                </a:solidFill>
              </a:rPr>
              <a:t>	|</a:t>
            </a:r>
            <a:r>
              <a:rPr lang="en-US" sz="1800" dirty="0" smtClean="0">
                <a:solidFill>
                  <a:srgbClr val="000000"/>
                </a:solidFill>
              </a:rPr>
              <a:t> </a:t>
            </a:r>
            <a:r>
              <a:rPr lang="en-US" sz="1800" dirty="0">
                <a:solidFill>
                  <a:srgbClr val="000000"/>
                </a:solidFill>
              </a:rPr>
              <a:t>’</a:t>
            </a:r>
            <a:r>
              <a:rPr lang="en-US" sz="1800" dirty="0">
                <a:solidFill>
                  <a:srgbClr val="800000"/>
                </a:solidFill>
              </a:rPr>
              <a:t>/</a:t>
            </a:r>
            <a:r>
              <a:rPr lang="en-US" sz="1800" dirty="0">
                <a:solidFill>
                  <a:srgbClr val="000000"/>
                </a:solidFill>
              </a:rPr>
              <a:t>’ </a:t>
            </a:r>
            <a:r>
              <a:rPr lang="en-US" sz="1800" dirty="0" smtClean="0">
                <a:solidFill>
                  <a:srgbClr val="000000"/>
                </a:solidFill>
              </a:rPr>
              <a:t>		</a:t>
            </a:r>
            <a:r>
              <a:rPr lang="en-US" sz="1800" dirty="0" smtClean="0">
                <a:solidFill>
                  <a:srgbClr val="800000"/>
                </a:solidFill>
              </a:rPr>
              <a:t>{</a:t>
            </a:r>
            <a:r>
              <a:rPr lang="en-US" sz="1800" dirty="0" smtClean="0">
                <a:solidFill>
                  <a:srgbClr val="000000"/>
                </a:solidFill>
              </a:rPr>
              <a:t> </a:t>
            </a:r>
            <a:r>
              <a:rPr lang="en-US" sz="1800" dirty="0">
                <a:solidFill>
                  <a:srgbClr val="000000"/>
                </a:solidFill>
              </a:rPr>
              <a:t>DIVIDE </a:t>
            </a:r>
            <a:r>
              <a:rPr lang="en-US" sz="1800" dirty="0">
                <a:solidFill>
                  <a:srgbClr val="800000"/>
                </a:solidFill>
              </a:rPr>
              <a:t>}</a:t>
            </a:r>
          </a:p>
          <a:p>
            <a:pPr marL="0" indent="0" fontAlgn="auto">
              <a:spcAft>
                <a:spcPts val="0"/>
              </a:spcAft>
              <a:buFont typeface="Arial" pitchFamily="34" charset="0"/>
              <a:buNone/>
              <a:defRPr/>
            </a:pPr>
            <a:r>
              <a:rPr lang="en-US" sz="1800" dirty="0" smtClean="0">
                <a:solidFill>
                  <a:srgbClr val="800000"/>
                </a:solidFill>
              </a:rPr>
              <a:t>	|</a:t>
            </a:r>
            <a:r>
              <a:rPr lang="en-US" sz="1800" dirty="0" smtClean="0">
                <a:solidFill>
                  <a:srgbClr val="000000"/>
                </a:solidFill>
              </a:rPr>
              <a:t> </a:t>
            </a:r>
            <a:r>
              <a:rPr lang="en-US" sz="1800" dirty="0">
                <a:solidFill>
                  <a:srgbClr val="800000"/>
                </a:solidFill>
              </a:rPr>
              <a:t>[</a:t>
            </a:r>
            <a:r>
              <a:rPr lang="en-US" sz="1800" dirty="0">
                <a:solidFill>
                  <a:srgbClr val="000000"/>
                </a:solidFill>
              </a:rPr>
              <a:t>’</a:t>
            </a:r>
            <a:r>
              <a:rPr lang="en-US" sz="1800" dirty="0">
                <a:solidFill>
                  <a:srgbClr val="008080"/>
                </a:solidFill>
              </a:rPr>
              <a:t>0</a:t>
            </a:r>
            <a:r>
              <a:rPr lang="en-US" sz="1800" dirty="0">
                <a:solidFill>
                  <a:srgbClr val="000000"/>
                </a:solidFill>
              </a:rPr>
              <a:t>’</a:t>
            </a:r>
            <a:r>
              <a:rPr lang="en-US" sz="1800" dirty="0">
                <a:solidFill>
                  <a:srgbClr val="800000"/>
                </a:solidFill>
              </a:rPr>
              <a:t>-</a:t>
            </a:r>
            <a:r>
              <a:rPr lang="en-US" sz="1800" dirty="0">
                <a:solidFill>
                  <a:srgbClr val="000000"/>
                </a:solidFill>
              </a:rPr>
              <a:t>’</a:t>
            </a:r>
            <a:r>
              <a:rPr lang="en-US" sz="1800" dirty="0">
                <a:solidFill>
                  <a:srgbClr val="008080"/>
                </a:solidFill>
              </a:rPr>
              <a:t>9</a:t>
            </a:r>
            <a:r>
              <a:rPr lang="en-US" sz="1800" dirty="0">
                <a:solidFill>
                  <a:srgbClr val="000000"/>
                </a:solidFill>
              </a:rPr>
              <a:t>’</a:t>
            </a:r>
            <a:r>
              <a:rPr lang="en-US" sz="1800" dirty="0">
                <a:solidFill>
                  <a:srgbClr val="800000"/>
                </a:solidFill>
              </a:rPr>
              <a:t>]+</a:t>
            </a:r>
            <a:r>
              <a:rPr lang="en-US" sz="1800" dirty="0">
                <a:solidFill>
                  <a:srgbClr val="000000"/>
                </a:solidFill>
              </a:rPr>
              <a:t> </a:t>
            </a:r>
            <a:r>
              <a:rPr lang="en-US" sz="1800" b="1" dirty="0">
                <a:solidFill>
                  <a:srgbClr val="7F0055"/>
                </a:solidFill>
              </a:rPr>
              <a:t>as</a:t>
            </a:r>
            <a:r>
              <a:rPr lang="en-US" sz="1800" b="1" dirty="0">
                <a:solidFill>
                  <a:srgbClr val="000000"/>
                </a:solidFill>
              </a:rPr>
              <a:t> </a:t>
            </a:r>
            <a:r>
              <a:rPr lang="en-US" sz="1800" dirty="0">
                <a:solidFill>
                  <a:srgbClr val="000000"/>
                </a:solidFill>
              </a:rPr>
              <a:t>lit </a:t>
            </a:r>
            <a:r>
              <a:rPr lang="en-US" sz="1800" b="1" dirty="0" smtClean="0">
                <a:solidFill>
                  <a:srgbClr val="000000"/>
                </a:solidFill>
              </a:rPr>
              <a:t>	</a:t>
            </a:r>
            <a:r>
              <a:rPr lang="en-US" sz="1800" dirty="0" smtClean="0">
                <a:solidFill>
                  <a:srgbClr val="800000"/>
                </a:solidFill>
              </a:rPr>
              <a:t>{</a:t>
            </a:r>
            <a:r>
              <a:rPr lang="en-US" sz="1800" dirty="0" smtClean="0">
                <a:solidFill>
                  <a:srgbClr val="000000"/>
                </a:solidFill>
              </a:rPr>
              <a:t> LITERAL </a:t>
            </a:r>
            <a:r>
              <a:rPr lang="en-US" sz="1800" dirty="0" smtClean="0">
                <a:solidFill>
                  <a:srgbClr val="800000"/>
                </a:solidFill>
              </a:rPr>
              <a:t>(</a:t>
            </a:r>
            <a:r>
              <a:rPr lang="en-US" sz="1800" dirty="0" err="1">
                <a:solidFill>
                  <a:srgbClr val="000000"/>
                </a:solidFill>
              </a:rPr>
              <a:t>int_of_string</a:t>
            </a:r>
            <a:r>
              <a:rPr lang="en-US" sz="1800" dirty="0">
                <a:solidFill>
                  <a:srgbClr val="000000"/>
                </a:solidFill>
              </a:rPr>
              <a:t> lit</a:t>
            </a:r>
            <a:r>
              <a:rPr lang="en-US" sz="1800" dirty="0">
                <a:solidFill>
                  <a:srgbClr val="800000"/>
                </a:solidFill>
              </a:rPr>
              <a:t>)</a:t>
            </a:r>
            <a:r>
              <a:rPr lang="en-US" sz="1800" dirty="0">
                <a:solidFill>
                  <a:srgbClr val="000000"/>
                </a:solidFill>
              </a:rPr>
              <a:t> </a:t>
            </a:r>
            <a:r>
              <a:rPr lang="en-US" sz="1800" dirty="0">
                <a:solidFill>
                  <a:srgbClr val="800000"/>
                </a:solidFill>
              </a:rPr>
              <a:t>}</a:t>
            </a:r>
          </a:p>
          <a:p>
            <a:pPr marL="0" indent="0" fontAlgn="auto">
              <a:spcAft>
                <a:spcPts val="0"/>
              </a:spcAft>
              <a:buFont typeface="Arial" pitchFamily="34" charset="0"/>
              <a:buNone/>
              <a:defRPr/>
            </a:pPr>
            <a:r>
              <a:rPr lang="en-US" sz="1800" dirty="0" smtClean="0">
                <a:solidFill>
                  <a:srgbClr val="800000"/>
                </a:solidFill>
              </a:rPr>
              <a:t>	|</a:t>
            </a:r>
            <a:r>
              <a:rPr lang="en-US" sz="1800" dirty="0" smtClean="0">
                <a:solidFill>
                  <a:srgbClr val="000000"/>
                </a:solidFill>
              </a:rPr>
              <a:t> </a:t>
            </a:r>
            <a:r>
              <a:rPr lang="en-US" sz="1800" b="1" dirty="0" err="1" smtClean="0">
                <a:solidFill>
                  <a:srgbClr val="7F0055"/>
                </a:solidFill>
              </a:rPr>
              <a:t>eof</a:t>
            </a:r>
            <a:r>
              <a:rPr lang="en-US" sz="1800" b="1" dirty="0" smtClean="0">
                <a:solidFill>
                  <a:srgbClr val="7F0055"/>
                </a:solidFill>
              </a:rPr>
              <a:t>		</a:t>
            </a:r>
            <a:r>
              <a:rPr lang="en-US" sz="1800" dirty="0" smtClean="0">
                <a:solidFill>
                  <a:srgbClr val="800000"/>
                </a:solidFill>
              </a:rPr>
              <a:t>{</a:t>
            </a:r>
            <a:r>
              <a:rPr lang="en-US" sz="1800" dirty="0" smtClean="0">
                <a:solidFill>
                  <a:srgbClr val="000000"/>
                </a:solidFill>
              </a:rPr>
              <a:t> </a:t>
            </a:r>
            <a:r>
              <a:rPr lang="en-US" sz="1800" dirty="0">
                <a:solidFill>
                  <a:srgbClr val="000000"/>
                </a:solidFill>
              </a:rPr>
              <a:t>EOF </a:t>
            </a:r>
            <a:r>
              <a:rPr lang="en-US" sz="1800" dirty="0">
                <a:solidFill>
                  <a:srgbClr val="800000"/>
                </a:solidFill>
              </a:rPr>
              <a:t>}</a:t>
            </a:r>
            <a:endParaRPr lang="en-US" sz="1800" dirty="0" smtClean="0"/>
          </a:p>
        </p:txBody>
      </p:sp>
      <p:sp>
        <p:nvSpPr>
          <p:cNvPr id="9" name="Content Placeholder 2"/>
          <p:cNvSpPr txBox="1">
            <a:spLocks/>
          </p:cNvSpPr>
          <p:nvPr/>
        </p:nvSpPr>
        <p:spPr>
          <a:xfrm>
            <a:off x="2846388" y="4495800"/>
            <a:ext cx="5840412" cy="1371600"/>
          </a:xfrm>
          <a:prstGeom prst="rect">
            <a:avLst/>
          </a:prstGeom>
          <a:solidFill>
            <a:schemeClr val="bg1">
              <a:lumMod val="75000"/>
            </a:schemeClr>
          </a:solidFill>
          <a:effectLst>
            <a:outerShdw blurRad="50800" dist="38100" dir="5400000" algn="t" rotWithShape="0">
              <a:prstClr val="black">
                <a:alpha val="40000"/>
              </a:prstClr>
            </a:outerShdw>
          </a:effectLst>
        </p:spPr>
        <p:txBody>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fontAlgn="auto">
              <a:spcAft>
                <a:spcPts val="0"/>
              </a:spcAft>
              <a:buFont typeface="Arial" pitchFamily="34" charset="0"/>
              <a:buNone/>
              <a:defRPr/>
            </a:pPr>
            <a:r>
              <a:rPr lang="en-US" sz="1800" b="1" dirty="0">
                <a:solidFill>
                  <a:srgbClr val="7F0055"/>
                </a:solidFill>
              </a:rPr>
              <a:t>type</a:t>
            </a:r>
            <a:r>
              <a:rPr lang="en-US" sz="1800" b="1" dirty="0">
                <a:solidFill>
                  <a:srgbClr val="000000"/>
                </a:solidFill>
              </a:rPr>
              <a:t> </a:t>
            </a:r>
            <a:r>
              <a:rPr lang="en-US" sz="1800" dirty="0">
                <a:solidFill>
                  <a:srgbClr val="000000"/>
                </a:solidFill>
              </a:rPr>
              <a:t>operator </a:t>
            </a:r>
            <a:r>
              <a:rPr lang="en-US" sz="1800" dirty="0">
                <a:solidFill>
                  <a:srgbClr val="800000"/>
                </a:solidFill>
              </a:rPr>
              <a:t>=</a:t>
            </a:r>
            <a:r>
              <a:rPr lang="en-US" sz="1800" dirty="0">
                <a:solidFill>
                  <a:srgbClr val="000000"/>
                </a:solidFill>
              </a:rPr>
              <a:t> Add </a:t>
            </a:r>
            <a:r>
              <a:rPr lang="en-US" sz="1800" dirty="0">
                <a:solidFill>
                  <a:srgbClr val="800000"/>
                </a:solidFill>
              </a:rPr>
              <a:t>|</a:t>
            </a:r>
            <a:r>
              <a:rPr lang="en-US" sz="1800" dirty="0">
                <a:solidFill>
                  <a:srgbClr val="000000"/>
                </a:solidFill>
              </a:rPr>
              <a:t> Sub </a:t>
            </a:r>
            <a:r>
              <a:rPr lang="en-US" sz="1800" dirty="0">
                <a:solidFill>
                  <a:srgbClr val="800000"/>
                </a:solidFill>
              </a:rPr>
              <a:t>|</a:t>
            </a:r>
            <a:r>
              <a:rPr lang="en-US" sz="1800" dirty="0">
                <a:solidFill>
                  <a:srgbClr val="000000"/>
                </a:solidFill>
              </a:rPr>
              <a:t> </a:t>
            </a:r>
            <a:r>
              <a:rPr lang="en-US" sz="1800" dirty="0" err="1">
                <a:solidFill>
                  <a:srgbClr val="000000"/>
                </a:solidFill>
              </a:rPr>
              <a:t>Mul</a:t>
            </a:r>
            <a:r>
              <a:rPr lang="en-US" sz="1800" dirty="0">
                <a:solidFill>
                  <a:srgbClr val="000000"/>
                </a:solidFill>
              </a:rPr>
              <a:t> </a:t>
            </a:r>
            <a:r>
              <a:rPr lang="en-US" sz="1800" dirty="0">
                <a:solidFill>
                  <a:srgbClr val="800000"/>
                </a:solidFill>
              </a:rPr>
              <a:t>|</a:t>
            </a:r>
            <a:r>
              <a:rPr lang="en-US" sz="1800" dirty="0">
                <a:solidFill>
                  <a:srgbClr val="000000"/>
                </a:solidFill>
              </a:rPr>
              <a:t> </a:t>
            </a:r>
            <a:r>
              <a:rPr lang="en-US" sz="1800" dirty="0" err="1">
                <a:solidFill>
                  <a:srgbClr val="000000"/>
                </a:solidFill>
              </a:rPr>
              <a:t>Div</a:t>
            </a:r>
            <a:endParaRPr lang="en-US" sz="1800" dirty="0">
              <a:solidFill>
                <a:srgbClr val="000000"/>
              </a:solidFill>
            </a:endParaRPr>
          </a:p>
          <a:p>
            <a:pPr marL="0" indent="0" fontAlgn="auto">
              <a:spcAft>
                <a:spcPts val="0"/>
              </a:spcAft>
              <a:buFont typeface="Arial" pitchFamily="34" charset="0"/>
              <a:buNone/>
              <a:defRPr/>
            </a:pPr>
            <a:r>
              <a:rPr lang="en-US" sz="1800" b="1" dirty="0">
                <a:solidFill>
                  <a:srgbClr val="7F0055"/>
                </a:solidFill>
              </a:rPr>
              <a:t>type</a:t>
            </a:r>
            <a:r>
              <a:rPr lang="en-US" sz="1800" b="1" dirty="0">
                <a:solidFill>
                  <a:srgbClr val="000000"/>
                </a:solidFill>
              </a:rPr>
              <a:t> </a:t>
            </a:r>
            <a:r>
              <a:rPr lang="en-US" sz="1800" dirty="0" err="1">
                <a:solidFill>
                  <a:srgbClr val="000000"/>
                </a:solidFill>
              </a:rPr>
              <a:t>expr</a:t>
            </a:r>
            <a:r>
              <a:rPr lang="en-US" sz="1800" dirty="0">
                <a:solidFill>
                  <a:srgbClr val="000000"/>
                </a:solidFill>
              </a:rPr>
              <a:t> </a:t>
            </a:r>
            <a:r>
              <a:rPr lang="en-US" sz="1800" dirty="0">
                <a:solidFill>
                  <a:srgbClr val="800000"/>
                </a:solidFill>
              </a:rPr>
              <a:t>=</a:t>
            </a:r>
          </a:p>
          <a:p>
            <a:pPr marL="0" indent="0" fontAlgn="auto">
              <a:spcAft>
                <a:spcPts val="0"/>
              </a:spcAft>
              <a:buFont typeface="Arial" pitchFamily="34" charset="0"/>
              <a:buNone/>
              <a:defRPr/>
            </a:pPr>
            <a:r>
              <a:rPr lang="en-US" sz="1800" dirty="0" smtClean="0">
                <a:solidFill>
                  <a:srgbClr val="000000"/>
                </a:solidFill>
              </a:rPr>
              <a:t>        </a:t>
            </a:r>
            <a:r>
              <a:rPr lang="en-US" sz="1800" dirty="0" err="1" smtClean="0">
                <a:solidFill>
                  <a:srgbClr val="000000"/>
                </a:solidFill>
              </a:rPr>
              <a:t>Binop</a:t>
            </a:r>
            <a:r>
              <a:rPr lang="en-US" sz="1800" dirty="0" smtClean="0">
                <a:solidFill>
                  <a:srgbClr val="000000"/>
                </a:solidFill>
              </a:rPr>
              <a:t> </a:t>
            </a:r>
            <a:r>
              <a:rPr lang="en-US" sz="1800" b="1" dirty="0">
                <a:solidFill>
                  <a:srgbClr val="7F0055"/>
                </a:solidFill>
              </a:rPr>
              <a:t>of</a:t>
            </a:r>
            <a:r>
              <a:rPr lang="en-US" sz="1800" b="1" dirty="0">
                <a:solidFill>
                  <a:srgbClr val="000000"/>
                </a:solidFill>
              </a:rPr>
              <a:t> </a:t>
            </a:r>
            <a:r>
              <a:rPr lang="en-US" sz="1800" dirty="0" err="1">
                <a:solidFill>
                  <a:srgbClr val="000000"/>
                </a:solidFill>
              </a:rPr>
              <a:t>expr</a:t>
            </a:r>
            <a:r>
              <a:rPr lang="en-US" sz="1800" dirty="0">
                <a:solidFill>
                  <a:srgbClr val="000000"/>
                </a:solidFill>
              </a:rPr>
              <a:t> </a:t>
            </a:r>
            <a:r>
              <a:rPr lang="en-US" sz="1800" dirty="0">
                <a:solidFill>
                  <a:srgbClr val="800000"/>
                </a:solidFill>
              </a:rPr>
              <a:t>*</a:t>
            </a:r>
            <a:r>
              <a:rPr lang="en-US" sz="1800" dirty="0">
                <a:solidFill>
                  <a:srgbClr val="000000"/>
                </a:solidFill>
              </a:rPr>
              <a:t> operator </a:t>
            </a:r>
            <a:r>
              <a:rPr lang="en-US" sz="1800" dirty="0">
                <a:solidFill>
                  <a:srgbClr val="800000"/>
                </a:solidFill>
              </a:rPr>
              <a:t>*</a:t>
            </a:r>
            <a:r>
              <a:rPr lang="en-US" sz="1800" dirty="0">
                <a:solidFill>
                  <a:srgbClr val="000000"/>
                </a:solidFill>
              </a:rPr>
              <a:t> </a:t>
            </a:r>
            <a:r>
              <a:rPr lang="en-US" sz="1800" dirty="0" err="1" smtClean="0">
                <a:solidFill>
                  <a:srgbClr val="000000"/>
                </a:solidFill>
              </a:rPr>
              <a:t>expr</a:t>
            </a:r>
            <a:endParaRPr lang="en-US" sz="1800" dirty="0" smtClean="0">
              <a:solidFill>
                <a:srgbClr val="000000"/>
              </a:solidFill>
            </a:endParaRPr>
          </a:p>
          <a:p>
            <a:pPr marL="0" indent="0" fontAlgn="auto">
              <a:spcAft>
                <a:spcPts val="0"/>
              </a:spcAft>
              <a:buFont typeface="Arial" pitchFamily="34" charset="0"/>
              <a:buNone/>
              <a:defRPr/>
            </a:pPr>
            <a:r>
              <a:rPr lang="en-US" sz="1800" dirty="0">
                <a:solidFill>
                  <a:srgbClr val="000000"/>
                </a:solidFill>
              </a:rPr>
              <a:t> </a:t>
            </a:r>
            <a:r>
              <a:rPr lang="en-US" sz="1800" dirty="0" smtClean="0">
                <a:solidFill>
                  <a:srgbClr val="000000"/>
                </a:solidFill>
              </a:rPr>
              <a:t>  </a:t>
            </a:r>
            <a:r>
              <a:rPr lang="en-US" sz="1800" dirty="0" smtClean="0">
                <a:solidFill>
                  <a:srgbClr val="800000"/>
                </a:solidFill>
              </a:rPr>
              <a:t>|</a:t>
            </a:r>
            <a:r>
              <a:rPr lang="en-US" sz="1800" dirty="0" smtClean="0">
                <a:solidFill>
                  <a:srgbClr val="000000"/>
                </a:solidFill>
              </a:rPr>
              <a:t>   Lit </a:t>
            </a:r>
            <a:r>
              <a:rPr lang="en-US" sz="1800" b="1" dirty="0">
                <a:solidFill>
                  <a:srgbClr val="7F0055"/>
                </a:solidFill>
              </a:rPr>
              <a:t>of</a:t>
            </a:r>
            <a:r>
              <a:rPr lang="en-US" sz="1800" b="1" dirty="0">
                <a:solidFill>
                  <a:srgbClr val="000000"/>
                </a:solidFill>
              </a:rPr>
              <a:t> </a:t>
            </a:r>
            <a:r>
              <a:rPr lang="en-US" sz="1800" dirty="0" err="1">
                <a:solidFill>
                  <a:srgbClr val="000000"/>
                </a:solidFill>
              </a:rPr>
              <a:t>int</a:t>
            </a:r>
            <a:endParaRPr lang="en-US" sz="1800" dirty="0">
              <a:solidFill>
                <a:srgbClr val="000000"/>
              </a:solidFill>
            </a:endParaRPr>
          </a:p>
        </p:txBody>
      </p:sp>
      <p:sp>
        <p:nvSpPr>
          <p:cNvPr id="61446" name="Content Placeholder 2"/>
          <p:cNvSpPr txBox="1">
            <a:spLocks/>
          </p:cNvSpPr>
          <p:nvPr/>
        </p:nvSpPr>
        <p:spPr bwMode="auto">
          <a:xfrm>
            <a:off x="457200" y="1143000"/>
            <a:ext cx="1828800" cy="4495800"/>
          </a:xfrm>
          <a:prstGeom prst="rect">
            <a:avLst/>
          </a:prstGeom>
          <a:noFill/>
          <a:ln w="9525">
            <a:noFill/>
            <a:miter lim="800000"/>
            <a:headEnd/>
            <a:tailEnd/>
          </a:ln>
        </p:spPr>
        <p:txBody>
          <a:bodyPr/>
          <a:lstStyle/>
          <a:p>
            <a:pPr>
              <a:spcBef>
                <a:spcPct val="20000"/>
              </a:spcBef>
              <a:buFont typeface="Arial" charset="0"/>
              <a:buNone/>
            </a:pPr>
            <a:endParaRPr lang="en-US" sz="2800">
              <a:latin typeface="Times New Roman" pitchFamily="18" charset="0"/>
              <a:cs typeface="Times New Roman" pitchFamily="18" charset="0"/>
            </a:endParaRPr>
          </a:p>
          <a:p>
            <a:pPr algn="r">
              <a:spcBef>
                <a:spcPct val="20000"/>
              </a:spcBef>
              <a:buFont typeface="Arial" charset="0"/>
              <a:buNone/>
            </a:pPr>
            <a:endParaRPr lang="en-US" sz="2800">
              <a:latin typeface="Times New Roman" pitchFamily="18" charset="0"/>
              <a:cs typeface="Times New Roman" pitchFamily="18" charset="0"/>
            </a:endParaRPr>
          </a:p>
          <a:p>
            <a:pPr algn="r">
              <a:spcBef>
                <a:spcPct val="20000"/>
              </a:spcBef>
              <a:buFont typeface="Arial" charset="0"/>
              <a:buNone/>
            </a:pPr>
            <a:r>
              <a:rPr lang="en-US" sz="2800">
                <a:latin typeface="Times New Roman" pitchFamily="18" charset="0"/>
                <a:cs typeface="Times New Roman" pitchFamily="18" charset="0"/>
              </a:rPr>
              <a:t>scanner.mll</a:t>
            </a:r>
          </a:p>
          <a:p>
            <a:pPr algn="r">
              <a:spcBef>
                <a:spcPct val="20000"/>
              </a:spcBef>
              <a:buFont typeface="Arial" charset="0"/>
              <a:buNone/>
            </a:pPr>
            <a:endParaRPr lang="en-US" sz="2800">
              <a:latin typeface="Times New Roman" pitchFamily="18" charset="0"/>
              <a:cs typeface="Times New Roman" pitchFamily="18" charset="0"/>
            </a:endParaRPr>
          </a:p>
          <a:p>
            <a:pPr algn="r">
              <a:spcBef>
                <a:spcPct val="20000"/>
              </a:spcBef>
              <a:buFont typeface="Arial" charset="0"/>
              <a:buNone/>
            </a:pPr>
            <a:endParaRPr lang="en-US" sz="2800">
              <a:latin typeface="Times New Roman" pitchFamily="18" charset="0"/>
              <a:cs typeface="Times New Roman" pitchFamily="18" charset="0"/>
            </a:endParaRPr>
          </a:p>
          <a:p>
            <a:pPr algn="r">
              <a:spcBef>
                <a:spcPct val="20000"/>
              </a:spcBef>
              <a:buFont typeface="Arial" charset="0"/>
              <a:buNone/>
            </a:pPr>
            <a:endParaRPr lang="en-US" sz="2800">
              <a:latin typeface="Times New Roman" pitchFamily="18" charset="0"/>
              <a:cs typeface="Times New Roman" pitchFamily="18" charset="0"/>
            </a:endParaRPr>
          </a:p>
          <a:p>
            <a:pPr algn="r">
              <a:spcBef>
                <a:spcPct val="20000"/>
              </a:spcBef>
              <a:buFont typeface="Arial" charset="0"/>
              <a:buNone/>
            </a:pPr>
            <a:endParaRPr lang="en-US" sz="2800">
              <a:latin typeface="Times New Roman" pitchFamily="18" charset="0"/>
              <a:cs typeface="Times New Roman" pitchFamily="18" charset="0"/>
            </a:endParaRPr>
          </a:p>
          <a:p>
            <a:pPr algn="r">
              <a:spcBef>
                <a:spcPct val="20000"/>
              </a:spcBef>
              <a:buFont typeface="Arial" charset="0"/>
              <a:buNone/>
            </a:pPr>
            <a:r>
              <a:rPr lang="en-US" sz="2800">
                <a:latin typeface="Times New Roman" pitchFamily="18" charset="0"/>
                <a:cs typeface="Times New Roman" pitchFamily="18" charset="0"/>
              </a:rPr>
              <a:t>ast.mli</a:t>
            </a: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39762"/>
          </a:xfrm>
          <a:solidFill>
            <a:schemeClr val="tx2">
              <a:lumMod val="60000"/>
              <a:lumOff val="40000"/>
            </a:schemeClr>
          </a:solidFill>
        </p:spPr>
        <p:txBody>
          <a:bodyPr rtlCol="0">
            <a:normAutofit fontScale="90000"/>
          </a:bodyPr>
          <a:lstStyle/>
          <a:p>
            <a:pPr fontAlgn="auto">
              <a:spcAft>
                <a:spcPts val="0"/>
              </a:spcAft>
              <a:defRPr/>
            </a:pPr>
            <a:r>
              <a:rPr lang="en-US" dirty="0">
                <a:solidFill>
                  <a:schemeClr val="bg1"/>
                </a:solidFill>
                <a:latin typeface="Times New Roman" pitchFamily="18" charset="0"/>
                <a:cs typeface="Times New Roman" pitchFamily="18" charset="0"/>
              </a:rPr>
              <a:t>Implementing an Interpreter in OCaml</a:t>
            </a:r>
          </a:p>
        </p:txBody>
      </p:sp>
      <p:sp>
        <p:nvSpPr>
          <p:cNvPr id="4" name="Title 1"/>
          <p:cNvSpPr txBox="1">
            <a:spLocks/>
          </p:cNvSpPr>
          <p:nvPr/>
        </p:nvSpPr>
        <p:spPr>
          <a:xfrm>
            <a:off x="457200" y="6357938"/>
            <a:ext cx="8229600" cy="320675"/>
          </a:xfrm>
          <a:prstGeom prst="rect">
            <a:avLst/>
          </a:prstGeom>
          <a:solidFill>
            <a:schemeClr val="tx2">
              <a:lumMod val="60000"/>
              <a:lumOff val="40000"/>
            </a:schemeClr>
          </a:solidFill>
        </p:spPr>
        <p:txBody>
          <a:bodyPr anchor="ctr">
            <a:normAutofit fontScale="250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fontAlgn="auto">
              <a:spcAft>
                <a:spcPts val="0"/>
              </a:spcAft>
              <a:defRPr/>
            </a:pPr>
            <a:r>
              <a:rPr lang="en-US" dirty="0" smtClean="0">
                <a:solidFill>
                  <a:schemeClr val="bg1"/>
                </a:solidFill>
                <a:latin typeface="Times New Roman" pitchFamily="18" charset="0"/>
                <a:cs typeface="Times New Roman" pitchFamily="18" charset="0"/>
              </a:rPr>
              <a:t>COMS W4115 - PLT    Columbia University		          </a:t>
            </a:r>
            <a:fld id="{982E0730-4EE7-472C-950C-06FE2659739D}" type="slidenum">
              <a:rPr lang="en-US" smtClean="0">
                <a:solidFill>
                  <a:schemeClr val="bg1"/>
                </a:solidFill>
                <a:latin typeface="Times New Roman" pitchFamily="18" charset="0"/>
                <a:cs typeface="Times New Roman" pitchFamily="18" charset="0"/>
              </a:rPr>
              <a:pPr algn="l" fontAlgn="auto">
                <a:spcAft>
                  <a:spcPts val="0"/>
                </a:spcAft>
                <a:defRPr/>
              </a:pPr>
              <a:t>27</a:t>
            </a:fld>
            <a:r>
              <a:rPr lang="en-US" dirty="0" smtClean="0">
                <a:solidFill>
                  <a:schemeClr val="bg1"/>
                </a:solidFill>
                <a:latin typeface="Times New Roman" pitchFamily="18" charset="0"/>
                <a:cs typeface="Times New Roman" pitchFamily="18" charset="0"/>
              </a:rPr>
              <a:t>			                   April 24, 2013</a:t>
            </a:r>
            <a:endParaRPr lang="en-US" dirty="0">
              <a:solidFill>
                <a:schemeClr val="bg1"/>
              </a:solidFill>
              <a:latin typeface="Times New Roman" pitchFamily="18" charset="0"/>
              <a:cs typeface="Times New Roman" pitchFamily="18" charset="0"/>
            </a:endParaRPr>
          </a:p>
        </p:txBody>
      </p:sp>
      <p:sp>
        <p:nvSpPr>
          <p:cNvPr id="63491" name="Content Placeholder 2"/>
          <p:cNvSpPr txBox="1">
            <a:spLocks/>
          </p:cNvSpPr>
          <p:nvPr/>
        </p:nvSpPr>
        <p:spPr bwMode="auto">
          <a:xfrm>
            <a:off x="457200" y="1295400"/>
            <a:ext cx="8229600" cy="609600"/>
          </a:xfrm>
          <a:prstGeom prst="rect">
            <a:avLst/>
          </a:prstGeom>
          <a:noFill/>
          <a:ln w="9525">
            <a:noFill/>
            <a:miter lim="800000"/>
            <a:headEnd/>
            <a:tailEnd/>
          </a:ln>
        </p:spPr>
        <p:txBody>
          <a:bodyPr/>
          <a:lstStyle/>
          <a:p>
            <a:pPr algn="ctr">
              <a:spcBef>
                <a:spcPct val="20000"/>
              </a:spcBef>
              <a:buFont typeface="Arial" charset="0"/>
              <a:buNone/>
            </a:pPr>
            <a:r>
              <a:rPr lang="en-US" sz="2800">
                <a:latin typeface="Times New Roman" pitchFamily="18" charset="0"/>
                <a:cs typeface="Times New Roman" pitchFamily="18" charset="0"/>
              </a:rPr>
              <a:t>parser.mly</a:t>
            </a:r>
          </a:p>
        </p:txBody>
      </p:sp>
      <p:sp>
        <p:nvSpPr>
          <p:cNvPr id="6" name="Content Placeholder 2"/>
          <p:cNvSpPr txBox="1">
            <a:spLocks/>
          </p:cNvSpPr>
          <p:nvPr/>
        </p:nvSpPr>
        <p:spPr>
          <a:xfrm>
            <a:off x="457200" y="2055813"/>
            <a:ext cx="4000500" cy="3651250"/>
          </a:xfrm>
          <a:prstGeom prst="rect">
            <a:avLst/>
          </a:prstGeom>
          <a:solidFill>
            <a:schemeClr val="bg1">
              <a:lumMod val="75000"/>
            </a:schemeClr>
          </a:solidFill>
          <a:effectLst>
            <a:outerShdw blurRad="50800" dist="38100" dir="5400000" algn="t" rotWithShape="0">
              <a:prstClr val="black">
                <a:alpha val="40000"/>
              </a:prstClr>
            </a:outerShdw>
          </a:effectLst>
        </p:spPr>
        <p:txBody>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fontAlgn="auto">
              <a:spcAft>
                <a:spcPts val="0"/>
              </a:spcAft>
              <a:buFont typeface="Arial" pitchFamily="34" charset="0"/>
              <a:buNone/>
              <a:defRPr/>
            </a:pPr>
            <a:r>
              <a:rPr lang="en-US" sz="1800" dirty="0">
                <a:solidFill>
                  <a:srgbClr val="800000"/>
                </a:solidFill>
              </a:rPr>
              <a:t>%{</a:t>
            </a:r>
            <a:r>
              <a:rPr lang="en-US" sz="1800" dirty="0">
                <a:solidFill>
                  <a:srgbClr val="000000"/>
                </a:solidFill>
              </a:rPr>
              <a:t> </a:t>
            </a:r>
            <a:r>
              <a:rPr lang="en-US" sz="1800" b="1" dirty="0">
                <a:solidFill>
                  <a:srgbClr val="7F0055"/>
                </a:solidFill>
              </a:rPr>
              <a:t>open</a:t>
            </a:r>
            <a:r>
              <a:rPr lang="en-US" sz="1800" b="1" dirty="0">
                <a:solidFill>
                  <a:srgbClr val="000000"/>
                </a:solidFill>
              </a:rPr>
              <a:t> </a:t>
            </a:r>
            <a:r>
              <a:rPr lang="en-US" sz="1800" b="1" dirty="0" smtClean="0">
                <a:solidFill>
                  <a:srgbClr val="000000"/>
                </a:solidFill>
              </a:rPr>
              <a:t> </a:t>
            </a:r>
            <a:r>
              <a:rPr lang="en-US" sz="1800" dirty="0" err="1" smtClean="0">
                <a:solidFill>
                  <a:srgbClr val="000000"/>
                </a:solidFill>
              </a:rPr>
              <a:t>Ast</a:t>
            </a:r>
            <a:r>
              <a:rPr lang="en-US" sz="1800" dirty="0" smtClean="0">
                <a:solidFill>
                  <a:srgbClr val="000000"/>
                </a:solidFill>
              </a:rPr>
              <a:t> </a:t>
            </a:r>
            <a:r>
              <a:rPr lang="en-US" sz="1800" dirty="0">
                <a:solidFill>
                  <a:srgbClr val="800000"/>
                </a:solidFill>
              </a:rPr>
              <a:t>%}</a:t>
            </a:r>
          </a:p>
          <a:p>
            <a:pPr marL="0" indent="0" fontAlgn="auto">
              <a:spcAft>
                <a:spcPts val="0"/>
              </a:spcAft>
              <a:buFont typeface="Arial" pitchFamily="34" charset="0"/>
              <a:buNone/>
              <a:defRPr/>
            </a:pPr>
            <a:r>
              <a:rPr lang="fr-FR" sz="1800" dirty="0">
                <a:solidFill>
                  <a:srgbClr val="800000"/>
                </a:solidFill>
              </a:rPr>
              <a:t>%</a:t>
            </a:r>
            <a:r>
              <a:rPr lang="fr-FR" sz="1800" b="1" dirty="0" err="1">
                <a:solidFill>
                  <a:srgbClr val="000000"/>
                </a:solidFill>
              </a:rPr>
              <a:t>token</a:t>
            </a:r>
            <a:r>
              <a:rPr lang="fr-FR" sz="1800" dirty="0">
                <a:solidFill>
                  <a:srgbClr val="000000"/>
                </a:solidFill>
              </a:rPr>
              <a:t>  </a:t>
            </a:r>
            <a:r>
              <a:rPr lang="fr-FR" sz="1800" dirty="0" smtClean="0">
                <a:solidFill>
                  <a:srgbClr val="000000"/>
                </a:solidFill>
              </a:rPr>
              <a:t> PLUS </a:t>
            </a:r>
            <a:r>
              <a:rPr lang="fr-FR" sz="1800" dirty="0">
                <a:solidFill>
                  <a:srgbClr val="000000"/>
                </a:solidFill>
              </a:rPr>
              <a:t>MINUS TIMES DIVIDE EOF</a:t>
            </a:r>
          </a:p>
          <a:p>
            <a:pPr marL="0" indent="0" fontAlgn="auto">
              <a:spcAft>
                <a:spcPts val="0"/>
              </a:spcAft>
              <a:buFont typeface="Arial" pitchFamily="34" charset="0"/>
              <a:buNone/>
              <a:defRPr/>
            </a:pPr>
            <a:r>
              <a:rPr lang="en-US" sz="1800" dirty="0">
                <a:solidFill>
                  <a:srgbClr val="800000"/>
                </a:solidFill>
              </a:rPr>
              <a:t>%</a:t>
            </a:r>
            <a:r>
              <a:rPr lang="en-US" sz="1800" b="1" dirty="0">
                <a:solidFill>
                  <a:srgbClr val="000000"/>
                </a:solidFill>
              </a:rPr>
              <a:t>token </a:t>
            </a:r>
            <a:r>
              <a:rPr lang="en-US" sz="1800" dirty="0" smtClean="0">
                <a:solidFill>
                  <a:srgbClr val="000000"/>
                </a:solidFill>
              </a:rPr>
              <a:t>  </a:t>
            </a:r>
            <a:r>
              <a:rPr lang="en-US" sz="1800" dirty="0" smtClean="0">
                <a:solidFill>
                  <a:srgbClr val="800000"/>
                </a:solidFill>
              </a:rPr>
              <a:t>&lt;</a:t>
            </a:r>
            <a:r>
              <a:rPr lang="en-US" sz="1800" dirty="0" err="1">
                <a:solidFill>
                  <a:srgbClr val="000000"/>
                </a:solidFill>
              </a:rPr>
              <a:t>int</a:t>
            </a:r>
            <a:r>
              <a:rPr lang="en-US" sz="1800" dirty="0">
                <a:solidFill>
                  <a:srgbClr val="800000"/>
                </a:solidFill>
              </a:rPr>
              <a:t>&gt;</a:t>
            </a:r>
            <a:r>
              <a:rPr lang="en-US" sz="1800" dirty="0">
                <a:solidFill>
                  <a:srgbClr val="000000"/>
                </a:solidFill>
              </a:rPr>
              <a:t> LITERAL</a:t>
            </a:r>
          </a:p>
          <a:p>
            <a:pPr marL="0" indent="0" fontAlgn="auto">
              <a:spcAft>
                <a:spcPts val="0"/>
              </a:spcAft>
              <a:buFont typeface="Arial" pitchFamily="34" charset="0"/>
              <a:buNone/>
              <a:defRPr/>
            </a:pPr>
            <a:endParaRPr lang="en-US" sz="1800" dirty="0"/>
          </a:p>
          <a:p>
            <a:pPr marL="0" indent="0" fontAlgn="auto">
              <a:spcAft>
                <a:spcPts val="0"/>
              </a:spcAft>
              <a:buFont typeface="Arial" pitchFamily="34" charset="0"/>
              <a:buNone/>
              <a:defRPr/>
            </a:pPr>
            <a:r>
              <a:rPr lang="en-US" sz="1800" dirty="0">
                <a:solidFill>
                  <a:srgbClr val="800000"/>
                </a:solidFill>
              </a:rPr>
              <a:t>%</a:t>
            </a:r>
            <a:r>
              <a:rPr lang="en-US" sz="1800" b="1" dirty="0">
                <a:solidFill>
                  <a:srgbClr val="000000"/>
                </a:solidFill>
              </a:rPr>
              <a:t>left </a:t>
            </a:r>
            <a:r>
              <a:rPr lang="en-US" sz="1800" dirty="0">
                <a:solidFill>
                  <a:srgbClr val="000000"/>
                </a:solidFill>
              </a:rPr>
              <a:t>PLUS MINUS</a:t>
            </a:r>
          </a:p>
          <a:p>
            <a:pPr marL="0" indent="0" fontAlgn="auto">
              <a:spcAft>
                <a:spcPts val="0"/>
              </a:spcAft>
              <a:buFont typeface="Arial" pitchFamily="34" charset="0"/>
              <a:buNone/>
              <a:defRPr/>
            </a:pPr>
            <a:r>
              <a:rPr lang="en-US" sz="1800" dirty="0">
                <a:solidFill>
                  <a:srgbClr val="800000"/>
                </a:solidFill>
              </a:rPr>
              <a:t>%</a:t>
            </a:r>
            <a:r>
              <a:rPr lang="en-US" sz="1800" b="1" dirty="0">
                <a:solidFill>
                  <a:srgbClr val="000000"/>
                </a:solidFill>
              </a:rPr>
              <a:t>left</a:t>
            </a:r>
            <a:r>
              <a:rPr lang="en-US" sz="1800" dirty="0">
                <a:solidFill>
                  <a:srgbClr val="000000"/>
                </a:solidFill>
              </a:rPr>
              <a:t> TIMES DIVIDE</a:t>
            </a:r>
          </a:p>
          <a:p>
            <a:pPr marL="0" indent="0" fontAlgn="auto">
              <a:spcAft>
                <a:spcPts val="0"/>
              </a:spcAft>
              <a:buFont typeface="Arial" pitchFamily="34" charset="0"/>
              <a:buNone/>
              <a:defRPr/>
            </a:pPr>
            <a:endParaRPr lang="en-US" sz="1800" dirty="0"/>
          </a:p>
          <a:p>
            <a:pPr marL="0" indent="0" fontAlgn="auto">
              <a:spcAft>
                <a:spcPts val="0"/>
              </a:spcAft>
              <a:buFont typeface="Arial" pitchFamily="34" charset="0"/>
              <a:buNone/>
              <a:defRPr/>
            </a:pPr>
            <a:r>
              <a:rPr lang="en-US" sz="1800" dirty="0">
                <a:solidFill>
                  <a:srgbClr val="800000"/>
                </a:solidFill>
              </a:rPr>
              <a:t>%</a:t>
            </a:r>
            <a:r>
              <a:rPr lang="en-US" sz="1800" b="1" dirty="0">
                <a:solidFill>
                  <a:srgbClr val="000000"/>
                </a:solidFill>
              </a:rPr>
              <a:t>start</a:t>
            </a:r>
            <a:r>
              <a:rPr lang="en-US" sz="1800" dirty="0">
                <a:solidFill>
                  <a:srgbClr val="000000"/>
                </a:solidFill>
              </a:rPr>
              <a:t> </a:t>
            </a:r>
            <a:r>
              <a:rPr lang="en-US" sz="1800" dirty="0" err="1">
                <a:solidFill>
                  <a:srgbClr val="000000"/>
                </a:solidFill>
              </a:rPr>
              <a:t>expr</a:t>
            </a:r>
            <a:endParaRPr lang="en-US" sz="1800" dirty="0">
              <a:solidFill>
                <a:srgbClr val="000000"/>
              </a:solidFill>
            </a:endParaRPr>
          </a:p>
          <a:p>
            <a:pPr marL="0" indent="0" fontAlgn="auto">
              <a:spcAft>
                <a:spcPts val="0"/>
              </a:spcAft>
              <a:buFont typeface="Arial" pitchFamily="34" charset="0"/>
              <a:buNone/>
              <a:defRPr/>
            </a:pPr>
            <a:r>
              <a:rPr lang="en-US" sz="1800" dirty="0">
                <a:solidFill>
                  <a:srgbClr val="800000"/>
                </a:solidFill>
              </a:rPr>
              <a:t>%</a:t>
            </a:r>
            <a:r>
              <a:rPr lang="en-US" sz="1800" b="1" dirty="0">
                <a:solidFill>
                  <a:srgbClr val="7F0055"/>
                </a:solidFill>
              </a:rPr>
              <a:t>type</a:t>
            </a:r>
            <a:r>
              <a:rPr lang="en-US" sz="1800" b="1" dirty="0">
                <a:solidFill>
                  <a:srgbClr val="000000"/>
                </a:solidFill>
              </a:rPr>
              <a:t> </a:t>
            </a:r>
            <a:r>
              <a:rPr lang="en-US" sz="1800" dirty="0">
                <a:solidFill>
                  <a:srgbClr val="800000"/>
                </a:solidFill>
              </a:rPr>
              <a:t>&lt;</a:t>
            </a:r>
            <a:r>
              <a:rPr lang="en-US" sz="1800" dirty="0" err="1">
                <a:solidFill>
                  <a:srgbClr val="000000"/>
                </a:solidFill>
              </a:rPr>
              <a:t>Ast</a:t>
            </a:r>
            <a:r>
              <a:rPr lang="en-US" sz="1800" dirty="0" err="1">
                <a:solidFill>
                  <a:srgbClr val="800000"/>
                </a:solidFill>
              </a:rPr>
              <a:t>.</a:t>
            </a:r>
            <a:r>
              <a:rPr lang="en-US" sz="1800" dirty="0" err="1">
                <a:solidFill>
                  <a:srgbClr val="000000"/>
                </a:solidFill>
              </a:rPr>
              <a:t>expr</a:t>
            </a:r>
            <a:r>
              <a:rPr lang="en-US" sz="1800" dirty="0">
                <a:solidFill>
                  <a:srgbClr val="800000"/>
                </a:solidFill>
              </a:rPr>
              <a:t>&gt;</a:t>
            </a:r>
            <a:r>
              <a:rPr lang="en-US" sz="1800" dirty="0">
                <a:solidFill>
                  <a:srgbClr val="000000"/>
                </a:solidFill>
              </a:rPr>
              <a:t> </a:t>
            </a:r>
            <a:r>
              <a:rPr lang="en-US" sz="1800" dirty="0" err="1">
                <a:solidFill>
                  <a:srgbClr val="000000"/>
                </a:solidFill>
              </a:rPr>
              <a:t>expr</a:t>
            </a:r>
            <a:endParaRPr lang="en-US" sz="1800" dirty="0">
              <a:solidFill>
                <a:srgbClr val="000000"/>
              </a:solidFill>
            </a:endParaRPr>
          </a:p>
          <a:p>
            <a:pPr marL="0" indent="0" fontAlgn="auto">
              <a:spcAft>
                <a:spcPts val="0"/>
              </a:spcAft>
              <a:buFont typeface="Arial" pitchFamily="34" charset="0"/>
              <a:buNone/>
              <a:defRPr/>
            </a:pPr>
            <a:r>
              <a:rPr lang="en-US" sz="1800" dirty="0">
                <a:solidFill>
                  <a:srgbClr val="800000"/>
                </a:solidFill>
              </a:rPr>
              <a:t>%%</a:t>
            </a:r>
          </a:p>
          <a:p>
            <a:pPr marL="0" indent="0" fontAlgn="auto">
              <a:spcAft>
                <a:spcPts val="0"/>
              </a:spcAft>
              <a:buFont typeface="Arial" pitchFamily="34" charset="0"/>
              <a:buNone/>
              <a:defRPr/>
            </a:pPr>
            <a:endParaRPr lang="en-US" sz="1600" dirty="0"/>
          </a:p>
        </p:txBody>
      </p:sp>
      <p:sp>
        <p:nvSpPr>
          <p:cNvPr id="8" name="Content Placeholder 2"/>
          <p:cNvSpPr txBox="1">
            <a:spLocks/>
          </p:cNvSpPr>
          <p:nvPr/>
        </p:nvSpPr>
        <p:spPr>
          <a:xfrm>
            <a:off x="4572000" y="2057400"/>
            <a:ext cx="4305300" cy="3649663"/>
          </a:xfrm>
          <a:prstGeom prst="rect">
            <a:avLst/>
          </a:prstGeom>
          <a:solidFill>
            <a:schemeClr val="bg1">
              <a:lumMod val="75000"/>
            </a:schemeClr>
          </a:solidFill>
          <a:effectLst>
            <a:outerShdw blurRad="50800" dist="38100" dir="5400000" algn="t" rotWithShape="0">
              <a:prstClr val="black">
                <a:alpha val="40000"/>
              </a:prstClr>
            </a:outerShdw>
          </a:effectLst>
        </p:spPr>
        <p:txBody>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fontAlgn="auto">
              <a:spcAft>
                <a:spcPts val="0"/>
              </a:spcAft>
              <a:buFont typeface="Arial" pitchFamily="34" charset="0"/>
              <a:buNone/>
              <a:defRPr/>
            </a:pPr>
            <a:endParaRPr lang="en-US" sz="1600" dirty="0"/>
          </a:p>
          <a:p>
            <a:pPr marL="0" indent="0" fontAlgn="auto">
              <a:spcAft>
                <a:spcPts val="0"/>
              </a:spcAft>
              <a:buFont typeface="Arial" pitchFamily="34" charset="0"/>
              <a:buNone/>
              <a:defRPr/>
            </a:pPr>
            <a:r>
              <a:rPr lang="en-US" sz="1800" dirty="0" err="1">
                <a:solidFill>
                  <a:srgbClr val="000000"/>
                </a:solidFill>
              </a:rPr>
              <a:t>expr</a:t>
            </a:r>
            <a:r>
              <a:rPr lang="en-US" sz="1800" dirty="0">
                <a:solidFill>
                  <a:srgbClr val="800000"/>
                </a:solidFill>
              </a:rPr>
              <a:t>:</a:t>
            </a:r>
          </a:p>
          <a:p>
            <a:pPr marL="0" indent="0" fontAlgn="auto">
              <a:spcAft>
                <a:spcPts val="0"/>
              </a:spcAft>
              <a:buFont typeface="Arial" pitchFamily="34" charset="0"/>
              <a:buNone/>
              <a:defRPr/>
            </a:pPr>
            <a:r>
              <a:rPr lang="fr-FR" sz="1800" dirty="0" smtClean="0">
                <a:solidFill>
                  <a:srgbClr val="000000"/>
                </a:solidFill>
              </a:rPr>
              <a:t>      </a:t>
            </a:r>
            <a:r>
              <a:rPr lang="fr-FR" sz="1800" dirty="0" err="1" smtClean="0">
                <a:solidFill>
                  <a:srgbClr val="000000"/>
                </a:solidFill>
              </a:rPr>
              <a:t>expr</a:t>
            </a:r>
            <a:r>
              <a:rPr lang="fr-FR" sz="1800" dirty="0" smtClean="0">
                <a:solidFill>
                  <a:srgbClr val="000000"/>
                </a:solidFill>
              </a:rPr>
              <a:t> </a:t>
            </a:r>
            <a:r>
              <a:rPr lang="fr-FR" sz="1800" dirty="0">
                <a:solidFill>
                  <a:srgbClr val="000000"/>
                </a:solidFill>
              </a:rPr>
              <a:t>PLUS </a:t>
            </a:r>
            <a:r>
              <a:rPr lang="fr-FR" sz="1800" dirty="0" err="1" smtClean="0">
                <a:solidFill>
                  <a:srgbClr val="000000"/>
                </a:solidFill>
              </a:rPr>
              <a:t>expr</a:t>
            </a:r>
            <a:r>
              <a:rPr lang="fr-FR" sz="1800" dirty="0" smtClean="0">
                <a:solidFill>
                  <a:srgbClr val="000000"/>
                </a:solidFill>
              </a:rPr>
              <a:t>      </a:t>
            </a:r>
            <a:r>
              <a:rPr lang="fr-FR" sz="1800" dirty="0" smtClean="0">
                <a:solidFill>
                  <a:srgbClr val="800000"/>
                </a:solidFill>
              </a:rPr>
              <a:t>{</a:t>
            </a:r>
            <a:r>
              <a:rPr lang="fr-FR" sz="1800" dirty="0" smtClean="0">
                <a:solidFill>
                  <a:srgbClr val="000000"/>
                </a:solidFill>
              </a:rPr>
              <a:t> </a:t>
            </a:r>
            <a:r>
              <a:rPr lang="fr-FR" sz="1800" dirty="0" err="1">
                <a:solidFill>
                  <a:srgbClr val="000000"/>
                </a:solidFill>
              </a:rPr>
              <a:t>Binop</a:t>
            </a:r>
            <a:r>
              <a:rPr lang="fr-FR" sz="1800" dirty="0">
                <a:solidFill>
                  <a:srgbClr val="800000"/>
                </a:solidFill>
              </a:rPr>
              <a:t>($</a:t>
            </a:r>
            <a:r>
              <a:rPr lang="fr-FR" sz="1800" dirty="0">
                <a:solidFill>
                  <a:srgbClr val="008080"/>
                </a:solidFill>
              </a:rPr>
              <a:t>1</a:t>
            </a:r>
            <a:r>
              <a:rPr lang="fr-FR" sz="1800" dirty="0">
                <a:solidFill>
                  <a:srgbClr val="800000"/>
                </a:solidFill>
              </a:rPr>
              <a:t>,</a:t>
            </a:r>
            <a:r>
              <a:rPr lang="fr-FR" sz="1800" dirty="0">
                <a:solidFill>
                  <a:srgbClr val="000000"/>
                </a:solidFill>
              </a:rPr>
              <a:t> </a:t>
            </a:r>
            <a:r>
              <a:rPr lang="fr-FR" sz="1800" dirty="0" err="1">
                <a:solidFill>
                  <a:srgbClr val="000000"/>
                </a:solidFill>
              </a:rPr>
              <a:t>Add</a:t>
            </a:r>
            <a:r>
              <a:rPr lang="fr-FR" sz="1800" dirty="0">
                <a:solidFill>
                  <a:srgbClr val="800000"/>
                </a:solidFill>
              </a:rPr>
              <a:t>,</a:t>
            </a:r>
            <a:r>
              <a:rPr lang="fr-FR" sz="1800" dirty="0">
                <a:solidFill>
                  <a:srgbClr val="000000"/>
                </a:solidFill>
              </a:rPr>
              <a:t> </a:t>
            </a:r>
            <a:r>
              <a:rPr lang="fr-FR" sz="1800" dirty="0">
                <a:solidFill>
                  <a:srgbClr val="800000"/>
                </a:solidFill>
              </a:rPr>
              <a:t>$</a:t>
            </a:r>
            <a:r>
              <a:rPr lang="fr-FR" sz="1800" dirty="0">
                <a:solidFill>
                  <a:srgbClr val="008080"/>
                </a:solidFill>
              </a:rPr>
              <a:t>3</a:t>
            </a:r>
            <a:r>
              <a:rPr lang="fr-FR" sz="1800" dirty="0">
                <a:solidFill>
                  <a:srgbClr val="800000"/>
                </a:solidFill>
              </a:rPr>
              <a:t>)</a:t>
            </a:r>
            <a:r>
              <a:rPr lang="fr-FR" sz="1800" dirty="0">
                <a:solidFill>
                  <a:srgbClr val="000000"/>
                </a:solidFill>
              </a:rPr>
              <a:t> </a:t>
            </a:r>
            <a:r>
              <a:rPr lang="fr-FR" sz="1800" dirty="0">
                <a:solidFill>
                  <a:srgbClr val="800000"/>
                </a:solidFill>
              </a:rPr>
              <a:t>}</a:t>
            </a:r>
          </a:p>
          <a:p>
            <a:pPr marL="0" indent="0" fontAlgn="auto">
              <a:spcAft>
                <a:spcPts val="0"/>
              </a:spcAft>
              <a:buFont typeface="Arial" pitchFamily="34" charset="0"/>
              <a:buNone/>
              <a:defRPr/>
            </a:pPr>
            <a:r>
              <a:rPr lang="en-US" sz="1800" dirty="0" smtClean="0">
                <a:solidFill>
                  <a:srgbClr val="800000"/>
                </a:solidFill>
              </a:rPr>
              <a:t>   |</a:t>
            </a:r>
            <a:r>
              <a:rPr lang="en-US" sz="1800" dirty="0" smtClean="0">
                <a:solidFill>
                  <a:srgbClr val="000000"/>
                </a:solidFill>
              </a:rPr>
              <a:t> </a:t>
            </a:r>
            <a:r>
              <a:rPr lang="en-US" sz="1800" dirty="0" err="1">
                <a:solidFill>
                  <a:srgbClr val="000000"/>
                </a:solidFill>
              </a:rPr>
              <a:t>expr</a:t>
            </a:r>
            <a:r>
              <a:rPr lang="en-US" sz="1800" dirty="0">
                <a:solidFill>
                  <a:srgbClr val="000000"/>
                </a:solidFill>
              </a:rPr>
              <a:t> MINUS </a:t>
            </a:r>
            <a:r>
              <a:rPr lang="en-US" sz="1800" dirty="0" err="1">
                <a:solidFill>
                  <a:srgbClr val="000000"/>
                </a:solidFill>
              </a:rPr>
              <a:t>expr</a:t>
            </a:r>
            <a:r>
              <a:rPr lang="en-US" sz="1800" dirty="0">
                <a:solidFill>
                  <a:srgbClr val="000000"/>
                </a:solidFill>
              </a:rPr>
              <a:t> </a:t>
            </a:r>
            <a:r>
              <a:rPr lang="en-US" sz="1800" dirty="0" smtClean="0">
                <a:solidFill>
                  <a:srgbClr val="000000"/>
                </a:solidFill>
              </a:rPr>
              <a:t>  </a:t>
            </a:r>
            <a:r>
              <a:rPr lang="en-US" sz="1800" dirty="0" smtClean="0">
                <a:solidFill>
                  <a:srgbClr val="800000"/>
                </a:solidFill>
              </a:rPr>
              <a:t>{</a:t>
            </a:r>
            <a:r>
              <a:rPr lang="en-US" sz="1800" dirty="0" smtClean="0">
                <a:solidFill>
                  <a:srgbClr val="000000"/>
                </a:solidFill>
              </a:rPr>
              <a:t> </a:t>
            </a:r>
            <a:r>
              <a:rPr lang="en-US" sz="1800" dirty="0" err="1">
                <a:solidFill>
                  <a:srgbClr val="000000"/>
                </a:solidFill>
              </a:rPr>
              <a:t>Binop</a:t>
            </a:r>
            <a:r>
              <a:rPr lang="en-US" sz="1800" dirty="0">
                <a:solidFill>
                  <a:srgbClr val="800000"/>
                </a:solidFill>
              </a:rPr>
              <a:t>($</a:t>
            </a:r>
            <a:r>
              <a:rPr lang="en-US" sz="1800" dirty="0">
                <a:solidFill>
                  <a:srgbClr val="008080"/>
                </a:solidFill>
              </a:rPr>
              <a:t>1</a:t>
            </a:r>
            <a:r>
              <a:rPr lang="en-US" sz="1800" dirty="0">
                <a:solidFill>
                  <a:srgbClr val="800000"/>
                </a:solidFill>
              </a:rPr>
              <a:t>,</a:t>
            </a:r>
            <a:r>
              <a:rPr lang="en-US" sz="1800" dirty="0">
                <a:solidFill>
                  <a:srgbClr val="000000"/>
                </a:solidFill>
              </a:rPr>
              <a:t> Sub</a:t>
            </a:r>
            <a:r>
              <a:rPr lang="en-US" sz="1800" dirty="0">
                <a:solidFill>
                  <a:srgbClr val="800000"/>
                </a:solidFill>
              </a:rPr>
              <a:t>,</a:t>
            </a:r>
            <a:r>
              <a:rPr lang="en-US" sz="1800" dirty="0">
                <a:solidFill>
                  <a:srgbClr val="000000"/>
                </a:solidFill>
              </a:rPr>
              <a:t> </a:t>
            </a:r>
            <a:r>
              <a:rPr lang="en-US" sz="1800" dirty="0">
                <a:solidFill>
                  <a:srgbClr val="800000"/>
                </a:solidFill>
              </a:rPr>
              <a:t>$</a:t>
            </a:r>
            <a:r>
              <a:rPr lang="en-US" sz="1800" dirty="0">
                <a:solidFill>
                  <a:srgbClr val="008080"/>
                </a:solidFill>
              </a:rPr>
              <a:t>3</a:t>
            </a:r>
            <a:r>
              <a:rPr lang="en-US" sz="1800" dirty="0">
                <a:solidFill>
                  <a:srgbClr val="800000"/>
                </a:solidFill>
              </a:rPr>
              <a:t>)</a:t>
            </a:r>
            <a:r>
              <a:rPr lang="en-US" sz="1800" dirty="0">
                <a:solidFill>
                  <a:srgbClr val="000000"/>
                </a:solidFill>
              </a:rPr>
              <a:t> </a:t>
            </a:r>
            <a:r>
              <a:rPr lang="en-US" sz="1800" dirty="0">
                <a:solidFill>
                  <a:srgbClr val="800000"/>
                </a:solidFill>
              </a:rPr>
              <a:t>}</a:t>
            </a:r>
          </a:p>
          <a:p>
            <a:pPr marL="0" indent="0" fontAlgn="auto">
              <a:spcAft>
                <a:spcPts val="0"/>
              </a:spcAft>
              <a:buFont typeface="Arial" pitchFamily="34" charset="0"/>
              <a:buNone/>
              <a:defRPr/>
            </a:pPr>
            <a:r>
              <a:rPr lang="en-US" sz="1800" dirty="0" smtClean="0">
                <a:solidFill>
                  <a:srgbClr val="800000"/>
                </a:solidFill>
              </a:rPr>
              <a:t>   |</a:t>
            </a:r>
            <a:r>
              <a:rPr lang="en-US" sz="1800" dirty="0" smtClean="0">
                <a:solidFill>
                  <a:srgbClr val="000000"/>
                </a:solidFill>
              </a:rPr>
              <a:t> </a:t>
            </a:r>
            <a:r>
              <a:rPr lang="en-US" sz="1800" dirty="0" err="1">
                <a:solidFill>
                  <a:srgbClr val="000000"/>
                </a:solidFill>
              </a:rPr>
              <a:t>expr</a:t>
            </a:r>
            <a:r>
              <a:rPr lang="en-US" sz="1800" dirty="0">
                <a:solidFill>
                  <a:srgbClr val="000000"/>
                </a:solidFill>
              </a:rPr>
              <a:t> TIMES </a:t>
            </a:r>
            <a:r>
              <a:rPr lang="en-US" sz="1800" dirty="0" err="1">
                <a:solidFill>
                  <a:srgbClr val="000000"/>
                </a:solidFill>
              </a:rPr>
              <a:t>expr</a:t>
            </a:r>
            <a:r>
              <a:rPr lang="en-US" sz="1800" dirty="0">
                <a:solidFill>
                  <a:srgbClr val="000000"/>
                </a:solidFill>
              </a:rPr>
              <a:t> </a:t>
            </a:r>
            <a:r>
              <a:rPr lang="en-US" sz="1800" dirty="0" smtClean="0">
                <a:solidFill>
                  <a:srgbClr val="000000"/>
                </a:solidFill>
              </a:rPr>
              <a:t>   </a:t>
            </a:r>
            <a:r>
              <a:rPr lang="en-US" sz="1800" dirty="0" smtClean="0">
                <a:solidFill>
                  <a:srgbClr val="800000"/>
                </a:solidFill>
              </a:rPr>
              <a:t>{</a:t>
            </a:r>
            <a:r>
              <a:rPr lang="en-US" sz="1800" dirty="0" smtClean="0">
                <a:solidFill>
                  <a:srgbClr val="000000"/>
                </a:solidFill>
              </a:rPr>
              <a:t> </a:t>
            </a:r>
            <a:r>
              <a:rPr lang="en-US" sz="1800" dirty="0" err="1">
                <a:solidFill>
                  <a:srgbClr val="000000"/>
                </a:solidFill>
              </a:rPr>
              <a:t>Binop</a:t>
            </a:r>
            <a:r>
              <a:rPr lang="en-US" sz="1800" dirty="0">
                <a:solidFill>
                  <a:srgbClr val="800000"/>
                </a:solidFill>
              </a:rPr>
              <a:t>($</a:t>
            </a:r>
            <a:r>
              <a:rPr lang="en-US" sz="1800" dirty="0">
                <a:solidFill>
                  <a:srgbClr val="008080"/>
                </a:solidFill>
              </a:rPr>
              <a:t>1</a:t>
            </a:r>
            <a:r>
              <a:rPr lang="en-US" sz="1800" dirty="0">
                <a:solidFill>
                  <a:srgbClr val="800000"/>
                </a:solidFill>
              </a:rPr>
              <a:t>,</a:t>
            </a:r>
            <a:r>
              <a:rPr lang="en-US" sz="1800" dirty="0">
                <a:solidFill>
                  <a:srgbClr val="000000"/>
                </a:solidFill>
              </a:rPr>
              <a:t> </a:t>
            </a:r>
            <a:r>
              <a:rPr lang="en-US" sz="1800" dirty="0" err="1">
                <a:solidFill>
                  <a:srgbClr val="000000"/>
                </a:solidFill>
              </a:rPr>
              <a:t>Mul</a:t>
            </a:r>
            <a:r>
              <a:rPr lang="en-US" sz="1800" dirty="0">
                <a:solidFill>
                  <a:srgbClr val="800000"/>
                </a:solidFill>
              </a:rPr>
              <a:t>,</a:t>
            </a:r>
            <a:r>
              <a:rPr lang="en-US" sz="1800" dirty="0">
                <a:solidFill>
                  <a:srgbClr val="000000"/>
                </a:solidFill>
              </a:rPr>
              <a:t> </a:t>
            </a:r>
            <a:r>
              <a:rPr lang="en-US" sz="1800" dirty="0">
                <a:solidFill>
                  <a:srgbClr val="800000"/>
                </a:solidFill>
              </a:rPr>
              <a:t>$</a:t>
            </a:r>
            <a:r>
              <a:rPr lang="en-US" sz="1800" dirty="0">
                <a:solidFill>
                  <a:srgbClr val="008080"/>
                </a:solidFill>
              </a:rPr>
              <a:t>3</a:t>
            </a:r>
            <a:r>
              <a:rPr lang="en-US" sz="1800" dirty="0">
                <a:solidFill>
                  <a:srgbClr val="800000"/>
                </a:solidFill>
              </a:rPr>
              <a:t>)</a:t>
            </a:r>
            <a:r>
              <a:rPr lang="en-US" sz="1800" dirty="0">
                <a:solidFill>
                  <a:srgbClr val="000000"/>
                </a:solidFill>
              </a:rPr>
              <a:t> </a:t>
            </a:r>
            <a:r>
              <a:rPr lang="en-US" sz="1800" dirty="0">
                <a:solidFill>
                  <a:srgbClr val="800000"/>
                </a:solidFill>
              </a:rPr>
              <a:t>}</a:t>
            </a:r>
          </a:p>
          <a:p>
            <a:pPr marL="0" indent="0" fontAlgn="auto">
              <a:spcAft>
                <a:spcPts val="0"/>
              </a:spcAft>
              <a:buFont typeface="Arial" pitchFamily="34" charset="0"/>
              <a:buNone/>
              <a:defRPr/>
            </a:pPr>
            <a:r>
              <a:rPr lang="en-US" sz="1800" dirty="0" smtClean="0">
                <a:solidFill>
                  <a:srgbClr val="800000"/>
                </a:solidFill>
              </a:rPr>
              <a:t>   |</a:t>
            </a:r>
            <a:r>
              <a:rPr lang="en-US" sz="1800" dirty="0" smtClean="0">
                <a:solidFill>
                  <a:srgbClr val="000000"/>
                </a:solidFill>
              </a:rPr>
              <a:t> </a:t>
            </a:r>
            <a:r>
              <a:rPr lang="en-US" sz="1800" dirty="0" err="1">
                <a:solidFill>
                  <a:srgbClr val="000000"/>
                </a:solidFill>
              </a:rPr>
              <a:t>expr</a:t>
            </a:r>
            <a:r>
              <a:rPr lang="en-US" sz="1800" dirty="0">
                <a:solidFill>
                  <a:srgbClr val="000000"/>
                </a:solidFill>
              </a:rPr>
              <a:t> DIVIDE </a:t>
            </a:r>
            <a:r>
              <a:rPr lang="en-US" sz="1800" dirty="0" err="1">
                <a:solidFill>
                  <a:srgbClr val="000000"/>
                </a:solidFill>
              </a:rPr>
              <a:t>expr</a:t>
            </a:r>
            <a:r>
              <a:rPr lang="en-US" sz="1800" dirty="0">
                <a:solidFill>
                  <a:srgbClr val="000000"/>
                </a:solidFill>
              </a:rPr>
              <a:t> </a:t>
            </a:r>
            <a:r>
              <a:rPr lang="en-US" sz="1800" dirty="0" smtClean="0">
                <a:solidFill>
                  <a:srgbClr val="000000"/>
                </a:solidFill>
              </a:rPr>
              <a:t>  </a:t>
            </a:r>
            <a:r>
              <a:rPr lang="en-US" sz="1800" dirty="0" smtClean="0">
                <a:solidFill>
                  <a:srgbClr val="800000"/>
                </a:solidFill>
              </a:rPr>
              <a:t>{</a:t>
            </a:r>
            <a:r>
              <a:rPr lang="en-US" sz="1800" dirty="0" smtClean="0">
                <a:solidFill>
                  <a:srgbClr val="000000"/>
                </a:solidFill>
              </a:rPr>
              <a:t> </a:t>
            </a:r>
            <a:r>
              <a:rPr lang="en-US" sz="1800" dirty="0" err="1">
                <a:solidFill>
                  <a:srgbClr val="000000"/>
                </a:solidFill>
              </a:rPr>
              <a:t>Binop</a:t>
            </a:r>
            <a:r>
              <a:rPr lang="en-US" sz="1800" dirty="0">
                <a:solidFill>
                  <a:srgbClr val="800000"/>
                </a:solidFill>
              </a:rPr>
              <a:t>($</a:t>
            </a:r>
            <a:r>
              <a:rPr lang="en-US" sz="1800" dirty="0">
                <a:solidFill>
                  <a:srgbClr val="008080"/>
                </a:solidFill>
              </a:rPr>
              <a:t>1</a:t>
            </a:r>
            <a:r>
              <a:rPr lang="en-US" sz="1800" dirty="0">
                <a:solidFill>
                  <a:srgbClr val="800000"/>
                </a:solidFill>
              </a:rPr>
              <a:t>,</a:t>
            </a:r>
            <a:r>
              <a:rPr lang="en-US" sz="1800" dirty="0">
                <a:solidFill>
                  <a:srgbClr val="000000"/>
                </a:solidFill>
              </a:rPr>
              <a:t> </a:t>
            </a:r>
            <a:r>
              <a:rPr lang="en-US" sz="1800" dirty="0" err="1">
                <a:solidFill>
                  <a:srgbClr val="000000"/>
                </a:solidFill>
              </a:rPr>
              <a:t>Div</a:t>
            </a:r>
            <a:r>
              <a:rPr lang="en-US" sz="1800" dirty="0">
                <a:solidFill>
                  <a:srgbClr val="800000"/>
                </a:solidFill>
              </a:rPr>
              <a:t>,</a:t>
            </a:r>
            <a:r>
              <a:rPr lang="en-US" sz="1800" dirty="0">
                <a:solidFill>
                  <a:srgbClr val="000000"/>
                </a:solidFill>
              </a:rPr>
              <a:t> </a:t>
            </a:r>
            <a:r>
              <a:rPr lang="en-US" sz="1800" dirty="0">
                <a:solidFill>
                  <a:srgbClr val="800000"/>
                </a:solidFill>
              </a:rPr>
              <a:t>$</a:t>
            </a:r>
            <a:r>
              <a:rPr lang="en-US" sz="1800" dirty="0">
                <a:solidFill>
                  <a:srgbClr val="008080"/>
                </a:solidFill>
              </a:rPr>
              <a:t>3</a:t>
            </a:r>
            <a:r>
              <a:rPr lang="en-US" sz="1800" dirty="0">
                <a:solidFill>
                  <a:srgbClr val="800000"/>
                </a:solidFill>
              </a:rPr>
              <a:t>)</a:t>
            </a:r>
            <a:r>
              <a:rPr lang="en-US" sz="1800" dirty="0">
                <a:solidFill>
                  <a:srgbClr val="000000"/>
                </a:solidFill>
              </a:rPr>
              <a:t> </a:t>
            </a:r>
            <a:r>
              <a:rPr lang="en-US" sz="1800" dirty="0">
                <a:solidFill>
                  <a:srgbClr val="800000"/>
                </a:solidFill>
              </a:rPr>
              <a:t>}</a:t>
            </a:r>
          </a:p>
          <a:p>
            <a:pPr marL="0" indent="0" fontAlgn="auto">
              <a:spcAft>
                <a:spcPts val="0"/>
              </a:spcAft>
              <a:buFont typeface="Arial" pitchFamily="34" charset="0"/>
              <a:buNone/>
              <a:defRPr/>
            </a:pPr>
            <a:r>
              <a:rPr lang="en-US" sz="1800" dirty="0" smtClean="0">
                <a:solidFill>
                  <a:srgbClr val="800000"/>
                </a:solidFill>
              </a:rPr>
              <a:t>   |</a:t>
            </a:r>
            <a:r>
              <a:rPr lang="en-US" sz="1800" dirty="0" smtClean="0">
                <a:solidFill>
                  <a:srgbClr val="000000"/>
                </a:solidFill>
              </a:rPr>
              <a:t> LITERAL                   </a:t>
            </a:r>
            <a:r>
              <a:rPr lang="en-US" sz="1800" dirty="0">
                <a:solidFill>
                  <a:srgbClr val="800000"/>
                </a:solidFill>
              </a:rPr>
              <a:t>{</a:t>
            </a:r>
            <a:r>
              <a:rPr lang="en-US" sz="1800" dirty="0">
                <a:solidFill>
                  <a:srgbClr val="000000"/>
                </a:solidFill>
              </a:rPr>
              <a:t> Lit</a:t>
            </a:r>
            <a:r>
              <a:rPr lang="en-US" sz="1800" dirty="0">
                <a:solidFill>
                  <a:srgbClr val="800000"/>
                </a:solidFill>
              </a:rPr>
              <a:t>($</a:t>
            </a:r>
            <a:r>
              <a:rPr lang="en-US" sz="1800" dirty="0">
                <a:solidFill>
                  <a:srgbClr val="008080"/>
                </a:solidFill>
              </a:rPr>
              <a:t>1</a:t>
            </a:r>
            <a:r>
              <a:rPr lang="en-US" sz="1800" dirty="0">
                <a:solidFill>
                  <a:srgbClr val="800000"/>
                </a:solidFill>
              </a:rPr>
              <a:t>)</a:t>
            </a:r>
            <a:r>
              <a:rPr lang="en-US" sz="1800" dirty="0">
                <a:solidFill>
                  <a:srgbClr val="000000"/>
                </a:solidFill>
              </a:rPr>
              <a:t> </a:t>
            </a:r>
            <a:r>
              <a:rPr lang="en-US" sz="1800" dirty="0">
                <a:solidFill>
                  <a:srgbClr val="800000"/>
                </a:solidFill>
              </a:rPr>
              <a:t>}</a:t>
            </a: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39762"/>
          </a:xfrm>
          <a:solidFill>
            <a:schemeClr val="tx2">
              <a:lumMod val="60000"/>
              <a:lumOff val="40000"/>
            </a:schemeClr>
          </a:solidFill>
        </p:spPr>
        <p:txBody>
          <a:bodyPr rtlCol="0">
            <a:normAutofit fontScale="90000"/>
          </a:bodyPr>
          <a:lstStyle/>
          <a:p>
            <a:pPr fontAlgn="auto">
              <a:spcAft>
                <a:spcPts val="0"/>
              </a:spcAft>
              <a:defRPr/>
            </a:pPr>
            <a:r>
              <a:rPr lang="en-US" dirty="0">
                <a:solidFill>
                  <a:schemeClr val="bg1"/>
                </a:solidFill>
                <a:latin typeface="Times New Roman" pitchFamily="18" charset="0"/>
                <a:cs typeface="Times New Roman" pitchFamily="18" charset="0"/>
              </a:rPr>
              <a:t>Implementing an Interpreter in OCaml</a:t>
            </a:r>
          </a:p>
        </p:txBody>
      </p:sp>
      <p:sp>
        <p:nvSpPr>
          <p:cNvPr id="4" name="Title 1"/>
          <p:cNvSpPr txBox="1">
            <a:spLocks/>
          </p:cNvSpPr>
          <p:nvPr/>
        </p:nvSpPr>
        <p:spPr>
          <a:xfrm>
            <a:off x="457200" y="6357938"/>
            <a:ext cx="8229600" cy="320675"/>
          </a:xfrm>
          <a:prstGeom prst="rect">
            <a:avLst/>
          </a:prstGeom>
          <a:solidFill>
            <a:schemeClr val="tx2">
              <a:lumMod val="60000"/>
              <a:lumOff val="40000"/>
            </a:schemeClr>
          </a:solidFill>
        </p:spPr>
        <p:txBody>
          <a:bodyPr anchor="ctr">
            <a:normAutofit fontScale="250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fontAlgn="auto">
              <a:spcAft>
                <a:spcPts val="0"/>
              </a:spcAft>
              <a:defRPr/>
            </a:pPr>
            <a:r>
              <a:rPr lang="en-US" dirty="0" smtClean="0">
                <a:solidFill>
                  <a:schemeClr val="bg1"/>
                </a:solidFill>
                <a:latin typeface="Times New Roman" pitchFamily="18" charset="0"/>
                <a:cs typeface="Times New Roman" pitchFamily="18" charset="0"/>
              </a:rPr>
              <a:t>COMS W4115 - PLT    Columbia University		          </a:t>
            </a:r>
            <a:fld id="{5BBC7E64-7504-4E7B-81A7-1DB37D181725}" type="slidenum">
              <a:rPr lang="en-US" smtClean="0">
                <a:solidFill>
                  <a:schemeClr val="bg1"/>
                </a:solidFill>
                <a:latin typeface="Times New Roman" pitchFamily="18" charset="0"/>
                <a:cs typeface="Times New Roman" pitchFamily="18" charset="0"/>
              </a:rPr>
              <a:pPr algn="l" fontAlgn="auto">
                <a:spcAft>
                  <a:spcPts val="0"/>
                </a:spcAft>
                <a:defRPr/>
              </a:pPr>
              <a:t>28</a:t>
            </a:fld>
            <a:r>
              <a:rPr lang="en-US" dirty="0" smtClean="0">
                <a:solidFill>
                  <a:schemeClr val="bg1"/>
                </a:solidFill>
                <a:latin typeface="Times New Roman" pitchFamily="18" charset="0"/>
                <a:cs typeface="Times New Roman" pitchFamily="18" charset="0"/>
              </a:rPr>
              <a:t>			                   April 24, 2013</a:t>
            </a:r>
            <a:endParaRPr lang="en-US" dirty="0">
              <a:solidFill>
                <a:schemeClr val="bg1"/>
              </a:solidFill>
              <a:latin typeface="Times New Roman" pitchFamily="18" charset="0"/>
              <a:cs typeface="Times New Roman" pitchFamily="18" charset="0"/>
            </a:endParaRPr>
          </a:p>
        </p:txBody>
      </p:sp>
      <p:sp>
        <p:nvSpPr>
          <p:cNvPr id="65539" name="Content Placeholder 2"/>
          <p:cNvSpPr txBox="1">
            <a:spLocks/>
          </p:cNvSpPr>
          <p:nvPr/>
        </p:nvSpPr>
        <p:spPr bwMode="auto">
          <a:xfrm>
            <a:off x="442913" y="3048000"/>
            <a:ext cx="2590800" cy="1143000"/>
          </a:xfrm>
          <a:prstGeom prst="rect">
            <a:avLst/>
          </a:prstGeom>
          <a:noFill/>
          <a:ln w="9525">
            <a:noFill/>
            <a:miter lim="800000"/>
            <a:headEnd/>
            <a:tailEnd/>
          </a:ln>
        </p:spPr>
        <p:txBody>
          <a:bodyPr/>
          <a:lstStyle/>
          <a:p>
            <a:pPr algn="ctr">
              <a:spcBef>
                <a:spcPct val="20000"/>
              </a:spcBef>
              <a:buFont typeface="Arial" charset="0"/>
              <a:buNone/>
            </a:pPr>
            <a:r>
              <a:rPr lang="en-US" sz="2800">
                <a:latin typeface="Times New Roman" pitchFamily="18" charset="0"/>
                <a:cs typeface="Times New Roman" pitchFamily="18" charset="0"/>
              </a:rPr>
              <a:t>AST Walker:</a:t>
            </a:r>
          </a:p>
          <a:p>
            <a:pPr algn="ctr">
              <a:spcBef>
                <a:spcPct val="20000"/>
              </a:spcBef>
              <a:buFont typeface="Arial" charset="0"/>
              <a:buNone/>
            </a:pPr>
            <a:r>
              <a:rPr lang="en-US" sz="2800">
                <a:latin typeface="Times New Roman" pitchFamily="18" charset="0"/>
                <a:cs typeface="Times New Roman" pitchFamily="18" charset="0"/>
              </a:rPr>
              <a:t>calc.ml</a:t>
            </a:r>
          </a:p>
        </p:txBody>
      </p:sp>
      <p:sp>
        <p:nvSpPr>
          <p:cNvPr id="6" name="Content Placeholder 2"/>
          <p:cNvSpPr txBox="1">
            <a:spLocks/>
          </p:cNvSpPr>
          <p:nvPr/>
        </p:nvSpPr>
        <p:spPr>
          <a:xfrm>
            <a:off x="3429000" y="1143000"/>
            <a:ext cx="4724400" cy="4953000"/>
          </a:xfrm>
          <a:prstGeom prst="rect">
            <a:avLst/>
          </a:prstGeom>
          <a:solidFill>
            <a:schemeClr val="bg1">
              <a:lumMod val="75000"/>
            </a:schemeClr>
          </a:solidFill>
          <a:effectLst>
            <a:outerShdw blurRad="50800" dist="38100" dir="5400000" algn="t" rotWithShape="0">
              <a:prstClr val="black">
                <a:alpha val="40000"/>
              </a:prstClr>
            </a:outerShdw>
          </a:effectLst>
        </p:spPr>
        <p:txBody>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fontAlgn="auto">
              <a:spcAft>
                <a:spcPts val="0"/>
              </a:spcAft>
              <a:buFont typeface="Arial" pitchFamily="34" charset="0"/>
              <a:buNone/>
              <a:defRPr/>
            </a:pPr>
            <a:r>
              <a:rPr lang="en-US" sz="1800" b="1" dirty="0">
                <a:solidFill>
                  <a:srgbClr val="7F0055"/>
                </a:solidFill>
              </a:rPr>
              <a:t>open</a:t>
            </a:r>
            <a:r>
              <a:rPr lang="en-US" sz="1800" b="1" dirty="0">
                <a:solidFill>
                  <a:srgbClr val="000000"/>
                </a:solidFill>
              </a:rPr>
              <a:t> </a:t>
            </a:r>
            <a:r>
              <a:rPr lang="en-US" sz="1800" dirty="0" err="1">
                <a:solidFill>
                  <a:srgbClr val="000000"/>
                </a:solidFill>
              </a:rPr>
              <a:t>Ast</a:t>
            </a:r>
            <a:endParaRPr lang="en-US" sz="1800" dirty="0">
              <a:solidFill>
                <a:srgbClr val="000000"/>
              </a:solidFill>
            </a:endParaRPr>
          </a:p>
          <a:p>
            <a:pPr marL="0" indent="0" fontAlgn="auto">
              <a:spcAft>
                <a:spcPts val="0"/>
              </a:spcAft>
              <a:buFont typeface="Arial" pitchFamily="34" charset="0"/>
              <a:buNone/>
              <a:defRPr/>
            </a:pPr>
            <a:r>
              <a:rPr lang="en-US" sz="1800" b="1" dirty="0">
                <a:solidFill>
                  <a:srgbClr val="7F0055"/>
                </a:solidFill>
              </a:rPr>
              <a:t>let</a:t>
            </a:r>
            <a:r>
              <a:rPr lang="en-US" sz="1800" b="1" dirty="0">
                <a:solidFill>
                  <a:srgbClr val="000000"/>
                </a:solidFill>
              </a:rPr>
              <a:t> </a:t>
            </a:r>
            <a:r>
              <a:rPr lang="en-US" sz="1800" b="1" dirty="0">
                <a:solidFill>
                  <a:srgbClr val="7F0055"/>
                </a:solidFill>
              </a:rPr>
              <a:t>rec</a:t>
            </a:r>
            <a:r>
              <a:rPr lang="en-US" sz="1800" b="1" dirty="0">
                <a:solidFill>
                  <a:srgbClr val="000000"/>
                </a:solidFill>
              </a:rPr>
              <a:t> </a:t>
            </a:r>
            <a:r>
              <a:rPr lang="en-US" sz="1800" dirty="0" err="1">
                <a:solidFill>
                  <a:srgbClr val="000000"/>
                </a:solidFill>
              </a:rPr>
              <a:t>eval</a:t>
            </a:r>
            <a:r>
              <a:rPr lang="en-US" sz="1800" dirty="0">
                <a:solidFill>
                  <a:srgbClr val="000000"/>
                </a:solidFill>
              </a:rPr>
              <a:t> </a:t>
            </a:r>
            <a:r>
              <a:rPr lang="en-US" sz="1800" dirty="0">
                <a:solidFill>
                  <a:srgbClr val="800000"/>
                </a:solidFill>
              </a:rPr>
              <a:t>=</a:t>
            </a:r>
            <a:r>
              <a:rPr lang="en-US" sz="1800" dirty="0">
                <a:solidFill>
                  <a:srgbClr val="000000"/>
                </a:solidFill>
              </a:rPr>
              <a:t> </a:t>
            </a:r>
            <a:r>
              <a:rPr lang="en-US" sz="1800" b="1" dirty="0">
                <a:solidFill>
                  <a:srgbClr val="7F0055"/>
                </a:solidFill>
              </a:rPr>
              <a:t>function</a:t>
            </a:r>
          </a:p>
          <a:p>
            <a:pPr marL="0" indent="0" fontAlgn="auto">
              <a:spcAft>
                <a:spcPts val="0"/>
              </a:spcAft>
              <a:buFont typeface="Arial" pitchFamily="34" charset="0"/>
              <a:buNone/>
              <a:defRPr/>
            </a:pPr>
            <a:r>
              <a:rPr lang="en-US" sz="1800" dirty="0" smtClean="0">
                <a:solidFill>
                  <a:srgbClr val="000000"/>
                </a:solidFill>
              </a:rPr>
              <a:t>      Lit</a:t>
            </a:r>
            <a:r>
              <a:rPr lang="en-US" sz="1800" dirty="0" smtClean="0">
                <a:solidFill>
                  <a:srgbClr val="800000"/>
                </a:solidFill>
              </a:rPr>
              <a:t>(</a:t>
            </a:r>
            <a:r>
              <a:rPr lang="en-US" sz="1800" dirty="0" smtClean="0">
                <a:solidFill>
                  <a:srgbClr val="000000"/>
                </a:solidFill>
              </a:rPr>
              <a:t>x</a:t>
            </a:r>
            <a:r>
              <a:rPr lang="en-US" sz="1800" dirty="0">
                <a:solidFill>
                  <a:srgbClr val="800000"/>
                </a:solidFill>
              </a:rPr>
              <a:t>)</a:t>
            </a:r>
            <a:r>
              <a:rPr lang="en-US" sz="1800" dirty="0">
                <a:solidFill>
                  <a:srgbClr val="000000"/>
                </a:solidFill>
              </a:rPr>
              <a:t> </a:t>
            </a:r>
            <a:r>
              <a:rPr lang="en-US" sz="1800" dirty="0" smtClean="0">
                <a:solidFill>
                  <a:srgbClr val="800000"/>
                </a:solidFill>
              </a:rPr>
              <a:t>-&gt; </a:t>
            </a:r>
            <a:r>
              <a:rPr lang="en-US" sz="1800" dirty="0" smtClean="0">
                <a:solidFill>
                  <a:srgbClr val="000000"/>
                </a:solidFill>
              </a:rPr>
              <a:t>x</a:t>
            </a:r>
            <a:endParaRPr lang="en-US" sz="1800" dirty="0">
              <a:solidFill>
                <a:srgbClr val="000000"/>
              </a:solidFill>
            </a:endParaRPr>
          </a:p>
          <a:p>
            <a:pPr marL="0" indent="0" fontAlgn="auto">
              <a:spcAft>
                <a:spcPts val="0"/>
              </a:spcAft>
              <a:buFont typeface="Arial" pitchFamily="34" charset="0"/>
              <a:buNone/>
              <a:defRPr/>
            </a:pPr>
            <a:r>
              <a:rPr lang="en-US" sz="1800" dirty="0" smtClean="0">
                <a:solidFill>
                  <a:srgbClr val="800000"/>
                </a:solidFill>
              </a:rPr>
              <a:t>   |</a:t>
            </a:r>
            <a:r>
              <a:rPr lang="en-US" sz="1800" dirty="0" smtClean="0">
                <a:solidFill>
                  <a:srgbClr val="000000"/>
                </a:solidFill>
              </a:rPr>
              <a:t> </a:t>
            </a:r>
            <a:r>
              <a:rPr lang="en-US" sz="1800" dirty="0" err="1" smtClean="0">
                <a:solidFill>
                  <a:srgbClr val="000000"/>
                </a:solidFill>
              </a:rPr>
              <a:t>Binop</a:t>
            </a:r>
            <a:r>
              <a:rPr lang="en-US" sz="1800" dirty="0" smtClean="0">
                <a:solidFill>
                  <a:srgbClr val="000000"/>
                </a:solidFill>
              </a:rPr>
              <a:t> </a:t>
            </a:r>
            <a:r>
              <a:rPr lang="en-US" sz="1800" dirty="0" smtClean="0">
                <a:solidFill>
                  <a:srgbClr val="800000"/>
                </a:solidFill>
              </a:rPr>
              <a:t>(</a:t>
            </a:r>
            <a:r>
              <a:rPr lang="en-US" sz="1800" dirty="0" smtClean="0">
                <a:solidFill>
                  <a:srgbClr val="000000"/>
                </a:solidFill>
              </a:rPr>
              <a:t>e1</a:t>
            </a:r>
            <a:r>
              <a:rPr lang="en-US" sz="1800" dirty="0">
                <a:solidFill>
                  <a:srgbClr val="800000"/>
                </a:solidFill>
              </a:rPr>
              <a:t>,</a:t>
            </a:r>
            <a:r>
              <a:rPr lang="en-US" sz="1800" dirty="0">
                <a:solidFill>
                  <a:srgbClr val="000000"/>
                </a:solidFill>
              </a:rPr>
              <a:t> op</a:t>
            </a:r>
            <a:r>
              <a:rPr lang="en-US" sz="1800" dirty="0">
                <a:solidFill>
                  <a:srgbClr val="800000"/>
                </a:solidFill>
              </a:rPr>
              <a:t>,</a:t>
            </a:r>
            <a:r>
              <a:rPr lang="en-US" sz="1800" dirty="0">
                <a:solidFill>
                  <a:srgbClr val="000000"/>
                </a:solidFill>
              </a:rPr>
              <a:t> e2</a:t>
            </a:r>
            <a:r>
              <a:rPr lang="en-US" sz="1800" dirty="0">
                <a:solidFill>
                  <a:srgbClr val="800000"/>
                </a:solidFill>
              </a:rPr>
              <a:t>)</a:t>
            </a:r>
            <a:r>
              <a:rPr lang="en-US" sz="1800" dirty="0">
                <a:solidFill>
                  <a:srgbClr val="000000"/>
                </a:solidFill>
              </a:rPr>
              <a:t> </a:t>
            </a:r>
            <a:r>
              <a:rPr lang="en-US" sz="1800" dirty="0" smtClean="0">
                <a:solidFill>
                  <a:srgbClr val="800000"/>
                </a:solidFill>
              </a:rPr>
              <a:t>-&gt;</a:t>
            </a:r>
            <a:endParaRPr lang="en-US" sz="1800" dirty="0">
              <a:solidFill>
                <a:srgbClr val="800000"/>
              </a:solidFill>
            </a:endParaRPr>
          </a:p>
          <a:p>
            <a:pPr marL="0" indent="0" fontAlgn="auto">
              <a:spcAft>
                <a:spcPts val="0"/>
              </a:spcAft>
              <a:buFont typeface="Arial" pitchFamily="34" charset="0"/>
              <a:buNone/>
              <a:defRPr/>
            </a:pPr>
            <a:r>
              <a:rPr lang="en-US" sz="1800" b="1" dirty="0" smtClean="0">
                <a:solidFill>
                  <a:srgbClr val="7F0055"/>
                </a:solidFill>
              </a:rPr>
              <a:t>         let</a:t>
            </a:r>
            <a:r>
              <a:rPr lang="en-US" sz="1800" b="1" dirty="0" smtClean="0">
                <a:solidFill>
                  <a:srgbClr val="000000"/>
                </a:solidFill>
              </a:rPr>
              <a:t> </a:t>
            </a:r>
            <a:r>
              <a:rPr lang="en-US" sz="1800" dirty="0">
                <a:solidFill>
                  <a:srgbClr val="000000"/>
                </a:solidFill>
              </a:rPr>
              <a:t>v1 </a:t>
            </a:r>
            <a:r>
              <a:rPr lang="en-US" sz="1800" dirty="0">
                <a:solidFill>
                  <a:srgbClr val="800000"/>
                </a:solidFill>
              </a:rPr>
              <a:t>=</a:t>
            </a:r>
            <a:r>
              <a:rPr lang="en-US" sz="1800" dirty="0">
                <a:solidFill>
                  <a:srgbClr val="000000"/>
                </a:solidFill>
              </a:rPr>
              <a:t> </a:t>
            </a:r>
            <a:r>
              <a:rPr lang="en-US" sz="1800" dirty="0" err="1">
                <a:solidFill>
                  <a:srgbClr val="000000"/>
                </a:solidFill>
              </a:rPr>
              <a:t>eval</a:t>
            </a:r>
            <a:r>
              <a:rPr lang="en-US" sz="1800" dirty="0">
                <a:solidFill>
                  <a:srgbClr val="000000"/>
                </a:solidFill>
              </a:rPr>
              <a:t> e1 </a:t>
            </a:r>
            <a:r>
              <a:rPr lang="en-US" sz="1800" b="1" dirty="0">
                <a:solidFill>
                  <a:srgbClr val="7F0055"/>
                </a:solidFill>
              </a:rPr>
              <a:t>and</a:t>
            </a:r>
            <a:r>
              <a:rPr lang="en-US" sz="1800" b="1" dirty="0">
                <a:solidFill>
                  <a:srgbClr val="000000"/>
                </a:solidFill>
              </a:rPr>
              <a:t> </a:t>
            </a:r>
            <a:r>
              <a:rPr lang="en-US" sz="1800" dirty="0">
                <a:solidFill>
                  <a:srgbClr val="000000"/>
                </a:solidFill>
              </a:rPr>
              <a:t>v2 </a:t>
            </a:r>
            <a:r>
              <a:rPr lang="en-US" sz="1800" dirty="0">
                <a:solidFill>
                  <a:srgbClr val="800000"/>
                </a:solidFill>
              </a:rPr>
              <a:t>=</a:t>
            </a:r>
            <a:r>
              <a:rPr lang="en-US" sz="1800" dirty="0">
                <a:solidFill>
                  <a:srgbClr val="000000"/>
                </a:solidFill>
              </a:rPr>
              <a:t> </a:t>
            </a:r>
            <a:r>
              <a:rPr lang="en-US" sz="1800" dirty="0" err="1">
                <a:solidFill>
                  <a:srgbClr val="000000"/>
                </a:solidFill>
              </a:rPr>
              <a:t>eval</a:t>
            </a:r>
            <a:r>
              <a:rPr lang="en-US" sz="1800" dirty="0">
                <a:solidFill>
                  <a:srgbClr val="000000"/>
                </a:solidFill>
              </a:rPr>
              <a:t> e2 </a:t>
            </a:r>
            <a:r>
              <a:rPr lang="en-US" sz="1800" b="1" dirty="0">
                <a:solidFill>
                  <a:srgbClr val="7F0055"/>
                </a:solidFill>
              </a:rPr>
              <a:t>in</a:t>
            </a:r>
          </a:p>
          <a:p>
            <a:pPr marL="0" indent="0" fontAlgn="auto">
              <a:spcAft>
                <a:spcPts val="0"/>
              </a:spcAft>
              <a:buFont typeface="Arial" pitchFamily="34" charset="0"/>
              <a:buNone/>
              <a:defRPr/>
            </a:pPr>
            <a:r>
              <a:rPr lang="en-US" sz="1800" b="1" dirty="0" smtClean="0">
                <a:solidFill>
                  <a:srgbClr val="7F0055"/>
                </a:solidFill>
              </a:rPr>
              <a:t>         match</a:t>
            </a:r>
            <a:r>
              <a:rPr lang="en-US" sz="1800" b="1" dirty="0" smtClean="0">
                <a:solidFill>
                  <a:srgbClr val="000000"/>
                </a:solidFill>
              </a:rPr>
              <a:t> </a:t>
            </a:r>
            <a:r>
              <a:rPr lang="en-US" sz="1800" dirty="0">
                <a:solidFill>
                  <a:srgbClr val="000000"/>
                </a:solidFill>
              </a:rPr>
              <a:t>op</a:t>
            </a:r>
            <a:r>
              <a:rPr lang="en-US" sz="1800" b="1" dirty="0">
                <a:solidFill>
                  <a:srgbClr val="000000"/>
                </a:solidFill>
              </a:rPr>
              <a:t> </a:t>
            </a:r>
            <a:r>
              <a:rPr lang="en-US" sz="1800" b="1" dirty="0">
                <a:solidFill>
                  <a:srgbClr val="7F0055"/>
                </a:solidFill>
              </a:rPr>
              <a:t>with</a:t>
            </a:r>
          </a:p>
          <a:p>
            <a:pPr marL="0" indent="0" fontAlgn="auto">
              <a:spcAft>
                <a:spcPts val="0"/>
              </a:spcAft>
              <a:buFont typeface="Arial" pitchFamily="34" charset="0"/>
              <a:buNone/>
              <a:defRPr/>
            </a:pPr>
            <a:r>
              <a:rPr lang="en-US" sz="1800" dirty="0" smtClean="0">
                <a:solidFill>
                  <a:srgbClr val="000000"/>
                </a:solidFill>
              </a:rPr>
              <a:t>              Add </a:t>
            </a:r>
            <a:r>
              <a:rPr lang="en-US" sz="1800" dirty="0" smtClean="0">
                <a:solidFill>
                  <a:srgbClr val="800000"/>
                </a:solidFill>
              </a:rPr>
              <a:t>-&gt; </a:t>
            </a:r>
            <a:r>
              <a:rPr lang="en-US" sz="1800" dirty="0" smtClean="0">
                <a:solidFill>
                  <a:srgbClr val="000000"/>
                </a:solidFill>
              </a:rPr>
              <a:t>v1 </a:t>
            </a:r>
            <a:r>
              <a:rPr lang="en-US" sz="1800" dirty="0">
                <a:solidFill>
                  <a:srgbClr val="800000"/>
                </a:solidFill>
              </a:rPr>
              <a:t>+</a:t>
            </a:r>
            <a:r>
              <a:rPr lang="en-US" sz="1800" dirty="0">
                <a:solidFill>
                  <a:srgbClr val="000000"/>
                </a:solidFill>
              </a:rPr>
              <a:t> v2</a:t>
            </a:r>
          </a:p>
          <a:p>
            <a:pPr marL="0" indent="0" fontAlgn="auto">
              <a:spcAft>
                <a:spcPts val="0"/>
              </a:spcAft>
              <a:buFont typeface="Arial" pitchFamily="34" charset="0"/>
              <a:buNone/>
              <a:defRPr/>
            </a:pPr>
            <a:r>
              <a:rPr lang="en-US" sz="1800" dirty="0" smtClean="0">
                <a:solidFill>
                  <a:srgbClr val="800000"/>
                </a:solidFill>
              </a:rPr>
              <a:t>         |</a:t>
            </a:r>
            <a:r>
              <a:rPr lang="en-US" sz="1800" dirty="0" smtClean="0">
                <a:solidFill>
                  <a:srgbClr val="000000"/>
                </a:solidFill>
              </a:rPr>
              <a:t>   Sub </a:t>
            </a:r>
            <a:r>
              <a:rPr lang="en-US" sz="1800" dirty="0" smtClean="0">
                <a:solidFill>
                  <a:srgbClr val="800000"/>
                </a:solidFill>
              </a:rPr>
              <a:t>-&gt; </a:t>
            </a:r>
            <a:r>
              <a:rPr lang="en-US" sz="1800" dirty="0" smtClean="0">
                <a:solidFill>
                  <a:srgbClr val="000000"/>
                </a:solidFill>
              </a:rPr>
              <a:t>v1 </a:t>
            </a:r>
            <a:r>
              <a:rPr lang="en-US" sz="1800" dirty="0">
                <a:solidFill>
                  <a:srgbClr val="800000"/>
                </a:solidFill>
              </a:rPr>
              <a:t>- </a:t>
            </a:r>
            <a:r>
              <a:rPr lang="en-US" sz="1800" dirty="0">
                <a:solidFill>
                  <a:srgbClr val="000000"/>
                </a:solidFill>
              </a:rPr>
              <a:t>v2</a:t>
            </a:r>
          </a:p>
          <a:p>
            <a:pPr marL="0" indent="0" fontAlgn="auto">
              <a:spcAft>
                <a:spcPts val="0"/>
              </a:spcAft>
              <a:buFont typeface="Arial" pitchFamily="34" charset="0"/>
              <a:buNone/>
              <a:defRPr/>
            </a:pPr>
            <a:r>
              <a:rPr lang="en-US" sz="1800" dirty="0" smtClean="0">
                <a:solidFill>
                  <a:srgbClr val="800000"/>
                </a:solidFill>
              </a:rPr>
              <a:t>         | </a:t>
            </a:r>
            <a:r>
              <a:rPr lang="en-US" sz="1800" dirty="0" smtClean="0">
                <a:solidFill>
                  <a:srgbClr val="000000"/>
                </a:solidFill>
              </a:rPr>
              <a:t>  </a:t>
            </a:r>
            <a:r>
              <a:rPr lang="en-US" sz="1800" dirty="0" err="1" smtClean="0">
                <a:solidFill>
                  <a:srgbClr val="000000"/>
                </a:solidFill>
              </a:rPr>
              <a:t>Mul</a:t>
            </a:r>
            <a:r>
              <a:rPr lang="en-US" sz="1800" dirty="0" smtClean="0">
                <a:solidFill>
                  <a:srgbClr val="000000"/>
                </a:solidFill>
              </a:rPr>
              <a:t> </a:t>
            </a:r>
            <a:r>
              <a:rPr lang="en-US" sz="1800" dirty="0" smtClean="0">
                <a:solidFill>
                  <a:srgbClr val="800000"/>
                </a:solidFill>
              </a:rPr>
              <a:t>-&gt;</a:t>
            </a:r>
            <a:r>
              <a:rPr lang="en-US" sz="1800" dirty="0" smtClean="0">
                <a:solidFill>
                  <a:srgbClr val="000000"/>
                </a:solidFill>
              </a:rPr>
              <a:t>v1 </a:t>
            </a:r>
            <a:r>
              <a:rPr lang="en-US" sz="1800" dirty="0">
                <a:solidFill>
                  <a:srgbClr val="800000"/>
                </a:solidFill>
              </a:rPr>
              <a:t>*</a:t>
            </a:r>
            <a:r>
              <a:rPr lang="en-US" sz="1800" dirty="0">
                <a:solidFill>
                  <a:srgbClr val="000000"/>
                </a:solidFill>
              </a:rPr>
              <a:t> v2</a:t>
            </a:r>
          </a:p>
          <a:p>
            <a:pPr marL="0" indent="0" fontAlgn="auto">
              <a:spcAft>
                <a:spcPts val="0"/>
              </a:spcAft>
              <a:buFont typeface="Arial" pitchFamily="34" charset="0"/>
              <a:buNone/>
              <a:defRPr/>
            </a:pPr>
            <a:r>
              <a:rPr lang="en-US" sz="1800" dirty="0" smtClean="0">
                <a:solidFill>
                  <a:srgbClr val="800000"/>
                </a:solidFill>
              </a:rPr>
              <a:t>         |</a:t>
            </a:r>
            <a:r>
              <a:rPr lang="en-US" sz="1800" dirty="0" smtClean="0">
                <a:solidFill>
                  <a:srgbClr val="000000"/>
                </a:solidFill>
              </a:rPr>
              <a:t>   </a:t>
            </a:r>
            <a:r>
              <a:rPr lang="en-US" sz="1800" dirty="0" err="1" smtClean="0">
                <a:solidFill>
                  <a:srgbClr val="000000"/>
                </a:solidFill>
              </a:rPr>
              <a:t>Div</a:t>
            </a:r>
            <a:r>
              <a:rPr lang="en-US" sz="1800" dirty="0" smtClean="0">
                <a:solidFill>
                  <a:srgbClr val="000000"/>
                </a:solidFill>
              </a:rPr>
              <a:t> </a:t>
            </a:r>
            <a:r>
              <a:rPr lang="en-US" sz="1800" dirty="0" smtClean="0">
                <a:solidFill>
                  <a:srgbClr val="800000"/>
                </a:solidFill>
              </a:rPr>
              <a:t>-&gt; </a:t>
            </a:r>
            <a:r>
              <a:rPr lang="en-US" sz="1800" dirty="0" smtClean="0">
                <a:solidFill>
                  <a:srgbClr val="000000"/>
                </a:solidFill>
              </a:rPr>
              <a:t>v1 </a:t>
            </a:r>
            <a:r>
              <a:rPr lang="en-US" sz="1800" dirty="0">
                <a:solidFill>
                  <a:srgbClr val="800000"/>
                </a:solidFill>
              </a:rPr>
              <a:t>/</a:t>
            </a:r>
            <a:r>
              <a:rPr lang="en-US" sz="1800" dirty="0">
                <a:solidFill>
                  <a:srgbClr val="000000"/>
                </a:solidFill>
              </a:rPr>
              <a:t> </a:t>
            </a:r>
            <a:r>
              <a:rPr lang="en-US" sz="1800" dirty="0" smtClean="0">
                <a:solidFill>
                  <a:srgbClr val="000000"/>
                </a:solidFill>
              </a:rPr>
              <a:t>v2</a:t>
            </a:r>
          </a:p>
          <a:p>
            <a:pPr marL="0" indent="0" fontAlgn="auto">
              <a:spcAft>
                <a:spcPts val="0"/>
              </a:spcAft>
              <a:buFont typeface="Arial" pitchFamily="34" charset="0"/>
              <a:buNone/>
              <a:defRPr/>
            </a:pPr>
            <a:endParaRPr lang="en-US" sz="800" dirty="0" smtClean="0">
              <a:solidFill>
                <a:srgbClr val="000000"/>
              </a:solidFill>
            </a:endParaRPr>
          </a:p>
          <a:p>
            <a:pPr marL="0" indent="0" fontAlgn="auto">
              <a:spcAft>
                <a:spcPts val="0"/>
              </a:spcAft>
              <a:buFont typeface="Arial" pitchFamily="34" charset="0"/>
              <a:buNone/>
              <a:defRPr/>
            </a:pPr>
            <a:r>
              <a:rPr lang="en-US" sz="1600" b="1" dirty="0">
                <a:solidFill>
                  <a:srgbClr val="7F0055"/>
                </a:solidFill>
              </a:rPr>
              <a:t>let</a:t>
            </a:r>
            <a:r>
              <a:rPr lang="en-US" sz="1600" b="1" dirty="0">
                <a:solidFill>
                  <a:srgbClr val="000000"/>
                </a:solidFill>
              </a:rPr>
              <a:t> </a:t>
            </a:r>
            <a:r>
              <a:rPr lang="en-US" sz="1600" dirty="0">
                <a:solidFill>
                  <a:srgbClr val="000000"/>
                </a:solidFill>
              </a:rPr>
              <a:t>_ </a:t>
            </a:r>
            <a:r>
              <a:rPr lang="en-US" sz="1600" dirty="0">
                <a:solidFill>
                  <a:srgbClr val="800000"/>
                </a:solidFill>
              </a:rPr>
              <a:t>=</a:t>
            </a:r>
          </a:p>
          <a:p>
            <a:pPr marL="0" indent="0" fontAlgn="auto">
              <a:spcAft>
                <a:spcPts val="0"/>
              </a:spcAft>
              <a:buFont typeface="Arial" pitchFamily="34" charset="0"/>
              <a:buNone/>
              <a:defRPr/>
            </a:pPr>
            <a:r>
              <a:rPr lang="en-US" sz="1600" b="1" dirty="0" smtClean="0">
                <a:solidFill>
                  <a:srgbClr val="7F0055"/>
                </a:solidFill>
              </a:rPr>
              <a:t>   let</a:t>
            </a:r>
            <a:r>
              <a:rPr lang="en-US" sz="1600" b="1" dirty="0" smtClean="0">
                <a:solidFill>
                  <a:srgbClr val="000000"/>
                </a:solidFill>
              </a:rPr>
              <a:t> </a:t>
            </a:r>
            <a:r>
              <a:rPr lang="en-US" sz="1600" dirty="0" err="1">
                <a:solidFill>
                  <a:srgbClr val="000000"/>
                </a:solidFill>
              </a:rPr>
              <a:t>lexbuf</a:t>
            </a:r>
            <a:r>
              <a:rPr lang="en-US" sz="1600" dirty="0">
                <a:solidFill>
                  <a:srgbClr val="000000"/>
                </a:solidFill>
              </a:rPr>
              <a:t> </a:t>
            </a:r>
            <a:r>
              <a:rPr lang="en-US" sz="1600" dirty="0">
                <a:solidFill>
                  <a:srgbClr val="800000"/>
                </a:solidFill>
              </a:rPr>
              <a:t>=</a:t>
            </a:r>
            <a:r>
              <a:rPr lang="en-US" sz="1600" dirty="0">
                <a:solidFill>
                  <a:srgbClr val="000000"/>
                </a:solidFill>
              </a:rPr>
              <a:t> </a:t>
            </a:r>
            <a:r>
              <a:rPr lang="en-US" sz="1600" dirty="0" err="1">
                <a:solidFill>
                  <a:srgbClr val="000000"/>
                </a:solidFill>
              </a:rPr>
              <a:t>Lexing</a:t>
            </a:r>
            <a:r>
              <a:rPr lang="en-US" sz="1600" dirty="0" err="1">
                <a:solidFill>
                  <a:srgbClr val="800000"/>
                </a:solidFill>
              </a:rPr>
              <a:t>.</a:t>
            </a:r>
            <a:r>
              <a:rPr lang="en-US" sz="1600" dirty="0" err="1">
                <a:solidFill>
                  <a:srgbClr val="000000"/>
                </a:solidFill>
              </a:rPr>
              <a:t>from_channel</a:t>
            </a:r>
            <a:r>
              <a:rPr lang="en-US" sz="1600" dirty="0">
                <a:solidFill>
                  <a:srgbClr val="000000"/>
                </a:solidFill>
              </a:rPr>
              <a:t> </a:t>
            </a:r>
            <a:r>
              <a:rPr lang="en-US" sz="1600" dirty="0" err="1">
                <a:solidFill>
                  <a:srgbClr val="000000"/>
                </a:solidFill>
              </a:rPr>
              <a:t>stdin</a:t>
            </a:r>
            <a:r>
              <a:rPr lang="en-US" sz="1600" dirty="0">
                <a:solidFill>
                  <a:srgbClr val="000000"/>
                </a:solidFill>
              </a:rPr>
              <a:t> </a:t>
            </a:r>
            <a:r>
              <a:rPr lang="en-US" sz="1600" b="1" dirty="0">
                <a:solidFill>
                  <a:srgbClr val="7F0055"/>
                </a:solidFill>
              </a:rPr>
              <a:t>in</a:t>
            </a:r>
          </a:p>
          <a:p>
            <a:pPr marL="0" indent="0" fontAlgn="auto">
              <a:spcAft>
                <a:spcPts val="0"/>
              </a:spcAft>
              <a:buFont typeface="Arial" pitchFamily="34" charset="0"/>
              <a:buNone/>
              <a:defRPr/>
            </a:pPr>
            <a:r>
              <a:rPr lang="en-US" sz="1600" b="1" dirty="0" smtClean="0">
                <a:solidFill>
                  <a:srgbClr val="7F0055"/>
                </a:solidFill>
              </a:rPr>
              <a:t>   let</a:t>
            </a:r>
            <a:r>
              <a:rPr lang="en-US" sz="1600" b="1" dirty="0" smtClean="0">
                <a:solidFill>
                  <a:srgbClr val="000000"/>
                </a:solidFill>
              </a:rPr>
              <a:t> </a:t>
            </a:r>
            <a:r>
              <a:rPr lang="en-US" sz="1600" dirty="0" err="1">
                <a:solidFill>
                  <a:srgbClr val="000000"/>
                </a:solidFill>
              </a:rPr>
              <a:t>expr</a:t>
            </a:r>
            <a:r>
              <a:rPr lang="en-US" sz="1600" dirty="0">
                <a:solidFill>
                  <a:srgbClr val="000000"/>
                </a:solidFill>
              </a:rPr>
              <a:t> </a:t>
            </a:r>
            <a:r>
              <a:rPr lang="en-US" sz="1600" dirty="0">
                <a:solidFill>
                  <a:srgbClr val="800000"/>
                </a:solidFill>
              </a:rPr>
              <a:t>=</a:t>
            </a:r>
            <a:r>
              <a:rPr lang="en-US" sz="1600" dirty="0">
                <a:solidFill>
                  <a:srgbClr val="000000"/>
                </a:solidFill>
              </a:rPr>
              <a:t> </a:t>
            </a:r>
            <a:r>
              <a:rPr lang="en-US" sz="1600" dirty="0" err="1">
                <a:solidFill>
                  <a:srgbClr val="000000"/>
                </a:solidFill>
              </a:rPr>
              <a:t>Parser</a:t>
            </a:r>
            <a:r>
              <a:rPr lang="en-US" sz="1600" dirty="0" err="1">
                <a:solidFill>
                  <a:srgbClr val="800000"/>
                </a:solidFill>
              </a:rPr>
              <a:t>.</a:t>
            </a:r>
            <a:r>
              <a:rPr lang="en-US" sz="1600" dirty="0" err="1">
                <a:solidFill>
                  <a:srgbClr val="000000"/>
                </a:solidFill>
              </a:rPr>
              <a:t>expr</a:t>
            </a:r>
            <a:r>
              <a:rPr lang="en-US" sz="1600" dirty="0">
                <a:solidFill>
                  <a:srgbClr val="000000"/>
                </a:solidFill>
              </a:rPr>
              <a:t> </a:t>
            </a:r>
            <a:r>
              <a:rPr lang="en-US" sz="1600" dirty="0" err="1">
                <a:solidFill>
                  <a:srgbClr val="000000"/>
                </a:solidFill>
              </a:rPr>
              <a:t>Scanner</a:t>
            </a:r>
            <a:r>
              <a:rPr lang="en-US" sz="1600" dirty="0" err="1">
                <a:solidFill>
                  <a:srgbClr val="800000"/>
                </a:solidFill>
              </a:rPr>
              <a:t>.</a:t>
            </a:r>
            <a:r>
              <a:rPr lang="en-US" sz="1600" dirty="0" err="1">
                <a:solidFill>
                  <a:srgbClr val="000000"/>
                </a:solidFill>
              </a:rPr>
              <a:t>token</a:t>
            </a:r>
            <a:r>
              <a:rPr lang="en-US" sz="1600" dirty="0">
                <a:solidFill>
                  <a:srgbClr val="000000"/>
                </a:solidFill>
              </a:rPr>
              <a:t> </a:t>
            </a:r>
            <a:r>
              <a:rPr lang="en-US" sz="1600" dirty="0" err="1">
                <a:solidFill>
                  <a:srgbClr val="000000"/>
                </a:solidFill>
              </a:rPr>
              <a:t>lexbuf</a:t>
            </a:r>
            <a:r>
              <a:rPr lang="en-US" sz="1600" dirty="0">
                <a:solidFill>
                  <a:srgbClr val="000000"/>
                </a:solidFill>
              </a:rPr>
              <a:t> </a:t>
            </a:r>
            <a:r>
              <a:rPr lang="en-US" sz="1600" b="1" dirty="0">
                <a:solidFill>
                  <a:srgbClr val="7F0055"/>
                </a:solidFill>
              </a:rPr>
              <a:t>in</a:t>
            </a:r>
          </a:p>
          <a:p>
            <a:pPr marL="0" indent="0" fontAlgn="auto">
              <a:spcAft>
                <a:spcPts val="0"/>
              </a:spcAft>
              <a:buFont typeface="Arial" pitchFamily="34" charset="0"/>
              <a:buNone/>
              <a:defRPr/>
            </a:pPr>
            <a:r>
              <a:rPr lang="en-US" sz="1600" b="1" dirty="0" smtClean="0">
                <a:solidFill>
                  <a:srgbClr val="7F0055"/>
                </a:solidFill>
              </a:rPr>
              <a:t>   let</a:t>
            </a:r>
            <a:r>
              <a:rPr lang="en-US" sz="1600" b="1" dirty="0" smtClean="0">
                <a:solidFill>
                  <a:srgbClr val="000000"/>
                </a:solidFill>
              </a:rPr>
              <a:t> </a:t>
            </a:r>
            <a:r>
              <a:rPr lang="en-US" sz="1600" dirty="0">
                <a:solidFill>
                  <a:srgbClr val="000000"/>
                </a:solidFill>
              </a:rPr>
              <a:t>result </a:t>
            </a:r>
            <a:r>
              <a:rPr lang="en-US" sz="1600" dirty="0">
                <a:solidFill>
                  <a:srgbClr val="800000"/>
                </a:solidFill>
              </a:rPr>
              <a:t>=</a:t>
            </a:r>
            <a:r>
              <a:rPr lang="en-US" sz="1600" dirty="0">
                <a:solidFill>
                  <a:srgbClr val="000000"/>
                </a:solidFill>
              </a:rPr>
              <a:t> </a:t>
            </a:r>
            <a:r>
              <a:rPr lang="en-US" sz="1600" dirty="0" err="1">
                <a:solidFill>
                  <a:srgbClr val="000000"/>
                </a:solidFill>
              </a:rPr>
              <a:t>eval</a:t>
            </a:r>
            <a:r>
              <a:rPr lang="en-US" sz="1600" dirty="0">
                <a:solidFill>
                  <a:srgbClr val="000000"/>
                </a:solidFill>
              </a:rPr>
              <a:t> </a:t>
            </a:r>
            <a:r>
              <a:rPr lang="en-US" sz="1600" dirty="0" err="1">
                <a:solidFill>
                  <a:srgbClr val="000000"/>
                </a:solidFill>
              </a:rPr>
              <a:t>expr</a:t>
            </a:r>
            <a:r>
              <a:rPr lang="en-US" sz="1600" dirty="0">
                <a:solidFill>
                  <a:srgbClr val="000000"/>
                </a:solidFill>
              </a:rPr>
              <a:t> </a:t>
            </a:r>
            <a:r>
              <a:rPr lang="en-US" sz="1600" b="1" dirty="0">
                <a:solidFill>
                  <a:srgbClr val="7F0055"/>
                </a:solidFill>
              </a:rPr>
              <a:t>in</a:t>
            </a:r>
          </a:p>
          <a:p>
            <a:pPr marL="0" indent="0" fontAlgn="auto">
              <a:spcAft>
                <a:spcPts val="0"/>
              </a:spcAft>
              <a:buFont typeface="Arial" pitchFamily="34" charset="0"/>
              <a:buNone/>
              <a:defRPr/>
            </a:pPr>
            <a:r>
              <a:rPr lang="en-US" sz="1600" dirty="0" smtClean="0">
                <a:solidFill>
                  <a:srgbClr val="000000"/>
                </a:solidFill>
              </a:rPr>
              <a:t>   </a:t>
            </a:r>
            <a:r>
              <a:rPr lang="en-US" sz="1600" dirty="0" err="1" smtClean="0">
                <a:solidFill>
                  <a:srgbClr val="000000"/>
                </a:solidFill>
              </a:rPr>
              <a:t>print_endline</a:t>
            </a:r>
            <a:r>
              <a:rPr lang="en-US" sz="1600" dirty="0" smtClean="0">
                <a:solidFill>
                  <a:srgbClr val="000000"/>
                </a:solidFill>
              </a:rPr>
              <a:t> </a:t>
            </a:r>
            <a:r>
              <a:rPr lang="en-US" sz="1600" dirty="0">
                <a:solidFill>
                  <a:srgbClr val="800000"/>
                </a:solidFill>
              </a:rPr>
              <a:t>(</a:t>
            </a:r>
            <a:r>
              <a:rPr lang="en-US" sz="1600" dirty="0" err="1">
                <a:solidFill>
                  <a:srgbClr val="000000"/>
                </a:solidFill>
              </a:rPr>
              <a:t>string_of_int</a:t>
            </a:r>
            <a:r>
              <a:rPr lang="en-US" sz="1600" dirty="0">
                <a:solidFill>
                  <a:srgbClr val="000000"/>
                </a:solidFill>
              </a:rPr>
              <a:t> result</a:t>
            </a:r>
            <a:r>
              <a:rPr lang="en-US" sz="1600" dirty="0">
                <a:solidFill>
                  <a:srgbClr val="800000"/>
                </a:solidFill>
              </a:rPr>
              <a:t>)</a:t>
            </a:r>
            <a:endParaRPr lang="en-US" sz="1600" dirty="0"/>
          </a:p>
          <a:p>
            <a:pPr marL="0" indent="0" fontAlgn="auto">
              <a:spcAft>
                <a:spcPts val="0"/>
              </a:spcAft>
              <a:buFont typeface="Arial" pitchFamily="34" charset="0"/>
              <a:buNone/>
              <a:defRPr/>
            </a:pPr>
            <a:endParaRPr lang="en-US" sz="1600" dirty="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249362"/>
          </a:xfrm>
          <a:solidFill>
            <a:schemeClr val="tx2">
              <a:lumMod val="60000"/>
              <a:lumOff val="40000"/>
            </a:schemeClr>
          </a:solidFill>
        </p:spPr>
        <p:txBody>
          <a:bodyPr rtlCol="0">
            <a:normAutofit fontScale="90000"/>
          </a:bodyPr>
          <a:lstStyle/>
          <a:p>
            <a:pPr fontAlgn="auto">
              <a:spcAft>
                <a:spcPts val="0"/>
              </a:spcAft>
              <a:defRPr/>
            </a:pPr>
            <a:r>
              <a:rPr lang="en-US" dirty="0" smtClean="0">
                <a:solidFill>
                  <a:schemeClr val="bg1"/>
                </a:solidFill>
                <a:latin typeface="Times New Roman" pitchFamily="18" charset="0"/>
                <a:cs typeface="Times New Roman" pitchFamily="18" charset="0"/>
              </a:rPr>
              <a:t>Quick Side Note:</a:t>
            </a:r>
            <a:br>
              <a:rPr lang="en-US" dirty="0" smtClean="0">
                <a:solidFill>
                  <a:schemeClr val="bg1"/>
                </a:solidFill>
                <a:latin typeface="Times New Roman" pitchFamily="18" charset="0"/>
                <a:cs typeface="Times New Roman" pitchFamily="18" charset="0"/>
              </a:rPr>
            </a:br>
            <a:r>
              <a:rPr lang="en-US" dirty="0" smtClean="0">
                <a:solidFill>
                  <a:schemeClr val="bg1"/>
                </a:solidFill>
                <a:latin typeface="Times New Roman" pitchFamily="18" charset="0"/>
                <a:cs typeface="Times New Roman" pitchFamily="18" charset="0"/>
              </a:rPr>
              <a:t>Pattern Matching in OCaml </a:t>
            </a:r>
            <a:endParaRPr lang="en-US" dirty="0">
              <a:solidFill>
                <a:schemeClr val="bg1"/>
              </a:solidFill>
              <a:latin typeface="Times New Roman" pitchFamily="18" charset="0"/>
              <a:cs typeface="Times New Roman" pitchFamily="18" charset="0"/>
            </a:endParaRPr>
          </a:p>
        </p:txBody>
      </p:sp>
      <p:sp>
        <p:nvSpPr>
          <p:cNvPr id="4" name="Title 1"/>
          <p:cNvSpPr txBox="1">
            <a:spLocks/>
          </p:cNvSpPr>
          <p:nvPr/>
        </p:nvSpPr>
        <p:spPr>
          <a:xfrm>
            <a:off x="457200" y="6357938"/>
            <a:ext cx="8229600" cy="320675"/>
          </a:xfrm>
          <a:prstGeom prst="rect">
            <a:avLst/>
          </a:prstGeom>
          <a:solidFill>
            <a:schemeClr val="tx2">
              <a:lumMod val="60000"/>
              <a:lumOff val="40000"/>
            </a:schemeClr>
          </a:solidFill>
        </p:spPr>
        <p:txBody>
          <a:bodyPr anchor="ctr">
            <a:normAutofit fontScale="250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fontAlgn="auto">
              <a:spcAft>
                <a:spcPts val="0"/>
              </a:spcAft>
              <a:defRPr/>
            </a:pPr>
            <a:r>
              <a:rPr lang="en-US" dirty="0" smtClean="0">
                <a:solidFill>
                  <a:schemeClr val="bg1"/>
                </a:solidFill>
                <a:latin typeface="Times New Roman" pitchFamily="18" charset="0"/>
                <a:cs typeface="Times New Roman" pitchFamily="18" charset="0"/>
              </a:rPr>
              <a:t>COMS W4115 - PLT    Columbia University		          </a:t>
            </a:r>
            <a:fld id="{160C15DF-1253-4550-B6F7-EA923F88F680}" type="slidenum">
              <a:rPr lang="en-US" smtClean="0">
                <a:solidFill>
                  <a:schemeClr val="bg1"/>
                </a:solidFill>
                <a:latin typeface="Times New Roman" pitchFamily="18" charset="0"/>
                <a:cs typeface="Times New Roman" pitchFamily="18" charset="0"/>
              </a:rPr>
              <a:pPr algn="l" fontAlgn="auto">
                <a:spcAft>
                  <a:spcPts val="0"/>
                </a:spcAft>
                <a:defRPr/>
              </a:pPr>
              <a:t>29</a:t>
            </a:fld>
            <a:r>
              <a:rPr lang="en-US" dirty="0" smtClean="0">
                <a:solidFill>
                  <a:schemeClr val="bg1"/>
                </a:solidFill>
                <a:latin typeface="Times New Roman" pitchFamily="18" charset="0"/>
                <a:cs typeface="Times New Roman" pitchFamily="18" charset="0"/>
              </a:rPr>
              <a:t>			                   April 24, 2013</a:t>
            </a:r>
            <a:endParaRPr lang="en-US" dirty="0">
              <a:solidFill>
                <a:schemeClr val="bg1"/>
              </a:solidFill>
              <a:latin typeface="Times New Roman" pitchFamily="18" charset="0"/>
              <a:cs typeface="Times New Roman" pitchFamily="18" charset="0"/>
            </a:endParaRPr>
          </a:p>
        </p:txBody>
      </p:sp>
      <p:sp>
        <p:nvSpPr>
          <p:cNvPr id="67587" name="Content Placeholder 2"/>
          <p:cNvSpPr txBox="1">
            <a:spLocks/>
          </p:cNvSpPr>
          <p:nvPr/>
        </p:nvSpPr>
        <p:spPr bwMode="auto">
          <a:xfrm>
            <a:off x="457200" y="1905000"/>
            <a:ext cx="3962400" cy="2895600"/>
          </a:xfrm>
          <a:prstGeom prst="rect">
            <a:avLst/>
          </a:prstGeom>
          <a:noFill/>
          <a:ln w="9525">
            <a:noFill/>
            <a:miter lim="800000"/>
            <a:headEnd/>
            <a:tailEnd/>
          </a:ln>
        </p:spPr>
        <p:txBody>
          <a:bodyPr/>
          <a:lstStyle/>
          <a:p>
            <a:pPr algn="ctr">
              <a:spcBef>
                <a:spcPct val="20000"/>
              </a:spcBef>
              <a:buFont typeface="Arial" charset="0"/>
              <a:buNone/>
            </a:pPr>
            <a:r>
              <a:rPr lang="en-US" sz="2400">
                <a:latin typeface="Times New Roman" pitchFamily="18" charset="0"/>
                <a:cs typeface="Times New Roman" pitchFamily="18" charset="0"/>
              </a:rPr>
              <a:t>Pattern Matching a Parameter (function…)</a:t>
            </a:r>
          </a:p>
          <a:p>
            <a:pPr algn="ctr">
              <a:spcBef>
                <a:spcPct val="20000"/>
              </a:spcBef>
              <a:buFont typeface="Arial" charset="0"/>
              <a:buNone/>
            </a:pPr>
            <a:endParaRPr lang="en-US" sz="2800">
              <a:latin typeface="Times New Roman" pitchFamily="18" charset="0"/>
              <a:cs typeface="Times New Roman" pitchFamily="18" charset="0"/>
            </a:endParaRPr>
          </a:p>
          <a:p>
            <a:pPr>
              <a:spcBef>
                <a:spcPct val="20000"/>
              </a:spcBef>
              <a:buFont typeface="Arial" charset="0"/>
              <a:buNone/>
            </a:pPr>
            <a:endParaRPr lang="en-US" sz="2800">
              <a:latin typeface="Times New Roman" pitchFamily="18" charset="0"/>
              <a:cs typeface="Times New Roman" pitchFamily="18" charset="0"/>
            </a:endParaRPr>
          </a:p>
        </p:txBody>
      </p:sp>
      <p:sp>
        <p:nvSpPr>
          <p:cNvPr id="67588" name="Content Placeholder 2"/>
          <p:cNvSpPr txBox="1">
            <a:spLocks/>
          </p:cNvSpPr>
          <p:nvPr/>
        </p:nvSpPr>
        <p:spPr bwMode="auto">
          <a:xfrm>
            <a:off x="4800600" y="1905000"/>
            <a:ext cx="3886200" cy="2895600"/>
          </a:xfrm>
          <a:prstGeom prst="rect">
            <a:avLst/>
          </a:prstGeom>
          <a:noFill/>
          <a:ln w="9525">
            <a:noFill/>
            <a:miter lim="800000"/>
            <a:headEnd/>
            <a:tailEnd/>
          </a:ln>
        </p:spPr>
        <p:txBody>
          <a:bodyPr/>
          <a:lstStyle/>
          <a:p>
            <a:pPr algn="ctr">
              <a:spcBef>
                <a:spcPct val="20000"/>
              </a:spcBef>
              <a:buFont typeface="Arial" charset="0"/>
              <a:buNone/>
            </a:pPr>
            <a:r>
              <a:rPr lang="en-US" sz="2400">
                <a:latin typeface="Times New Roman" pitchFamily="18" charset="0"/>
                <a:cs typeface="Times New Roman" pitchFamily="18" charset="0"/>
              </a:rPr>
              <a:t>Pattern Matching a Value (match…with</a:t>
            </a:r>
            <a:r>
              <a:rPr lang="en-US" sz="2400" b="1">
                <a:latin typeface="Times New Roman" pitchFamily="18" charset="0"/>
                <a:cs typeface="Times New Roman" pitchFamily="18" charset="0"/>
              </a:rPr>
              <a:t>)</a:t>
            </a:r>
          </a:p>
          <a:p>
            <a:pPr algn="ctr">
              <a:spcBef>
                <a:spcPct val="20000"/>
              </a:spcBef>
              <a:buFont typeface="Arial" charset="0"/>
              <a:buNone/>
            </a:pPr>
            <a:endParaRPr lang="en-US" sz="2400">
              <a:latin typeface="Times New Roman" pitchFamily="18" charset="0"/>
              <a:cs typeface="Times New Roman" pitchFamily="18" charset="0"/>
            </a:endParaRPr>
          </a:p>
        </p:txBody>
      </p:sp>
      <p:sp>
        <p:nvSpPr>
          <p:cNvPr id="8" name="Content Placeholder 2"/>
          <p:cNvSpPr txBox="1">
            <a:spLocks/>
          </p:cNvSpPr>
          <p:nvPr/>
        </p:nvSpPr>
        <p:spPr>
          <a:xfrm>
            <a:off x="465138" y="5334000"/>
            <a:ext cx="8229600" cy="685800"/>
          </a:xfrm>
          <a:prstGeom prst="rect">
            <a:avLst/>
          </a:prstGeom>
        </p:spPr>
        <p:txBody>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ctr" fontAlgn="auto">
              <a:spcAft>
                <a:spcPts val="0"/>
              </a:spcAft>
              <a:buFont typeface="Arial" pitchFamily="34" charset="0"/>
              <a:buNone/>
              <a:defRPr/>
            </a:pPr>
            <a:r>
              <a:rPr lang="en-US" sz="2400" dirty="0" smtClean="0">
                <a:solidFill>
                  <a:schemeClr val="accent1">
                    <a:lumMod val="75000"/>
                  </a:schemeClr>
                </a:solidFill>
                <a:latin typeface="Times New Roman" pitchFamily="18" charset="0"/>
                <a:cs typeface="Times New Roman" pitchFamily="18" charset="0"/>
              </a:rPr>
              <a:t>Main difference is how the pattern matcher receives </a:t>
            </a:r>
          </a:p>
          <a:p>
            <a:pPr marL="0" indent="0" algn="ctr" fontAlgn="auto">
              <a:spcAft>
                <a:spcPts val="0"/>
              </a:spcAft>
              <a:buFont typeface="Arial" pitchFamily="34" charset="0"/>
              <a:buNone/>
              <a:defRPr/>
            </a:pPr>
            <a:r>
              <a:rPr lang="en-US" sz="2400" dirty="0" smtClean="0">
                <a:solidFill>
                  <a:schemeClr val="accent1">
                    <a:lumMod val="75000"/>
                  </a:schemeClr>
                </a:solidFill>
                <a:latin typeface="Times New Roman" pitchFamily="18" charset="0"/>
                <a:cs typeface="Times New Roman" pitchFamily="18" charset="0"/>
              </a:rPr>
              <a:t>its value to match</a:t>
            </a:r>
            <a:endParaRPr lang="en-US" sz="2400" dirty="0">
              <a:solidFill>
                <a:schemeClr val="accent1">
                  <a:lumMod val="75000"/>
                </a:schemeClr>
              </a:solidFill>
              <a:latin typeface="Times New Roman" pitchFamily="18" charset="0"/>
              <a:cs typeface="Times New Roman" pitchFamily="18" charset="0"/>
            </a:endParaRPr>
          </a:p>
        </p:txBody>
      </p:sp>
      <p:sp>
        <p:nvSpPr>
          <p:cNvPr id="9" name="Content Placeholder 2"/>
          <p:cNvSpPr txBox="1">
            <a:spLocks/>
          </p:cNvSpPr>
          <p:nvPr/>
        </p:nvSpPr>
        <p:spPr>
          <a:xfrm>
            <a:off x="465138" y="2895600"/>
            <a:ext cx="3649662" cy="2209800"/>
          </a:xfrm>
          <a:prstGeom prst="rect">
            <a:avLst/>
          </a:prstGeom>
          <a:solidFill>
            <a:schemeClr val="bg1">
              <a:lumMod val="75000"/>
            </a:schemeClr>
          </a:solidFill>
          <a:effectLst>
            <a:outerShdw blurRad="50800" dist="38100" dir="5400000" algn="t" rotWithShape="0">
              <a:prstClr val="black">
                <a:alpha val="40000"/>
              </a:prstClr>
            </a:outerShdw>
          </a:effectLst>
        </p:spPr>
        <p:txBody>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fontAlgn="auto">
              <a:spcAft>
                <a:spcPts val="0"/>
              </a:spcAft>
              <a:buFont typeface="Arial" pitchFamily="34" charset="0"/>
              <a:buNone/>
              <a:defRPr/>
            </a:pPr>
            <a:r>
              <a:rPr lang="en-US" sz="2800" b="1" dirty="0">
                <a:cs typeface="Times New Roman" pitchFamily="18" charset="0"/>
              </a:rPr>
              <a:t>function</a:t>
            </a:r>
          </a:p>
          <a:p>
            <a:pPr marL="0" indent="0" fontAlgn="auto">
              <a:spcAft>
                <a:spcPts val="0"/>
              </a:spcAft>
              <a:buFont typeface="Arial" pitchFamily="34" charset="0"/>
              <a:buNone/>
              <a:defRPr/>
            </a:pPr>
            <a:r>
              <a:rPr lang="en-US" sz="2800" b="1" dirty="0">
                <a:cs typeface="Times New Roman" pitchFamily="18" charset="0"/>
              </a:rPr>
              <a:t>      </a:t>
            </a:r>
            <a:r>
              <a:rPr lang="en-US" sz="2800" dirty="0">
                <a:cs typeface="Times New Roman" pitchFamily="18" charset="0"/>
              </a:rPr>
              <a:t>param1 -&gt; expr1</a:t>
            </a:r>
          </a:p>
          <a:p>
            <a:pPr marL="0" indent="0" fontAlgn="auto">
              <a:spcAft>
                <a:spcPts val="0"/>
              </a:spcAft>
              <a:buFont typeface="Arial" pitchFamily="34" charset="0"/>
              <a:buNone/>
              <a:defRPr/>
            </a:pPr>
            <a:r>
              <a:rPr lang="en-US" sz="2800" dirty="0">
                <a:cs typeface="Times New Roman" pitchFamily="18" charset="0"/>
              </a:rPr>
              <a:t>   |  param2 -&gt; expr2</a:t>
            </a:r>
          </a:p>
          <a:p>
            <a:pPr marL="0" indent="0" fontAlgn="auto">
              <a:spcAft>
                <a:spcPts val="0"/>
              </a:spcAft>
              <a:buFont typeface="Arial" pitchFamily="34" charset="0"/>
              <a:buNone/>
              <a:defRPr/>
            </a:pPr>
            <a:r>
              <a:rPr lang="en-US" sz="2800" dirty="0">
                <a:cs typeface="Times New Roman" pitchFamily="18" charset="0"/>
              </a:rPr>
              <a:t>   |  param3 -&gt; expr3</a:t>
            </a:r>
            <a:endParaRPr lang="en-US" sz="2800" b="1" dirty="0">
              <a:cs typeface="Times New Roman" pitchFamily="18" charset="0"/>
            </a:endParaRPr>
          </a:p>
        </p:txBody>
      </p:sp>
      <p:sp>
        <p:nvSpPr>
          <p:cNvPr id="10" name="Content Placeholder 2"/>
          <p:cNvSpPr txBox="1">
            <a:spLocks/>
          </p:cNvSpPr>
          <p:nvPr/>
        </p:nvSpPr>
        <p:spPr>
          <a:xfrm>
            <a:off x="5046663" y="2922588"/>
            <a:ext cx="3648075" cy="2209800"/>
          </a:xfrm>
          <a:prstGeom prst="rect">
            <a:avLst/>
          </a:prstGeom>
          <a:solidFill>
            <a:schemeClr val="bg1">
              <a:lumMod val="75000"/>
            </a:schemeClr>
          </a:solidFill>
          <a:effectLst>
            <a:outerShdw blurRad="50800" dist="38100" dir="5400000" algn="t" rotWithShape="0">
              <a:prstClr val="black">
                <a:alpha val="40000"/>
              </a:prstClr>
            </a:outerShdw>
          </a:effectLst>
        </p:spPr>
        <p:txBody>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fontAlgn="auto">
              <a:spcAft>
                <a:spcPts val="0"/>
              </a:spcAft>
              <a:buFont typeface="Arial" pitchFamily="34" charset="0"/>
              <a:buNone/>
              <a:defRPr/>
            </a:pPr>
            <a:r>
              <a:rPr lang="en-US" sz="2800" b="1" dirty="0">
                <a:cs typeface="Times New Roman" pitchFamily="18" charset="0"/>
              </a:rPr>
              <a:t>match </a:t>
            </a:r>
            <a:r>
              <a:rPr lang="en-US" sz="2800" dirty="0" err="1">
                <a:cs typeface="Times New Roman" pitchFamily="18" charset="0"/>
              </a:rPr>
              <a:t>expr</a:t>
            </a:r>
            <a:r>
              <a:rPr lang="en-US" sz="2800" dirty="0">
                <a:cs typeface="Times New Roman" pitchFamily="18" charset="0"/>
              </a:rPr>
              <a:t> </a:t>
            </a:r>
            <a:r>
              <a:rPr lang="en-US" sz="2800" b="1" dirty="0">
                <a:cs typeface="Times New Roman" pitchFamily="18" charset="0"/>
              </a:rPr>
              <a:t>with</a:t>
            </a:r>
          </a:p>
          <a:p>
            <a:pPr marL="0" indent="0" fontAlgn="auto">
              <a:spcAft>
                <a:spcPts val="0"/>
              </a:spcAft>
              <a:buFont typeface="Arial" pitchFamily="34" charset="0"/>
              <a:buNone/>
              <a:defRPr/>
            </a:pPr>
            <a:r>
              <a:rPr lang="en-US" sz="2800" b="1" dirty="0">
                <a:cs typeface="Times New Roman" pitchFamily="18" charset="0"/>
              </a:rPr>
              <a:t>      </a:t>
            </a:r>
            <a:r>
              <a:rPr lang="en-US" sz="2800" dirty="0">
                <a:cs typeface="Times New Roman" pitchFamily="18" charset="0"/>
              </a:rPr>
              <a:t>param1 -&gt; expr1</a:t>
            </a:r>
          </a:p>
          <a:p>
            <a:pPr marL="0" indent="0" fontAlgn="auto">
              <a:spcAft>
                <a:spcPts val="0"/>
              </a:spcAft>
              <a:buFont typeface="Arial" pitchFamily="34" charset="0"/>
              <a:buNone/>
              <a:defRPr/>
            </a:pPr>
            <a:r>
              <a:rPr lang="en-US" sz="2800" dirty="0">
                <a:cs typeface="Times New Roman" pitchFamily="18" charset="0"/>
              </a:rPr>
              <a:t>   |  param2 -&gt; expr2</a:t>
            </a:r>
          </a:p>
          <a:p>
            <a:pPr marL="0" indent="0" fontAlgn="auto">
              <a:spcAft>
                <a:spcPts val="0"/>
              </a:spcAft>
              <a:buFont typeface="Arial" pitchFamily="34" charset="0"/>
              <a:buNone/>
              <a:defRPr/>
            </a:pPr>
            <a:r>
              <a:rPr lang="en-US" sz="2800" dirty="0">
                <a:cs typeface="Times New Roman" pitchFamily="18" charset="0"/>
              </a:rPr>
              <a:t>   |  param3 -&gt; expr3</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39762"/>
          </a:xfrm>
          <a:solidFill>
            <a:schemeClr val="tx2">
              <a:lumMod val="60000"/>
              <a:lumOff val="40000"/>
            </a:schemeClr>
          </a:solidFill>
        </p:spPr>
        <p:txBody>
          <a:bodyPr rtlCol="0">
            <a:normAutofit fontScale="90000"/>
          </a:bodyPr>
          <a:lstStyle/>
          <a:p>
            <a:pPr fontAlgn="auto">
              <a:spcAft>
                <a:spcPts val="0"/>
              </a:spcAft>
              <a:defRPr/>
            </a:pPr>
            <a:r>
              <a:rPr lang="en-US" dirty="0" smtClean="0">
                <a:solidFill>
                  <a:schemeClr val="bg1"/>
                </a:solidFill>
                <a:latin typeface="Times New Roman" pitchFamily="18" charset="0"/>
                <a:cs typeface="Times New Roman" pitchFamily="18" charset="0"/>
              </a:rPr>
              <a:t>Outline</a:t>
            </a:r>
            <a:endParaRPr lang="en-US" dirty="0">
              <a:solidFill>
                <a:schemeClr val="bg1"/>
              </a:solidFill>
              <a:latin typeface="Times New Roman" pitchFamily="18" charset="0"/>
              <a:cs typeface="Times New Roman" pitchFamily="18" charset="0"/>
            </a:endParaRPr>
          </a:p>
        </p:txBody>
      </p:sp>
      <p:sp>
        <p:nvSpPr>
          <p:cNvPr id="4" name="Title 1"/>
          <p:cNvSpPr txBox="1">
            <a:spLocks/>
          </p:cNvSpPr>
          <p:nvPr/>
        </p:nvSpPr>
        <p:spPr>
          <a:xfrm>
            <a:off x="457200" y="6357938"/>
            <a:ext cx="8229600" cy="320675"/>
          </a:xfrm>
          <a:prstGeom prst="rect">
            <a:avLst/>
          </a:prstGeom>
          <a:solidFill>
            <a:schemeClr val="tx2">
              <a:lumMod val="60000"/>
              <a:lumOff val="40000"/>
            </a:schemeClr>
          </a:solidFill>
        </p:spPr>
        <p:txBody>
          <a:bodyPr anchor="ctr">
            <a:normAutofit fontScale="250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fontAlgn="auto">
              <a:spcAft>
                <a:spcPts val="0"/>
              </a:spcAft>
              <a:defRPr/>
            </a:pPr>
            <a:r>
              <a:rPr lang="en-US" dirty="0" smtClean="0">
                <a:solidFill>
                  <a:schemeClr val="bg1"/>
                </a:solidFill>
                <a:latin typeface="Times New Roman" pitchFamily="18" charset="0"/>
                <a:cs typeface="Times New Roman" pitchFamily="18" charset="0"/>
              </a:rPr>
              <a:t>COMS W4115 - PLT    Columbia University		          </a:t>
            </a:r>
            <a:fld id="{ECD188AE-C549-477A-A16F-2C87FA82B4FF}" type="slidenum">
              <a:rPr lang="en-US" smtClean="0">
                <a:solidFill>
                  <a:schemeClr val="bg1"/>
                </a:solidFill>
                <a:latin typeface="Times New Roman" pitchFamily="18" charset="0"/>
                <a:cs typeface="Times New Roman" pitchFamily="18" charset="0"/>
              </a:rPr>
              <a:pPr algn="l" fontAlgn="auto">
                <a:spcAft>
                  <a:spcPts val="0"/>
                </a:spcAft>
                <a:defRPr/>
              </a:pPr>
              <a:t>3</a:t>
            </a:fld>
            <a:r>
              <a:rPr lang="en-US" dirty="0" smtClean="0">
                <a:solidFill>
                  <a:schemeClr val="bg1"/>
                </a:solidFill>
                <a:latin typeface="Times New Roman" pitchFamily="18" charset="0"/>
                <a:cs typeface="Times New Roman" pitchFamily="18" charset="0"/>
              </a:rPr>
              <a:t>			                   April 24, 2013</a:t>
            </a:r>
            <a:endParaRPr lang="en-US" dirty="0">
              <a:solidFill>
                <a:schemeClr val="bg1"/>
              </a:solidFill>
              <a:latin typeface="Times New Roman" pitchFamily="18" charset="0"/>
              <a:cs typeface="Times New Roman" pitchFamily="18" charset="0"/>
            </a:endParaRPr>
          </a:p>
        </p:txBody>
      </p:sp>
      <p:sp>
        <p:nvSpPr>
          <p:cNvPr id="18435" name="Content Placeholder 2"/>
          <p:cNvSpPr txBox="1">
            <a:spLocks/>
          </p:cNvSpPr>
          <p:nvPr/>
        </p:nvSpPr>
        <p:spPr bwMode="auto">
          <a:xfrm>
            <a:off x="466725" y="1447800"/>
            <a:ext cx="7381875" cy="4800600"/>
          </a:xfrm>
          <a:prstGeom prst="rect">
            <a:avLst/>
          </a:prstGeom>
          <a:noFill/>
          <a:ln w="9525">
            <a:noFill/>
            <a:miter lim="800000"/>
            <a:headEnd/>
            <a:tailEnd/>
          </a:ln>
        </p:spPr>
        <p:txBody>
          <a:bodyPr/>
          <a:lstStyle/>
          <a:p>
            <a:pPr marL="571500" indent="-571500">
              <a:lnSpc>
                <a:spcPct val="150000"/>
              </a:lnSpc>
              <a:spcBef>
                <a:spcPct val="20000"/>
              </a:spcBef>
              <a:buFont typeface="Arial" charset="0"/>
              <a:buAutoNum type="romanUcPeriod"/>
            </a:pPr>
            <a:r>
              <a:rPr lang="en-US" sz="2800">
                <a:latin typeface="Times New Roman" pitchFamily="18" charset="0"/>
                <a:cs typeface="Times New Roman" pitchFamily="18" charset="0"/>
              </a:rPr>
              <a:t>What is Functional Programming?</a:t>
            </a:r>
          </a:p>
          <a:p>
            <a:pPr marL="571500" indent="-571500">
              <a:lnSpc>
                <a:spcPct val="150000"/>
              </a:lnSpc>
              <a:spcBef>
                <a:spcPct val="20000"/>
              </a:spcBef>
              <a:buFont typeface="Arial" charset="0"/>
              <a:buAutoNum type="romanUcPeriod"/>
            </a:pPr>
            <a:r>
              <a:rPr lang="en-US" sz="2800">
                <a:latin typeface="Times New Roman" pitchFamily="18" charset="0"/>
                <a:cs typeface="Times New Roman" pitchFamily="18" charset="0"/>
              </a:rPr>
              <a:t>Lambda Calculus' Influence on Functional Programming</a:t>
            </a:r>
          </a:p>
          <a:p>
            <a:pPr marL="571500" indent="-571500">
              <a:lnSpc>
                <a:spcPct val="150000"/>
              </a:lnSpc>
              <a:spcBef>
                <a:spcPct val="20000"/>
              </a:spcBef>
              <a:buFont typeface="Arial" charset="0"/>
              <a:buAutoNum type="romanUcPeriod"/>
            </a:pPr>
            <a:r>
              <a:rPr lang="en-US" sz="2800">
                <a:latin typeface="Times New Roman" pitchFamily="18" charset="0"/>
                <a:cs typeface="Times New Roman" pitchFamily="18" charset="0"/>
              </a:rPr>
              <a:t>Benefits of Functional Programming</a:t>
            </a:r>
          </a:p>
          <a:p>
            <a:pPr marL="571500" indent="-571500">
              <a:lnSpc>
                <a:spcPct val="150000"/>
              </a:lnSpc>
              <a:spcBef>
                <a:spcPct val="20000"/>
              </a:spcBef>
              <a:buFont typeface="Arial" charset="0"/>
              <a:buAutoNum type="romanUcPeriod"/>
            </a:pPr>
            <a:r>
              <a:rPr lang="en-US" sz="2800">
                <a:latin typeface="Times New Roman" pitchFamily="18" charset="0"/>
                <a:cs typeface="Times New Roman" pitchFamily="18" charset="0"/>
              </a:rPr>
              <a:t>OCaml in Action: An Entire Interpreter in </a:t>
            </a:r>
            <a:br>
              <a:rPr lang="en-US" sz="2800">
                <a:latin typeface="Times New Roman" pitchFamily="18" charset="0"/>
                <a:cs typeface="Times New Roman" pitchFamily="18" charset="0"/>
              </a:rPr>
            </a:br>
            <a:r>
              <a:rPr lang="en-US" sz="2800">
                <a:latin typeface="Times New Roman" pitchFamily="18" charset="0"/>
                <a:cs typeface="Times New Roman" pitchFamily="18" charset="0"/>
              </a:rPr>
              <a:t>3 slides </a:t>
            </a:r>
          </a:p>
          <a:p>
            <a:pPr marL="571500" indent="-571500">
              <a:spcBef>
                <a:spcPct val="20000"/>
              </a:spcBef>
              <a:buFont typeface="Arial" charset="0"/>
              <a:buAutoNum type="romanUcPeriod"/>
            </a:pPr>
            <a:endParaRPr lang="en-US" sz="2800">
              <a:latin typeface="Calibri" pitchFamily="34" charset="0"/>
            </a:endParaRP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249362"/>
          </a:xfrm>
          <a:solidFill>
            <a:schemeClr val="tx2">
              <a:lumMod val="60000"/>
              <a:lumOff val="40000"/>
            </a:schemeClr>
          </a:solidFill>
        </p:spPr>
        <p:txBody>
          <a:bodyPr rtlCol="0">
            <a:normAutofit fontScale="90000"/>
          </a:bodyPr>
          <a:lstStyle/>
          <a:p>
            <a:pPr fontAlgn="auto">
              <a:spcAft>
                <a:spcPts val="0"/>
              </a:spcAft>
              <a:defRPr/>
            </a:pPr>
            <a:r>
              <a:rPr lang="en-US" dirty="0" smtClean="0">
                <a:solidFill>
                  <a:schemeClr val="bg1"/>
                </a:solidFill>
                <a:latin typeface="Times New Roman" pitchFamily="18" charset="0"/>
                <a:cs typeface="Times New Roman" pitchFamily="18" charset="0"/>
              </a:rPr>
              <a:t>Quick Side Note:</a:t>
            </a:r>
            <a:br>
              <a:rPr lang="en-US" dirty="0" smtClean="0">
                <a:solidFill>
                  <a:schemeClr val="bg1"/>
                </a:solidFill>
                <a:latin typeface="Times New Roman" pitchFamily="18" charset="0"/>
                <a:cs typeface="Times New Roman" pitchFamily="18" charset="0"/>
              </a:rPr>
            </a:br>
            <a:r>
              <a:rPr lang="en-US" dirty="0" smtClean="0">
                <a:solidFill>
                  <a:schemeClr val="bg1"/>
                </a:solidFill>
                <a:latin typeface="Times New Roman" pitchFamily="18" charset="0"/>
                <a:cs typeface="Times New Roman" pitchFamily="18" charset="0"/>
              </a:rPr>
              <a:t>Pattern Matching in OCaml </a:t>
            </a:r>
            <a:endParaRPr lang="en-US" dirty="0">
              <a:solidFill>
                <a:schemeClr val="bg1"/>
              </a:solidFill>
              <a:latin typeface="Times New Roman" pitchFamily="18" charset="0"/>
              <a:cs typeface="Times New Roman" pitchFamily="18" charset="0"/>
            </a:endParaRPr>
          </a:p>
        </p:txBody>
      </p:sp>
      <p:sp>
        <p:nvSpPr>
          <p:cNvPr id="4" name="Title 1"/>
          <p:cNvSpPr txBox="1">
            <a:spLocks/>
          </p:cNvSpPr>
          <p:nvPr/>
        </p:nvSpPr>
        <p:spPr>
          <a:xfrm>
            <a:off x="457200" y="6357938"/>
            <a:ext cx="8229600" cy="320675"/>
          </a:xfrm>
          <a:prstGeom prst="rect">
            <a:avLst/>
          </a:prstGeom>
          <a:solidFill>
            <a:schemeClr val="tx2">
              <a:lumMod val="60000"/>
              <a:lumOff val="40000"/>
            </a:schemeClr>
          </a:solidFill>
        </p:spPr>
        <p:txBody>
          <a:bodyPr anchor="ctr">
            <a:normAutofit fontScale="250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fontAlgn="auto">
              <a:spcAft>
                <a:spcPts val="0"/>
              </a:spcAft>
              <a:defRPr/>
            </a:pPr>
            <a:r>
              <a:rPr lang="en-US" dirty="0" smtClean="0">
                <a:solidFill>
                  <a:schemeClr val="bg1"/>
                </a:solidFill>
                <a:latin typeface="Times New Roman" pitchFamily="18" charset="0"/>
                <a:cs typeface="Times New Roman" pitchFamily="18" charset="0"/>
              </a:rPr>
              <a:t>COMS W4115 - PLT    Columbia University		          </a:t>
            </a:r>
            <a:fld id="{AD4FCDB1-63E4-4823-B78C-6C396C844E0F}" type="slidenum">
              <a:rPr lang="en-US" smtClean="0">
                <a:solidFill>
                  <a:schemeClr val="bg1"/>
                </a:solidFill>
                <a:latin typeface="Times New Roman" pitchFamily="18" charset="0"/>
                <a:cs typeface="Times New Roman" pitchFamily="18" charset="0"/>
              </a:rPr>
              <a:pPr algn="l" fontAlgn="auto">
                <a:spcAft>
                  <a:spcPts val="0"/>
                </a:spcAft>
                <a:defRPr/>
              </a:pPr>
              <a:t>30</a:t>
            </a:fld>
            <a:r>
              <a:rPr lang="en-US" dirty="0" smtClean="0">
                <a:solidFill>
                  <a:schemeClr val="bg1"/>
                </a:solidFill>
                <a:latin typeface="Times New Roman" pitchFamily="18" charset="0"/>
                <a:cs typeface="Times New Roman" pitchFamily="18" charset="0"/>
              </a:rPr>
              <a:t>			                   April 24, 2013</a:t>
            </a:r>
            <a:endParaRPr lang="en-US" dirty="0">
              <a:solidFill>
                <a:schemeClr val="bg1"/>
              </a:solidFill>
              <a:latin typeface="Times New Roman" pitchFamily="18" charset="0"/>
              <a:cs typeface="Times New Roman" pitchFamily="18" charset="0"/>
            </a:endParaRPr>
          </a:p>
        </p:txBody>
      </p:sp>
      <p:sp>
        <p:nvSpPr>
          <p:cNvPr id="5" name="Content Placeholder 2"/>
          <p:cNvSpPr txBox="1">
            <a:spLocks/>
          </p:cNvSpPr>
          <p:nvPr/>
        </p:nvSpPr>
        <p:spPr>
          <a:xfrm>
            <a:off x="457200" y="1828800"/>
            <a:ext cx="7924800" cy="2057400"/>
          </a:xfrm>
          <a:prstGeom prst="rect">
            <a:avLst/>
          </a:prstGeom>
        </p:spPr>
        <p:txBody>
          <a:bodyPr>
            <a:normAutofit lnSpcReduction="10000"/>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ctr" fontAlgn="auto">
              <a:spcAft>
                <a:spcPts val="0"/>
              </a:spcAft>
              <a:buFont typeface="Arial" pitchFamily="34" charset="0"/>
              <a:buNone/>
              <a:defRPr/>
            </a:pPr>
            <a:r>
              <a:rPr lang="en-US" sz="2400" dirty="0" smtClean="0">
                <a:latin typeface="Times New Roman" pitchFamily="18" charset="0"/>
                <a:cs typeface="Times New Roman" pitchFamily="18" charset="0"/>
              </a:rPr>
              <a:t>If you recall the XOR program from the beginning of this lecture, you should now be able to understand how this works.</a:t>
            </a:r>
          </a:p>
          <a:p>
            <a:pPr marL="0" indent="0" algn="ctr" fontAlgn="auto">
              <a:spcAft>
                <a:spcPts val="0"/>
              </a:spcAft>
              <a:buFont typeface="Arial" pitchFamily="34" charset="0"/>
              <a:buNone/>
              <a:defRPr/>
            </a:pPr>
            <a:endParaRPr lang="en-US" sz="2400" dirty="0">
              <a:latin typeface="Times New Roman" pitchFamily="18" charset="0"/>
              <a:cs typeface="Times New Roman" pitchFamily="18" charset="0"/>
            </a:endParaRPr>
          </a:p>
          <a:p>
            <a:pPr marL="0" indent="0" algn="ctr" fontAlgn="auto">
              <a:spcAft>
                <a:spcPts val="0"/>
              </a:spcAft>
              <a:buFont typeface="Arial" pitchFamily="34" charset="0"/>
              <a:buNone/>
              <a:defRPr/>
            </a:pPr>
            <a:r>
              <a:rPr lang="en-US" sz="2400" dirty="0" smtClean="0">
                <a:latin typeface="Times New Roman" pitchFamily="18" charset="0"/>
                <a:cs typeface="Times New Roman" pitchFamily="18" charset="0"/>
              </a:rPr>
              <a:t>Hint: Variables, such as "x" will match anything and are </a:t>
            </a:r>
          </a:p>
          <a:p>
            <a:pPr marL="0" indent="0" algn="ctr" fontAlgn="auto">
              <a:spcAft>
                <a:spcPts val="0"/>
              </a:spcAft>
              <a:buFont typeface="Arial" pitchFamily="34" charset="0"/>
              <a:buNone/>
              <a:defRPr/>
            </a:pPr>
            <a:r>
              <a:rPr lang="en-US" sz="2400" dirty="0" smtClean="0">
                <a:latin typeface="Times New Roman" pitchFamily="18" charset="0"/>
                <a:cs typeface="Times New Roman" pitchFamily="18" charset="0"/>
              </a:rPr>
              <a:t>bound to a value when the pattern matches.</a:t>
            </a:r>
          </a:p>
          <a:p>
            <a:pPr marL="0" indent="0" algn="ctr" fontAlgn="auto">
              <a:spcAft>
                <a:spcPts val="0"/>
              </a:spcAft>
              <a:buFont typeface="Arial" pitchFamily="34" charset="0"/>
              <a:buNone/>
              <a:defRPr/>
            </a:pPr>
            <a:endParaRPr lang="en-US" sz="2800" dirty="0">
              <a:latin typeface="Times New Roman" pitchFamily="18" charset="0"/>
              <a:cs typeface="Times New Roman" pitchFamily="18" charset="0"/>
            </a:endParaRPr>
          </a:p>
          <a:p>
            <a:pPr marL="0" indent="0" fontAlgn="auto">
              <a:spcAft>
                <a:spcPts val="0"/>
              </a:spcAft>
              <a:buFont typeface="Arial" pitchFamily="34" charset="0"/>
              <a:buNone/>
              <a:defRPr/>
            </a:pPr>
            <a:endParaRPr lang="en-US" sz="2800" dirty="0">
              <a:latin typeface="Times New Roman" pitchFamily="18" charset="0"/>
              <a:cs typeface="Times New Roman" pitchFamily="18" charset="0"/>
            </a:endParaRPr>
          </a:p>
        </p:txBody>
      </p:sp>
      <p:sp>
        <p:nvSpPr>
          <p:cNvPr id="11" name="Content Placeholder 2"/>
          <p:cNvSpPr txBox="1">
            <a:spLocks/>
          </p:cNvSpPr>
          <p:nvPr/>
        </p:nvSpPr>
        <p:spPr>
          <a:xfrm>
            <a:off x="2803525" y="4183063"/>
            <a:ext cx="3716338" cy="1905000"/>
          </a:xfrm>
          <a:prstGeom prst="rect">
            <a:avLst/>
          </a:prstGeom>
          <a:solidFill>
            <a:schemeClr val="bg1">
              <a:lumMod val="75000"/>
            </a:schemeClr>
          </a:solidFill>
          <a:effectLst>
            <a:outerShdw blurRad="50800" dist="38100" dir="5400000" algn="t" rotWithShape="0">
              <a:prstClr val="black">
                <a:alpha val="40000"/>
              </a:prstClr>
            </a:outerShdw>
          </a:effectLst>
        </p:spPr>
        <p:txBody>
          <a:bodyPr>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fontAlgn="auto">
              <a:spcAft>
                <a:spcPts val="0"/>
              </a:spcAft>
              <a:buFont typeface="Arial" pitchFamily="34" charset="0"/>
              <a:buNone/>
              <a:defRPr/>
            </a:pPr>
            <a:r>
              <a:rPr lang="en-US" sz="2800" dirty="0"/>
              <a:t>let xor p = match p</a:t>
            </a:r>
          </a:p>
          <a:p>
            <a:pPr marL="0" indent="0" fontAlgn="auto">
              <a:spcAft>
                <a:spcPts val="0"/>
              </a:spcAft>
              <a:buFont typeface="Arial" pitchFamily="34" charset="0"/>
              <a:buNone/>
              <a:defRPr/>
            </a:pPr>
            <a:r>
              <a:rPr lang="en-US" sz="2800" dirty="0"/>
              <a:t>with (false, x) </a:t>
            </a:r>
            <a:r>
              <a:rPr lang="en-US" sz="2800" dirty="0" smtClean="0"/>
              <a:t>-&gt; x</a:t>
            </a:r>
            <a:endParaRPr lang="en-US" sz="2800" dirty="0"/>
          </a:p>
          <a:p>
            <a:pPr marL="0" indent="0" fontAlgn="auto">
              <a:spcAft>
                <a:spcPts val="0"/>
              </a:spcAft>
              <a:buFont typeface="Arial" pitchFamily="34" charset="0"/>
              <a:buNone/>
              <a:defRPr/>
            </a:pPr>
            <a:r>
              <a:rPr lang="en-US" sz="2800" dirty="0" smtClean="0"/>
              <a:t>      | (true, x) -&gt; not </a:t>
            </a:r>
            <a:r>
              <a:rPr lang="en-US" sz="2800" dirty="0"/>
              <a:t>x;;</a:t>
            </a: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39762"/>
          </a:xfrm>
          <a:solidFill>
            <a:schemeClr val="tx2">
              <a:lumMod val="60000"/>
              <a:lumOff val="40000"/>
            </a:schemeClr>
          </a:solidFill>
        </p:spPr>
        <p:txBody>
          <a:bodyPr rtlCol="0">
            <a:normAutofit fontScale="90000"/>
          </a:bodyPr>
          <a:lstStyle/>
          <a:p>
            <a:pPr fontAlgn="auto">
              <a:spcAft>
                <a:spcPts val="0"/>
              </a:spcAft>
              <a:defRPr/>
            </a:pPr>
            <a:r>
              <a:rPr lang="en-US" dirty="0" smtClean="0">
                <a:solidFill>
                  <a:schemeClr val="bg1"/>
                </a:solidFill>
                <a:latin typeface="Times New Roman" pitchFamily="18" charset="0"/>
                <a:cs typeface="Times New Roman" pitchFamily="18" charset="0"/>
              </a:rPr>
              <a:t>Compiling the Interpreter</a:t>
            </a:r>
            <a:endParaRPr lang="en-US" dirty="0">
              <a:solidFill>
                <a:schemeClr val="bg1"/>
              </a:solidFill>
              <a:latin typeface="Times New Roman" pitchFamily="18" charset="0"/>
              <a:cs typeface="Times New Roman" pitchFamily="18" charset="0"/>
            </a:endParaRPr>
          </a:p>
        </p:txBody>
      </p:sp>
      <p:sp>
        <p:nvSpPr>
          <p:cNvPr id="4" name="Title 1"/>
          <p:cNvSpPr txBox="1">
            <a:spLocks/>
          </p:cNvSpPr>
          <p:nvPr/>
        </p:nvSpPr>
        <p:spPr>
          <a:xfrm>
            <a:off x="457200" y="6357938"/>
            <a:ext cx="8229600" cy="320675"/>
          </a:xfrm>
          <a:prstGeom prst="rect">
            <a:avLst/>
          </a:prstGeom>
          <a:solidFill>
            <a:schemeClr val="tx2">
              <a:lumMod val="60000"/>
              <a:lumOff val="40000"/>
            </a:schemeClr>
          </a:solidFill>
        </p:spPr>
        <p:txBody>
          <a:bodyPr anchor="ctr">
            <a:normAutofit fontScale="250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fontAlgn="auto">
              <a:spcAft>
                <a:spcPts val="0"/>
              </a:spcAft>
              <a:defRPr/>
            </a:pPr>
            <a:r>
              <a:rPr lang="en-US" dirty="0" smtClean="0">
                <a:solidFill>
                  <a:schemeClr val="bg1"/>
                </a:solidFill>
                <a:latin typeface="Times New Roman" pitchFamily="18" charset="0"/>
                <a:cs typeface="Times New Roman" pitchFamily="18" charset="0"/>
              </a:rPr>
              <a:t>COMS W4115 - PLT    Columbia University		          </a:t>
            </a:r>
            <a:fld id="{DF5D2DA6-2EA1-40C8-BD64-29A510F29A4D}" type="slidenum">
              <a:rPr lang="en-US" smtClean="0">
                <a:solidFill>
                  <a:schemeClr val="bg1"/>
                </a:solidFill>
                <a:latin typeface="Times New Roman" pitchFamily="18" charset="0"/>
                <a:cs typeface="Times New Roman" pitchFamily="18" charset="0"/>
              </a:rPr>
              <a:pPr algn="l" fontAlgn="auto">
                <a:spcAft>
                  <a:spcPts val="0"/>
                </a:spcAft>
                <a:defRPr/>
              </a:pPr>
              <a:t>31</a:t>
            </a:fld>
            <a:r>
              <a:rPr lang="en-US" dirty="0" smtClean="0">
                <a:solidFill>
                  <a:schemeClr val="bg1"/>
                </a:solidFill>
                <a:latin typeface="Times New Roman" pitchFamily="18" charset="0"/>
                <a:cs typeface="Times New Roman" pitchFamily="18" charset="0"/>
              </a:rPr>
              <a:t>			                   April 24, 2013</a:t>
            </a:r>
            <a:endParaRPr lang="en-US" dirty="0">
              <a:solidFill>
                <a:schemeClr val="bg1"/>
              </a:solidFill>
              <a:latin typeface="Times New Roman" pitchFamily="18" charset="0"/>
              <a:cs typeface="Times New Roman" pitchFamily="18" charset="0"/>
            </a:endParaRPr>
          </a:p>
        </p:txBody>
      </p:sp>
      <p:sp>
        <p:nvSpPr>
          <p:cNvPr id="6" name="Content Placeholder 2"/>
          <p:cNvSpPr txBox="1">
            <a:spLocks/>
          </p:cNvSpPr>
          <p:nvPr/>
        </p:nvSpPr>
        <p:spPr>
          <a:xfrm>
            <a:off x="914400" y="1143000"/>
            <a:ext cx="7239000" cy="4953000"/>
          </a:xfrm>
          <a:prstGeom prst="rect">
            <a:avLst/>
          </a:prstGeom>
          <a:solidFill>
            <a:schemeClr val="bg1">
              <a:lumMod val="75000"/>
            </a:schemeClr>
          </a:solidFill>
          <a:effectLst>
            <a:outerShdw blurRad="50800" dist="38100" dir="5400000" algn="t" rotWithShape="0">
              <a:prstClr val="black">
                <a:alpha val="40000"/>
              </a:prstClr>
            </a:outerShdw>
          </a:effectLst>
        </p:spPr>
        <p:txBody>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fontAlgn="auto">
              <a:spcAft>
                <a:spcPts val="0"/>
              </a:spcAft>
              <a:buFont typeface="Arial" pitchFamily="34" charset="0"/>
              <a:buNone/>
              <a:defRPr/>
            </a:pPr>
            <a:r>
              <a:rPr lang="en-US" sz="2000" dirty="0">
                <a:solidFill>
                  <a:srgbClr val="000000"/>
                </a:solidFill>
              </a:rPr>
              <a:t>$ </a:t>
            </a:r>
            <a:r>
              <a:rPr lang="en-US" sz="2000" dirty="0" err="1">
                <a:solidFill>
                  <a:srgbClr val="FF0000"/>
                </a:solidFill>
              </a:rPr>
              <a:t>ocamllex</a:t>
            </a:r>
            <a:r>
              <a:rPr lang="en-US" sz="2000" dirty="0">
                <a:solidFill>
                  <a:srgbClr val="FF0000"/>
                </a:solidFill>
              </a:rPr>
              <a:t> </a:t>
            </a:r>
            <a:r>
              <a:rPr lang="en-US" sz="2000" dirty="0" err="1">
                <a:solidFill>
                  <a:srgbClr val="FF0000"/>
                </a:solidFill>
              </a:rPr>
              <a:t>scanner.mll</a:t>
            </a:r>
            <a:r>
              <a:rPr lang="en-US" sz="2000" dirty="0">
                <a:solidFill>
                  <a:srgbClr val="FF0000"/>
                </a:solidFill>
              </a:rPr>
              <a:t> </a:t>
            </a:r>
            <a:r>
              <a:rPr lang="en-US" sz="2000" dirty="0" smtClean="0">
                <a:solidFill>
                  <a:srgbClr val="FF0000"/>
                </a:solidFill>
              </a:rPr>
              <a:t>                   	 # </a:t>
            </a:r>
            <a:r>
              <a:rPr lang="en-US" sz="2000" dirty="0">
                <a:solidFill>
                  <a:srgbClr val="FF0000"/>
                </a:solidFill>
              </a:rPr>
              <a:t>create scanner.ml</a:t>
            </a:r>
          </a:p>
          <a:p>
            <a:pPr marL="0" indent="0" fontAlgn="auto">
              <a:spcAft>
                <a:spcPts val="0"/>
              </a:spcAft>
              <a:buFont typeface="Arial" pitchFamily="34" charset="0"/>
              <a:buNone/>
              <a:defRPr/>
            </a:pPr>
            <a:r>
              <a:rPr lang="en-US" sz="2000" dirty="0">
                <a:solidFill>
                  <a:srgbClr val="000000"/>
                </a:solidFill>
              </a:rPr>
              <a:t>8 states, 267 transitions, table size 1116 bytes</a:t>
            </a:r>
          </a:p>
          <a:p>
            <a:pPr marL="0" indent="0" fontAlgn="auto">
              <a:spcAft>
                <a:spcPts val="0"/>
              </a:spcAft>
              <a:buFont typeface="Arial" pitchFamily="34" charset="0"/>
              <a:buNone/>
              <a:defRPr/>
            </a:pPr>
            <a:r>
              <a:rPr lang="en-US" sz="2000" dirty="0">
                <a:solidFill>
                  <a:srgbClr val="000000"/>
                </a:solidFill>
              </a:rPr>
              <a:t>$ </a:t>
            </a:r>
            <a:r>
              <a:rPr lang="en-US" sz="2000" dirty="0" err="1">
                <a:solidFill>
                  <a:srgbClr val="FF0000"/>
                </a:solidFill>
              </a:rPr>
              <a:t>ocamlyacc</a:t>
            </a:r>
            <a:r>
              <a:rPr lang="en-US" sz="2000" dirty="0">
                <a:solidFill>
                  <a:srgbClr val="FF0000"/>
                </a:solidFill>
              </a:rPr>
              <a:t> </a:t>
            </a:r>
            <a:r>
              <a:rPr lang="en-US" sz="2000" dirty="0" err="1">
                <a:solidFill>
                  <a:srgbClr val="FF0000"/>
                </a:solidFill>
              </a:rPr>
              <a:t>parser.mly</a:t>
            </a:r>
            <a:r>
              <a:rPr lang="en-US" sz="2000" dirty="0">
                <a:solidFill>
                  <a:srgbClr val="FF0000"/>
                </a:solidFill>
              </a:rPr>
              <a:t> </a:t>
            </a:r>
            <a:r>
              <a:rPr lang="en-US" sz="2000" dirty="0" smtClean="0">
                <a:solidFill>
                  <a:srgbClr val="FF0000"/>
                </a:solidFill>
              </a:rPr>
              <a:t>                   	# </a:t>
            </a:r>
            <a:r>
              <a:rPr lang="en-US" sz="2000" dirty="0">
                <a:solidFill>
                  <a:srgbClr val="FF0000"/>
                </a:solidFill>
              </a:rPr>
              <a:t>create parser.ml and </a:t>
            </a:r>
            <a:r>
              <a:rPr lang="en-US" sz="2000" dirty="0" err="1">
                <a:solidFill>
                  <a:srgbClr val="FF0000"/>
                </a:solidFill>
              </a:rPr>
              <a:t>parser.mli</a:t>
            </a:r>
            <a:endParaRPr lang="en-US" sz="2000" dirty="0">
              <a:solidFill>
                <a:srgbClr val="FF0000"/>
              </a:solidFill>
            </a:endParaRPr>
          </a:p>
          <a:p>
            <a:pPr marL="0" indent="0" fontAlgn="auto">
              <a:spcAft>
                <a:spcPts val="0"/>
              </a:spcAft>
              <a:buFont typeface="Arial" pitchFamily="34" charset="0"/>
              <a:buNone/>
              <a:defRPr/>
            </a:pPr>
            <a:r>
              <a:rPr lang="en-US" sz="2000" dirty="0">
                <a:solidFill>
                  <a:srgbClr val="000000"/>
                </a:solidFill>
              </a:rPr>
              <a:t>$ </a:t>
            </a:r>
            <a:r>
              <a:rPr lang="en-US" sz="2000" dirty="0" err="1">
                <a:solidFill>
                  <a:srgbClr val="FF0000"/>
                </a:solidFill>
              </a:rPr>
              <a:t>ocamlc</a:t>
            </a:r>
            <a:r>
              <a:rPr lang="en-US" sz="2000" dirty="0">
                <a:solidFill>
                  <a:srgbClr val="FF0000"/>
                </a:solidFill>
              </a:rPr>
              <a:t> </a:t>
            </a:r>
            <a:r>
              <a:rPr lang="en-US" sz="2000" dirty="0" smtClean="0">
                <a:solidFill>
                  <a:srgbClr val="FF0000"/>
                </a:solidFill>
              </a:rPr>
              <a:t>–c </a:t>
            </a:r>
            <a:r>
              <a:rPr lang="en-US" sz="2000" dirty="0" err="1" smtClean="0">
                <a:solidFill>
                  <a:srgbClr val="FF0000"/>
                </a:solidFill>
              </a:rPr>
              <a:t>ast.mli</a:t>
            </a:r>
            <a:r>
              <a:rPr lang="en-US" sz="2000" dirty="0" smtClean="0">
                <a:solidFill>
                  <a:srgbClr val="FF0000"/>
                </a:solidFill>
              </a:rPr>
              <a:t> 		# </a:t>
            </a:r>
            <a:r>
              <a:rPr lang="en-US" sz="2000" dirty="0">
                <a:solidFill>
                  <a:srgbClr val="FF0000"/>
                </a:solidFill>
              </a:rPr>
              <a:t>compile AST types</a:t>
            </a:r>
          </a:p>
          <a:p>
            <a:pPr marL="0" indent="0" fontAlgn="auto">
              <a:spcAft>
                <a:spcPts val="0"/>
              </a:spcAft>
              <a:buFont typeface="Arial" pitchFamily="34" charset="0"/>
              <a:buNone/>
              <a:defRPr/>
            </a:pPr>
            <a:r>
              <a:rPr lang="en-US" sz="2000" dirty="0">
                <a:solidFill>
                  <a:srgbClr val="000000"/>
                </a:solidFill>
              </a:rPr>
              <a:t>$ </a:t>
            </a:r>
            <a:r>
              <a:rPr lang="en-US" sz="2000" dirty="0" err="1">
                <a:solidFill>
                  <a:srgbClr val="FF0000"/>
                </a:solidFill>
              </a:rPr>
              <a:t>ocamlc</a:t>
            </a:r>
            <a:r>
              <a:rPr lang="en-US" sz="2000" dirty="0">
                <a:solidFill>
                  <a:srgbClr val="FF0000"/>
                </a:solidFill>
              </a:rPr>
              <a:t> </a:t>
            </a:r>
            <a:r>
              <a:rPr lang="en-US" sz="2000" dirty="0" smtClean="0">
                <a:solidFill>
                  <a:srgbClr val="FF0000"/>
                </a:solidFill>
              </a:rPr>
              <a:t>–c </a:t>
            </a:r>
            <a:r>
              <a:rPr lang="en-US" sz="2000" dirty="0" err="1" smtClean="0">
                <a:solidFill>
                  <a:srgbClr val="FF0000"/>
                </a:solidFill>
              </a:rPr>
              <a:t>parser.mli</a:t>
            </a:r>
            <a:r>
              <a:rPr lang="en-US" sz="2000" dirty="0" smtClean="0">
                <a:solidFill>
                  <a:srgbClr val="FF0000"/>
                </a:solidFill>
              </a:rPr>
              <a:t> 		# </a:t>
            </a:r>
            <a:r>
              <a:rPr lang="en-US" sz="2000" dirty="0">
                <a:solidFill>
                  <a:srgbClr val="FF0000"/>
                </a:solidFill>
              </a:rPr>
              <a:t>compile parser types</a:t>
            </a:r>
          </a:p>
          <a:p>
            <a:pPr marL="0" indent="0" fontAlgn="auto">
              <a:spcAft>
                <a:spcPts val="0"/>
              </a:spcAft>
              <a:buFont typeface="Arial" pitchFamily="34" charset="0"/>
              <a:buNone/>
              <a:defRPr/>
            </a:pPr>
            <a:r>
              <a:rPr lang="en-US" sz="2000" dirty="0">
                <a:solidFill>
                  <a:srgbClr val="000000"/>
                </a:solidFill>
              </a:rPr>
              <a:t>$ </a:t>
            </a:r>
            <a:r>
              <a:rPr lang="en-US" sz="2000" dirty="0" err="1">
                <a:solidFill>
                  <a:srgbClr val="FF0000"/>
                </a:solidFill>
              </a:rPr>
              <a:t>ocamlc</a:t>
            </a:r>
            <a:r>
              <a:rPr lang="en-US" sz="2000" dirty="0">
                <a:solidFill>
                  <a:srgbClr val="FF0000"/>
                </a:solidFill>
              </a:rPr>
              <a:t> </a:t>
            </a:r>
            <a:r>
              <a:rPr lang="en-US" sz="2000" dirty="0" smtClean="0">
                <a:solidFill>
                  <a:srgbClr val="FF0000"/>
                </a:solidFill>
              </a:rPr>
              <a:t>–c scanner.ml 		# </a:t>
            </a:r>
            <a:r>
              <a:rPr lang="en-US" sz="2000" dirty="0">
                <a:solidFill>
                  <a:srgbClr val="FF0000"/>
                </a:solidFill>
              </a:rPr>
              <a:t>compile the scanner</a:t>
            </a:r>
          </a:p>
          <a:p>
            <a:pPr marL="0" indent="0" fontAlgn="auto">
              <a:spcAft>
                <a:spcPts val="0"/>
              </a:spcAft>
              <a:buFont typeface="Arial" pitchFamily="34" charset="0"/>
              <a:buNone/>
              <a:defRPr/>
            </a:pPr>
            <a:r>
              <a:rPr lang="en-US" sz="2000" dirty="0">
                <a:solidFill>
                  <a:srgbClr val="000000"/>
                </a:solidFill>
              </a:rPr>
              <a:t>$ </a:t>
            </a:r>
            <a:r>
              <a:rPr lang="en-US" sz="2000" dirty="0" err="1">
                <a:solidFill>
                  <a:srgbClr val="FF0000"/>
                </a:solidFill>
              </a:rPr>
              <a:t>ocamlc</a:t>
            </a:r>
            <a:r>
              <a:rPr lang="en-US" sz="2000" dirty="0">
                <a:solidFill>
                  <a:srgbClr val="FF0000"/>
                </a:solidFill>
              </a:rPr>
              <a:t> </a:t>
            </a:r>
            <a:r>
              <a:rPr lang="en-US" sz="2000" dirty="0" smtClean="0">
                <a:solidFill>
                  <a:srgbClr val="FF0000"/>
                </a:solidFill>
              </a:rPr>
              <a:t>–c parser.ml 		# </a:t>
            </a:r>
            <a:r>
              <a:rPr lang="en-US" sz="2000" dirty="0">
                <a:solidFill>
                  <a:srgbClr val="FF0000"/>
                </a:solidFill>
              </a:rPr>
              <a:t>compile the parser</a:t>
            </a:r>
          </a:p>
          <a:p>
            <a:pPr marL="0" indent="0" fontAlgn="auto">
              <a:spcAft>
                <a:spcPts val="0"/>
              </a:spcAft>
              <a:buFont typeface="Arial" pitchFamily="34" charset="0"/>
              <a:buNone/>
              <a:defRPr/>
            </a:pPr>
            <a:r>
              <a:rPr lang="en-US" sz="2000" dirty="0">
                <a:solidFill>
                  <a:srgbClr val="000000"/>
                </a:solidFill>
              </a:rPr>
              <a:t>$ </a:t>
            </a:r>
            <a:r>
              <a:rPr lang="en-US" sz="2000" dirty="0" err="1">
                <a:solidFill>
                  <a:srgbClr val="FF0000"/>
                </a:solidFill>
              </a:rPr>
              <a:t>ocamlc</a:t>
            </a:r>
            <a:r>
              <a:rPr lang="en-US" sz="2000" dirty="0">
                <a:solidFill>
                  <a:srgbClr val="FF0000"/>
                </a:solidFill>
              </a:rPr>
              <a:t> </a:t>
            </a:r>
            <a:r>
              <a:rPr lang="en-US" sz="2000" dirty="0" smtClean="0">
                <a:solidFill>
                  <a:srgbClr val="FF0000"/>
                </a:solidFill>
              </a:rPr>
              <a:t>–c calc.ml 		# </a:t>
            </a:r>
            <a:r>
              <a:rPr lang="en-US" sz="2000" dirty="0">
                <a:solidFill>
                  <a:srgbClr val="FF0000"/>
                </a:solidFill>
              </a:rPr>
              <a:t>compile the interpreter</a:t>
            </a:r>
          </a:p>
          <a:p>
            <a:pPr marL="0" indent="0" fontAlgn="auto">
              <a:spcAft>
                <a:spcPts val="0"/>
              </a:spcAft>
              <a:buFont typeface="Arial" pitchFamily="34" charset="0"/>
              <a:buNone/>
              <a:defRPr/>
            </a:pPr>
            <a:r>
              <a:rPr lang="en-US" sz="2000" dirty="0">
                <a:solidFill>
                  <a:srgbClr val="000000"/>
                </a:solidFill>
              </a:rPr>
              <a:t>$ </a:t>
            </a:r>
            <a:r>
              <a:rPr lang="en-US" sz="2000" dirty="0" err="1">
                <a:solidFill>
                  <a:srgbClr val="FF0000"/>
                </a:solidFill>
              </a:rPr>
              <a:t>ocamlc</a:t>
            </a:r>
            <a:r>
              <a:rPr lang="en-US" sz="2000" dirty="0">
                <a:solidFill>
                  <a:srgbClr val="FF0000"/>
                </a:solidFill>
              </a:rPr>
              <a:t> </a:t>
            </a:r>
            <a:r>
              <a:rPr lang="en-US" sz="2000" dirty="0" smtClean="0">
                <a:solidFill>
                  <a:srgbClr val="FF0000"/>
                </a:solidFill>
              </a:rPr>
              <a:t>–o </a:t>
            </a:r>
            <a:r>
              <a:rPr lang="en-US" sz="2000" dirty="0" err="1" smtClean="0">
                <a:solidFill>
                  <a:srgbClr val="FF0000"/>
                </a:solidFill>
              </a:rPr>
              <a:t>calc</a:t>
            </a:r>
            <a:r>
              <a:rPr lang="en-US" sz="2000" dirty="0" smtClean="0">
                <a:solidFill>
                  <a:srgbClr val="FF0000"/>
                </a:solidFill>
              </a:rPr>
              <a:t> </a:t>
            </a:r>
            <a:r>
              <a:rPr lang="en-US" sz="2000" dirty="0" err="1">
                <a:solidFill>
                  <a:srgbClr val="FF0000"/>
                </a:solidFill>
              </a:rPr>
              <a:t>parser.cmo</a:t>
            </a:r>
            <a:r>
              <a:rPr lang="en-US" sz="2000" dirty="0">
                <a:solidFill>
                  <a:srgbClr val="FF0000"/>
                </a:solidFill>
              </a:rPr>
              <a:t> </a:t>
            </a:r>
            <a:r>
              <a:rPr lang="en-US" sz="2000" dirty="0" err="1">
                <a:solidFill>
                  <a:srgbClr val="FF0000"/>
                </a:solidFill>
              </a:rPr>
              <a:t>scanner.cmo</a:t>
            </a:r>
            <a:r>
              <a:rPr lang="en-US" sz="2000" dirty="0">
                <a:solidFill>
                  <a:srgbClr val="FF0000"/>
                </a:solidFill>
              </a:rPr>
              <a:t> </a:t>
            </a:r>
            <a:r>
              <a:rPr lang="en-US" sz="2000" dirty="0" err="1">
                <a:solidFill>
                  <a:srgbClr val="FF0000"/>
                </a:solidFill>
              </a:rPr>
              <a:t>calc.cmo</a:t>
            </a:r>
            <a:endParaRPr lang="en-US" sz="2000" dirty="0">
              <a:solidFill>
                <a:srgbClr val="FF0000"/>
              </a:solidFill>
            </a:endParaRPr>
          </a:p>
          <a:p>
            <a:pPr marL="0" indent="0" fontAlgn="auto">
              <a:spcAft>
                <a:spcPts val="0"/>
              </a:spcAft>
              <a:buFont typeface="Arial" pitchFamily="34" charset="0"/>
              <a:buNone/>
              <a:defRPr/>
            </a:pPr>
            <a:r>
              <a:rPr lang="en-US" sz="2000" dirty="0">
                <a:solidFill>
                  <a:srgbClr val="000000"/>
                </a:solidFill>
              </a:rPr>
              <a:t>$ </a:t>
            </a:r>
            <a:r>
              <a:rPr lang="en-US" sz="2000" dirty="0">
                <a:solidFill>
                  <a:srgbClr val="FF0000"/>
                </a:solidFill>
              </a:rPr>
              <a:t>./</a:t>
            </a:r>
            <a:r>
              <a:rPr lang="en-US" sz="2000" dirty="0" err="1">
                <a:solidFill>
                  <a:srgbClr val="FF0000"/>
                </a:solidFill>
              </a:rPr>
              <a:t>calc</a:t>
            </a:r>
            <a:endParaRPr lang="en-US" sz="2000" dirty="0">
              <a:solidFill>
                <a:srgbClr val="FF0000"/>
              </a:solidFill>
            </a:endParaRPr>
          </a:p>
          <a:p>
            <a:pPr marL="0" indent="0" fontAlgn="auto">
              <a:spcAft>
                <a:spcPts val="0"/>
              </a:spcAft>
              <a:buFont typeface="Arial" pitchFamily="34" charset="0"/>
              <a:buNone/>
              <a:defRPr/>
            </a:pPr>
            <a:r>
              <a:rPr lang="en-US" sz="2000" dirty="0">
                <a:solidFill>
                  <a:srgbClr val="FF0000"/>
                </a:solidFill>
              </a:rPr>
              <a:t>2 * 3 + 4 * 5</a:t>
            </a:r>
          </a:p>
          <a:p>
            <a:pPr marL="0" indent="0" fontAlgn="auto">
              <a:spcAft>
                <a:spcPts val="0"/>
              </a:spcAft>
              <a:buFont typeface="Arial" pitchFamily="34" charset="0"/>
              <a:buNone/>
              <a:defRPr/>
            </a:pPr>
            <a:r>
              <a:rPr lang="en-US" sz="2000" dirty="0">
                <a:solidFill>
                  <a:srgbClr val="000000"/>
                </a:solidFill>
              </a:rPr>
              <a:t>26</a:t>
            </a:r>
          </a:p>
          <a:p>
            <a:pPr marL="0" indent="0" fontAlgn="auto">
              <a:spcAft>
                <a:spcPts val="0"/>
              </a:spcAft>
              <a:buFont typeface="Arial" pitchFamily="34" charset="0"/>
              <a:buNone/>
              <a:defRPr/>
            </a:pPr>
            <a:r>
              <a:rPr lang="en-US" sz="2000" dirty="0">
                <a:solidFill>
                  <a:srgbClr val="000000"/>
                </a:solidFill>
              </a:rPr>
              <a:t>$</a:t>
            </a:r>
            <a:endParaRPr lang="en-US" sz="2000" dirty="0"/>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39762"/>
          </a:xfrm>
          <a:solidFill>
            <a:schemeClr val="tx2">
              <a:lumMod val="60000"/>
              <a:lumOff val="40000"/>
            </a:schemeClr>
          </a:solidFill>
        </p:spPr>
        <p:txBody>
          <a:bodyPr rtlCol="0">
            <a:normAutofit fontScale="90000"/>
          </a:bodyPr>
          <a:lstStyle/>
          <a:p>
            <a:pPr fontAlgn="auto">
              <a:spcAft>
                <a:spcPts val="0"/>
              </a:spcAft>
              <a:defRPr/>
            </a:pPr>
            <a:r>
              <a:rPr lang="en-US" dirty="0" smtClean="0">
                <a:solidFill>
                  <a:schemeClr val="bg1"/>
                </a:solidFill>
                <a:latin typeface="Times New Roman" pitchFamily="18" charset="0"/>
                <a:cs typeface="Times New Roman" pitchFamily="18" charset="0"/>
              </a:rPr>
              <a:t>So Why Functional Programming?</a:t>
            </a:r>
            <a:endParaRPr lang="en-US" dirty="0">
              <a:solidFill>
                <a:schemeClr val="bg1"/>
              </a:solidFill>
              <a:latin typeface="Times New Roman" pitchFamily="18" charset="0"/>
              <a:cs typeface="Times New Roman" pitchFamily="18" charset="0"/>
            </a:endParaRPr>
          </a:p>
        </p:txBody>
      </p:sp>
      <p:sp>
        <p:nvSpPr>
          <p:cNvPr id="4" name="Title 1"/>
          <p:cNvSpPr txBox="1">
            <a:spLocks/>
          </p:cNvSpPr>
          <p:nvPr/>
        </p:nvSpPr>
        <p:spPr>
          <a:xfrm>
            <a:off x="457200" y="6357938"/>
            <a:ext cx="8229600" cy="320675"/>
          </a:xfrm>
          <a:prstGeom prst="rect">
            <a:avLst/>
          </a:prstGeom>
          <a:solidFill>
            <a:schemeClr val="tx2">
              <a:lumMod val="60000"/>
              <a:lumOff val="40000"/>
            </a:schemeClr>
          </a:solidFill>
        </p:spPr>
        <p:txBody>
          <a:bodyPr anchor="ctr">
            <a:normAutofit fontScale="250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fontAlgn="auto">
              <a:spcAft>
                <a:spcPts val="0"/>
              </a:spcAft>
              <a:defRPr/>
            </a:pPr>
            <a:r>
              <a:rPr lang="en-US" dirty="0" smtClean="0">
                <a:solidFill>
                  <a:schemeClr val="bg1"/>
                </a:solidFill>
                <a:latin typeface="Times New Roman" pitchFamily="18" charset="0"/>
                <a:cs typeface="Times New Roman" pitchFamily="18" charset="0"/>
              </a:rPr>
              <a:t>COMS W4115 - PLT    Columbia University		          </a:t>
            </a:r>
            <a:fld id="{2D30BAD4-FE6E-4CAC-9656-4E5DA38A6E90}" type="slidenum">
              <a:rPr lang="en-US" smtClean="0">
                <a:solidFill>
                  <a:schemeClr val="bg1"/>
                </a:solidFill>
                <a:latin typeface="Times New Roman" pitchFamily="18" charset="0"/>
                <a:cs typeface="Times New Roman" pitchFamily="18" charset="0"/>
              </a:rPr>
              <a:pPr algn="l" fontAlgn="auto">
                <a:spcAft>
                  <a:spcPts val="0"/>
                </a:spcAft>
                <a:defRPr/>
              </a:pPr>
              <a:t>32</a:t>
            </a:fld>
            <a:r>
              <a:rPr lang="en-US" dirty="0" smtClean="0">
                <a:solidFill>
                  <a:schemeClr val="bg1"/>
                </a:solidFill>
                <a:latin typeface="Times New Roman" pitchFamily="18" charset="0"/>
                <a:cs typeface="Times New Roman" pitchFamily="18" charset="0"/>
              </a:rPr>
              <a:t>			                   April 24, 2013</a:t>
            </a:r>
            <a:endParaRPr lang="en-US" dirty="0">
              <a:solidFill>
                <a:schemeClr val="bg1"/>
              </a:solidFill>
              <a:latin typeface="Times New Roman" pitchFamily="18" charset="0"/>
              <a:cs typeface="Times New Roman" pitchFamily="18" charset="0"/>
            </a:endParaRPr>
          </a:p>
        </p:txBody>
      </p:sp>
      <p:sp>
        <p:nvSpPr>
          <p:cNvPr id="73731" name="Content Placeholder 2"/>
          <p:cNvSpPr txBox="1">
            <a:spLocks/>
          </p:cNvSpPr>
          <p:nvPr/>
        </p:nvSpPr>
        <p:spPr bwMode="auto">
          <a:xfrm>
            <a:off x="466725" y="2590800"/>
            <a:ext cx="8067675" cy="3581400"/>
          </a:xfrm>
          <a:prstGeom prst="rect">
            <a:avLst/>
          </a:prstGeom>
          <a:noFill/>
          <a:ln w="9525">
            <a:noFill/>
            <a:miter lim="800000"/>
            <a:headEnd/>
            <a:tailEnd/>
          </a:ln>
        </p:spPr>
        <p:txBody>
          <a:bodyPr/>
          <a:lstStyle/>
          <a:p>
            <a:pPr algn="ctr">
              <a:buFont typeface="Arial" charset="0"/>
              <a:buNone/>
            </a:pPr>
            <a:r>
              <a:rPr lang="en-US" sz="3200" i="1">
                <a:latin typeface="Times New Roman" pitchFamily="18" charset="0"/>
                <a:cs typeface="Times New Roman" pitchFamily="18" charset="0"/>
              </a:rPr>
              <a:t>It's hard to get to compile, but once it compiles, it works</a:t>
            </a:r>
          </a:p>
          <a:p>
            <a:pPr algn="ctr">
              <a:buFont typeface="Arial" charset="0"/>
              <a:buNone/>
            </a:pPr>
            <a:endParaRPr lang="en-US" sz="3200" i="1">
              <a:latin typeface="Times New Roman" pitchFamily="18" charset="0"/>
              <a:cs typeface="Times New Roman" pitchFamily="18" charset="0"/>
            </a:endParaRPr>
          </a:p>
          <a:p>
            <a:pPr>
              <a:buFont typeface="Arial" charset="0"/>
              <a:buNone/>
            </a:pPr>
            <a:r>
              <a:rPr lang="en-US" sz="3200" i="1">
                <a:latin typeface="Times New Roman" pitchFamily="18" charset="0"/>
                <a:cs typeface="Times New Roman" pitchFamily="18" charset="0"/>
              </a:rPr>
              <a:t>		-Unknown PLT Student</a:t>
            </a: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39762"/>
          </a:xfrm>
          <a:solidFill>
            <a:schemeClr val="tx2">
              <a:lumMod val="60000"/>
              <a:lumOff val="40000"/>
            </a:schemeClr>
          </a:solidFill>
        </p:spPr>
        <p:txBody>
          <a:bodyPr rtlCol="0">
            <a:normAutofit fontScale="90000"/>
          </a:bodyPr>
          <a:lstStyle/>
          <a:p>
            <a:pPr fontAlgn="auto">
              <a:spcAft>
                <a:spcPts val="0"/>
              </a:spcAft>
              <a:defRPr/>
            </a:pPr>
            <a:r>
              <a:rPr lang="en-US" dirty="0" smtClean="0">
                <a:solidFill>
                  <a:schemeClr val="bg1"/>
                </a:solidFill>
                <a:latin typeface="Times New Roman" pitchFamily="18" charset="0"/>
                <a:cs typeface="Times New Roman" pitchFamily="18" charset="0"/>
              </a:rPr>
              <a:t>References</a:t>
            </a:r>
            <a:endParaRPr lang="en-US" dirty="0">
              <a:solidFill>
                <a:schemeClr val="bg1"/>
              </a:solidFill>
              <a:latin typeface="Times New Roman" pitchFamily="18" charset="0"/>
              <a:cs typeface="Times New Roman" pitchFamily="18" charset="0"/>
            </a:endParaRPr>
          </a:p>
        </p:txBody>
      </p:sp>
      <p:sp>
        <p:nvSpPr>
          <p:cNvPr id="4" name="Title 1"/>
          <p:cNvSpPr txBox="1">
            <a:spLocks/>
          </p:cNvSpPr>
          <p:nvPr/>
        </p:nvSpPr>
        <p:spPr>
          <a:xfrm>
            <a:off x="457200" y="6357938"/>
            <a:ext cx="8229600" cy="320675"/>
          </a:xfrm>
          <a:prstGeom prst="rect">
            <a:avLst/>
          </a:prstGeom>
          <a:solidFill>
            <a:schemeClr val="tx2">
              <a:lumMod val="60000"/>
              <a:lumOff val="40000"/>
            </a:schemeClr>
          </a:solidFill>
        </p:spPr>
        <p:txBody>
          <a:bodyPr anchor="ctr">
            <a:normAutofit fontScale="250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fontAlgn="auto">
              <a:spcAft>
                <a:spcPts val="0"/>
              </a:spcAft>
              <a:defRPr/>
            </a:pPr>
            <a:r>
              <a:rPr lang="en-US" dirty="0" smtClean="0">
                <a:solidFill>
                  <a:schemeClr val="bg1"/>
                </a:solidFill>
                <a:latin typeface="Times New Roman" pitchFamily="18" charset="0"/>
                <a:cs typeface="Times New Roman" pitchFamily="18" charset="0"/>
              </a:rPr>
              <a:t>COMS W4115 - PLT    Columbia University		          </a:t>
            </a:r>
            <a:fld id="{4706B767-6B65-4986-90EA-D2A222556BAE}" type="slidenum">
              <a:rPr lang="en-US" smtClean="0">
                <a:solidFill>
                  <a:schemeClr val="bg1"/>
                </a:solidFill>
                <a:latin typeface="Times New Roman" pitchFamily="18" charset="0"/>
                <a:cs typeface="Times New Roman" pitchFamily="18" charset="0"/>
              </a:rPr>
              <a:pPr algn="l" fontAlgn="auto">
                <a:spcAft>
                  <a:spcPts val="0"/>
                </a:spcAft>
                <a:defRPr/>
              </a:pPr>
              <a:t>33</a:t>
            </a:fld>
            <a:r>
              <a:rPr lang="en-US" dirty="0" smtClean="0">
                <a:solidFill>
                  <a:schemeClr val="bg1"/>
                </a:solidFill>
                <a:latin typeface="Times New Roman" pitchFamily="18" charset="0"/>
                <a:cs typeface="Times New Roman" pitchFamily="18" charset="0"/>
              </a:rPr>
              <a:t>			                   April 24, 2013</a:t>
            </a:r>
            <a:endParaRPr lang="en-US" dirty="0">
              <a:solidFill>
                <a:schemeClr val="bg1"/>
              </a:solidFill>
              <a:latin typeface="Times New Roman" pitchFamily="18" charset="0"/>
              <a:cs typeface="Times New Roman" pitchFamily="18" charset="0"/>
            </a:endParaRPr>
          </a:p>
        </p:txBody>
      </p:sp>
      <p:sp>
        <p:nvSpPr>
          <p:cNvPr id="5" name="Content Placeholder 2"/>
          <p:cNvSpPr txBox="1">
            <a:spLocks/>
          </p:cNvSpPr>
          <p:nvPr/>
        </p:nvSpPr>
        <p:spPr>
          <a:xfrm>
            <a:off x="466725" y="1066800"/>
            <a:ext cx="8220075" cy="5181600"/>
          </a:xfrm>
          <a:prstGeom prst="rect">
            <a:avLst/>
          </a:prstGeom>
        </p:spPr>
        <p:txBody>
          <a:bodyPr>
            <a:normAutofit fontScale="92500" lnSpcReduction="10000"/>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fontAlgn="auto">
              <a:spcAft>
                <a:spcPts val="0"/>
              </a:spcAft>
              <a:defRPr/>
            </a:pPr>
            <a:endParaRPr lang="en-US" sz="2800" dirty="0" smtClean="0"/>
          </a:p>
          <a:p>
            <a:pPr fontAlgn="auto">
              <a:spcAft>
                <a:spcPts val="0"/>
              </a:spcAft>
              <a:defRPr/>
            </a:pPr>
            <a:r>
              <a:rPr lang="en-US" sz="2800" dirty="0" smtClean="0"/>
              <a:t>Edwards</a:t>
            </a:r>
            <a:r>
              <a:rPr lang="en-US" sz="2800" dirty="0"/>
              <a:t>, Stephen. </a:t>
            </a:r>
            <a:r>
              <a:rPr lang="en-US" sz="2800" i="1" dirty="0"/>
              <a:t>“An Introduction to Objective </a:t>
            </a:r>
            <a:r>
              <a:rPr lang="en-US" sz="2800" i="1" dirty="0" err="1"/>
              <a:t>Caml</a:t>
            </a:r>
            <a:r>
              <a:rPr lang="en-US" sz="2800" i="1" dirty="0"/>
              <a:t>.”</a:t>
            </a:r>
            <a:r>
              <a:rPr lang="en-US" sz="2800" dirty="0"/>
              <a:t> http://www.cs.columbia.edu/~sedwards/classes/2012/w4115-fall/ocaml.pdf</a:t>
            </a:r>
          </a:p>
          <a:p>
            <a:pPr fontAlgn="auto">
              <a:spcAft>
                <a:spcPts val="0"/>
              </a:spcAft>
              <a:defRPr/>
            </a:pPr>
            <a:endParaRPr lang="en-US" sz="2800" dirty="0"/>
          </a:p>
          <a:p>
            <a:pPr fontAlgn="auto">
              <a:spcAft>
                <a:spcPts val="0"/>
              </a:spcAft>
              <a:defRPr/>
            </a:pPr>
            <a:r>
              <a:rPr lang="en-US" sz="2800" dirty="0" err="1"/>
              <a:t>Huges</a:t>
            </a:r>
            <a:r>
              <a:rPr lang="en-US" sz="2800" dirty="0"/>
              <a:t>, John. “</a:t>
            </a:r>
            <a:r>
              <a:rPr lang="en-US" sz="2800" i="1" dirty="0"/>
              <a:t>Why Functional Programming Matters.”</a:t>
            </a:r>
            <a:r>
              <a:rPr lang="en-US" sz="2800" dirty="0"/>
              <a:t>  Research Topics in Functional Programming, Addison-Wesley, 1990: </a:t>
            </a:r>
            <a:r>
              <a:rPr lang="en-US" sz="2800" dirty="0" err="1"/>
              <a:t>pp</a:t>
            </a:r>
            <a:r>
              <a:rPr lang="en-US" sz="2800" dirty="0"/>
              <a:t> 17-42</a:t>
            </a:r>
          </a:p>
          <a:p>
            <a:pPr marL="0" indent="0" fontAlgn="auto">
              <a:spcAft>
                <a:spcPts val="0"/>
              </a:spcAft>
              <a:buFont typeface="Arial" pitchFamily="34" charset="0"/>
              <a:buNone/>
              <a:defRPr/>
            </a:pPr>
            <a:endParaRPr lang="en-US" sz="2800" dirty="0"/>
          </a:p>
          <a:p>
            <a:pPr fontAlgn="auto">
              <a:spcAft>
                <a:spcPts val="0"/>
              </a:spcAft>
              <a:defRPr/>
            </a:pPr>
            <a:r>
              <a:rPr lang="en-US" sz="2800" dirty="0"/>
              <a:t>“</a:t>
            </a:r>
            <a:r>
              <a:rPr lang="en-US" sz="2800" i="1" dirty="0"/>
              <a:t>Advantages of Functional Programming</a:t>
            </a:r>
            <a:r>
              <a:rPr lang="en-US" sz="2800" dirty="0"/>
              <a:t>.”  http://c2.com/cgi/wiki?AdvantagesOfFunctionalProgramming</a:t>
            </a:r>
          </a:p>
          <a:p>
            <a:pPr fontAlgn="auto">
              <a:spcAft>
                <a:spcPts val="0"/>
              </a:spcAft>
              <a:defRPr/>
            </a:pPr>
            <a:endParaRPr lang="en-US" sz="28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39762"/>
          </a:xfrm>
          <a:solidFill>
            <a:schemeClr val="tx2">
              <a:lumMod val="60000"/>
              <a:lumOff val="40000"/>
            </a:schemeClr>
          </a:solidFill>
        </p:spPr>
        <p:txBody>
          <a:bodyPr rtlCol="0">
            <a:normAutofit fontScale="90000"/>
          </a:bodyPr>
          <a:lstStyle/>
          <a:p>
            <a:pPr fontAlgn="auto">
              <a:spcAft>
                <a:spcPts val="0"/>
              </a:spcAft>
              <a:defRPr/>
            </a:pPr>
            <a:r>
              <a:rPr lang="en-US" dirty="0" smtClean="0">
                <a:solidFill>
                  <a:schemeClr val="bg1"/>
                </a:solidFill>
                <a:latin typeface="Times New Roman" pitchFamily="18" charset="0"/>
                <a:cs typeface="Times New Roman" pitchFamily="18" charset="0"/>
              </a:rPr>
              <a:t>What is Functional Programming?</a:t>
            </a:r>
            <a:endParaRPr lang="en-US" dirty="0">
              <a:solidFill>
                <a:schemeClr val="bg1"/>
              </a:solidFill>
              <a:latin typeface="Times New Roman" pitchFamily="18" charset="0"/>
              <a:cs typeface="Times New Roman" pitchFamily="18" charset="0"/>
            </a:endParaRPr>
          </a:p>
        </p:txBody>
      </p:sp>
      <p:sp>
        <p:nvSpPr>
          <p:cNvPr id="4" name="Title 1"/>
          <p:cNvSpPr txBox="1">
            <a:spLocks/>
          </p:cNvSpPr>
          <p:nvPr/>
        </p:nvSpPr>
        <p:spPr>
          <a:xfrm>
            <a:off x="457200" y="6357938"/>
            <a:ext cx="8229600" cy="320675"/>
          </a:xfrm>
          <a:prstGeom prst="rect">
            <a:avLst/>
          </a:prstGeom>
          <a:solidFill>
            <a:schemeClr val="tx2">
              <a:lumMod val="60000"/>
              <a:lumOff val="40000"/>
            </a:schemeClr>
          </a:solidFill>
        </p:spPr>
        <p:txBody>
          <a:bodyPr anchor="ctr">
            <a:normAutofit fontScale="250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fontAlgn="auto">
              <a:spcAft>
                <a:spcPts val="0"/>
              </a:spcAft>
              <a:defRPr/>
            </a:pPr>
            <a:r>
              <a:rPr lang="en-US" dirty="0" smtClean="0">
                <a:solidFill>
                  <a:schemeClr val="bg1"/>
                </a:solidFill>
                <a:latin typeface="Times New Roman" pitchFamily="18" charset="0"/>
                <a:cs typeface="Times New Roman" pitchFamily="18" charset="0"/>
              </a:rPr>
              <a:t>COMS W4115 - PLT    Columbia University		          </a:t>
            </a:r>
            <a:fld id="{11787000-7B3E-4499-8205-A918C194A6C0}" type="slidenum">
              <a:rPr lang="en-US" smtClean="0">
                <a:solidFill>
                  <a:schemeClr val="bg1"/>
                </a:solidFill>
                <a:latin typeface="Times New Roman" pitchFamily="18" charset="0"/>
                <a:cs typeface="Times New Roman" pitchFamily="18" charset="0"/>
              </a:rPr>
              <a:pPr algn="l" fontAlgn="auto">
                <a:spcAft>
                  <a:spcPts val="0"/>
                </a:spcAft>
                <a:defRPr/>
              </a:pPr>
              <a:t>4</a:t>
            </a:fld>
            <a:r>
              <a:rPr lang="en-US" dirty="0" smtClean="0">
                <a:solidFill>
                  <a:schemeClr val="bg1"/>
                </a:solidFill>
                <a:latin typeface="Times New Roman" pitchFamily="18" charset="0"/>
                <a:cs typeface="Times New Roman" pitchFamily="18" charset="0"/>
              </a:rPr>
              <a:t>			                   April 24, 2013</a:t>
            </a:r>
            <a:endParaRPr lang="en-US" dirty="0">
              <a:solidFill>
                <a:schemeClr val="bg1"/>
              </a:solidFill>
              <a:latin typeface="Times New Roman" pitchFamily="18" charset="0"/>
              <a:cs typeface="Times New Roman" pitchFamily="18" charset="0"/>
            </a:endParaRPr>
          </a:p>
        </p:txBody>
      </p:sp>
      <p:sp>
        <p:nvSpPr>
          <p:cNvPr id="5" name="Content Placeholder 2"/>
          <p:cNvSpPr txBox="1">
            <a:spLocks/>
          </p:cNvSpPr>
          <p:nvPr/>
        </p:nvSpPr>
        <p:spPr>
          <a:xfrm>
            <a:off x="466725" y="1066800"/>
            <a:ext cx="7305675" cy="5181600"/>
          </a:xfrm>
          <a:prstGeom prst="rect">
            <a:avLst/>
          </a:prstGeom>
        </p:spPr>
        <p:txBody>
          <a:bodyPr>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fontAlgn="auto">
              <a:spcAft>
                <a:spcPts val="0"/>
              </a:spcAft>
              <a:defRPr/>
            </a:pPr>
            <a:r>
              <a:rPr lang="en-US" sz="2400" dirty="0" smtClean="0">
                <a:latin typeface="Times New Roman" pitchFamily="18" charset="0"/>
                <a:cs typeface="Times New Roman" pitchFamily="18" charset="0"/>
              </a:rPr>
              <a:t>A "programming paradigm" that focuses on the evaluation of functions</a:t>
            </a:r>
          </a:p>
          <a:p>
            <a:pPr fontAlgn="auto">
              <a:spcAft>
                <a:spcPts val="0"/>
              </a:spcAft>
              <a:defRPr/>
            </a:pPr>
            <a:endParaRPr lang="en-US" sz="2000" dirty="0">
              <a:latin typeface="Times New Roman" pitchFamily="18" charset="0"/>
              <a:cs typeface="Times New Roman" pitchFamily="18" charset="0"/>
            </a:endParaRPr>
          </a:p>
          <a:p>
            <a:pPr fontAlgn="auto">
              <a:spcAft>
                <a:spcPts val="0"/>
              </a:spcAft>
              <a:defRPr/>
            </a:pPr>
            <a:r>
              <a:rPr lang="en-US" sz="2400" dirty="0" smtClean="0">
                <a:latin typeface="Times New Roman" pitchFamily="18" charset="0"/>
                <a:cs typeface="Times New Roman" pitchFamily="18" charset="0"/>
              </a:rPr>
              <a:t>Programs are defined as recursive functions, where each takes a single input and outputs a single result.</a:t>
            </a:r>
          </a:p>
          <a:p>
            <a:pPr fontAlgn="auto">
              <a:spcAft>
                <a:spcPts val="0"/>
              </a:spcAft>
              <a:defRPr/>
            </a:pPr>
            <a:endParaRPr lang="en-US" sz="2000" dirty="0">
              <a:latin typeface="Times New Roman" pitchFamily="18" charset="0"/>
              <a:cs typeface="Times New Roman" pitchFamily="18" charset="0"/>
            </a:endParaRPr>
          </a:p>
          <a:p>
            <a:pPr fontAlgn="auto">
              <a:spcAft>
                <a:spcPts val="0"/>
              </a:spcAft>
              <a:defRPr/>
            </a:pPr>
            <a:r>
              <a:rPr lang="en-US" sz="2400" dirty="0" smtClean="0">
                <a:latin typeface="Times New Roman" pitchFamily="18" charset="0"/>
                <a:cs typeface="Times New Roman" pitchFamily="18" charset="0"/>
              </a:rPr>
              <a:t>Recall lambda calculus nests functions in this manner.  Ex: (+ (* 1 2) (- 4 3))</a:t>
            </a:r>
          </a:p>
          <a:p>
            <a:pPr marL="0" indent="0" fontAlgn="auto">
              <a:spcAft>
                <a:spcPts val="0"/>
              </a:spcAft>
              <a:buFont typeface="Arial" pitchFamily="34" charset="0"/>
              <a:buNone/>
              <a:defRPr/>
            </a:pPr>
            <a:r>
              <a:rPr lang="en-US" sz="2400" dirty="0">
                <a:latin typeface="Times New Roman" pitchFamily="18" charset="0"/>
                <a:cs typeface="Times New Roman" pitchFamily="18" charset="0"/>
              </a:rPr>
              <a:t>	</a:t>
            </a:r>
            <a:r>
              <a:rPr lang="en-US" sz="2400" dirty="0" smtClean="0">
                <a:latin typeface="Times New Roman" pitchFamily="18" charset="0"/>
                <a:cs typeface="Times New Roman" pitchFamily="18" charset="0"/>
              </a:rPr>
              <a:t>		</a:t>
            </a:r>
            <a:endParaRPr lang="en-US" sz="2400" dirty="0">
              <a:latin typeface="Times New Roman" pitchFamily="18" charset="0"/>
              <a:cs typeface="Times New Roman" pitchFamily="18" charset="0"/>
            </a:endParaRPr>
          </a:p>
        </p:txBody>
      </p:sp>
      <p:pic>
        <p:nvPicPr>
          <p:cNvPr id="19460" name="Picture 2" descr="[logo]"/>
          <p:cNvPicPr>
            <a:picLocks noChangeAspect="1" noChangeArrowheads="1"/>
          </p:cNvPicPr>
          <p:nvPr/>
        </p:nvPicPr>
        <p:blipFill>
          <a:blip r:embed="rId3"/>
          <a:srcRect/>
          <a:stretch>
            <a:fillRect/>
          </a:stretch>
        </p:blipFill>
        <p:spPr bwMode="auto">
          <a:xfrm>
            <a:off x="7467600" y="1905000"/>
            <a:ext cx="1562100" cy="3009900"/>
          </a:xfrm>
          <a:prstGeom prst="rect">
            <a:avLst/>
          </a:prstGeom>
          <a:noFill/>
          <a:ln w="9525">
            <a:noFill/>
            <a:miter lim="800000"/>
            <a:headEnd/>
            <a:tailEnd/>
          </a:ln>
        </p:spPr>
      </p:pic>
      <p:sp>
        <p:nvSpPr>
          <p:cNvPr id="8" name="Content Placeholder 2"/>
          <p:cNvSpPr txBox="1">
            <a:spLocks/>
          </p:cNvSpPr>
          <p:nvPr/>
        </p:nvSpPr>
        <p:spPr>
          <a:xfrm>
            <a:off x="2595563" y="4740275"/>
            <a:ext cx="3048000" cy="1371600"/>
          </a:xfrm>
          <a:prstGeom prst="rect">
            <a:avLst/>
          </a:prstGeom>
          <a:solidFill>
            <a:schemeClr val="bg1">
              <a:lumMod val="75000"/>
            </a:schemeClr>
          </a:solidFill>
          <a:effectLst>
            <a:outerShdw blurRad="50800" dist="38100" dir="5400000" algn="t" rotWithShape="0">
              <a:prstClr val="black">
                <a:alpha val="40000"/>
              </a:prstClr>
            </a:outerShdw>
          </a:effectLst>
        </p:spPr>
        <p:txBody>
          <a:bodyPr>
            <a:normAutofit fontScale="77500" lnSpcReduction="20000"/>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fontAlgn="auto">
              <a:spcAft>
                <a:spcPts val="0"/>
              </a:spcAft>
              <a:buFont typeface="Arial" pitchFamily="34" charset="0"/>
              <a:buNone/>
              <a:defRPr/>
            </a:pPr>
            <a:r>
              <a:rPr lang="en-US" sz="2800" dirty="0" smtClean="0"/>
              <a:t>let f =</a:t>
            </a:r>
          </a:p>
          <a:p>
            <a:pPr marL="0" indent="0" fontAlgn="auto">
              <a:spcAft>
                <a:spcPts val="0"/>
              </a:spcAft>
              <a:buFont typeface="Arial" pitchFamily="34" charset="0"/>
              <a:buNone/>
              <a:defRPr/>
            </a:pPr>
            <a:r>
              <a:rPr lang="en-US" sz="2800" dirty="0" smtClean="0"/>
              <a:t>  	let a = 1*2 in</a:t>
            </a:r>
          </a:p>
          <a:p>
            <a:pPr marL="0" indent="0" fontAlgn="auto">
              <a:spcAft>
                <a:spcPts val="0"/>
              </a:spcAft>
              <a:buFont typeface="Arial" pitchFamily="34" charset="0"/>
              <a:buNone/>
              <a:defRPr/>
            </a:pPr>
            <a:r>
              <a:rPr lang="en-US" sz="2800" dirty="0" smtClean="0"/>
              <a:t>  	let b = 4-3 in</a:t>
            </a:r>
          </a:p>
          <a:p>
            <a:pPr marL="0" indent="0" fontAlgn="auto">
              <a:spcAft>
                <a:spcPts val="0"/>
              </a:spcAft>
              <a:buFont typeface="Arial" pitchFamily="34" charset="0"/>
              <a:buNone/>
              <a:defRPr/>
            </a:pPr>
            <a:r>
              <a:rPr lang="en-US" sz="2800" dirty="0" smtClean="0"/>
              <a:t>  a + b;;</a:t>
            </a:r>
            <a:endParaRPr lang="en-US" sz="2800" dirty="0"/>
          </a:p>
        </p:txBody>
      </p:sp>
      <p:sp>
        <p:nvSpPr>
          <p:cNvPr id="19462" name="Content Placeholder 2"/>
          <p:cNvSpPr txBox="1">
            <a:spLocks/>
          </p:cNvSpPr>
          <p:nvPr/>
        </p:nvSpPr>
        <p:spPr bwMode="auto">
          <a:xfrm>
            <a:off x="2176463" y="4343400"/>
            <a:ext cx="3886200" cy="762000"/>
          </a:xfrm>
          <a:prstGeom prst="rect">
            <a:avLst/>
          </a:prstGeom>
          <a:noFill/>
          <a:ln w="9525">
            <a:noFill/>
            <a:miter lim="800000"/>
            <a:headEnd/>
            <a:tailEnd/>
          </a:ln>
        </p:spPr>
        <p:txBody>
          <a:bodyPr/>
          <a:lstStyle/>
          <a:p>
            <a:pPr algn="ctr">
              <a:spcBef>
                <a:spcPct val="20000"/>
              </a:spcBef>
              <a:buFont typeface="Arial" charset="0"/>
              <a:buNone/>
            </a:pPr>
            <a:r>
              <a:rPr lang="en-US" sz="2400">
                <a:latin typeface="Times New Roman" pitchFamily="18" charset="0"/>
                <a:cs typeface="Times New Roman" pitchFamily="18" charset="0"/>
              </a:rPr>
              <a:t>In OCaml:</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39762"/>
          </a:xfrm>
          <a:solidFill>
            <a:schemeClr val="tx2">
              <a:lumMod val="60000"/>
              <a:lumOff val="40000"/>
            </a:schemeClr>
          </a:solidFill>
        </p:spPr>
        <p:txBody>
          <a:bodyPr rtlCol="0">
            <a:normAutofit fontScale="90000"/>
          </a:bodyPr>
          <a:lstStyle/>
          <a:p>
            <a:pPr fontAlgn="auto">
              <a:spcAft>
                <a:spcPts val="0"/>
              </a:spcAft>
              <a:defRPr/>
            </a:pPr>
            <a:r>
              <a:rPr lang="en-US" dirty="0" smtClean="0">
                <a:solidFill>
                  <a:schemeClr val="bg1"/>
                </a:solidFill>
                <a:latin typeface="Times New Roman" pitchFamily="18" charset="0"/>
                <a:cs typeface="Times New Roman" pitchFamily="18" charset="0"/>
              </a:rPr>
              <a:t>What is Functional Programming?</a:t>
            </a:r>
            <a:endParaRPr lang="en-US" dirty="0">
              <a:solidFill>
                <a:schemeClr val="bg1"/>
              </a:solidFill>
              <a:latin typeface="Times New Roman" pitchFamily="18" charset="0"/>
              <a:cs typeface="Times New Roman" pitchFamily="18" charset="0"/>
            </a:endParaRPr>
          </a:p>
        </p:txBody>
      </p:sp>
      <p:sp>
        <p:nvSpPr>
          <p:cNvPr id="4" name="Title 1"/>
          <p:cNvSpPr txBox="1">
            <a:spLocks/>
          </p:cNvSpPr>
          <p:nvPr/>
        </p:nvSpPr>
        <p:spPr>
          <a:xfrm>
            <a:off x="457200" y="6357938"/>
            <a:ext cx="8229600" cy="320675"/>
          </a:xfrm>
          <a:prstGeom prst="rect">
            <a:avLst/>
          </a:prstGeom>
          <a:solidFill>
            <a:schemeClr val="tx2">
              <a:lumMod val="60000"/>
              <a:lumOff val="40000"/>
            </a:schemeClr>
          </a:solidFill>
        </p:spPr>
        <p:txBody>
          <a:bodyPr anchor="ctr">
            <a:normAutofit fontScale="250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fontAlgn="auto">
              <a:spcAft>
                <a:spcPts val="0"/>
              </a:spcAft>
              <a:defRPr/>
            </a:pPr>
            <a:r>
              <a:rPr lang="en-US" dirty="0" smtClean="0">
                <a:solidFill>
                  <a:schemeClr val="bg1"/>
                </a:solidFill>
                <a:latin typeface="Times New Roman" pitchFamily="18" charset="0"/>
                <a:cs typeface="Times New Roman" pitchFamily="18" charset="0"/>
              </a:rPr>
              <a:t>COMS W4115 - PLT    Columbia University		          </a:t>
            </a:r>
            <a:fld id="{E5A4579E-204D-4FF2-8AC7-89464829836F}" type="slidenum">
              <a:rPr lang="en-US" smtClean="0">
                <a:solidFill>
                  <a:schemeClr val="bg1"/>
                </a:solidFill>
                <a:latin typeface="Times New Roman" pitchFamily="18" charset="0"/>
                <a:cs typeface="Times New Roman" pitchFamily="18" charset="0"/>
              </a:rPr>
              <a:pPr algn="l" fontAlgn="auto">
                <a:spcAft>
                  <a:spcPts val="0"/>
                </a:spcAft>
                <a:defRPr/>
              </a:pPr>
              <a:t>5</a:t>
            </a:fld>
            <a:r>
              <a:rPr lang="en-US" dirty="0" smtClean="0">
                <a:solidFill>
                  <a:schemeClr val="bg1"/>
                </a:solidFill>
                <a:latin typeface="Times New Roman" pitchFamily="18" charset="0"/>
                <a:cs typeface="Times New Roman" pitchFamily="18" charset="0"/>
              </a:rPr>
              <a:t>			                   April 24, 2013</a:t>
            </a:r>
            <a:endParaRPr lang="en-US" dirty="0">
              <a:solidFill>
                <a:schemeClr val="bg1"/>
              </a:solidFill>
              <a:latin typeface="Times New Roman" pitchFamily="18" charset="0"/>
              <a:cs typeface="Times New Roman" pitchFamily="18" charset="0"/>
            </a:endParaRPr>
          </a:p>
        </p:txBody>
      </p:sp>
      <p:sp>
        <p:nvSpPr>
          <p:cNvPr id="5" name="Content Placeholder 2"/>
          <p:cNvSpPr txBox="1">
            <a:spLocks/>
          </p:cNvSpPr>
          <p:nvPr/>
        </p:nvSpPr>
        <p:spPr>
          <a:xfrm>
            <a:off x="466725" y="1066800"/>
            <a:ext cx="8143875" cy="1143000"/>
          </a:xfrm>
          <a:prstGeom prst="rect">
            <a:avLst/>
          </a:prstGeom>
        </p:spPr>
        <p:txBody>
          <a:bodyPr>
            <a:normAutofit fontScale="92500"/>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fontAlgn="auto">
              <a:spcAft>
                <a:spcPts val="0"/>
              </a:spcAft>
              <a:defRPr/>
            </a:pPr>
            <a:r>
              <a:rPr lang="en-US" sz="2800" dirty="0" smtClean="0">
                <a:latin typeface="Times New Roman" pitchFamily="18" charset="0"/>
                <a:cs typeface="Times New Roman" pitchFamily="18" charset="0"/>
              </a:rPr>
              <a:t>One important trademark of Functional Programming:</a:t>
            </a:r>
          </a:p>
          <a:p>
            <a:pPr marL="0" indent="0" fontAlgn="auto">
              <a:spcAft>
                <a:spcPts val="0"/>
              </a:spcAft>
              <a:buFont typeface="Arial" pitchFamily="34" charset="0"/>
              <a:buNone/>
              <a:defRPr/>
            </a:pPr>
            <a:r>
              <a:rPr lang="en-US" sz="2800" dirty="0">
                <a:latin typeface="Times New Roman" pitchFamily="18" charset="0"/>
                <a:cs typeface="Times New Roman" pitchFamily="18" charset="0"/>
              </a:rPr>
              <a:t> </a:t>
            </a:r>
            <a:r>
              <a:rPr lang="en-US" sz="2800" dirty="0" smtClean="0">
                <a:latin typeface="Times New Roman" pitchFamily="18" charset="0"/>
                <a:cs typeface="Times New Roman" pitchFamily="18" charset="0"/>
              </a:rPr>
              <a:t>    It avoids both changes in state and mutable data</a:t>
            </a:r>
            <a:endParaRPr lang="en-US" sz="2800" dirty="0">
              <a:latin typeface="Times New Roman" pitchFamily="18" charset="0"/>
              <a:cs typeface="Times New Roman" pitchFamily="18" charset="0"/>
            </a:endParaRPr>
          </a:p>
        </p:txBody>
      </p:sp>
      <p:sp>
        <p:nvSpPr>
          <p:cNvPr id="21508" name="Content Placeholder 2"/>
          <p:cNvSpPr txBox="1">
            <a:spLocks/>
          </p:cNvSpPr>
          <p:nvPr/>
        </p:nvSpPr>
        <p:spPr bwMode="auto">
          <a:xfrm>
            <a:off x="1009650" y="2246313"/>
            <a:ext cx="3505200" cy="3810000"/>
          </a:xfrm>
          <a:prstGeom prst="rect">
            <a:avLst/>
          </a:prstGeom>
          <a:noFill/>
          <a:ln w="9525">
            <a:noFill/>
            <a:miter lim="800000"/>
            <a:headEnd/>
            <a:tailEnd/>
          </a:ln>
        </p:spPr>
        <p:txBody>
          <a:bodyPr/>
          <a:lstStyle/>
          <a:p>
            <a:pPr>
              <a:spcBef>
                <a:spcPct val="20000"/>
              </a:spcBef>
              <a:buFont typeface="Arial" charset="0"/>
              <a:buNone/>
            </a:pPr>
            <a:r>
              <a:rPr lang="en-US" sz="2800">
                <a:latin typeface="Times New Roman" pitchFamily="18" charset="0"/>
                <a:cs typeface="Times New Roman" pitchFamily="18" charset="0"/>
              </a:rPr>
              <a:t>These expressions are </a:t>
            </a:r>
          </a:p>
          <a:p>
            <a:pPr>
              <a:spcBef>
                <a:spcPct val="20000"/>
              </a:spcBef>
              <a:buFont typeface="Arial" charset="0"/>
              <a:buNone/>
            </a:pPr>
            <a:r>
              <a:rPr lang="en-US" sz="2800">
                <a:latin typeface="Times New Roman" pitchFamily="18" charset="0"/>
                <a:cs typeface="Times New Roman" pitchFamily="18" charset="0"/>
              </a:rPr>
              <a:t>not equal.</a:t>
            </a:r>
          </a:p>
          <a:p>
            <a:pPr>
              <a:spcBef>
                <a:spcPct val="20000"/>
              </a:spcBef>
              <a:buFont typeface="Arial" charset="0"/>
              <a:buNone/>
            </a:pPr>
            <a:endParaRPr lang="en-US" sz="2800">
              <a:latin typeface="Times New Roman" pitchFamily="18" charset="0"/>
              <a:cs typeface="Times New Roman" pitchFamily="18" charset="0"/>
            </a:endParaRPr>
          </a:p>
          <a:p>
            <a:pPr>
              <a:spcBef>
                <a:spcPct val="20000"/>
              </a:spcBef>
              <a:buFont typeface="Arial" charset="0"/>
              <a:buNone/>
            </a:pPr>
            <a:endParaRPr lang="en-US" sz="2800">
              <a:latin typeface="Times New Roman" pitchFamily="18" charset="0"/>
              <a:cs typeface="Times New Roman" pitchFamily="18" charset="0"/>
            </a:endParaRPr>
          </a:p>
          <a:p>
            <a:pPr>
              <a:spcBef>
                <a:spcPct val="20000"/>
              </a:spcBef>
              <a:buFont typeface="Arial" charset="0"/>
              <a:buNone/>
            </a:pPr>
            <a:r>
              <a:rPr lang="en-US" sz="2800">
                <a:latin typeface="Times New Roman" pitchFamily="18" charset="0"/>
                <a:cs typeface="Times New Roman" pitchFamily="18" charset="0"/>
              </a:rPr>
              <a:t>Conceptually, they </a:t>
            </a:r>
          </a:p>
          <a:p>
            <a:pPr>
              <a:spcBef>
                <a:spcPct val="20000"/>
              </a:spcBef>
              <a:buFont typeface="Arial" charset="0"/>
              <a:buNone/>
            </a:pPr>
            <a:r>
              <a:rPr lang="en-US" sz="2800">
                <a:latin typeface="Times New Roman" pitchFamily="18" charset="0"/>
                <a:cs typeface="Times New Roman" pitchFamily="18" charset="0"/>
              </a:rPr>
              <a:t>are more like this.</a:t>
            </a:r>
          </a:p>
          <a:p>
            <a:pPr>
              <a:spcBef>
                <a:spcPct val="20000"/>
              </a:spcBef>
              <a:buFont typeface="Arial" charset="0"/>
              <a:buNone/>
            </a:pPr>
            <a:endParaRPr lang="en-US" sz="2800">
              <a:latin typeface="Times New Roman" pitchFamily="18" charset="0"/>
              <a:cs typeface="Times New Roman" pitchFamily="18" charset="0"/>
            </a:endParaRPr>
          </a:p>
          <a:p>
            <a:pPr>
              <a:spcBef>
                <a:spcPct val="20000"/>
              </a:spcBef>
              <a:buFont typeface="Arial" charset="0"/>
              <a:buNone/>
            </a:pPr>
            <a:endParaRPr lang="en-US" sz="2800">
              <a:latin typeface="Times New Roman" pitchFamily="18" charset="0"/>
              <a:cs typeface="Times New Roman" pitchFamily="18" charset="0"/>
            </a:endParaRPr>
          </a:p>
        </p:txBody>
      </p:sp>
      <p:sp>
        <p:nvSpPr>
          <p:cNvPr id="21509" name="Content Placeholder 2"/>
          <p:cNvSpPr txBox="1">
            <a:spLocks/>
          </p:cNvSpPr>
          <p:nvPr/>
        </p:nvSpPr>
        <p:spPr bwMode="auto">
          <a:xfrm>
            <a:off x="4643438" y="2246313"/>
            <a:ext cx="4043362" cy="4111625"/>
          </a:xfrm>
          <a:prstGeom prst="rect">
            <a:avLst/>
          </a:prstGeom>
          <a:noFill/>
          <a:ln w="9525">
            <a:noFill/>
            <a:miter lim="800000"/>
            <a:headEnd/>
            <a:tailEnd/>
          </a:ln>
        </p:spPr>
        <p:txBody>
          <a:bodyPr/>
          <a:lstStyle/>
          <a:p>
            <a:pPr>
              <a:spcBef>
                <a:spcPct val="20000"/>
              </a:spcBef>
              <a:buFont typeface="Arial" charset="0"/>
              <a:buNone/>
            </a:pPr>
            <a:r>
              <a:rPr lang="en-US" sz="2400">
                <a:solidFill>
                  <a:srgbClr val="00B050"/>
                </a:solidFill>
                <a:latin typeface="Calibri" pitchFamily="34" charset="0"/>
                <a:cs typeface="Times New Roman" pitchFamily="18" charset="0"/>
              </a:rPr>
              <a:t>//F#		//C#</a:t>
            </a:r>
          </a:p>
          <a:p>
            <a:pPr>
              <a:spcBef>
                <a:spcPct val="20000"/>
              </a:spcBef>
              <a:buFont typeface="Arial" charset="0"/>
              <a:buNone/>
            </a:pPr>
            <a:r>
              <a:rPr lang="en-US" sz="2400">
                <a:solidFill>
                  <a:srgbClr val="0070C0"/>
                </a:solidFill>
                <a:latin typeface="Calibri" pitchFamily="34" charset="0"/>
                <a:cs typeface="Times New Roman" pitchFamily="18" charset="0"/>
              </a:rPr>
              <a:t>let </a:t>
            </a:r>
            <a:r>
              <a:rPr lang="en-US" sz="2400">
                <a:latin typeface="Calibri" pitchFamily="34" charset="0"/>
                <a:cs typeface="Times New Roman" pitchFamily="18" charset="0"/>
              </a:rPr>
              <a:t>a=42; 	</a:t>
            </a:r>
            <a:r>
              <a:rPr lang="en-US" sz="2400">
                <a:solidFill>
                  <a:srgbClr val="0070C0"/>
                </a:solidFill>
                <a:latin typeface="Calibri" pitchFamily="34" charset="0"/>
                <a:cs typeface="Times New Roman" pitchFamily="18" charset="0"/>
              </a:rPr>
              <a:t>int </a:t>
            </a:r>
            <a:r>
              <a:rPr lang="en-US" sz="2400">
                <a:latin typeface="Calibri" pitchFamily="34" charset="0"/>
                <a:cs typeface="Times New Roman" pitchFamily="18" charset="0"/>
              </a:rPr>
              <a:t>a=42;</a:t>
            </a:r>
            <a:endParaRPr lang="en-US" sz="2400">
              <a:solidFill>
                <a:srgbClr val="0070C0"/>
              </a:solidFill>
              <a:latin typeface="Calibri" pitchFamily="34" charset="0"/>
              <a:cs typeface="Times New Roman" pitchFamily="18" charset="0"/>
            </a:endParaRPr>
          </a:p>
          <a:p>
            <a:pPr>
              <a:spcBef>
                <a:spcPct val="20000"/>
              </a:spcBef>
              <a:buFont typeface="Arial" charset="0"/>
              <a:buNone/>
            </a:pPr>
            <a:endParaRPr lang="en-US" sz="900">
              <a:latin typeface="Times New Roman" pitchFamily="18" charset="0"/>
              <a:cs typeface="Times New Roman" pitchFamily="18" charset="0"/>
            </a:endParaRPr>
          </a:p>
          <a:p>
            <a:pPr>
              <a:spcBef>
                <a:spcPct val="20000"/>
              </a:spcBef>
              <a:buFont typeface="Arial" charset="0"/>
              <a:buNone/>
            </a:pPr>
            <a:endParaRPr lang="en-US" sz="900">
              <a:latin typeface="Times New Roman" pitchFamily="18" charset="0"/>
              <a:cs typeface="Times New Roman" pitchFamily="18" charset="0"/>
            </a:endParaRPr>
          </a:p>
          <a:p>
            <a:pPr>
              <a:spcBef>
                <a:spcPct val="20000"/>
              </a:spcBef>
              <a:buFont typeface="Arial" charset="0"/>
              <a:buNone/>
            </a:pPr>
            <a:r>
              <a:rPr lang="en-US" sz="2400">
                <a:solidFill>
                  <a:srgbClr val="00B050"/>
                </a:solidFill>
                <a:latin typeface="Times New Roman" pitchFamily="18" charset="0"/>
                <a:cs typeface="Times New Roman" pitchFamily="18" charset="0"/>
              </a:rPr>
              <a:t/>
            </a:r>
            <a:br>
              <a:rPr lang="en-US" sz="2400">
                <a:solidFill>
                  <a:srgbClr val="00B050"/>
                </a:solidFill>
                <a:latin typeface="Times New Roman" pitchFamily="18" charset="0"/>
                <a:cs typeface="Times New Roman" pitchFamily="18" charset="0"/>
              </a:rPr>
            </a:br>
            <a:endParaRPr lang="en-US" sz="2400">
              <a:solidFill>
                <a:srgbClr val="00B050"/>
              </a:solidFill>
              <a:latin typeface="Times New Roman" pitchFamily="18" charset="0"/>
              <a:cs typeface="Times New Roman" pitchFamily="18" charset="0"/>
            </a:endParaRPr>
          </a:p>
          <a:p>
            <a:pPr>
              <a:spcBef>
                <a:spcPct val="20000"/>
              </a:spcBef>
              <a:buFont typeface="Arial" charset="0"/>
              <a:buNone/>
            </a:pPr>
            <a:r>
              <a:rPr lang="en-US" sz="2400">
                <a:solidFill>
                  <a:srgbClr val="00B050"/>
                </a:solidFill>
                <a:latin typeface="Calibri" pitchFamily="34" charset="0"/>
                <a:cs typeface="Times New Roman" pitchFamily="18" charset="0"/>
              </a:rPr>
              <a:t>//F#		//C#</a:t>
            </a:r>
          </a:p>
          <a:p>
            <a:pPr>
              <a:spcBef>
                <a:spcPct val="20000"/>
              </a:spcBef>
              <a:buFont typeface="Arial" charset="0"/>
              <a:buNone/>
            </a:pPr>
            <a:r>
              <a:rPr lang="en-US" sz="2400">
                <a:solidFill>
                  <a:srgbClr val="0070C0"/>
                </a:solidFill>
                <a:latin typeface="Calibri" pitchFamily="34" charset="0"/>
                <a:cs typeface="Times New Roman" pitchFamily="18" charset="0"/>
              </a:rPr>
              <a:t>let </a:t>
            </a:r>
            <a:r>
              <a:rPr lang="en-US" sz="2400">
                <a:latin typeface="Calibri" pitchFamily="34" charset="0"/>
                <a:cs typeface="Times New Roman" pitchFamily="18" charset="0"/>
              </a:rPr>
              <a:t>a=42;	</a:t>
            </a:r>
            <a:r>
              <a:rPr lang="en-US" sz="2400">
                <a:solidFill>
                  <a:srgbClr val="0070C0"/>
                </a:solidFill>
                <a:latin typeface="Calibri" pitchFamily="34" charset="0"/>
                <a:cs typeface="Times New Roman" pitchFamily="18" charset="0"/>
              </a:rPr>
              <a:t>static int </a:t>
            </a:r>
            <a:r>
              <a:rPr lang="en-US" sz="2400">
                <a:latin typeface="Calibri" pitchFamily="34" charset="0"/>
                <a:cs typeface="Times New Roman" pitchFamily="18" charset="0"/>
              </a:rPr>
              <a:t>a(){</a:t>
            </a:r>
          </a:p>
          <a:p>
            <a:pPr>
              <a:spcBef>
                <a:spcPct val="20000"/>
              </a:spcBef>
              <a:buFont typeface="Arial" charset="0"/>
              <a:buNone/>
            </a:pPr>
            <a:r>
              <a:rPr lang="en-US" sz="2400">
                <a:latin typeface="Calibri" pitchFamily="34" charset="0"/>
                <a:cs typeface="Times New Roman" pitchFamily="18" charset="0"/>
              </a:rPr>
              <a:t>		   return 42;</a:t>
            </a:r>
          </a:p>
          <a:p>
            <a:pPr>
              <a:spcBef>
                <a:spcPct val="20000"/>
              </a:spcBef>
              <a:buFont typeface="Arial" charset="0"/>
              <a:buNone/>
            </a:pPr>
            <a:r>
              <a:rPr lang="en-US" sz="2400">
                <a:latin typeface="Calibri" pitchFamily="34" charset="0"/>
                <a:cs typeface="Times New Roman" pitchFamily="18" charset="0"/>
              </a:rPr>
              <a:t>		}</a:t>
            </a:r>
            <a:endParaRPr lang="en-US" sz="2400">
              <a:solidFill>
                <a:srgbClr val="00B050"/>
              </a:solidFill>
              <a:latin typeface="Calibri" pitchFamily="34" charset="0"/>
              <a:cs typeface="Times New Roman" pitchFamily="18" charset="0"/>
            </a:endParaRPr>
          </a:p>
        </p:txBody>
      </p:sp>
      <p:sp>
        <p:nvSpPr>
          <p:cNvPr id="10" name="Rectangle 9"/>
          <p:cNvSpPr/>
          <p:nvPr/>
        </p:nvSpPr>
        <p:spPr>
          <a:xfrm>
            <a:off x="838200" y="2128838"/>
            <a:ext cx="7543800" cy="40386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1511" name="Content Placeholder 2"/>
          <p:cNvSpPr txBox="1">
            <a:spLocks/>
          </p:cNvSpPr>
          <p:nvPr/>
        </p:nvSpPr>
        <p:spPr bwMode="auto">
          <a:xfrm>
            <a:off x="838200" y="5865813"/>
            <a:ext cx="7104063" cy="381000"/>
          </a:xfrm>
          <a:prstGeom prst="rect">
            <a:avLst/>
          </a:prstGeom>
          <a:noFill/>
          <a:ln w="9525">
            <a:noFill/>
            <a:miter lim="800000"/>
            <a:headEnd/>
            <a:tailEnd/>
          </a:ln>
        </p:spPr>
        <p:txBody>
          <a:bodyPr/>
          <a:lstStyle/>
          <a:p>
            <a:pPr>
              <a:spcBef>
                <a:spcPct val="20000"/>
              </a:spcBef>
              <a:buFont typeface="Arial" charset="0"/>
              <a:buNone/>
            </a:pPr>
            <a:r>
              <a:rPr lang="en-US" sz="1400">
                <a:latin typeface="Times New Roman" pitchFamily="18" charset="0"/>
                <a:cs typeface="Times New Roman" pitchFamily="18" charset="0"/>
              </a:rPr>
              <a:t>http://johnnycoder.com/blog/2009/04/20/functional-programming-part-1/</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39762"/>
          </a:xfrm>
          <a:solidFill>
            <a:schemeClr val="tx2">
              <a:lumMod val="60000"/>
              <a:lumOff val="40000"/>
            </a:schemeClr>
          </a:solidFill>
        </p:spPr>
        <p:txBody>
          <a:bodyPr rtlCol="0">
            <a:normAutofit fontScale="90000"/>
          </a:bodyPr>
          <a:lstStyle/>
          <a:p>
            <a:pPr fontAlgn="auto">
              <a:spcAft>
                <a:spcPts val="0"/>
              </a:spcAft>
              <a:defRPr/>
            </a:pPr>
            <a:r>
              <a:rPr lang="en-US" dirty="0" smtClean="0">
                <a:solidFill>
                  <a:schemeClr val="bg1"/>
                </a:solidFill>
                <a:latin typeface="Times New Roman" pitchFamily="18" charset="0"/>
                <a:cs typeface="Times New Roman" pitchFamily="18" charset="0"/>
              </a:rPr>
              <a:t>What is Functional Programming?</a:t>
            </a:r>
            <a:endParaRPr lang="en-US" dirty="0">
              <a:solidFill>
                <a:schemeClr val="bg1"/>
              </a:solidFill>
              <a:latin typeface="Times New Roman" pitchFamily="18" charset="0"/>
              <a:cs typeface="Times New Roman" pitchFamily="18" charset="0"/>
            </a:endParaRPr>
          </a:p>
        </p:txBody>
      </p:sp>
      <p:sp>
        <p:nvSpPr>
          <p:cNvPr id="4" name="Title 1"/>
          <p:cNvSpPr txBox="1">
            <a:spLocks/>
          </p:cNvSpPr>
          <p:nvPr/>
        </p:nvSpPr>
        <p:spPr>
          <a:xfrm>
            <a:off x="457200" y="6357938"/>
            <a:ext cx="8229600" cy="320675"/>
          </a:xfrm>
          <a:prstGeom prst="rect">
            <a:avLst/>
          </a:prstGeom>
          <a:solidFill>
            <a:schemeClr val="tx2">
              <a:lumMod val="60000"/>
              <a:lumOff val="40000"/>
            </a:schemeClr>
          </a:solidFill>
        </p:spPr>
        <p:txBody>
          <a:bodyPr anchor="ctr">
            <a:normAutofit fontScale="250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fontAlgn="auto">
              <a:spcAft>
                <a:spcPts val="0"/>
              </a:spcAft>
              <a:defRPr/>
            </a:pPr>
            <a:r>
              <a:rPr lang="en-US" dirty="0" smtClean="0">
                <a:solidFill>
                  <a:schemeClr val="bg1"/>
                </a:solidFill>
                <a:latin typeface="Times New Roman" pitchFamily="18" charset="0"/>
                <a:cs typeface="Times New Roman" pitchFamily="18" charset="0"/>
              </a:rPr>
              <a:t>COMS W4115 - PLT    Columbia University		          </a:t>
            </a:r>
            <a:fld id="{93D66790-8EAB-4C81-8739-EAF40F696DF2}" type="slidenum">
              <a:rPr lang="en-US" smtClean="0">
                <a:solidFill>
                  <a:schemeClr val="bg1"/>
                </a:solidFill>
                <a:latin typeface="Times New Roman" pitchFamily="18" charset="0"/>
                <a:cs typeface="Times New Roman" pitchFamily="18" charset="0"/>
              </a:rPr>
              <a:pPr algn="l" fontAlgn="auto">
                <a:spcAft>
                  <a:spcPts val="0"/>
                </a:spcAft>
                <a:defRPr/>
              </a:pPr>
              <a:t>6</a:t>
            </a:fld>
            <a:r>
              <a:rPr lang="en-US" dirty="0" smtClean="0">
                <a:solidFill>
                  <a:schemeClr val="bg1"/>
                </a:solidFill>
                <a:latin typeface="Times New Roman" pitchFamily="18" charset="0"/>
                <a:cs typeface="Times New Roman" pitchFamily="18" charset="0"/>
              </a:rPr>
              <a:t>			                   April 24, 2013</a:t>
            </a:r>
            <a:endParaRPr lang="en-US" dirty="0">
              <a:solidFill>
                <a:schemeClr val="bg1"/>
              </a:solidFill>
              <a:latin typeface="Times New Roman" pitchFamily="18" charset="0"/>
              <a:cs typeface="Times New Roman" pitchFamily="18" charset="0"/>
            </a:endParaRPr>
          </a:p>
        </p:txBody>
      </p:sp>
      <p:sp>
        <p:nvSpPr>
          <p:cNvPr id="5" name="Content Placeholder 2"/>
          <p:cNvSpPr txBox="1">
            <a:spLocks/>
          </p:cNvSpPr>
          <p:nvPr/>
        </p:nvSpPr>
        <p:spPr>
          <a:xfrm>
            <a:off x="466725" y="1066800"/>
            <a:ext cx="3886200" cy="5029200"/>
          </a:xfrm>
          <a:prstGeom prst="rect">
            <a:avLst/>
          </a:prstGeom>
        </p:spPr>
        <p:txBody>
          <a:bodyPr>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fontAlgn="auto">
              <a:spcAft>
                <a:spcPts val="0"/>
              </a:spcAft>
              <a:buFont typeface="Arial" pitchFamily="34" charset="0"/>
              <a:buNone/>
              <a:defRPr/>
            </a:pPr>
            <a:endParaRPr lang="en-US" sz="2800" dirty="0" smtClean="0"/>
          </a:p>
          <a:p>
            <a:pPr marL="0" indent="0" fontAlgn="auto">
              <a:spcAft>
                <a:spcPts val="0"/>
              </a:spcAft>
              <a:buFont typeface="Arial" pitchFamily="34" charset="0"/>
              <a:buNone/>
              <a:defRPr/>
            </a:pPr>
            <a:r>
              <a:rPr lang="en-US" sz="2800" dirty="0" smtClean="0">
                <a:latin typeface="Times New Roman" pitchFamily="18" charset="0"/>
                <a:cs typeface="Times New Roman" pitchFamily="18" charset="0"/>
              </a:rPr>
              <a:t>Some Common (more </a:t>
            </a:r>
            <a:br>
              <a:rPr lang="en-US" sz="2800" dirty="0" smtClean="0">
                <a:latin typeface="Times New Roman" pitchFamily="18" charset="0"/>
                <a:cs typeface="Times New Roman" pitchFamily="18" charset="0"/>
              </a:rPr>
            </a:br>
            <a:r>
              <a:rPr lang="en-US" sz="2800" dirty="0" smtClean="0">
                <a:latin typeface="Times New Roman" pitchFamily="18" charset="0"/>
                <a:cs typeface="Times New Roman" pitchFamily="18" charset="0"/>
              </a:rPr>
              <a:t>or less) FP Languages:</a:t>
            </a:r>
          </a:p>
          <a:p>
            <a:pPr marL="0" indent="0" fontAlgn="auto">
              <a:spcAft>
                <a:spcPts val="0"/>
              </a:spcAft>
              <a:buFont typeface="Arial" pitchFamily="34" charset="0"/>
              <a:buNone/>
              <a:defRPr/>
            </a:pPr>
            <a:endParaRPr lang="en-US" sz="2800" dirty="0">
              <a:latin typeface="Times New Roman" pitchFamily="18" charset="0"/>
              <a:cs typeface="Times New Roman" pitchFamily="18" charset="0"/>
            </a:endParaRPr>
          </a:p>
          <a:p>
            <a:pPr fontAlgn="auto">
              <a:spcAft>
                <a:spcPts val="0"/>
              </a:spcAft>
              <a:defRPr/>
            </a:pPr>
            <a:r>
              <a:rPr lang="en-US" sz="2800" dirty="0" smtClean="0">
                <a:latin typeface="Times New Roman" pitchFamily="18" charset="0"/>
                <a:cs typeface="Times New Roman" pitchFamily="18" charset="0"/>
              </a:rPr>
              <a:t>LISP</a:t>
            </a:r>
          </a:p>
          <a:p>
            <a:pPr fontAlgn="auto">
              <a:spcAft>
                <a:spcPts val="0"/>
              </a:spcAft>
              <a:defRPr/>
            </a:pPr>
            <a:r>
              <a:rPr lang="en-US" sz="2800" dirty="0" smtClean="0">
                <a:latin typeface="Times New Roman" pitchFamily="18" charset="0"/>
                <a:cs typeface="Times New Roman" pitchFamily="18" charset="0"/>
              </a:rPr>
              <a:t>OCaml</a:t>
            </a:r>
          </a:p>
          <a:p>
            <a:pPr fontAlgn="auto">
              <a:spcAft>
                <a:spcPts val="0"/>
              </a:spcAft>
              <a:defRPr/>
            </a:pPr>
            <a:r>
              <a:rPr lang="en-US" sz="2800" dirty="0" smtClean="0">
                <a:latin typeface="Times New Roman" pitchFamily="18" charset="0"/>
                <a:cs typeface="Times New Roman" pitchFamily="18" charset="0"/>
              </a:rPr>
              <a:t>Haskell</a:t>
            </a:r>
          </a:p>
          <a:p>
            <a:pPr fontAlgn="auto">
              <a:spcAft>
                <a:spcPts val="0"/>
              </a:spcAft>
              <a:defRPr/>
            </a:pPr>
            <a:r>
              <a:rPr lang="en-US" sz="2800" dirty="0" err="1" smtClean="0">
                <a:latin typeface="Times New Roman" pitchFamily="18" charset="0"/>
                <a:cs typeface="Times New Roman" pitchFamily="18" charset="0"/>
              </a:rPr>
              <a:t>Erlang</a:t>
            </a:r>
            <a:endParaRPr lang="en-US" sz="2800" dirty="0" smtClean="0">
              <a:latin typeface="Times New Roman" pitchFamily="18" charset="0"/>
              <a:cs typeface="Times New Roman" pitchFamily="18" charset="0"/>
            </a:endParaRPr>
          </a:p>
          <a:p>
            <a:pPr fontAlgn="auto">
              <a:spcAft>
                <a:spcPts val="0"/>
              </a:spcAft>
              <a:defRPr/>
            </a:pPr>
            <a:r>
              <a:rPr lang="en-US" sz="2800" dirty="0" smtClean="0">
                <a:latin typeface="Times New Roman" pitchFamily="18" charset="0"/>
                <a:cs typeface="Times New Roman" pitchFamily="18" charset="0"/>
              </a:rPr>
              <a:t>F# (multi-paradigm)</a:t>
            </a:r>
            <a:endParaRPr lang="en-US" sz="2800" dirty="0">
              <a:latin typeface="Times New Roman" pitchFamily="18" charset="0"/>
              <a:cs typeface="Times New Roman" pitchFamily="18" charset="0"/>
            </a:endParaRPr>
          </a:p>
        </p:txBody>
      </p:sp>
      <p:sp>
        <p:nvSpPr>
          <p:cNvPr id="23556" name="Content Placeholder 2"/>
          <p:cNvSpPr txBox="1">
            <a:spLocks/>
          </p:cNvSpPr>
          <p:nvPr/>
        </p:nvSpPr>
        <p:spPr bwMode="auto">
          <a:xfrm>
            <a:off x="4800600" y="1066800"/>
            <a:ext cx="3886200" cy="5181600"/>
          </a:xfrm>
          <a:prstGeom prst="rect">
            <a:avLst/>
          </a:prstGeom>
          <a:noFill/>
          <a:ln w="9525">
            <a:noFill/>
            <a:miter lim="800000"/>
            <a:headEnd/>
            <a:tailEnd/>
          </a:ln>
        </p:spPr>
        <p:txBody>
          <a:bodyPr/>
          <a:lstStyle/>
          <a:p>
            <a:pPr>
              <a:spcBef>
                <a:spcPct val="20000"/>
              </a:spcBef>
              <a:buFont typeface="Arial" charset="0"/>
              <a:buNone/>
            </a:pPr>
            <a:endParaRPr lang="en-US" sz="2800">
              <a:latin typeface="Calibri" pitchFamily="34" charset="0"/>
            </a:endParaRPr>
          </a:p>
          <a:p>
            <a:pPr>
              <a:spcBef>
                <a:spcPct val="20000"/>
              </a:spcBef>
              <a:buFont typeface="Arial" charset="0"/>
              <a:buNone/>
            </a:pPr>
            <a:r>
              <a:rPr lang="en-US" sz="2800">
                <a:latin typeface="Times New Roman" pitchFamily="18" charset="0"/>
                <a:cs typeface="Times New Roman" pitchFamily="18" charset="0"/>
              </a:rPr>
              <a:t>So what's the value in functional programming?</a:t>
            </a:r>
          </a:p>
          <a:p>
            <a:pPr>
              <a:spcBef>
                <a:spcPct val="20000"/>
              </a:spcBef>
              <a:buFont typeface="Arial" charset="0"/>
              <a:buNone/>
            </a:pPr>
            <a:endParaRPr lang="en-US" sz="2800">
              <a:latin typeface="Times New Roman" pitchFamily="18" charset="0"/>
              <a:cs typeface="Times New Roman" pitchFamily="18" charset="0"/>
            </a:endParaRPr>
          </a:p>
          <a:p>
            <a:pPr>
              <a:spcBef>
                <a:spcPct val="20000"/>
              </a:spcBef>
              <a:buFont typeface="Arial" charset="0"/>
              <a:buNone/>
            </a:pPr>
            <a:endParaRPr lang="en-US" sz="2800">
              <a:latin typeface="Times New Roman" pitchFamily="18" charset="0"/>
              <a:cs typeface="Times New Roman" pitchFamily="18" charset="0"/>
            </a:endParaRPr>
          </a:p>
          <a:p>
            <a:pPr>
              <a:spcBef>
                <a:spcPct val="20000"/>
              </a:spcBef>
              <a:buFont typeface="Arial" charset="0"/>
              <a:buNone/>
            </a:pPr>
            <a:r>
              <a:rPr lang="en-US" sz="2800">
                <a:latin typeface="Times New Roman" pitchFamily="18" charset="0"/>
                <a:cs typeface="Times New Roman" pitchFamily="18" charset="0"/>
              </a:rPr>
              <a:t>Are its benefits worth taking the time to learn it and overcoming the (possibly) steep learning curve?</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39762"/>
          </a:xfrm>
          <a:solidFill>
            <a:schemeClr val="tx2">
              <a:lumMod val="60000"/>
              <a:lumOff val="40000"/>
            </a:schemeClr>
          </a:solidFill>
        </p:spPr>
        <p:txBody>
          <a:bodyPr rtlCol="0">
            <a:normAutofit fontScale="90000"/>
          </a:bodyPr>
          <a:lstStyle/>
          <a:p>
            <a:pPr fontAlgn="auto">
              <a:spcAft>
                <a:spcPts val="0"/>
              </a:spcAft>
              <a:defRPr/>
            </a:pPr>
            <a:r>
              <a:rPr lang="en-US" dirty="0" smtClean="0">
                <a:solidFill>
                  <a:schemeClr val="bg1"/>
                </a:solidFill>
                <a:latin typeface="Times New Roman" pitchFamily="18" charset="0"/>
                <a:cs typeface="Times New Roman" pitchFamily="18" charset="0"/>
              </a:rPr>
              <a:t>Outline</a:t>
            </a:r>
            <a:endParaRPr lang="en-US" dirty="0">
              <a:solidFill>
                <a:schemeClr val="bg1"/>
              </a:solidFill>
              <a:latin typeface="Times New Roman" pitchFamily="18" charset="0"/>
              <a:cs typeface="Times New Roman" pitchFamily="18" charset="0"/>
            </a:endParaRPr>
          </a:p>
        </p:txBody>
      </p:sp>
      <p:sp>
        <p:nvSpPr>
          <p:cNvPr id="4" name="Title 1"/>
          <p:cNvSpPr txBox="1">
            <a:spLocks/>
          </p:cNvSpPr>
          <p:nvPr/>
        </p:nvSpPr>
        <p:spPr>
          <a:xfrm>
            <a:off x="457200" y="6357938"/>
            <a:ext cx="8229600" cy="320675"/>
          </a:xfrm>
          <a:prstGeom prst="rect">
            <a:avLst/>
          </a:prstGeom>
          <a:solidFill>
            <a:schemeClr val="tx2">
              <a:lumMod val="60000"/>
              <a:lumOff val="40000"/>
            </a:schemeClr>
          </a:solidFill>
        </p:spPr>
        <p:txBody>
          <a:bodyPr anchor="ctr">
            <a:normAutofit fontScale="250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fontAlgn="auto">
              <a:spcAft>
                <a:spcPts val="0"/>
              </a:spcAft>
              <a:defRPr/>
            </a:pPr>
            <a:r>
              <a:rPr lang="en-US" dirty="0" smtClean="0">
                <a:solidFill>
                  <a:schemeClr val="bg1"/>
                </a:solidFill>
                <a:latin typeface="Times New Roman" pitchFamily="18" charset="0"/>
                <a:cs typeface="Times New Roman" pitchFamily="18" charset="0"/>
              </a:rPr>
              <a:t>COMS W4115 - PLT    Columbia University		          </a:t>
            </a:r>
            <a:fld id="{A46AB3BB-08AD-4D38-99BA-CE3C2DDAA784}" type="slidenum">
              <a:rPr lang="en-US" smtClean="0">
                <a:solidFill>
                  <a:schemeClr val="bg1"/>
                </a:solidFill>
                <a:latin typeface="Times New Roman" pitchFamily="18" charset="0"/>
                <a:cs typeface="Times New Roman" pitchFamily="18" charset="0"/>
              </a:rPr>
              <a:pPr algn="l" fontAlgn="auto">
                <a:spcAft>
                  <a:spcPts val="0"/>
                </a:spcAft>
                <a:defRPr/>
              </a:pPr>
              <a:t>7</a:t>
            </a:fld>
            <a:r>
              <a:rPr lang="en-US" dirty="0" smtClean="0">
                <a:solidFill>
                  <a:schemeClr val="bg1"/>
                </a:solidFill>
                <a:latin typeface="Times New Roman" pitchFamily="18" charset="0"/>
                <a:cs typeface="Times New Roman" pitchFamily="18" charset="0"/>
              </a:rPr>
              <a:t>			                   April 24, 2013</a:t>
            </a:r>
            <a:endParaRPr lang="en-US" dirty="0">
              <a:solidFill>
                <a:schemeClr val="bg1"/>
              </a:solidFill>
              <a:latin typeface="Times New Roman" pitchFamily="18" charset="0"/>
              <a:cs typeface="Times New Roman" pitchFamily="18" charset="0"/>
            </a:endParaRPr>
          </a:p>
        </p:txBody>
      </p:sp>
      <p:sp>
        <p:nvSpPr>
          <p:cNvPr id="5" name="Content Placeholder 2"/>
          <p:cNvSpPr txBox="1">
            <a:spLocks/>
          </p:cNvSpPr>
          <p:nvPr/>
        </p:nvSpPr>
        <p:spPr>
          <a:xfrm>
            <a:off x="466725" y="1447800"/>
            <a:ext cx="7381875" cy="4800600"/>
          </a:xfrm>
          <a:prstGeom prst="rect">
            <a:avLst/>
          </a:prstGeom>
        </p:spPr>
        <p:txBody>
          <a:bodyPr>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571500" indent="-571500" fontAlgn="auto">
              <a:lnSpc>
                <a:spcPct val="150000"/>
              </a:lnSpc>
              <a:spcAft>
                <a:spcPts val="0"/>
              </a:spcAft>
              <a:buFont typeface="Arial" pitchFamily="34" charset="0"/>
              <a:buAutoNum type="romanUcPeriod"/>
              <a:defRPr/>
            </a:pPr>
            <a:r>
              <a:rPr lang="en-US" sz="2800" dirty="0" smtClean="0">
                <a:solidFill>
                  <a:schemeClr val="bg1">
                    <a:lumMod val="75000"/>
                  </a:schemeClr>
                </a:solidFill>
                <a:latin typeface="Times New Roman" pitchFamily="18" charset="0"/>
                <a:cs typeface="Times New Roman" pitchFamily="18" charset="0"/>
              </a:rPr>
              <a:t>What is Functional Programming?</a:t>
            </a:r>
          </a:p>
          <a:p>
            <a:pPr marL="571500" indent="-571500" fontAlgn="auto">
              <a:lnSpc>
                <a:spcPct val="150000"/>
              </a:lnSpc>
              <a:spcAft>
                <a:spcPts val="0"/>
              </a:spcAft>
              <a:buFont typeface="Arial" pitchFamily="34" charset="0"/>
              <a:buAutoNum type="romanUcPeriod"/>
              <a:defRPr/>
            </a:pPr>
            <a:r>
              <a:rPr lang="en-US" sz="2800" dirty="0" smtClean="0">
                <a:latin typeface="Times New Roman" pitchFamily="18" charset="0"/>
                <a:cs typeface="Times New Roman" pitchFamily="18" charset="0"/>
              </a:rPr>
              <a:t>Lambda Calculus' Influence on Functional Programming</a:t>
            </a:r>
          </a:p>
          <a:p>
            <a:pPr marL="571500" indent="-571500" fontAlgn="auto">
              <a:lnSpc>
                <a:spcPct val="150000"/>
              </a:lnSpc>
              <a:spcAft>
                <a:spcPts val="0"/>
              </a:spcAft>
              <a:buFont typeface="Arial" pitchFamily="34" charset="0"/>
              <a:buAutoNum type="romanUcPeriod"/>
              <a:defRPr/>
            </a:pPr>
            <a:r>
              <a:rPr lang="en-US" sz="2800" dirty="0" smtClean="0">
                <a:latin typeface="Times New Roman" pitchFamily="18" charset="0"/>
                <a:cs typeface="Times New Roman" pitchFamily="18" charset="0"/>
              </a:rPr>
              <a:t>Benefits of Functional Programming</a:t>
            </a:r>
          </a:p>
          <a:p>
            <a:pPr marL="571500" indent="-571500" fontAlgn="auto">
              <a:lnSpc>
                <a:spcPct val="150000"/>
              </a:lnSpc>
              <a:spcAft>
                <a:spcPts val="0"/>
              </a:spcAft>
              <a:buFont typeface="Arial" pitchFamily="34" charset="0"/>
              <a:buAutoNum type="romanUcPeriod"/>
              <a:defRPr/>
            </a:pPr>
            <a:r>
              <a:rPr lang="en-US" sz="2800" dirty="0" smtClean="0">
                <a:latin typeface="Times New Roman" pitchFamily="18" charset="0"/>
                <a:cs typeface="Times New Roman" pitchFamily="18" charset="0"/>
              </a:rPr>
              <a:t>OCaml in Action: An Entire Interpreter in </a:t>
            </a:r>
            <a:br>
              <a:rPr lang="en-US" sz="2800" dirty="0" smtClean="0">
                <a:latin typeface="Times New Roman" pitchFamily="18" charset="0"/>
                <a:cs typeface="Times New Roman" pitchFamily="18" charset="0"/>
              </a:rPr>
            </a:br>
            <a:r>
              <a:rPr lang="en-US" sz="2800" dirty="0" smtClean="0">
                <a:latin typeface="Times New Roman" pitchFamily="18" charset="0"/>
                <a:cs typeface="Times New Roman" pitchFamily="18" charset="0"/>
              </a:rPr>
              <a:t>3 slides </a:t>
            </a:r>
          </a:p>
          <a:p>
            <a:pPr marL="571500" indent="-571500" fontAlgn="auto">
              <a:spcAft>
                <a:spcPts val="0"/>
              </a:spcAft>
              <a:buFont typeface="Arial" pitchFamily="34" charset="0"/>
              <a:buAutoNum type="romanUcPeriod"/>
              <a:defRPr/>
            </a:pPr>
            <a:endParaRPr lang="en-US" sz="2800"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39762"/>
          </a:xfrm>
          <a:solidFill>
            <a:schemeClr val="tx2">
              <a:lumMod val="60000"/>
              <a:lumOff val="40000"/>
            </a:schemeClr>
          </a:solidFill>
        </p:spPr>
        <p:txBody>
          <a:bodyPr rtlCol="0">
            <a:normAutofit fontScale="90000"/>
          </a:bodyPr>
          <a:lstStyle/>
          <a:p>
            <a:pPr fontAlgn="auto">
              <a:spcAft>
                <a:spcPts val="0"/>
              </a:spcAft>
              <a:defRPr/>
            </a:pPr>
            <a:r>
              <a:rPr lang="en-US" dirty="0" smtClean="0">
                <a:solidFill>
                  <a:schemeClr val="bg1"/>
                </a:solidFill>
                <a:latin typeface="Times New Roman" pitchFamily="18" charset="0"/>
                <a:cs typeface="Times New Roman" pitchFamily="18" charset="0"/>
              </a:rPr>
              <a:t>Lambda Calculus' Influence</a:t>
            </a:r>
            <a:endParaRPr lang="en-US" dirty="0">
              <a:solidFill>
                <a:schemeClr val="bg1"/>
              </a:solidFill>
              <a:latin typeface="Times New Roman" pitchFamily="18" charset="0"/>
              <a:cs typeface="Times New Roman" pitchFamily="18" charset="0"/>
            </a:endParaRPr>
          </a:p>
        </p:txBody>
      </p:sp>
      <p:sp>
        <p:nvSpPr>
          <p:cNvPr id="4" name="Title 1"/>
          <p:cNvSpPr txBox="1">
            <a:spLocks/>
          </p:cNvSpPr>
          <p:nvPr/>
        </p:nvSpPr>
        <p:spPr>
          <a:xfrm>
            <a:off x="457200" y="6357938"/>
            <a:ext cx="8229600" cy="320675"/>
          </a:xfrm>
          <a:prstGeom prst="rect">
            <a:avLst/>
          </a:prstGeom>
          <a:solidFill>
            <a:schemeClr val="tx2">
              <a:lumMod val="60000"/>
              <a:lumOff val="40000"/>
            </a:schemeClr>
          </a:solidFill>
        </p:spPr>
        <p:txBody>
          <a:bodyPr anchor="ctr">
            <a:normAutofit fontScale="250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fontAlgn="auto">
              <a:spcAft>
                <a:spcPts val="0"/>
              </a:spcAft>
              <a:defRPr/>
            </a:pPr>
            <a:r>
              <a:rPr lang="en-US" dirty="0" smtClean="0">
                <a:solidFill>
                  <a:schemeClr val="bg1"/>
                </a:solidFill>
                <a:latin typeface="Times New Roman" pitchFamily="18" charset="0"/>
                <a:cs typeface="Times New Roman" pitchFamily="18" charset="0"/>
              </a:rPr>
              <a:t>COMS W4115 - PLT    Columbia University		          </a:t>
            </a:r>
            <a:fld id="{C4CEADA1-5807-4781-BDB6-35A3CC3671AC}" type="slidenum">
              <a:rPr lang="en-US" smtClean="0">
                <a:solidFill>
                  <a:schemeClr val="bg1"/>
                </a:solidFill>
                <a:latin typeface="Times New Roman" pitchFamily="18" charset="0"/>
                <a:cs typeface="Times New Roman" pitchFamily="18" charset="0"/>
              </a:rPr>
              <a:pPr algn="l" fontAlgn="auto">
                <a:spcAft>
                  <a:spcPts val="0"/>
                </a:spcAft>
                <a:defRPr/>
              </a:pPr>
              <a:t>8</a:t>
            </a:fld>
            <a:r>
              <a:rPr lang="en-US" dirty="0" smtClean="0">
                <a:solidFill>
                  <a:schemeClr val="bg1"/>
                </a:solidFill>
                <a:latin typeface="Times New Roman" pitchFamily="18" charset="0"/>
                <a:cs typeface="Times New Roman" pitchFamily="18" charset="0"/>
              </a:rPr>
              <a:t>			                   April 24, 2013</a:t>
            </a:r>
            <a:endParaRPr lang="en-US" dirty="0">
              <a:solidFill>
                <a:schemeClr val="bg1"/>
              </a:solidFill>
              <a:latin typeface="Times New Roman" pitchFamily="18" charset="0"/>
              <a:cs typeface="Times New Roman" pitchFamily="18" charset="0"/>
            </a:endParaRPr>
          </a:p>
        </p:txBody>
      </p:sp>
      <p:sp>
        <p:nvSpPr>
          <p:cNvPr id="5" name="Content Placeholder 2"/>
          <p:cNvSpPr txBox="1">
            <a:spLocks/>
          </p:cNvSpPr>
          <p:nvPr/>
        </p:nvSpPr>
        <p:spPr>
          <a:xfrm>
            <a:off x="466725" y="1066800"/>
            <a:ext cx="6162675" cy="5181600"/>
          </a:xfrm>
          <a:prstGeom prst="rect">
            <a:avLst/>
          </a:prstGeom>
        </p:spPr>
        <p:txBody>
          <a:bodyPr>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fontAlgn="auto">
              <a:spcAft>
                <a:spcPts val="0"/>
              </a:spcAft>
              <a:defRPr/>
            </a:pPr>
            <a:r>
              <a:rPr lang="en-US" sz="2800" dirty="0" smtClean="0">
                <a:latin typeface="Times New Roman" pitchFamily="18" charset="0"/>
                <a:cs typeface="Times New Roman" pitchFamily="18" charset="0"/>
              </a:rPr>
              <a:t>The syntax and theory of Functional Programming is highly influenced by lambda calculus.</a:t>
            </a:r>
          </a:p>
          <a:p>
            <a:pPr fontAlgn="auto">
              <a:spcAft>
                <a:spcPts val="0"/>
              </a:spcAft>
              <a:defRPr/>
            </a:pPr>
            <a:endParaRPr lang="en-US" sz="2800" dirty="0">
              <a:latin typeface="Times New Roman" pitchFamily="18" charset="0"/>
              <a:cs typeface="Times New Roman" pitchFamily="18" charset="0"/>
            </a:endParaRPr>
          </a:p>
          <a:p>
            <a:pPr fontAlgn="auto">
              <a:spcAft>
                <a:spcPts val="0"/>
              </a:spcAft>
              <a:defRPr/>
            </a:pPr>
            <a:r>
              <a:rPr lang="en-US" sz="2800" dirty="0" smtClean="0">
                <a:latin typeface="Times New Roman" pitchFamily="18" charset="0"/>
                <a:cs typeface="Times New Roman" pitchFamily="18" charset="0"/>
              </a:rPr>
              <a:t>Knowledge of lambda calculus </a:t>
            </a:r>
            <a:r>
              <a:rPr lang="en-US" sz="2800" dirty="0" smtClean="0">
                <a:latin typeface="Times New Roman" pitchFamily="18" charset="0"/>
                <a:cs typeface="Times New Roman" pitchFamily="18" charset="0"/>
                <a:sym typeface="Wingdings" pitchFamily="2" charset="2"/>
              </a:rPr>
              <a:t>means that FP is easier to learn, understand, and use efficiently.</a:t>
            </a:r>
          </a:p>
          <a:p>
            <a:pPr fontAlgn="auto">
              <a:spcAft>
                <a:spcPts val="0"/>
              </a:spcAft>
              <a:defRPr/>
            </a:pPr>
            <a:endParaRPr lang="en-US" sz="2800" dirty="0">
              <a:latin typeface="Times New Roman" pitchFamily="18" charset="0"/>
              <a:cs typeface="Times New Roman" pitchFamily="18" charset="0"/>
              <a:sym typeface="Wingdings" pitchFamily="2" charset="2"/>
            </a:endParaRPr>
          </a:p>
          <a:p>
            <a:pPr marL="0" indent="0" algn="ctr" fontAlgn="auto">
              <a:spcAft>
                <a:spcPts val="0"/>
              </a:spcAft>
              <a:buFont typeface="Arial" pitchFamily="34" charset="0"/>
              <a:buNone/>
              <a:defRPr/>
            </a:pPr>
            <a:r>
              <a:rPr lang="en-US" sz="2800" dirty="0" smtClean="0">
                <a:latin typeface="Times New Roman" pitchFamily="18" charset="0"/>
                <a:cs typeface="Times New Roman" pitchFamily="18" charset="0"/>
              </a:rPr>
              <a:t>You might recognize some of the following FP syntax traits from lambda calculus…</a:t>
            </a:r>
            <a:endParaRPr lang="en-US" sz="2800" dirty="0">
              <a:latin typeface="Times New Roman" pitchFamily="18" charset="0"/>
              <a:cs typeface="Times New Roman" pitchFamily="18" charset="0"/>
            </a:endParaRPr>
          </a:p>
        </p:txBody>
      </p:sp>
      <p:pic>
        <p:nvPicPr>
          <p:cNvPr id="26628" name="Picture 2" descr="http://2.bp.blogspot.com/-6VOclHLsn8U/UWMiLE5aa0I/AAAAAAAAAEU/WQTM0-l_MxA/s1600/Lambda.png"/>
          <p:cNvPicPr>
            <a:picLocks noChangeAspect="1" noChangeArrowheads="1"/>
          </p:cNvPicPr>
          <p:nvPr/>
        </p:nvPicPr>
        <p:blipFill>
          <a:blip r:embed="rId3"/>
          <a:srcRect/>
          <a:stretch>
            <a:fillRect/>
          </a:stretch>
        </p:blipFill>
        <p:spPr bwMode="auto">
          <a:xfrm>
            <a:off x="6600825" y="2971800"/>
            <a:ext cx="2619375" cy="261937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249362"/>
          </a:xfrm>
          <a:solidFill>
            <a:schemeClr val="tx2">
              <a:lumMod val="60000"/>
              <a:lumOff val="40000"/>
            </a:schemeClr>
          </a:solidFill>
        </p:spPr>
        <p:txBody>
          <a:bodyPr rtlCol="0">
            <a:normAutofit fontScale="90000"/>
          </a:bodyPr>
          <a:lstStyle/>
          <a:p>
            <a:pPr fontAlgn="auto">
              <a:spcAft>
                <a:spcPts val="0"/>
              </a:spcAft>
              <a:defRPr/>
            </a:pPr>
            <a:r>
              <a:rPr lang="en-US" dirty="0" smtClean="0">
                <a:solidFill>
                  <a:schemeClr val="bg1"/>
                </a:solidFill>
                <a:latin typeface="Times New Roman" pitchFamily="18" charset="0"/>
                <a:cs typeface="Times New Roman" pitchFamily="18" charset="0"/>
              </a:rPr>
              <a:t>Lambda Calculus' Influence</a:t>
            </a:r>
            <a:br>
              <a:rPr lang="en-US" dirty="0" smtClean="0">
                <a:solidFill>
                  <a:schemeClr val="bg1"/>
                </a:solidFill>
                <a:latin typeface="Times New Roman" pitchFamily="18" charset="0"/>
                <a:cs typeface="Times New Roman" pitchFamily="18" charset="0"/>
              </a:rPr>
            </a:br>
            <a:r>
              <a:rPr lang="en-US" dirty="0" smtClean="0">
                <a:solidFill>
                  <a:schemeClr val="bg1"/>
                </a:solidFill>
                <a:latin typeface="Times New Roman" pitchFamily="18" charset="0"/>
                <a:cs typeface="Times New Roman" pitchFamily="18" charset="0"/>
              </a:rPr>
              <a:t>Function Abstraction</a:t>
            </a:r>
            <a:endParaRPr lang="en-US" dirty="0">
              <a:solidFill>
                <a:schemeClr val="bg1"/>
              </a:solidFill>
              <a:latin typeface="Times New Roman" pitchFamily="18" charset="0"/>
              <a:cs typeface="Times New Roman" pitchFamily="18" charset="0"/>
            </a:endParaRPr>
          </a:p>
        </p:txBody>
      </p:sp>
      <p:sp>
        <p:nvSpPr>
          <p:cNvPr id="4" name="Title 1"/>
          <p:cNvSpPr txBox="1">
            <a:spLocks/>
          </p:cNvSpPr>
          <p:nvPr/>
        </p:nvSpPr>
        <p:spPr>
          <a:xfrm>
            <a:off x="457200" y="6357938"/>
            <a:ext cx="8229600" cy="320675"/>
          </a:xfrm>
          <a:prstGeom prst="rect">
            <a:avLst/>
          </a:prstGeom>
          <a:solidFill>
            <a:schemeClr val="tx2">
              <a:lumMod val="60000"/>
              <a:lumOff val="40000"/>
            </a:schemeClr>
          </a:solidFill>
        </p:spPr>
        <p:txBody>
          <a:bodyPr anchor="ctr">
            <a:normAutofit fontScale="250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fontAlgn="auto">
              <a:spcAft>
                <a:spcPts val="0"/>
              </a:spcAft>
              <a:defRPr/>
            </a:pPr>
            <a:r>
              <a:rPr lang="en-US" dirty="0" smtClean="0">
                <a:solidFill>
                  <a:schemeClr val="bg1"/>
                </a:solidFill>
                <a:latin typeface="Times New Roman" pitchFamily="18" charset="0"/>
                <a:cs typeface="Times New Roman" pitchFamily="18" charset="0"/>
              </a:rPr>
              <a:t>COMS W4115 - PLT    Columbia University		          </a:t>
            </a:r>
            <a:fld id="{4753D04E-681E-418B-B387-26A91FBF0AAD}" type="slidenum">
              <a:rPr lang="en-US" smtClean="0">
                <a:solidFill>
                  <a:schemeClr val="bg1"/>
                </a:solidFill>
                <a:latin typeface="Times New Roman" pitchFamily="18" charset="0"/>
                <a:cs typeface="Times New Roman" pitchFamily="18" charset="0"/>
              </a:rPr>
              <a:pPr algn="l" fontAlgn="auto">
                <a:spcAft>
                  <a:spcPts val="0"/>
                </a:spcAft>
                <a:defRPr/>
              </a:pPr>
              <a:t>9</a:t>
            </a:fld>
            <a:r>
              <a:rPr lang="en-US" dirty="0" smtClean="0">
                <a:solidFill>
                  <a:schemeClr val="bg1"/>
                </a:solidFill>
                <a:latin typeface="Times New Roman" pitchFamily="18" charset="0"/>
                <a:cs typeface="Times New Roman" pitchFamily="18" charset="0"/>
              </a:rPr>
              <a:t>			                   April 24, 2013</a:t>
            </a:r>
            <a:endParaRPr lang="en-US" dirty="0">
              <a:solidFill>
                <a:schemeClr val="bg1"/>
              </a:solidFill>
              <a:latin typeface="Times New Roman" pitchFamily="18" charset="0"/>
              <a:cs typeface="Times New Roman" pitchFamily="18" charset="0"/>
            </a:endParaRPr>
          </a:p>
        </p:txBody>
      </p:sp>
      <p:sp>
        <p:nvSpPr>
          <p:cNvPr id="5" name="Content Placeholder 2"/>
          <p:cNvSpPr txBox="1">
            <a:spLocks/>
          </p:cNvSpPr>
          <p:nvPr/>
        </p:nvSpPr>
        <p:spPr>
          <a:xfrm>
            <a:off x="466725" y="1752600"/>
            <a:ext cx="3952875" cy="4495800"/>
          </a:xfrm>
          <a:prstGeom prst="rect">
            <a:avLst/>
          </a:prstGeom>
        </p:spPr>
        <p:txBody>
          <a:bodyPr>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fontAlgn="auto">
              <a:spcAft>
                <a:spcPts val="0"/>
              </a:spcAft>
              <a:buFont typeface="Arial" pitchFamily="34" charset="0"/>
              <a:buNone/>
              <a:defRPr/>
            </a:pPr>
            <a:r>
              <a:rPr lang="en-US" sz="2800" u="sng" dirty="0" smtClean="0">
                <a:latin typeface="Times New Roman" pitchFamily="18" charset="0"/>
                <a:cs typeface="Times New Roman" pitchFamily="18" charset="0"/>
              </a:rPr>
              <a:t>Lambda Calculus Recap</a:t>
            </a:r>
          </a:p>
          <a:p>
            <a:pPr marL="0" indent="0" fontAlgn="auto">
              <a:spcAft>
                <a:spcPts val="0"/>
              </a:spcAft>
              <a:buFont typeface="Arial" pitchFamily="34" charset="0"/>
              <a:buNone/>
              <a:defRPr/>
            </a:pPr>
            <a:r>
              <a:rPr lang="en-US" sz="2800" dirty="0" smtClean="0">
                <a:latin typeface="Times New Roman" pitchFamily="18" charset="0"/>
                <a:cs typeface="Times New Roman" pitchFamily="18" charset="0"/>
              </a:rPr>
              <a:t>A function abstraction consists of four parts:</a:t>
            </a:r>
          </a:p>
          <a:p>
            <a:pPr marL="0" indent="0" fontAlgn="auto">
              <a:spcAft>
                <a:spcPts val="0"/>
              </a:spcAft>
              <a:buFont typeface="Arial" pitchFamily="34" charset="0"/>
              <a:buNone/>
              <a:defRPr/>
            </a:pPr>
            <a:endParaRPr lang="en-US" sz="2800" dirty="0" smtClean="0">
              <a:latin typeface="Times New Roman" pitchFamily="18" charset="0"/>
              <a:cs typeface="Times New Roman" pitchFamily="18" charset="0"/>
            </a:endParaRPr>
          </a:p>
          <a:p>
            <a:pPr marL="514350" indent="-514350" fontAlgn="auto">
              <a:spcAft>
                <a:spcPts val="0"/>
              </a:spcAft>
              <a:buFont typeface="Arial" pitchFamily="34" charset="0"/>
              <a:buAutoNum type="arabicPeriod"/>
              <a:defRPr/>
            </a:pPr>
            <a:r>
              <a:rPr lang="en-US" sz="2800" dirty="0" smtClean="0">
                <a:latin typeface="Times New Roman" pitchFamily="18" charset="0"/>
                <a:cs typeface="Times New Roman" pitchFamily="18" charset="0"/>
              </a:rPr>
              <a:t>a lambda followed by </a:t>
            </a:r>
          </a:p>
          <a:p>
            <a:pPr marL="514350" indent="-514350" fontAlgn="auto">
              <a:spcAft>
                <a:spcPts val="0"/>
              </a:spcAft>
              <a:buFont typeface="Arial" pitchFamily="34" charset="0"/>
              <a:buAutoNum type="arabicPeriod"/>
              <a:defRPr/>
            </a:pPr>
            <a:r>
              <a:rPr lang="en-US" sz="2800" dirty="0" smtClean="0">
                <a:latin typeface="Times New Roman" pitchFamily="18" charset="0"/>
                <a:cs typeface="Times New Roman" pitchFamily="18" charset="0"/>
              </a:rPr>
              <a:t>a single variable, </a:t>
            </a:r>
          </a:p>
          <a:p>
            <a:pPr marL="514350" indent="-514350" fontAlgn="auto">
              <a:spcAft>
                <a:spcPts val="0"/>
              </a:spcAft>
              <a:buFont typeface="Arial" pitchFamily="34" charset="0"/>
              <a:buAutoNum type="arabicPeriod"/>
              <a:defRPr/>
            </a:pPr>
            <a:r>
              <a:rPr lang="en-US" sz="2800" dirty="0" smtClean="0">
                <a:latin typeface="Times New Roman" pitchFamily="18" charset="0"/>
                <a:cs typeface="Times New Roman" pitchFamily="18" charset="0"/>
              </a:rPr>
              <a:t>a period, and then </a:t>
            </a:r>
          </a:p>
          <a:p>
            <a:pPr marL="514350" indent="-514350" fontAlgn="auto">
              <a:spcAft>
                <a:spcPts val="0"/>
              </a:spcAft>
              <a:buFont typeface="Arial" pitchFamily="34" charset="0"/>
              <a:buAutoNum type="arabicPeriod"/>
              <a:defRPr/>
            </a:pPr>
            <a:r>
              <a:rPr lang="en-US" sz="2800" dirty="0" smtClean="0">
                <a:latin typeface="Times New Roman" pitchFamily="18" charset="0"/>
                <a:cs typeface="Times New Roman" pitchFamily="18" charset="0"/>
              </a:rPr>
              <a:t>an expression</a:t>
            </a:r>
          </a:p>
          <a:p>
            <a:pPr marL="0" indent="0" fontAlgn="auto">
              <a:spcAft>
                <a:spcPts val="0"/>
              </a:spcAft>
              <a:buFont typeface="Arial" pitchFamily="34" charset="0"/>
              <a:buNone/>
              <a:defRPr/>
            </a:pPr>
            <a:endParaRPr lang="en-US" sz="2800" dirty="0" smtClean="0">
              <a:latin typeface="Times New Roman" pitchFamily="18" charset="0"/>
              <a:cs typeface="Times New Roman" pitchFamily="18" charset="0"/>
            </a:endParaRPr>
          </a:p>
        </p:txBody>
      </p:sp>
      <p:sp>
        <p:nvSpPr>
          <p:cNvPr id="28676" name="Content Placeholder 2"/>
          <p:cNvSpPr txBox="1">
            <a:spLocks/>
          </p:cNvSpPr>
          <p:nvPr/>
        </p:nvSpPr>
        <p:spPr bwMode="auto">
          <a:xfrm>
            <a:off x="4800600" y="1600200"/>
            <a:ext cx="3886200" cy="4648200"/>
          </a:xfrm>
          <a:prstGeom prst="rect">
            <a:avLst/>
          </a:prstGeom>
          <a:noFill/>
          <a:ln w="9525">
            <a:noFill/>
            <a:miter lim="800000"/>
            <a:headEnd/>
            <a:tailEnd/>
          </a:ln>
        </p:spPr>
        <p:txBody>
          <a:bodyPr/>
          <a:lstStyle/>
          <a:p>
            <a:pPr>
              <a:spcBef>
                <a:spcPct val="20000"/>
              </a:spcBef>
              <a:buFont typeface="Arial" charset="0"/>
              <a:buNone/>
            </a:pPr>
            <a:endParaRPr lang="en-US" sz="2800">
              <a:latin typeface="Times New Roman" pitchFamily="18" charset="0"/>
              <a:cs typeface="Times New Roman" pitchFamily="18" charset="0"/>
            </a:endParaRPr>
          </a:p>
          <a:p>
            <a:pPr>
              <a:spcBef>
                <a:spcPct val="20000"/>
              </a:spcBef>
              <a:buFont typeface="Arial" charset="0"/>
              <a:buNone/>
            </a:pPr>
            <a:endParaRPr lang="en-US" sz="2800">
              <a:latin typeface="Times New Roman" pitchFamily="18" charset="0"/>
              <a:cs typeface="Times New Roman" pitchFamily="18" charset="0"/>
            </a:endParaRPr>
          </a:p>
          <a:p>
            <a:pPr algn="ctr">
              <a:spcBef>
                <a:spcPct val="20000"/>
              </a:spcBef>
              <a:buFont typeface="Arial" charset="0"/>
              <a:buNone/>
            </a:pPr>
            <a:r>
              <a:rPr lang="en-US" sz="2800">
                <a:latin typeface="Times New Roman" pitchFamily="18" charset="0"/>
                <a:cs typeface="Times New Roman" pitchFamily="18" charset="0"/>
              </a:rPr>
              <a:t> </a:t>
            </a:r>
          </a:p>
          <a:p>
            <a:pPr algn="ctr">
              <a:spcBef>
                <a:spcPct val="20000"/>
              </a:spcBef>
              <a:buFont typeface="Arial" charset="0"/>
              <a:buNone/>
            </a:pPr>
            <a:r>
              <a:rPr lang="en-US" sz="5400">
                <a:latin typeface="Calibri" pitchFamily="34" charset="0"/>
                <a:cs typeface="Times New Roman" pitchFamily="18" charset="0"/>
              </a:rPr>
              <a:t>λx.expr</a:t>
            </a:r>
          </a:p>
          <a:p>
            <a:pPr>
              <a:spcBef>
                <a:spcPct val="20000"/>
              </a:spcBef>
              <a:buFont typeface="Arial" charset="0"/>
              <a:buNone/>
            </a:pPr>
            <a:endParaRPr lang="en-US" sz="280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961</TotalTime>
  <Words>3913</Words>
  <Application>Microsoft Office PowerPoint</Application>
  <PresentationFormat>On-screen Show (4:3)</PresentationFormat>
  <Paragraphs>513</Paragraphs>
  <Slides>33</Slides>
  <Notes>29</Notes>
  <HiddenSlides>0</HiddenSlides>
  <MMClips>0</MMClips>
  <ScaleCrop>false</ScaleCrop>
  <HeadingPairs>
    <vt:vector size="6" baseType="variant">
      <vt:variant>
        <vt:lpstr>Fonts Used</vt:lpstr>
      </vt:variant>
      <vt:variant>
        <vt:i4>4</vt:i4>
      </vt:variant>
      <vt:variant>
        <vt:lpstr>Design Template</vt:lpstr>
      </vt:variant>
      <vt:variant>
        <vt:i4>1</vt:i4>
      </vt:variant>
      <vt:variant>
        <vt:lpstr>Slide Titles</vt:lpstr>
      </vt:variant>
      <vt:variant>
        <vt:i4>33</vt:i4>
      </vt:variant>
    </vt:vector>
  </HeadingPairs>
  <TitlesOfParts>
    <vt:vector size="38" baseType="lpstr">
      <vt:lpstr>Calibri</vt:lpstr>
      <vt:lpstr>Arial</vt:lpstr>
      <vt:lpstr>Times New Roman</vt:lpstr>
      <vt:lpstr>Wingdings</vt:lpstr>
      <vt:lpstr>Office Theme</vt:lpstr>
      <vt:lpstr>Slide 1</vt:lpstr>
      <vt:lpstr>Why Functional Programming?</vt:lpstr>
      <vt:lpstr>Outline</vt:lpstr>
      <vt:lpstr>What is Functional Programming?</vt:lpstr>
      <vt:lpstr>What is Functional Programming?</vt:lpstr>
      <vt:lpstr>What is Functional Programming?</vt:lpstr>
      <vt:lpstr>Outline</vt:lpstr>
      <vt:lpstr>Lambda Calculus' Influence</vt:lpstr>
      <vt:lpstr>Lambda Calculus' Influence Function Abstraction</vt:lpstr>
      <vt:lpstr>Lambda Calculus' Influence Function Abstraction</vt:lpstr>
      <vt:lpstr>Lambda Calculus' Influence Function Abstraction</vt:lpstr>
      <vt:lpstr>Lambda Calculus' Influence Function Abstraction</vt:lpstr>
      <vt:lpstr>Lambda Calculus' Influence Beta Reductions</vt:lpstr>
      <vt:lpstr>Lambda Calculus' Influence Beta Reductions</vt:lpstr>
      <vt:lpstr>Lambda Calculus' Influence Beta Reductions</vt:lpstr>
      <vt:lpstr>Outline</vt:lpstr>
      <vt:lpstr>Benefits of Functional Programming</vt:lpstr>
      <vt:lpstr>Benefits of Functional Programming No Side Effects</vt:lpstr>
      <vt:lpstr>Benefits of Functional Programming No Side Effects</vt:lpstr>
      <vt:lpstr>Benefits of Functional Programming Referential Transparency</vt:lpstr>
      <vt:lpstr>Benefits of Functional Programming Referential Transparency</vt:lpstr>
      <vt:lpstr>Why are Referential Transparency and Lack of Side Effects Good?</vt:lpstr>
      <vt:lpstr>Why are Referential Transparency and Lack of Side Effects Good?</vt:lpstr>
      <vt:lpstr>Outline</vt:lpstr>
      <vt:lpstr>Implementing an Interpreter in OCaml</vt:lpstr>
      <vt:lpstr>Implementing an Interpreter in OCaml</vt:lpstr>
      <vt:lpstr>Implementing an Interpreter in OCaml</vt:lpstr>
      <vt:lpstr>Implementing an Interpreter in OCaml</vt:lpstr>
      <vt:lpstr>Quick Side Note: Pattern Matching in OCaml </vt:lpstr>
      <vt:lpstr>Quick Side Note: Pattern Matching in OCaml </vt:lpstr>
      <vt:lpstr>Compiling the Interpreter</vt:lpstr>
      <vt:lpstr>So Why Functional Programming?</vt:lpstr>
      <vt:lpstr>References</vt:lpstr>
    </vt:vector>
  </TitlesOfParts>
  <Company>Peanut's Haven of Bliss</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Ayako Taku</dc:creator>
  <cp:lastModifiedBy> </cp:lastModifiedBy>
  <cp:revision>75</cp:revision>
  <dcterms:created xsi:type="dcterms:W3CDTF">2013-04-20T21:32:58Z</dcterms:created>
  <dcterms:modified xsi:type="dcterms:W3CDTF">2013-04-25T01:36:17Z</dcterms:modified>
</cp:coreProperties>
</file>