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5"/>
  </p:notesMasterIdLst>
  <p:sldIdLst>
    <p:sldId id="256" r:id="rId2"/>
    <p:sldId id="259" r:id="rId3"/>
    <p:sldId id="298" r:id="rId4"/>
    <p:sldId id="319" r:id="rId5"/>
    <p:sldId id="320" r:id="rId6"/>
    <p:sldId id="317" r:id="rId7"/>
    <p:sldId id="263" r:id="rId8"/>
    <p:sldId id="318" r:id="rId9"/>
    <p:sldId id="311" r:id="rId10"/>
    <p:sldId id="321" r:id="rId11"/>
    <p:sldId id="322" r:id="rId12"/>
    <p:sldId id="277" r:id="rId13"/>
    <p:sldId id="30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2" autoAdjust="0"/>
    <p:restoredTop sz="94649" autoAdjust="0"/>
  </p:normalViewPr>
  <p:slideViewPr>
    <p:cSldViewPr>
      <p:cViewPr>
        <p:scale>
          <a:sx n="80" d="100"/>
          <a:sy n="80" d="100"/>
        </p:scale>
        <p:origin x="-1068" y="486"/>
      </p:cViewPr>
      <p:guideLst>
        <p:guide orient="horz" pos="2160"/>
        <p:guide pos="2880"/>
      </p:guideLst>
    </p:cSldViewPr>
  </p:slideViewPr>
  <p:outlineViewPr>
    <p:cViewPr>
      <p:scale>
        <a:sx n="33" d="100"/>
        <a:sy n="33" d="100"/>
      </p:scale>
      <p:origin x="0" y="32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4A1D5B-E03B-44E0-A5EB-7192F1E53821}" type="datetimeFigureOut">
              <a:rPr lang="zh-HK" altLang="en-US" smtClean="0"/>
              <a:t>12/5/2016</a:t>
            </a:fld>
            <a:endParaRPr lang="zh-HK"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FE486C-8306-4D6D-B444-31BEC6DA193B}" type="slidenum">
              <a:rPr lang="zh-HK" altLang="en-US" smtClean="0"/>
              <a:t>‹#›</a:t>
            </a:fld>
            <a:endParaRPr lang="zh-HK" altLang="en-US"/>
          </a:p>
        </p:txBody>
      </p:sp>
    </p:spTree>
    <p:extLst>
      <p:ext uri="{BB962C8B-B14F-4D97-AF65-F5344CB8AC3E}">
        <p14:creationId xmlns:p14="http://schemas.microsoft.com/office/powerpoint/2010/main" val="301350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extLst/>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extLst/>
          </a:lstStyle>
          <a:p>
            <a:fld id="{01536CAF-962F-4255-8091-45E55F889061}" type="datetime1">
              <a:rPr lang="en-US" altLang="zh-HK" smtClean="0"/>
              <a:t>5/12/2016</a:t>
            </a:fld>
            <a:endParaRPr lang="en-US"/>
          </a:p>
        </p:txBody>
      </p:sp>
      <p:sp>
        <p:nvSpPr>
          <p:cNvPr id="20" name="页脚占位符 19"/>
          <p:cNvSpPr>
            <a:spLocks noGrp="1"/>
          </p:cNvSpPr>
          <p:nvPr>
            <p:ph type="ftr" sz="quarter" idx="11"/>
          </p:nvPr>
        </p:nvSpPr>
        <p:spPr/>
        <p:txBody>
          <a:bodyPr/>
          <a:lstStyle>
            <a:extLst/>
          </a:lstStyle>
          <a:p>
            <a:endParaRPr lang="en-US"/>
          </a:p>
        </p:txBody>
      </p:sp>
      <p:sp>
        <p:nvSpPr>
          <p:cNvPr id="10" name="灯片编号占位符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01536CAF-962F-4255-8091-45E55F889061}" type="datetime1">
              <a:rPr lang="en-US" altLang="zh-HK" smtClean="0"/>
              <a:t>5/12/2016</a:t>
            </a:fld>
            <a:endParaRPr lang="en-US"/>
          </a:p>
        </p:txBody>
      </p:sp>
      <p:sp>
        <p:nvSpPr>
          <p:cNvPr id="5" name="页脚占位符 4"/>
          <p:cNvSpPr>
            <a:spLocks noGrp="1"/>
          </p:cNvSpPr>
          <p:nvPr>
            <p:ph type="ftr" sz="quarter" idx="11"/>
          </p:nvPr>
        </p:nvSpPr>
        <p:spPr/>
        <p:txBody>
          <a:bodyPr/>
          <a:lstStyle>
            <a:extLst/>
          </a:lstStyle>
          <a:p>
            <a:endParaRPr lang="en-US"/>
          </a:p>
        </p:txBody>
      </p:sp>
      <p:sp>
        <p:nvSpPr>
          <p:cNvPr id="6" name="灯片编号占位符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01536CAF-962F-4255-8091-45E55F889061}" type="datetime1">
              <a:rPr lang="en-US" altLang="zh-HK" smtClean="0"/>
              <a:t>5/12/2016</a:t>
            </a:fld>
            <a:endParaRPr lang="en-US"/>
          </a:p>
        </p:txBody>
      </p:sp>
      <p:sp>
        <p:nvSpPr>
          <p:cNvPr id="5" name="页脚占位符 4"/>
          <p:cNvSpPr>
            <a:spLocks noGrp="1"/>
          </p:cNvSpPr>
          <p:nvPr>
            <p:ph type="ftr" sz="quarter" idx="11"/>
          </p:nvPr>
        </p:nvSpPr>
        <p:spPr/>
        <p:txBody>
          <a:bodyPr/>
          <a:lstStyle>
            <a:extLst/>
          </a:lstStyle>
          <a:p>
            <a:endParaRPr lang="en-US"/>
          </a:p>
        </p:txBody>
      </p:sp>
      <p:sp>
        <p:nvSpPr>
          <p:cNvPr id="6" name="灯片编号占位符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01536CAF-962F-4255-8091-45E55F889061}" type="datetime1">
              <a:rPr lang="en-US" altLang="zh-HK" smtClean="0"/>
              <a:t>5/12/2016</a:t>
            </a:fld>
            <a:endParaRPr lang="en-US"/>
          </a:p>
        </p:txBody>
      </p:sp>
      <p:sp>
        <p:nvSpPr>
          <p:cNvPr id="5" name="页脚占位符 4"/>
          <p:cNvSpPr>
            <a:spLocks noGrp="1"/>
          </p:cNvSpPr>
          <p:nvPr>
            <p:ph type="ftr" sz="quarter" idx="11"/>
          </p:nvPr>
        </p:nvSpPr>
        <p:spPr/>
        <p:txBody>
          <a:bodyPr/>
          <a:lstStyle>
            <a:extLst/>
          </a:lstStyle>
          <a:p>
            <a:endParaRPr lang="en-US"/>
          </a:p>
        </p:txBody>
      </p:sp>
      <p:sp>
        <p:nvSpPr>
          <p:cNvPr id="6" name="灯片编号占位符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01536CAF-962F-4255-8091-45E55F889061}" type="datetime1">
              <a:rPr lang="en-US" altLang="zh-HK" smtClean="0"/>
              <a:t>5/12/2016</a:t>
            </a:fld>
            <a:endParaRPr lang="en-US"/>
          </a:p>
        </p:txBody>
      </p:sp>
      <p:sp>
        <p:nvSpPr>
          <p:cNvPr id="5" name="页脚占位符 4"/>
          <p:cNvSpPr>
            <a:spLocks noGrp="1"/>
          </p:cNvSpPr>
          <p:nvPr>
            <p:ph type="ftr" sz="quarter" idx="11"/>
          </p:nvPr>
        </p:nvSpPr>
        <p:spPr/>
        <p:txBody>
          <a:bodyPr/>
          <a:lstStyle>
            <a:extLst/>
          </a:lstStyle>
          <a:p>
            <a:endParaRPr lang="en-US"/>
          </a:p>
        </p:txBody>
      </p:sp>
      <p:sp>
        <p:nvSpPr>
          <p:cNvPr id="6" name="灯片编号占位符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01536CAF-962F-4255-8091-45E55F889061}" type="datetime1">
              <a:rPr lang="en-US" altLang="zh-HK" smtClean="0"/>
              <a:t>5/12/2016</a:t>
            </a:fld>
            <a:endParaRPr lang="en-US"/>
          </a:p>
        </p:txBody>
      </p:sp>
      <p:sp>
        <p:nvSpPr>
          <p:cNvPr id="6" name="页脚占位符 5"/>
          <p:cNvSpPr>
            <a:spLocks noGrp="1"/>
          </p:cNvSpPr>
          <p:nvPr>
            <p:ph type="ftr" sz="quarter" idx="11"/>
          </p:nvPr>
        </p:nvSpPr>
        <p:spPr/>
        <p:txBody>
          <a:bodyPr/>
          <a:lstStyle>
            <a:extLst/>
          </a:lstStyle>
          <a:p>
            <a:endParaRPr lang="en-US"/>
          </a:p>
        </p:txBody>
      </p:sp>
      <p:sp>
        <p:nvSpPr>
          <p:cNvPr id="7" name="灯片编号占位符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01536CAF-962F-4255-8091-45E55F889061}" type="datetime1">
              <a:rPr lang="en-US" altLang="zh-HK" smtClean="0"/>
              <a:t>5/12/2016</a:t>
            </a:fld>
            <a:endParaRPr lang="en-US"/>
          </a:p>
        </p:txBody>
      </p:sp>
      <p:sp>
        <p:nvSpPr>
          <p:cNvPr id="8" name="页脚占位符 7"/>
          <p:cNvSpPr>
            <a:spLocks noGrp="1"/>
          </p:cNvSpPr>
          <p:nvPr>
            <p:ph type="ftr" sz="quarter" idx="11"/>
          </p:nvPr>
        </p:nvSpPr>
        <p:spPr/>
        <p:txBody>
          <a:bodyPr/>
          <a:lstStyle>
            <a:extLst/>
          </a:lstStyle>
          <a:p>
            <a:endParaRPr lang="en-US"/>
          </a:p>
        </p:txBody>
      </p:sp>
      <p:sp>
        <p:nvSpPr>
          <p:cNvPr id="9" name="灯片编号占位符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01536CAF-962F-4255-8091-45E55F889061}" type="datetime1">
              <a:rPr lang="en-US" altLang="zh-HK" smtClean="0"/>
              <a:t>5/12/2016</a:t>
            </a:fld>
            <a:endParaRPr lang="en-US"/>
          </a:p>
        </p:txBody>
      </p:sp>
      <p:sp>
        <p:nvSpPr>
          <p:cNvPr id="4" name="页脚占位符 3"/>
          <p:cNvSpPr>
            <a:spLocks noGrp="1"/>
          </p:cNvSpPr>
          <p:nvPr>
            <p:ph type="ftr" sz="quarter" idx="11"/>
          </p:nvPr>
        </p:nvSpPr>
        <p:spPr/>
        <p:txBody>
          <a:bodyPr/>
          <a:lstStyle>
            <a:extLst/>
          </a:lstStyle>
          <a:p>
            <a:endParaRPr lang="en-US"/>
          </a:p>
        </p:txBody>
      </p:sp>
      <p:sp>
        <p:nvSpPr>
          <p:cNvPr id="5" name="灯片编号占位符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fld id="{01536CAF-962F-4255-8091-45E55F889061}" type="datetime1">
              <a:rPr lang="en-US" altLang="zh-HK" smtClean="0"/>
              <a:t>5/12/2016</a:t>
            </a:fld>
            <a:endParaRPr lang="en-US"/>
          </a:p>
        </p:txBody>
      </p:sp>
      <p:sp>
        <p:nvSpPr>
          <p:cNvPr id="3" name="页脚占位符 2"/>
          <p:cNvSpPr>
            <a:spLocks noGrp="1"/>
          </p:cNvSpPr>
          <p:nvPr>
            <p:ph type="ftr" sz="quarter" idx="11"/>
          </p:nvPr>
        </p:nvSpPr>
        <p:spPr/>
        <p:txBody>
          <a:bodyPr/>
          <a:lstStyle>
            <a:extLst/>
          </a:lstStyle>
          <a:p>
            <a:endParaRPr lang="en-US"/>
          </a:p>
        </p:txBody>
      </p:sp>
      <p:sp>
        <p:nvSpPr>
          <p:cNvPr id="4" name="灯片编号占位符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01536CAF-962F-4255-8091-45E55F889061}" type="datetime1">
              <a:rPr lang="en-US" altLang="zh-HK" smtClean="0"/>
              <a:t>5/12/2016</a:t>
            </a:fld>
            <a:endParaRPr lang="en-US"/>
          </a:p>
        </p:txBody>
      </p:sp>
      <p:sp>
        <p:nvSpPr>
          <p:cNvPr id="6" name="页脚占位符 5"/>
          <p:cNvSpPr>
            <a:spLocks noGrp="1"/>
          </p:cNvSpPr>
          <p:nvPr>
            <p:ph type="ftr" sz="quarter" idx="11"/>
          </p:nvPr>
        </p:nvSpPr>
        <p:spPr/>
        <p:txBody>
          <a:bodyPr/>
          <a:lstStyle>
            <a:extLst/>
          </a:lstStyle>
          <a:p>
            <a:endParaRPr lang="en-US"/>
          </a:p>
        </p:txBody>
      </p:sp>
      <p:sp>
        <p:nvSpPr>
          <p:cNvPr id="7" name="灯片编号占位符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extLst/>
          </a:lstStyle>
          <a:p>
            <a:fld id="{01536CAF-962F-4255-8091-45E55F889061}" type="datetime1">
              <a:rPr lang="en-US" altLang="zh-HK" smtClean="0"/>
              <a:t>5/12/2016</a:t>
            </a:fld>
            <a:endParaRPr lang="en-US"/>
          </a:p>
        </p:txBody>
      </p:sp>
      <p:sp>
        <p:nvSpPr>
          <p:cNvPr id="6" name="页脚占位符 5"/>
          <p:cNvSpPr>
            <a:spLocks noGrp="1"/>
          </p:cNvSpPr>
          <p:nvPr>
            <p:ph type="ftr" sz="quarter" idx="11"/>
          </p:nvPr>
        </p:nvSpPr>
        <p:spPr/>
        <p:txBody>
          <a:bodyPr/>
          <a:lstStyle>
            <a:extLst/>
          </a:lstStyle>
          <a:p>
            <a:endParaRPr lang="en-US"/>
          </a:p>
        </p:txBody>
      </p:sp>
      <p:sp>
        <p:nvSpPr>
          <p:cNvPr id="7" name="灯片编号占位符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1536CAF-962F-4255-8091-45E55F889061}" type="datetime1">
              <a:rPr lang="en-US" altLang="zh-HK" smtClean="0"/>
              <a:t>5/12/2016</a:t>
            </a:fld>
            <a:endParaRPr 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400"/>
            <a:ext cx="7406640" cy="6248400"/>
          </a:xfrm>
        </p:spPr>
        <p:txBody>
          <a:bodyPr>
            <a:normAutofit/>
          </a:bodyPr>
          <a:lstStyle/>
          <a:p>
            <a:pPr algn="ctr"/>
            <a:r>
              <a:rPr lang="en-US" altLang="zh-HK" sz="4800" dirty="0" smtClean="0"/>
              <a:t>Real Boxing</a:t>
            </a:r>
            <a:r>
              <a:rPr lang="en-US" altLang="zh-HK" sz="3600" dirty="0" smtClean="0"/>
              <a:t/>
            </a:r>
            <a:br>
              <a:rPr lang="en-US" altLang="zh-HK" sz="3600" dirty="0" smtClean="0"/>
            </a:br>
            <a:r>
              <a:rPr lang="en-US" altLang="zh-HK" sz="3600" dirty="0" smtClean="0"/>
              <a:t/>
            </a:r>
            <a:br>
              <a:rPr lang="en-US" altLang="zh-HK" sz="3600" dirty="0" smtClean="0"/>
            </a:br>
            <a:r>
              <a:rPr lang="en-US" altLang="zh-HK" sz="3600" dirty="0" smtClean="0"/>
              <a:t/>
            </a:r>
            <a:br>
              <a:rPr lang="en-US" altLang="zh-HK" sz="3600" dirty="0" smtClean="0"/>
            </a:br>
            <a:r>
              <a:rPr lang="en-US" altLang="zh-HK" sz="3600" dirty="0" smtClean="0"/>
              <a:t/>
            </a:r>
            <a:br>
              <a:rPr lang="en-US" altLang="zh-HK" sz="3600" dirty="0" smtClean="0"/>
            </a:br>
            <a:r>
              <a:rPr lang="en-US" altLang="zh-HK" sz="3600" dirty="0" smtClean="0"/>
              <a:t/>
            </a:r>
            <a:br>
              <a:rPr lang="en-US" altLang="zh-HK" sz="3600" dirty="0" smtClean="0"/>
            </a:br>
            <a:r>
              <a:rPr lang="en-US" altLang="zh-HK" sz="3600" dirty="0"/>
              <a:t/>
            </a:r>
            <a:br>
              <a:rPr lang="en-US" altLang="zh-HK" sz="3600" dirty="0"/>
            </a:br>
            <a:r>
              <a:rPr lang="en-US" altLang="zh-HK" sz="3600" dirty="0" smtClean="0"/>
              <a:t/>
            </a:r>
            <a:br>
              <a:rPr lang="en-US" altLang="zh-HK" sz="3600" dirty="0" smtClean="0"/>
            </a:br>
            <a:r>
              <a:rPr lang="en-US" altLang="zh-HK" sz="3600" dirty="0"/>
              <a:t/>
            </a:r>
            <a:br>
              <a:rPr lang="en-US" altLang="zh-HK" sz="3600" dirty="0"/>
            </a:br>
            <a:r>
              <a:rPr lang="en-US" altLang="zh-HK" sz="3600" dirty="0"/>
              <a:t/>
            </a:r>
            <a:br>
              <a:rPr lang="en-US" altLang="zh-HK" sz="3600" dirty="0"/>
            </a:br>
            <a:r>
              <a:rPr lang="en-US" altLang="zh-HK" sz="2400" dirty="0" smtClean="0"/>
              <a:t>by </a:t>
            </a:r>
            <a:r>
              <a:rPr lang="en-US" altLang="zh-HK" sz="2400" dirty="0" err="1" smtClean="0"/>
              <a:t>Jiaqi</a:t>
            </a:r>
            <a:r>
              <a:rPr lang="en-US" altLang="zh-HK" sz="2400" dirty="0" smtClean="0"/>
              <a:t> </a:t>
            </a:r>
            <a:r>
              <a:rPr lang="en-US" altLang="zh-HK" sz="2400" dirty="0" err="1" smtClean="0"/>
              <a:t>Guo</a:t>
            </a:r>
            <a:endParaRPr lang="zh-HK" altLang="en-US" sz="3600" dirty="0"/>
          </a:p>
        </p:txBody>
      </p:sp>
      <p:pic>
        <p:nvPicPr>
          <p:cNvPr id="3" name="图片 2"/>
          <p:cNvPicPr/>
          <p:nvPr/>
        </p:nvPicPr>
        <p:blipFill>
          <a:blip r:embed="rId2">
            <a:extLst>
              <a:ext uri="{28A0092B-C50C-407E-A947-70E740481C1C}">
                <a14:useLocalDpi xmlns:a14="http://schemas.microsoft.com/office/drawing/2010/main" val="0"/>
              </a:ext>
            </a:extLst>
          </a:blip>
          <a:srcRect/>
          <a:stretch>
            <a:fillRect/>
          </a:stretch>
        </p:blipFill>
        <p:spPr bwMode="auto">
          <a:xfrm>
            <a:off x="2354283" y="2057400"/>
            <a:ext cx="5635625" cy="3726180"/>
          </a:xfrm>
          <a:prstGeom prst="rect">
            <a:avLst/>
          </a:prstGeom>
          <a:noFill/>
          <a:ln>
            <a:noFill/>
          </a:ln>
        </p:spPr>
      </p:pic>
    </p:spTree>
    <p:extLst>
      <p:ext uri="{BB962C8B-B14F-4D97-AF65-F5344CB8AC3E}">
        <p14:creationId xmlns:p14="http://schemas.microsoft.com/office/powerpoint/2010/main" val="3772933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498080" cy="1143000"/>
          </a:xfrm>
        </p:spPr>
        <p:txBody>
          <a:bodyPr>
            <a:normAutofit/>
          </a:bodyPr>
          <a:lstStyle/>
          <a:p>
            <a:r>
              <a:rPr lang="en-US" altLang="zh-HK" dirty="0" smtClean="0"/>
              <a:t>Demo</a:t>
            </a:r>
            <a:endParaRPr lang="zh-HK" alt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1752600" y="1519872"/>
            <a:ext cx="6583998" cy="4728528"/>
          </a:xfrm>
          <a:prstGeom prst="rect">
            <a:avLst/>
          </a:prstGeom>
        </p:spPr>
      </p:pic>
    </p:spTree>
    <p:extLst>
      <p:ext uri="{BB962C8B-B14F-4D97-AF65-F5344CB8AC3E}">
        <p14:creationId xmlns:p14="http://schemas.microsoft.com/office/powerpoint/2010/main" val="1233933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498080" cy="1143000"/>
          </a:xfrm>
        </p:spPr>
        <p:txBody>
          <a:bodyPr>
            <a:normAutofit/>
          </a:bodyPr>
          <a:lstStyle/>
          <a:p>
            <a:r>
              <a:rPr lang="en-US" altLang="zh-HK" dirty="0" smtClean="0"/>
              <a:t>Demo</a:t>
            </a:r>
            <a:endParaRPr lang="zh-HK" alt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11</a:t>
            </a:fld>
            <a:endParaRPr lang="en-US"/>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1676401" y="1295401"/>
            <a:ext cx="6629400" cy="5029200"/>
          </a:xfrm>
          <a:prstGeom prst="rect">
            <a:avLst/>
          </a:prstGeom>
        </p:spPr>
      </p:pic>
    </p:spTree>
    <p:extLst>
      <p:ext uri="{BB962C8B-B14F-4D97-AF65-F5344CB8AC3E}">
        <p14:creationId xmlns:p14="http://schemas.microsoft.com/office/powerpoint/2010/main" val="1917888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Future Direction</a:t>
            </a:r>
            <a:endParaRPr lang="zh-HK" altLang="en-US" dirty="0"/>
          </a:p>
        </p:txBody>
      </p:sp>
      <p:sp>
        <p:nvSpPr>
          <p:cNvPr id="3" name="Content Placeholder 2"/>
          <p:cNvSpPr>
            <a:spLocks noGrp="1"/>
          </p:cNvSpPr>
          <p:nvPr>
            <p:ph idx="1"/>
          </p:nvPr>
        </p:nvSpPr>
        <p:spPr>
          <a:xfrm>
            <a:off x="1371600" y="1295400"/>
            <a:ext cx="7327392" cy="5334000"/>
          </a:xfrm>
        </p:spPr>
        <p:txBody>
          <a:bodyPr>
            <a:normAutofit fontScale="85000" lnSpcReduction="20000"/>
          </a:bodyPr>
          <a:lstStyle/>
          <a:p>
            <a:endParaRPr lang="en-US" altLang="zh-HK" dirty="0" smtClean="0">
              <a:latin typeface="Calibri" pitchFamily="34" charset="0"/>
            </a:endParaRPr>
          </a:p>
          <a:p>
            <a:r>
              <a:rPr lang="en-US" altLang="zh-CN" sz="3000" dirty="0"/>
              <a:t>One thing I really want to implement in this project is using an acceleration sensor as controller. We could attach such sensors on our fist. When we punch or defend, the sensor captures the speed and direction of our fist and uses these data to determine attacking damage</a:t>
            </a:r>
            <a:r>
              <a:rPr lang="en-US" altLang="zh-CN" sz="3000" dirty="0" smtClean="0"/>
              <a:t>.</a:t>
            </a:r>
          </a:p>
          <a:p>
            <a:endParaRPr lang="en-US" altLang="zh-HK" sz="3000" dirty="0">
              <a:latin typeface="Calibri" pitchFamily="34" charset="0"/>
            </a:endParaRPr>
          </a:p>
          <a:p>
            <a:r>
              <a:rPr lang="en-US" altLang="zh-CN" dirty="0"/>
              <a:t>Another intriguing direction of this project is to design a more intelligent computer opponent. Currently the state machine contains only three states for the AI boxer. We could design more complicated model and give it more reflection than just dodge and attack.</a:t>
            </a:r>
            <a:endParaRPr lang="en-US" altLang="zh-HK" dirty="0" smtClean="0">
              <a:latin typeface="Calibri" pitchFamily="34"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224861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62200"/>
            <a:ext cx="5867400" cy="2667000"/>
          </a:xfrm>
        </p:spPr>
        <p:txBody>
          <a:bodyPr/>
          <a:lstStyle/>
          <a:p>
            <a:pPr algn="ctr"/>
            <a:r>
              <a:rPr lang="en-US" altLang="zh-HK" dirty="0" smtClean="0"/>
              <a:t>Thank </a:t>
            </a:r>
            <a:r>
              <a:rPr lang="en-US" altLang="zh-HK" dirty="0"/>
              <a:t>y</a:t>
            </a:r>
            <a:r>
              <a:rPr lang="en-US" altLang="zh-HK" dirty="0" smtClean="0"/>
              <a:t>ou for listening ! </a:t>
            </a:r>
            <a:br>
              <a:rPr lang="en-US" altLang="zh-HK" dirty="0" smtClean="0"/>
            </a:br>
            <a:r>
              <a:rPr lang="en-US" altLang="zh-HK" dirty="0"/>
              <a:t/>
            </a:r>
            <a:br>
              <a:rPr lang="en-US" altLang="zh-HK" dirty="0"/>
            </a:br>
            <a:r>
              <a:rPr lang="en-US" altLang="zh-HK" dirty="0" smtClean="0"/>
              <a:t/>
            </a:r>
            <a:br>
              <a:rPr lang="en-US" altLang="zh-HK" dirty="0" smtClean="0"/>
            </a:br>
            <a:r>
              <a:rPr lang="en-US" altLang="zh-HK" sz="3200" dirty="0" smtClean="0"/>
              <a:t>Q&amp;A</a:t>
            </a:r>
            <a:endParaRPr lang="zh-HK" altLang="en-US" sz="32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016964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System Flowchart</a:t>
            </a:r>
            <a:endParaRPr lang="zh-HK" alt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a:p>
        </p:txBody>
      </p:sp>
      <p:pic>
        <p:nvPicPr>
          <p:cNvPr id="9" name="图片 8"/>
          <p:cNvPicPr/>
          <p:nvPr/>
        </p:nvPicPr>
        <p:blipFill rotWithShape="1">
          <a:blip r:embed="rId2">
            <a:extLst>
              <a:ext uri="{28A0092B-C50C-407E-A947-70E740481C1C}">
                <a14:useLocalDpi xmlns:a14="http://schemas.microsoft.com/office/drawing/2010/main" val="0"/>
              </a:ext>
            </a:extLst>
          </a:blip>
          <a:srcRect r="11650"/>
          <a:stretch/>
        </p:blipFill>
        <p:spPr bwMode="auto">
          <a:xfrm>
            <a:off x="1600200" y="1219200"/>
            <a:ext cx="6629400" cy="46659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5083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VGA Image Display Module</a:t>
            </a:r>
            <a:endParaRPr lang="zh-HK" alt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
        <p:nvSpPr>
          <p:cNvPr id="4" name="内容占位符 3"/>
          <p:cNvSpPr>
            <a:spLocks noGrp="1"/>
          </p:cNvSpPr>
          <p:nvPr>
            <p:ph idx="1"/>
          </p:nvPr>
        </p:nvSpPr>
        <p:spPr/>
        <p:txBody>
          <a:bodyPr>
            <a:normAutofit/>
          </a:bodyPr>
          <a:lstStyle/>
          <a:p>
            <a:r>
              <a:rPr lang="en-US" altLang="zh-CN" sz="2400" dirty="0" smtClean="0"/>
              <a:t>Sprite Graphics</a:t>
            </a:r>
            <a:endParaRPr lang="zh-CN" altLang="en-US" sz="2400" dirty="0"/>
          </a:p>
        </p:txBody>
      </p:sp>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1981200" y="2590800"/>
            <a:ext cx="1905000" cy="2857500"/>
          </a:xfrm>
          <a:prstGeom prst="rect">
            <a:avLst/>
          </a:prstGeom>
        </p:spPr>
      </p:pic>
      <p:pic>
        <p:nvPicPr>
          <p:cNvPr id="9" name="图片 8"/>
          <p:cNvPicPr/>
          <p:nvPr/>
        </p:nvPicPr>
        <p:blipFill>
          <a:blip r:embed="rId3">
            <a:extLst>
              <a:ext uri="{28A0092B-C50C-407E-A947-70E740481C1C}">
                <a14:useLocalDpi xmlns:a14="http://schemas.microsoft.com/office/drawing/2010/main" val="0"/>
              </a:ext>
            </a:extLst>
          </a:blip>
          <a:stretch>
            <a:fillRect/>
          </a:stretch>
        </p:blipFill>
        <p:spPr>
          <a:xfrm>
            <a:off x="5667754" y="2400300"/>
            <a:ext cx="1190625" cy="1619250"/>
          </a:xfrm>
          <a:prstGeom prst="rect">
            <a:avLst/>
          </a:prstGeom>
        </p:spPr>
      </p:pic>
      <p:pic>
        <p:nvPicPr>
          <p:cNvPr id="10" name="图片 9"/>
          <p:cNvPicPr/>
          <p:nvPr/>
        </p:nvPicPr>
        <p:blipFill>
          <a:blip r:embed="rId4">
            <a:extLst>
              <a:ext uri="{28A0092B-C50C-407E-A947-70E740481C1C}">
                <a14:useLocalDpi xmlns:a14="http://schemas.microsoft.com/office/drawing/2010/main" val="0"/>
              </a:ext>
            </a:extLst>
          </a:blip>
          <a:stretch>
            <a:fillRect/>
          </a:stretch>
        </p:blipFill>
        <p:spPr>
          <a:xfrm>
            <a:off x="5611602" y="4191000"/>
            <a:ext cx="1875790" cy="1513840"/>
          </a:xfrm>
          <a:prstGeom prst="rect">
            <a:avLst/>
          </a:prstGeom>
        </p:spPr>
      </p:pic>
    </p:spTree>
    <p:extLst>
      <p:ext uri="{BB962C8B-B14F-4D97-AF65-F5344CB8AC3E}">
        <p14:creationId xmlns:p14="http://schemas.microsoft.com/office/powerpoint/2010/main" val="2795864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VGA Image Display Module</a:t>
            </a:r>
            <a:endParaRPr lang="zh-HK" alt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
        <p:nvSpPr>
          <p:cNvPr id="4" name="内容占位符 3"/>
          <p:cNvSpPr>
            <a:spLocks noGrp="1"/>
          </p:cNvSpPr>
          <p:nvPr>
            <p:ph idx="1"/>
          </p:nvPr>
        </p:nvSpPr>
        <p:spPr/>
        <p:txBody>
          <a:bodyPr>
            <a:normAutofit/>
          </a:bodyPr>
          <a:lstStyle/>
          <a:p>
            <a:r>
              <a:rPr lang="en-US" altLang="zh-CN" sz="2400" dirty="0" smtClean="0"/>
              <a:t>Priority</a:t>
            </a:r>
            <a:endParaRPr lang="zh-CN" altLang="en-US" sz="2400" dirty="0"/>
          </a:p>
        </p:txBody>
      </p:sp>
      <p:pic>
        <p:nvPicPr>
          <p:cNvPr id="11" name="图片 10"/>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6019800" cy="4063365"/>
          </a:xfrm>
          <a:prstGeom prst="rect">
            <a:avLst/>
          </a:prstGeom>
          <a:noFill/>
          <a:ln>
            <a:noFill/>
          </a:ln>
        </p:spPr>
      </p:pic>
    </p:spTree>
    <p:extLst>
      <p:ext uri="{BB962C8B-B14F-4D97-AF65-F5344CB8AC3E}">
        <p14:creationId xmlns:p14="http://schemas.microsoft.com/office/powerpoint/2010/main" val="3690227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Memory Saving Tricks</a:t>
            </a:r>
            <a:endParaRPr lang="zh-HK" alt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5</a:t>
            </a:fld>
            <a:endParaRPr lang="en-US"/>
          </a:p>
        </p:txBody>
      </p:sp>
      <p:sp>
        <p:nvSpPr>
          <p:cNvPr id="4" name="内容占位符 3"/>
          <p:cNvSpPr>
            <a:spLocks noGrp="1"/>
          </p:cNvSpPr>
          <p:nvPr>
            <p:ph idx="1"/>
          </p:nvPr>
        </p:nvSpPr>
        <p:spPr>
          <a:xfrm>
            <a:off x="1295400" y="1295400"/>
            <a:ext cx="7498080" cy="4800600"/>
          </a:xfrm>
        </p:spPr>
        <p:txBody>
          <a:bodyPr>
            <a:normAutofit/>
          </a:bodyPr>
          <a:lstStyle/>
          <a:p>
            <a:r>
              <a:rPr lang="en-US" altLang="zh-CN" sz="2800" dirty="0" smtClean="0"/>
              <a:t>Symmetricity, Dilation and Color Information Redundancy</a:t>
            </a:r>
            <a:endParaRPr lang="zh-CN" altLang="en-US" sz="2800" dirty="0"/>
          </a:p>
        </p:txBody>
      </p:sp>
      <p:pic>
        <p:nvPicPr>
          <p:cNvPr id="6" name="图片 5"/>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438400"/>
            <a:ext cx="5274310" cy="1309370"/>
          </a:xfrm>
          <a:prstGeom prst="rect">
            <a:avLst/>
          </a:prstGeom>
          <a:noFill/>
          <a:ln>
            <a:noFill/>
          </a:ln>
        </p:spPr>
      </p:pic>
      <p:pic>
        <p:nvPicPr>
          <p:cNvPr id="7" name="图片 6"/>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66309"/>
            <a:ext cx="3648075" cy="2026285"/>
          </a:xfrm>
          <a:prstGeom prst="rect">
            <a:avLst/>
          </a:prstGeom>
          <a:noFill/>
          <a:ln>
            <a:noFill/>
          </a:ln>
        </p:spPr>
      </p:pic>
      <p:pic>
        <p:nvPicPr>
          <p:cNvPr id="9" name="图片 8"/>
          <p:cNvPicPr/>
          <p:nvPr/>
        </p:nvPicPr>
        <p:blipFill>
          <a:blip r:embed="rId4">
            <a:extLst>
              <a:ext uri="{28A0092B-C50C-407E-A947-70E740481C1C}">
                <a14:useLocalDpi xmlns:a14="http://schemas.microsoft.com/office/drawing/2010/main" val="0"/>
              </a:ext>
            </a:extLst>
          </a:blip>
          <a:srcRect/>
          <a:stretch>
            <a:fillRect/>
          </a:stretch>
        </p:blipFill>
        <p:spPr bwMode="auto">
          <a:xfrm>
            <a:off x="4946815" y="4209184"/>
            <a:ext cx="4140200" cy="1883410"/>
          </a:xfrm>
          <a:prstGeom prst="rect">
            <a:avLst/>
          </a:prstGeom>
          <a:noFill/>
          <a:ln>
            <a:noFill/>
          </a:ln>
        </p:spPr>
      </p:pic>
    </p:spTree>
    <p:extLst>
      <p:ext uri="{BB962C8B-B14F-4D97-AF65-F5344CB8AC3E}">
        <p14:creationId xmlns:p14="http://schemas.microsoft.com/office/powerpoint/2010/main" val="2294768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555992" cy="1752600"/>
          </a:xfrm>
        </p:spPr>
        <p:txBody>
          <a:bodyPr>
            <a:normAutofit/>
          </a:bodyPr>
          <a:lstStyle/>
          <a:p>
            <a:r>
              <a:rPr lang="en-US" altLang="zh-HK" dirty="0" smtClean="0"/>
              <a:t>SSM2603 Audio Codec</a:t>
            </a:r>
            <a:endParaRPr lang="zh-HK" alt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pic>
        <p:nvPicPr>
          <p:cNvPr id="7" name="图片 6"/>
          <p:cNvPicPr/>
          <p:nvPr/>
        </p:nvPicPr>
        <p:blipFill>
          <a:blip r:embed="rId2">
            <a:extLst>
              <a:ext uri="{28A0092B-C50C-407E-A947-70E740481C1C}">
                <a14:useLocalDpi xmlns:a14="http://schemas.microsoft.com/office/drawing/2010/main" val="0"/>
              </a:ext>
            </a:extLst>
          </a:blip>
          <a:srcRect/>
          <a:stretch>
            <a:fillRect/>
          </a:stretch>
        </p:blipFill>
        <p:spPr bwMode="auto">
          <a:xfrm>
            <a:off x="1489364" y="1752600"/>
            <a:ext cx="6826885" cy="3684270"/>
          </a:xfrm>
          <a:prstGeom prst="rect">
            <a:avLst/>
          </a:prstGeom>
          <a:noFill/>
          <a:ln>
            <a:noFill/>
          </a:ln>
        </p:spPr>
      </p:pic>
    </p:spTree>
    <p:extLst>
      <p:ext uri="{BB962C8B-B14F-4D97-AF65-F5344CB8AC3E}">
        <p14:creationId xmlns:p14="http://schemas.microsoft.com/office/powerpoint/2010/main" val="4153473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Sampling Theory</a:t>
            </a:r>
            <a:endParaRPr lang="zh-HK" alt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
        <p:nvSpPr>
          <p:cNvPr id="12" name="Content Placeholder 2"/>
          <p:cNvSpPr>
            <a:spLocks noGrp="1"/>
          </p:cNvSpPr>
          <p:nvPr>
            <p:ph idx="1"/>
          </p:nvPr>
        </p:nvSpPr>
        <p:spPr>
          <a:xfrm>
            <a:off x="1371600" y="1676400"/>
            <a:ext cx="6629400" cy="4800600"/>
          </a:xfrm>
        </p:spPr>
        <p:txBody>
          <a:bodyPr>
            <a:normAutofit/>
          </a:bodyPr>
          <a:lstStyle/>
          <a:p>
            <a:r>
              <a:rPr lang="en-US" altLang="zh-HK" sz="2400" dirty="0" smtClean="0">
                <a:latin typeface="Calibri" pitchFamily="34" charset="0"/>
              </a:rPr>
              <a:t>Fourier Transform</a:t>
            </a:r>
          </a:p>
          <a:p>
            <a:r>
              <a:rPr lang="en-US" altLang="zh-HK" sz="2400" dirty="0" smtClean="0">
                <a:latin typeface="Calibri" pitchFamily="34" charset="0"/>
              </a:rPr>
              <a:t>Frequency Domain</a:t>
            </a:r>
            <a:endParaRPr lang="en-US" altLang="zh-HK" sz="2400" b="1" i="1" u="sng" dirty="0" smtClean="0">
              <a:latin typeface="Calibri"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57957"/>
            <a:ext cx="434340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521" y="2486098"/>
            <a:ext cx="2270679" cy="406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571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HK" dirty="0" smtClean="0"/>
              <a:t>Game Logic Design</a:t>
            </a:r>
            <a:endParaRPr lang="zh-HK" alt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1066800" y="1529392"/>
            <a:ext cx="7772400" cy="5272199"/>
          </a:xfrm>
          <a:prstGeom prst="rect">
            <a:avLst/>
          </a:prstGeom>
        </p:spPr>
      </p:pic>
    </p:spTree>
    <p:extLst>
      <p:ext uri="{BB962C8B-B14F-4D97-AF65-F5344CB8AC3E}">
        <p14:creationId xmlns:p14="http://schemas.microsoft.com/office/powerpoint/2010/main" val="694834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498080" cy="1143000"/>
          </a:xfrm>
        </p:spPr>
        <p:txBody>
          <a:bodyPr>
            <a:normAutofit/>
          </a:bodyPr>
          <a:lstStyle/>
          <a:p>
            <a:r>
              <a:rPr lang="en-US" altLang="zh-HK" dirty="0" smtClean="0"/>
              <a:t>Demo</a:t>
            </a:r>
            <a:endParaRPr lang="zh-HK" alt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9</a:t>
            </a:fld>
            <a:endParaRPr lang="en-US"/>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1767860" y="1524000"/>
            <a:ext cx="6599555" cy="4648200"/>
          </a:xfrm>
          <a:prstGeom prst="rect">
            <a:avLst/>
          </a:prstGeom>
        </p:spPr>
      </p:pic>
    </p:spTree>
    <p:extLst>
      <p:ext uri="{BB962C8B-B14F-4D97-AF65-F5344CB8AC3E}">
        <p14:creationId xmlns:p14="http://schemas.microsoft.com/office/powerpoint/2010/main" val="35261137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3762</TotalTime>
  <Words>156</Words>
  <Application>Microsoft Office PowerPoint</Application>
  <PresentationFormat>全屏显示(4:3)</PresentationFormat>
  <Paragraphs>34</Paragraphs>
  <Slides>13</Slides>
  <Notes>0</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夏至</vt:lpstr>
      <vt:lpstr>Real Boxing         by Jiaqi Guo</vt:lpstr>
      <vt:lpstr>System Flowchart</vt:lpstr>
      <vt:lpstr>VGA Image Display Module</vt:lpstr>
      <vt:lpstr>VGA Image Display Module</vt:lpstr>
      <vt:lpstr>Memory Saving Tricks</vt:lpstr>
      <vt:lpstr>SSM2603 Audio Codec</vt:lpstr>
      <vt:lpstr>Sampling Theory</vt:lpstr>
      <vt:lpstr>Game Logic Design</vt:lpstr>
      <vt:lpstr>Demo</vt:lpstr>
      <vt:lpstr>Demo</vt:lpstr>
      <vt:lpstr>Demo</vt:lpstr>
      <vt:lpstr>Future Direction</vt:lpstr>
      <vt:lpstr>Thank you for listening !    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2012/13 Final Year Thesis Presentation Control of a Gantry Crane (SL1-12)</dc:title>
  <dc:creator>ECE Default</dc:creator>
  <cp:lastModifiedBy>Jiaqi Guo</cp:lastModifiedBy>
  <cp:revision>139</cp:revision>
  <dcterms:created xsi:type="dcterms:W3CDTF">2006-08-16T00:00:00Z</dcterms:created>
  <dcterms:modified xsi:type="dcterms:W3CDTF">2016-05-13T00:27:24Z</dcterms:modified>
</cp:coreProperties>
</file>