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5143500" cx="9144000"/>
  <p:notesSz cx="6858000" cy="9144000"/>
  <p:embeddedFontLst>
    <p:embeddedFont>
      <p:font typeface="Proxima Nova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ProximaNova-regular.fntdata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ProximaNova-italic.fntdata"/><Relationship Id="rId25" Type="http://schemas.openxmlformats.org/officeDocument/2006/relationships/font" Target="fonts/ProximaNova-bold.fntdata"/><Relationship Id="rId27" Type="http://schemas.openxmlformats.org/officeDocument/2006/relationships/font" Target="fonts/ProximaNova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" name="Shape 11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>
            <p:ph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b="1" sz="14000"/>
            </a:lvl1pPr>
            <a:lvl2pPr lvl="1" algn="ctr">
              <a:spcBef>
                <a:spcPts val="0"/>
              </a:spcBef>
              <a:buSzPct val="100000"/>
              <a:defRPr b="1" sz="14000"/>
            </a:lvl2pPr>
            <a:lvl3pPr lvl="2" algn="ctr">
              <a:spcBef>
                <a:spcPts val="0"/>
              </a:spcBef>
              <a:buSzPct val="100000"/>
              <a:defRPr b="1" sz="14000"/>
            </a:lvl3pPr>
            <a:lvl4pPr lvl="3" algn="ctr">
              <a:spcBef>
                <a:spcPts val="0"/>
              </a:spcBef>
              <a:buSzPct val="100000"/>
              <a:defRPr b="1" sz="14000"/>
            </a:lvl4pPr>
            <a:lvl5pPr lvl="4" algn="ctr">
              <a:spcBef>
                <a:spcPts val="0"/>
              </a:spcBef>
              <a:buSzPct val="100000"/>
              <a:defRPr b="1" sz="14000"/>
            </a:lvl5pPr>
            <a:lvl6pPr lvl="5" algn="ctr">
              <a:spcBef>
                <a:spcPts val="0"/>
              </a:spcBef>
              <a:buSzPct val="100000"/>
              <a:defRPr b="1" sz="14000"/>
            </a:lvl6pPr>
            <a:lvl7pPr lvl="6" algn="ctr">
              <a:spcBef>
                <a:spcPts val="0"/>
              </a:spcBef>
              <a:buSzPct val="100000"/>
              <a:defRPr b="1" sz="14000"/>
            </a:lvl7pPr>
            <a:lvl8pPr lvl="7" algn="ctr">
              <a:spcBef>
                <a:spcPts val="0"/>
              </a:spcBef>
              <a:buSzPct val="100000"/>
              <a:defRPr b="1" sz="14000"/>
            </a:lvl8pPr>
            <a:lvl9pPr lvl="8" algn="ctr">
              <a:spcBef>
                <a:spcPts val="0"/>
              </a:spcBef>
              <a:buSzPct val="100000"/>
              <a:defRPr b="1" sz="14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hape 15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" name="Shape 16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Proxima Nova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Extend Language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510450" y="3182312"/>
            <a:ext cx="8123100" cy="63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Jared Samet   Nigel Schuster   Ishaan Kolluri   Kevin Ye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Transformations Part 2 - Conditionals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Consistent short-circuiting everywhere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</a:t>
            </a:r>
            <a:r>
              <a:rPr lang="en"/>
              <a:t>oo &amp;&amp; bar ===&gt; truthy(foo) ? truthy(bar) : 0;</a:t>
            </a:r>
            <a:br>
              <a:rPr lang="en"/>
            </a:br>
            <a:r>
              <a:rPr lang="en"/>
              <a:t>f</a:t>
            </a:r>
            <a:r>
              <a:rPr lang="en"/>
              <a:t>oo || bar ===&gt; truthy(foo) ? 1 : truthy(bar);</a:t>
            </a:r>
            <a:br>
              <a:rPr lang="en"/>
            </a:br>
            <a:br>
              <a:rPr lang="en"/>
            </a:br>
            <a:r>
              <a:rPr lang="en"/>
              <a:t>s</a:t>
            </a:r>
            <a:r>
              <a:rPr lang="en"/>
              <a:t>witch (x) {case a: ex1; case b, c: ex2; default: ex3} ===&gt; </a:t>
            </a:r>
            <a:br>
              <a:rPr lang="en"/>
            </a:br>
            <a:r>
              <a:rPr lang="en"/>
              <a:t>(x == a ? ex1 : (x == b || x == c ? ex2 : ex3))</a:t>
            </a:r>
            <a:br>
              <a:rPr lang="en"/>
            </a:br>
            <a:r>
              <a:rPr lang="en"/>
              <a:t>s</a:t>
            </a:r>
            <a:r>
              <a:rPr lang="en"/>
              <a:t>witch {case d: ex4; case f, g: ex5; default: ex6} ===&gt;</a:t>
            </a:r>
            <a:br>
              <a:rPr lang="en"/>
            </a:br>
            <a:r>
              <a:rPr lang="en"/>
              <a:t>d</a:t>
            </a:r>
            <a:r>
              <a:rPr lang="en"/>
              <a:t> ? ex4 : (b || c ? ex5 : ex6)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Much smaller set of cases for code gen, but lots of internal variables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400"/>
              <a:t>foo([m,n] arg1, [m,1] args) {</a:t>
            </a:r>
            <a:br>
              <a:rPr lang="en" sz="1400"/>
            </a:br>
            <a:r>
              <a:rPr lang="en" sz="1400"/>
              <a:t>	</a:t>
            </a:r>
            <a:r>
              <a:rPr lang="en" sz="1400"/>
              <a:t>r</a:t>
            </a:r>
            <a:r>
              <a:rPr lang="en" sz="1400"/>
              <a:t>eturn m+n;</a:t>
            </a:r>
            <a:br>
              <a:rPr lang="en" sz="1400"/>
            </a:br>
            <a:r>
              <a:rPr lang="en" sz="1400"/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_tmp_size_1 := size(arg1);</a:t>
            </a:r>
            <a:br>
              <a:rPr lang="en" sz="1400"/>
            </a:br>
            <a:r>
              <a:rPr lang="en" sz="1400"/>
              <a:t>_tmp_size_2 := size(arg2);</a:t>
            </a:r>
            <a:br>
              <a:rPr lang="en" sz="1400"/>
            </a:br>
            <a:r>
              <a:rPr lang="en" sz="1400"/>
              <a:t>m</a:t>
            </a:r>
            <a:r>
              <a:rPr lang="en" sz="1400"/>
              <a:t> := _tmp_size_1[0];</a:t>
            </a:r>
            <a:br>
              <a:rPr lang="en" sz="1400"/>
            </a:br>
            <a:r>
              <a:rPr lang="en" sz="1400"/>
              <a:t>n</a:t>
            </a:r>
            <a:r>
              <a:rPr lang="en" sz="1400"/>
              <a:t> := _tmp_size_2[1];</a:t>
            </a:r>
            <a:br>
              <a:rPr lang="en" sz="1400"/>
            </a:br>
            <a:br>
              <a:rPr lang="en" sz="1400"/>
            </a:br>
            <a:r>
              <a:rPr lang="en" sz="1400"/>
              <a:t>_assert := 1 &amp;&amp; (m == _tmp_size_2[0]) &amp;&amp; (1 == _tmp_size_2[1]); // the initial 1 is base case for List.fold_left</a:t>
            </a:r>
            <a:br>
              <a:rPr lang="en" sz="1400"/>
            </a:br>
            <a:r>
              <a:rPr lang="en" sz="1400"/>
              <a:t>_ret_val := m+n;</a:t>
            </a:r>
            <a:br>
              <a:rPr lang="en" sz="1400"/>
            </a:b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Transformations Part 3 - Return val, size asserts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Extend Runtime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Some values must be determined at runtime:</a:t>
            </a:r>
            <a:br>
              <a:rPr lang="en" sz="1400"/>
            </a:br>
            <a:r>
              <a:rPr lang="en" sz="1400"/>
              <a:t>	[x, f(y)] foo;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Achieved by keeping a “blueprint” around, but only instantiating if necessary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	[x, f(y)] foo;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	</a:t>
            </a:r>
            <a:r>
              <a:rPr lang="en" sz="1400"/>
              <a:t>r</a:t>
            </a:r>
            <a:r>
              <a:rPr lang="en" sz="1400"/>
              <a:t>eturn 2&lt;3 ? 0 : foo;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Does not do computation until necessary: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	[2,1] foo := column() == 0 ? easy() : expensive();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	Return foo[0,0];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Function Pointers All The Way Down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Each variable (both user defined and transformation-generated) gets one of these; one instance of this struct per program, not per function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struct var_defn {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rows_varnum, cols_varnum;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numFormulas;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struct ExtendFormula *formulas;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isOneByOne; // true for the transformation-generated LHS vars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*name;      // used to make user-friendly runtime errors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Function Pointers All The Way Down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4220700" y="1152475"/>
            <a:ext cx="3406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One per function call - essentially an object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struct var_instance {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int rows, cols;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numFormulas;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struct ResolvedFormula *formulas;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struct ExtendScope *closure;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value_p *values;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 char *status;</a:t>
            </a:r>
            <a:br>
              <a:rPr b="1"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*name;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Closure = the other local variables and the function parameters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311700" y="1152475"/>
            <a:ext cx="3406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One per program - essentially a class definition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struct var_defn {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rows_varnum, cols_varnum;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numFormulas;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struct ExtendFormula *formulas;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isOneByOne;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*name;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Function Pointers All The Way Down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Each formula gets one of these; one instance per program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typedef value_p (*FormulaFP) (struct ExtendScope *scope, int row, int col);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struct ExtendFormula {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fromFirstRow; int rowStart_varnum;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toLastRow; int rowEnd_varnum; char isSingleRow;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fromFirstCol; int colStart_varnum;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toLastCol; int colEnd_varnum; char isSingleCol;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FormulaFP formula;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2737375" y="1152475"/>
            <a:ext cx="60948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One per var instance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struct ResolvedFormula {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100">
                <a:latin typeface="Courier New"/>
                <a:ea typeface="Courier New"/>
                <a:cs typeface="Courier New"/>
                <a:sym typeface="Courier New"/>
              </a:rPr>
              <a:t>  int rowStart, rowEnd;</a:t>
            </a:r>
            <a:br>
              <a:rPr b="1"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10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1100"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en" sz="1100">
                <a:latin typeface="Courier New"/>
                <a:ea typeface="Courier New"/>
                <a:cs typeface="Courier New"/>
                <a:sym typeface="Courier New"/>
              </a:rPr>
              <a:t>nt colStart, colEnd;</a:t>
            </a:r>
            <a:br>
              <a:rPr b="1"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FormulaFP formula;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>
              <a:spcBef>
                <a:spcPts val="0"/>
              </a:spcBef>
              <a:buNone/>
            </a:pP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typedef value_p (*FormulaFP)(struct ExtendScope *scope, int r, int c);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struct ExtendScope {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struct var_defn *defns; // “Class”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struct var_instance **vars; “Object”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int numVars;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int refcount;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value_p *functionParams;</a:t>
            </a:r>
            <a:br>
              <a:rPr lang="en" sz="11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Function Pointers All The Way Down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311700" y="1152475"/>
            <a:ext cx="22314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One per program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struct ExtendFormula {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fromFirstRow;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rowStart_varnum;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toLastRow;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rowEnd_varnum;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isSingleRow;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fromFirstCol;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colStart_varnum;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toLastCol;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int colEnd_varnum; 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char isSingleCol;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 FormulaFP formula;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};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Demo &amp; Elaborations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The “True Shooting %” program as an application of Extend to a spreadsheet use case.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Analytic used to measure shooting efficiency of NBA players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Reads data from input file into variable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Using that data, it calculates the tsp for every player</a:t>
            </a:r>
          </a:p>
          <a:p>
            <a:pPr indent="-228600" lvl="0" marL="457200" rtl="0">
              <a:spcBef>
                <a:spcPts val="0"/>
              </a:spcBef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This is an example of an industry use case of Extend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Team Responsibilities</a:t>
            </a:r>
          </a:p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Jared Samet: Language design, code generation, semantic analysis, transformations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Nigel Schuster: software architecture, building, code generation, runtime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Ishaan Kolluri: documentation, standard library, regression tests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Kevin Ye: scanner, standard library, regression tests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Reflections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Testing is paramount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Testing exposes what features you have yet to do, and provides you with direction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 comprehensive regression test suite increases the probability that a new feature will integrate properly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Use version control to its utmost potential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Continuous Integration and Pull Requests keep us accountable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Open communication is key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Never be afraid to ask for help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Use online mediums to ask questions (Github, Group Chat)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Introduction &amp; Motivation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5269800" cy="3378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Inspired by limitations of spreadsheets as a language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Reusability vs. copy-pasting a block of cells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Declarative programming language</a:t>
            </a:r>
          </a:p>
          <a:p>
            <a:pPr indent="-317500" lvl="0" marL="457200">
              <a:spcBef>
                <a:spcPts val="0"/>
              </a:spcBef>
              <a:buSzPct val="100000"/>
            </a:pPr>
            <a:r>
              <a:rPr lang="en" sz="1400"/>
              <a:t>Cells can contain composite as well as primitive data types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311700" y="2379675"/>
            <a:ext cx="7484100" cy="23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u="sng">
                <a:solidFill>
                  <a:schemeClr val="accent3"/>
                </a:solidFill>
              </a:rPr>
              <a:t>Reusable Extend Code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normalize([m,n] arg) {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  [m,n] squared_lengths := #arg * #arg, normalized := #arg / vector_norm;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  vector_norm := sqrt(sum(squared_lengths));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  return normalized;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main(args) {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  v1 := {3,3,3,3}, v2 := {4,4}, v3 := append(v1, v2);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  return print_endline(normalize(v1)) -&gt; print_endline(normalize(v3)) -&gt; 0;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{0.500000, 0.500000, 0.500000, 0.500000}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solidFill>
                  <a:schemeClr val="accent3"/>
                </a:solidFill>
                <a:latin typeface="Consolas"/>
                <a:ea typeface="Consolas"/>
                <a:cs typeface="Consolas"/>
                <a:sym typeface="Consolas"/>
              </a:rPr>
              <a:t>{0.363803, 0.363803, 0.363803, 0.363803, 0.485071, 0.485071}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202" y="555977"/>
            <a:ext cx="2608224" cy="182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Extend’s Current Project Status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~2500 lines of OCaml Code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~1400 lines of C Code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~800 commits on GitHub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125 regression test cases</a:t>
            </a:r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8300" y="2717547"/>
            <a:ext cx="6867400" cy="185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Basic Architecture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076950" y="1304875"/>
            <a:ext cx="45252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Extend contains code in C to define and instantiate variables at runtime, along with their contents and respective scopes.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64100" y="1304875"/>
            <a:ext cx="31728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Scanner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Parser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AST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Transformer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Semantic Analysis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Code Generation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Linking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Success!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Variables in Extend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400"/>
              <a:t>Contains cells, which contain a formula that evaluates to a number, string, “empty”, or a range type.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Value of a cell is calculated only once according to the assigned formula, and never if it is never referred to. You cannot apply multiple formulae to a single cell!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NOT a data type, but a collection of cells with assigned formulae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A Range is a value, implemented as a pointer to a subset of a variable’s cells.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Always composed of more than one value, unlike a variable, which can be one.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en" sz="1400"/>
              <a:t>There is a variable “backing” a range; can be explicitly defined or anonymous(range literals)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Lazy Evaluation of Values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/>
              <a:t>maybeCircular(truth_value) {</a:t>
            </a:r>
            <a:br>
              <a:rPr lang="en" sz="1200"/>
            </a:br>
            <a:r>
              <a:rPr lang="en" sz="1200"/>
              <a:t>  x := x;</a:t>
            </a:r>
            <a:br>
              <a:rPr lang="en" sz="1200"/>
            </a:br>
            <a:r>
              <a:rPr lang="en" sz="1200"/>
              <a:t>  return truth_value ? x : 0;</a:t>
            </a:r>
            <a:br>
              <a:rPr lang="en" sz="1200"/>
            </a:br>
            <a:r>
              <a:rPr lang="en" sz="1200"/>
              <a:t>}</a:t>
            </a:r>
          </a:p>
          <a:p>
            <a:pPr lvl="0">
              <a:spcBef>
                <a:spcPts val="0"/>
              </a:spcBef>
              <a:buNone/>
            </a:pPr>
            <a:r>
              <a:rPr lang="en" sz="1200"/>
              <a:t>main(args) {</a:t>
            </a:r>
            <a:br>
              <a:rPr lang="en" sz="1200"/>
            </a:br>
            <a:r>
              <a:rPr lang="en" sz="1200"/>
              <a:t>  foo :=</a:t>
            </a:r>
            <a:br>
              <a:rPr lang="en" sz="1200"/>
            </a:br>
            <a:r>
              <a:rPr lang="en" sz="1200"/>
              <a:t>    print_endline("To be or not to be?") -&gt;</a:t>
            </a:r>
            <a:br>
              <a:rPr lang="en" sz="1200"/>
            </a:br>
            <a:r>
              <a:rPr lang="en" sz="1200"/>
              <a:t>    print_endline("Enter \"Not to be\" to attempt to evaluate a circular reference.") -&gt;</a:t>
            </a:r>
            <a:br>
              <a:rPr lang="en" sz="1200"/>
            </a:br>
            <a:r>
              <a:rPr lang="en" sz="1200"/>
              <a:t>    readline(STDIN);</a:t>
            </a:r>
            <a:br>
              <a:rPr lang="en" sz="1200"/>
            </a:br>
            <a:br>
              <a:rPr lang="en" sz="1200"/>
            </a:br>
            <a:r>
              <a:rPr lang="en" sz="1200"/>
              <a:t>  </a:t>
            </a:r>
            <a:r>
              <a:rPr lang="en" sz="1200"/>
              <a:t>r</a:t>
            </a:r>
            <a:r>
              <a:rPr lang="en" sz="1200"/>
              <a:t>eturn</a:t>
            </a:r>
            <a:br>
              <a:rPr lang="en" sz="1200"/>
            </a:br>
            <a:r>
              <a:rPr lang="en" sz="1200"/>
              <a:t>    maybeCircular(foo == "Not to be" || foo == "\"Not to be\"") -&gt;</a:t>
            </a:r>
            <a:br>
              <a:rPr lang="en" sz="1200"/>
            </a:br>
            <a:r>
              <a:rPr lang="en" sz="1200"/>
              <a:t>    print_endline("Good thing I didn't look at the value of x.");</a:t>
            </a:r>
            <a:br>
              <a:rPr lang="en" sz="1200"/>
            </a:br>
            <a:r>
              <a:rPr lang="en" sz="120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3716625"/>
            <a:ext cx="7512300" cy="108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main(args) {</a:t>
            </a:r>
            <a:br>
              <a:rPr lang="en" sz="1200"/>
            </a:br>
            <a:r>
              <a:rPr lang="en" sz="1200"/>
              <a:t>  tokenize_me := "1,2,3\n12,15,18,20,42\nishaan,jared,kevin,nigel";</a:t>
            </a:r>
            <a:br>
              <a:rPr lang="en" sz="1200"/>
            </a:br>
            <a:r>
              <a:rPr lang="en" sz="1200"/>
              <a:t>  return print_endline(splitToRange(tokenize_me, "\n", ","));</a:t>
            </a:r>
            <a:br>
              <a:rPr lang="en" sz="1200"/>
            </a:br>
            <a:r>
              <a:rPr lang="en" sz="1200"/>
              <a:t>}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Syntax makes “list comprehensions” easy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11700" y="1152475"/>
            <a:ext cx="3755400" cy="2274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/>
              <a:t>splitChars([1,n] stringchars, splitchar) {</a:t>
            </a:r>
            <a:br>
              <a:rPr lang="en" sz="1200"/>
            </a:br>
            <a:r>
              <a:rPr lang="en" sz="1200"/>
              <a:t>  loc := matchRow(stringchars, splitchar);</a:t>
            </a:r>
            <a:br>
              <a:rPr lang="en" sz="1200"/>
            </a:br>
            <a:r>
              <a:rPr lang="en" sz="1200"/>
              <a:t>  firstword := fromASCII(stringchars[:loc]);</a:t>
            </a:r>
            <a:br>
              <a:rPr lang="en" sz="1200"/>
            </a:br>
            <a:r>
              <a:rPr lang="en" sz="1200"/>
              <a:t>  lastwords := splitChars(stringchars[loc+1:],splitchar);</a:t>
            </a:r>
            <a:br>
              <a:rPr lang="en" sz="1200"/>
            </a:br>
            <a:r>
              <a:rPr lang="en" sz="1200"/>
              <a:t>  combined := stack(firstword, lastwords);</a:t>
            </a:r>
            <a:br>
              <a:rPr lang="en" sz="1200"/>
            </a:br>
            <a:r>
              <a:rPr lang="en" sz="1200"/>
              <a:t>  return </a:t>
            </a:r>
            <a:br>
              <a:rPr lang="en" sz="1200"/>
            </a:br>
            <a:r>
              <a:rPr lang="en" sz="1200"/>
              <a:t>    loc == empty ? fromASCII(stringchars) : combined;</a:t>
            </a:r>
            <a:br>
              <a:rPr lang="en" sz="1200"/>
            </a:br>
            <a:r>
              <a:rPr lang="en" sz="1200"/>
              <a:t>}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959000" y="1152475"/>
            <a:ext cx="4949400" cy="2429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split(string, splitter) {</a:t>
            </a:r>
            <a:br>
              <a:rPr lang="en" sz="1200"/>
            </a:br>
            <a:r>
              <a:rPr lang="en" sz="1200"/>
              <a:t>  return splitChars(toASCII(string), toASCII(splitter));</a:t>
            </a:r>
            <a:br>
              <a:rPr lang="en" sz="1200"/>
            </a:br>
            <a:r>
              <a:rPr lang="en" sz="1200"/>
              <a:t>}</a:t>
            </a:r>
            <a:br>
              <a:rPr lang="en" sz="1200"/>
            </a:br>
            <a:br>
              <a:rPr lang="en" sz="1200"/>
            </a:br>
            <a:r>
              <a:rPr lang="en" sz="1200"/>
              <a:t>splitToRange(string, row_splitter, col_splitter) {</a:t>
            </a:r>
            <a:br>
              <a:rPr lang="en" sz="1200"/>
            </a:br>
            <a:r>
              <a:rPr lang="en" sz="1200"/>
              <a:t>  split_rows := split(string, row_splitter);</a:t>
            </a:r>
            <a:br>
              <a:rPr lang="en" sz="1200"/>
            </a:br>
            <a:r>
              <a:rPr lang="en" sz="1200"/>
              <a:t>  [numRows(split_rows),1] split_cols := split(#split_rows,col_splitter);</a:t>
            </a:r>
            <a:br>
              <a:rPr lang="en" sz="1200"/>
            </a:br>
            <a:r>
              <a:rPr lang="en" sz="1200"/>
              <a:t>  [numRows(split_rows),1] col_lengths := numRows(#split_cols);</a:t>
            </a:r>
            <a:br>
              <a:rPr lang="en" sz="1200"/>
            </a:br>
            <a:r>
              <a:rPr lang="en" sz="1200"/>
              <a:t>  [numRows(split_rows), max(col_lengths)] result := #split_cols[column()];</a:t>
            </a:r>
            <a:br>
              <a:rPr lang="en" sz="1200"/>
            </a:br>
            <a:r>
              <a:rPr lang="en" sz="1200"/>
              <a:t>  return result;</a:t>
            </a:r>
            <a:br>
              <a:rPr lang="en" sz="1200"/>
            </a:br>
            <a:r>
              <a:rPr lang="en" sz="1200"/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Syntax makes “list comprehensions” easy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311700" y="1152475"/>
            <a:ext cx="37554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splitChars([1,n] stringchars, splitchar) {</a:t>
            </a:r>
            <a:br>
              <a:rPr lang="en" sz="1200"/>
            </a:br>
            <a:r>
              <a:rPr lang="en" sz="1200"/>
              <a:t>  loc := matchRow(stringchars, splitchar);</a:t>
            </a:r>
            <a:br>
              <a:rPr lang="en" sz="1200"/>
            </a:br>
            <a:r>
              <a:rPr lang="en" sz="1200"/>
              <a:t>  firstword := fromASCII(stringchars[:loc]);</a:t>
            </a:r>
            <a:br>
              <a:rPr lang="en" sz="1200"/>
            </a:br>
            <a:r>
              <a:rPr lang="en" sz="1200"/>
              <a:t>  lastwords := splitChars(stringchars[loc+1:],splitchar);</a:t>
            </a:r>
            <a:br>
              <a:rPr lang="en" sz="1200"/>
            </a:br>
            <a:r>
              <a:rPr lang="en" sz="1200"/>
              <a:t>  combined := stack(firstword, lastwords);</a:t>
            </a:r>
            <a:br>
              <a:rPr lang="en" sz="1200"/>
            </a:br>
            <a:r>
              <a:rPr lang="en" sz="1200"/>
              <a:t>  return </a:t>
            </a:r>
            <a:br>
              <a:rPr lang="en" sz="1200"/>
            </a:br>
            <a:r>
              <a:rPr lang="en" sz="1200"/>
              <a:t>    loc == empty ? fromASCII(stringchars) : combined;</a:t>
            </a:r>
            <a:br>
              <a:rPr lang="en" sz="1200"/>
            </a:br>
            <a:r>
              <a:rPr lang="en" sz="1200"/>
              <a:t>}</a:t>
            </a:r>
          </a:p>
          <a:p>
            <a:pPr lvl="0" rtl="0">
              <a:spcBef>
                <a:spcPts val="0"/>
              </a:spcBef>
              <a:buNone/>
            </a:pPr>
            <a:br>
              <a:rPr lang="en" sz="1200"/>
            </a:br>
            <a:br>
              <a:rPr lang="en" sz="1200"/>
            </a:br>
            <a:r>
              <a:rPr lang="en" sz="1200"/>
              <a:t>Recursively tokenizes the range of chars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fromASCII, toASCII are the only functions not implemented in-language; needed to “split the atom” since String is an atomic type in Extend.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3941050" y="1152475"/>
            <a:ext cx="49701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split(string, splitter) {</a:t>
            </a:r>
            <a:br>
              <a:rPr lang="en" sz="1200"/>
            </a:br>
            <a:r>
              <a:rPr lang="en" sz="1200"/>
              <a:t>  return splitChars(toASCII(string), toASCII(splitter));</a:t>
            </a:r>
            <a:br>
              <a:rPr lang="en" sz="1200"/>
            </a:br>
            <a:r>
              <a:rPr lang="en" sz="1200"/>
              <a:t>}</a:t>
            </a:r>
            <a:br>
              <a:rPr lang="en" sz="1200"/>
            </a:br>
            <a:br>
              <a:rPr lang="en" sz="1200"/>
            </a:br>
            <a:r>
              <a:rPr lang="en" sz="1200"/>
              <a:t>splitToRange(string, row_splitter, col_splitter) {</a:t>
            </a:r>
            <a:br>
              <a:rPr lang="en" sz="1200"/>
            </a:br>
            <a:r>
              <a:rPr lang="en" sz="1200"/>
              <a:t>  split_rows := split(string, row_splitter);</a:t>
            </a:r>
            <a:br>
              <a:rPr lang="en" sz="1200"/>
            </a:br>
            <a:r>
              <a:rPr lang="en" sz="1200"/>
              <a:t>  [numRows(split_rows),1] split_cols := split(#split_rows,col_splitter);</a:t>
            </a:r>
            <a:br>
              <a:rPr lang="en" sz="1200"/>
            </a:br>
            <a:r>
              <a:rPr lang="en" sz="1200"/>
              <a:t>  [numRows(split_rows),1] col_lengths := numRows(#split_cols);</a:t>
            </a:r>
            <a:br>
              <a:rPr lang="en" sz="1200"/>
            </a:br>
            <a:r>
              <a:rPr lang="en" sz="1200"/>
              <a:t>  [numRows(split_rows), max(col_lengths)] result := #split_cols[column()];</a:t>
            </a:r>
            <a:br>
              <a:rPr lang="en" sz="1200"/>
            </a:br>
            <a:r>
              <a:rPr lang="en" sz="1200"/>
              <a:t>  return result;</a:t>
            </a:r>
            <a:br>
              <a:rPr lang="en" sz="1200"/>
            </a:br>
            <a:r>
              <a:rPr lang="en" sz="1200"/>
              <a:t>}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/>
              <a:t>split_rows: {tok_a;tok_b} // Strings</a:t>
            </a:r>
            <a:br>
              <a:rPr lang="en" sz="1200"/>
            </a:br>
            <a:r>
              <a:rPr lang="en" sz="1200"/>
              <a:t>split_cols: {{tok_a1;tok_a2};{tok_b1;tok_b2,tok_b3}} // Ranges</a:t>
            </a:r>
            <a:br>
              <a:rPr lang="en" sz="1200"/>
            </a:br>
            <a:r>
              <a:rPr lang="en" sz="1200"/>
              <a:t>col_lengths: {2,3} // Numbers</a:t>
            </a:r>
            <a:br>
              <a:rPr lang="en" sz="1200"/>
            </a:br>
            <a:r>
              <a:rPr lang="en" sz="1200"/>
              <a:t>result: {tok_a1, tok_a2;  tok_b1, tok_b2} // Strings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Transformations Part 1 - Simplifying the LHS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400"/>
              <a:t>Extend allows you to write:</a:t>
            </a:r>
            <a:br>
              <a:rPr lang="en" sz="1400"/>
            </a:br>
            <a:r>
              <a:rPr lang="en" sz="1400"/>
              <a:t>	[3+4, f(x,y)] foo;</a:t>
            </a:r>
            <a:br>
              <a:rPr lang="en" sz="1400"/>
            </a:br>
            <a:r>
              <a:rPr lang="en" sz="1400"/>
              <a:t>By turning it into:</a:t>
            </a:r>
            <a:br>
              <a:rPr lang="en" sz="1400"/>
            </a:br>
            <a:r>
              <a:rPr lang="en" sz="1400"/>
              <a:t>	_tmp_foo_rows := 3+4;</a:t>
            </a:r>
            <a:br>
              <a:rPr lang="en" sz="1400"/>
            </a:br>
            <a:r>
              <a:rPr lang="en" sz="1400"/>
              <a:t>	_tmp_foo_cols := f(x,y);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Similar transformation for:</a:t>
            </a:r>
            <a:br>
              <a:rPr lang="en" sz="1400"/>
            </a:br>
            <a:r>
              <a:rPr lang="en" sz="1400"/>
              <a:t>	</a:t>
            </a:r>
            <a:r>
              <a:rPr lang="en" sz="1400"/>
              <a:t>f</a:t>
            </a:r>
            <a:r>
              <a:rPr lang="en" sz="1400"/>
              <a:t>oo[q+r, g(w):h(z)] = 42;</a:t>
            </a:r>
            <a:br>
              <a:rPr lang="en" sz="1400"/>
            </a:br>
            <a:r>
              <a:rPr lang="en" sz="1400"/>
              <a:t>That becomes:</a:t>
            </a:r>
            <a:br>
              <a:rPr lang="en" sz="1400"/>
            </a:br>
            <a:r>
              <a:rPr lang="en" sz="1400"/>
              <a:t>	_tmp_startrow := q+r;</a:t>
            </a:r>
            <a:br>
              <a:rPr lang="en" sz="1400"/>
            </a:br>
            <a:r>
              <a:rPr lang="en" sz="1400"/>
              <a:t>	_tmp_startcol := g(w);</a:t>
            </a:r>
            <a:br>
              <a:rPr lang="en" sz="1400"/>
            </a:br>
            <a:r>
              <a:rPr lang="en" sz="1400"/>
              <a:t>	_tmp_endcol := h(z);</a:t>
            </a:r>
            <a:br>
              <a:rPr lang="en" sz="1400"/>
            </a:br>
            <a:r>
              <a:rPr lang="en" sz="1400"/>
              <a:t>	</a:t>
            </a:r>
            <a:r>
              <a:rPr lang="en" sz="1400"/>
              <a:t>f</a:t>
            </a:r>
            <a:r>
              <a:rPr lang="en" sz="1400"/>
              <a:t>oo[_tmp_startrow, _tmp_startcol:_tmp_endcol] = 42;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