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9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lang="en-US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84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85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EB4C3445-0D50-403A-8708-A956CFF4DB2D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F3FB0AB2-CD1E-4FE0-B79F-C7981B4146DC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29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2F4BE1B7-508F-4FA4-B972-275B2254B9E7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30" name="CustomShape 3"/>
          <p:cNvSpPr/>
          <p:nvPr/>
        </p:nvSpPr>
        <p:spPr>
          <a:xfrm>
            <a:off x="777960" y="4776840"/>
            <a:ext cx="6217920" cy="4525560"/>
          </a:xfrm>
          <a:prstGeom prst="rect">
            <a:avLst/>
          </a:prstGeom>
          <a:noFill/>
          <a:ln>
            <a:noFill/>
          </a:ln>
        </p:spPr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5F07B5BE-1D8B-475B-AC60-3EDAEF8AB535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9840" cy="47289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E82E78CD-7EE6-405C-991F-20C713051403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9840" cy="47289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35EF6CE5-5CD7-4975-A695-B7EE9771188C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69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4C93A23F-810E-494C-B7E6-4CAFA3272082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70" name="CustomShape 3"/>
          <p:cNvSpPr/>
          <p:nvPr/>
        </p:nvSpPr>
        <p:spPr>
          <a:xfrm>
            <a:off x="739800" y="4402080"/>
            <a:ext cx="6292440" cy="4741560"/>
          </a:xfrm>
          <a:prstGeom prst="rect">
            <a:avLst/>
          </a:prstGeom>
          <a:noFill/>
          <a:ln>
            <a:noFill/>
          </a:ln>
        </p:spPr>
      </p:sp>
      <p:sp>
        <p:nvSpPr>
          <p:cNvPr id="171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5926F859-88BE-455E-8C87-8388BD7C7296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73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19BF54B8-5140-4265-9B9E-B24FFB6B2969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74" name="CustomShape 3"/>
          <p:cNvSpPr/>
          <p:nvPr/>
        </p:nvSpPr>
        <p:spPr>
          <a:xfrm>
            <a:off x="777960" y="4776840"/>
            <a:ext cx="6217920" cy="4525560"/>
          </a:xfrm>
          <a:prstGeom prst="rect">
            <a:avLst/>
          </a:prstGeom>
          <a:noFill/>
          <a:ln>
            <a:noFill/>
          </a:ln>
        </p:spPr>
      </p:sp>
      <p:sp>
        <p:nvSpPr>
          <p:cNvPr id="175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9C2414CB-6D25-4E25-9C58-E7D1509DDA9F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77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F07BB106-ACDA-4F2A-BB6E-A05BB0CC3E89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78" name="CustomShape 3"/>
          <p:cNvSpPr/>
          <p:nvPr/>
        </p:nvSpPr>
        <p:spPr>
          <a:xfrm>
            <a:off x="739800" y="4402080"/>
            <a:ext cx="6292440" cy="4741560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8B28D99E-7958-447B-A262-D42CFA6B8EC9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33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DDAEB97E-A140-48AA-AFCA-4ACB74B1FAEB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34" name="CustomShape 3"/>
          <p:cNvSpPr/>
          <p:nvPr/>
        </p:nvSpPr>
        <p:spPr>
          <a:xfrm>
            <a:off x="777960" y="4776840"/>
            <a:ext cx="6217920" cy="4525560"/>
          </a:xfrm>
          <a:prstGeom prst="rect">
            <a:avLst/>
          </a:prstGeom>
          <a:noFill/>
          <a:ln>
            <a:noFill/>
          </a:ln>
        </p:spPr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538199EF-418D-42BB-AAE3-EC068F61E9C3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37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D962D43A-B1F1-4D19-87E7-842FC58420BB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38" name="CustomShape 3"/>
          <p:cNvSpPr/>
          <p:nvPr/>
        </p:nvSpPr>
        <p:spPr>
          <a:xfrm>
            <a:off x="777960" y="4776840"/>
            <a:ext cx="6217920" cy="452556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F18F9626-320E-4849-AF78-B6398E4480DA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41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B8BFE865-AC3F-41AA-B04F-A89D4DB66FA8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42" name="CustomShape 3"/>
          <p:cNvSpPr/>
          <p:nvPr/>
        </p:nvSpPr>
        <p:spPr>
          <a:xfrm>
            <a:off x="739800" y="4402080"/>
            <a:ext cx="6292440" cy="474156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C6AAFF33-8818-4CCC-B4BB-29444782C6F2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45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BA9FF2D5-C50E-4D08-AB3E-E228E2710402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46" name="CustomShape 3"/>
          <p:cNvSpPr/>
          <p:nvPr/>
        </p:nvSpPr>
        <p:spPr>
          <a:xfrm>
            <a:off x="739800" y="4402080"/>
            <a:ext cx="6292440" cy="4741560"/>
          </a:xfrm>
          <a:prstGeom prst="rect">
            <a:avLst/>
          </a:prstGeom>
          <a:noFill/>
          <a:ln>
            <a:noFill/>
          </a:ln>
        </p:spPr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EDD4A36C-D0F6-453A-AC06-82082E249E32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49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5C47E5D6-03AF-417F-8B0C-C2BCB83EF869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50" name="CustomShape 3"/>
          <p:cNvSpPr/>
          <p:nvPr/>
        </p:nvSpPr>
        <p:spPr>
          <a:xfrm>
            <a:off x="777960" y="4776840"/>
            <a:ext cx="6217920" cy="4525560"/>
          </a:xfrm>
          <a:prstGeom prst="rect">
            <a:avLst/>
          </a:prstGeom>
          <a:noFill/>
          <a:ln>
            <a:noFill/>
          </a:ln>
        </p:spPr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4A392053-FFD7-4B24-8F73-2EFB6BB7CB05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53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194E80DF-B45E-4A33-89A3-BFC0598123BB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54" name="CustomShape 3"/>
          <p:cNvSpPr/>
          <p:nvPr/>
        </p:nvSpPr>
        <p:spPr>
          <a:xfrm>
            <a:off x="777960" y="4776840"/>
            <a:ext cx="6217920" cy="4525560"/>
          </a:xfrm>
          <a:prstGeom prst="rect">
            <a:avLst/>
          </a:prstGeom>
          <a:noFill/>
          <a:ln>
            <a:noFill/>
          </a:ln>
        </p:spPr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2952765B-6E65-4E68-BDCF-E5B0FE1D73FD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57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FECB4E97-2D37-4CE5-B441-9568F4F60326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58" name="CustomShape 3"/>
          <p:cNvSpPr/>
          <p:nvPr/>
        </p:nvSpPr>
        <p:spPr>
          <a:xfrm>
            <a:off x="777960" y="4776840"/>
            <a:ext cx="6217920" cy="4525560"/>
          </a:xfrm>
          <a:prstGeom prst="rect">
            <a:avLst/>
          </a:prstGeom>
          <a:noFill/>
          <a:ln>
            <a:noFill/>
          </a:ln>
        </p:spPr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398840" y="9555120"/>
            <a:ext cx="3357360" cy="48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F899BB87-88C6-419D-A3AF-3E4D98E1ACBF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61" name="CustomShape 2"/>
          <p:cNvSpPr/>
          <p:nvPr/>
        </p:nvSpPr>
        <p:spPr>
          <a:xfrm>
            <a:off x="4398840" y="9555120"/>
            <a:ext cx="3358800" cy="49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93000"/>
              </a:lnSpc>
            </a:pPr>
            <a:fld id="{AD8C3473-2DB4-4827-ADAE-5B5E7E788721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162" name="CustomShape 3"/>
          <p:cNvSpPr/>
          <p:nvPr/>
        </p:nvSpPr>
        <p:spPr>
          <a:xfrm>
            <a:off x="739800" y="4402080"/>
            <a:ext cx="6292440" cy="4741560"/>
          </a:xfrm>
          <a:prstGeom prst="rect">
            <a:avLst/>
          </a:prstGeom>
          <a:noFill/>
          <a:ln>
            <a:noFill/>
          </a:ln>
        </p:spPr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739800" y="4402080"/>
            <a:ext cx="6278040" cy="472716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8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91760" y="1768680"/>
            <a:ext cx="5496480" cy="438408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91760" y="1768680"/>
            <a:ext cx="54964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9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91760" y="1768680"/>
            <a:ext cx="5496480" cy="438408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91760" y="1768680"/>
            <a:ext cx="54964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Shape 17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78560" cy="7559280"/>
          </a:xfrm>
          <a:prstGeom prst="rect">
            <a:avLst/>
          </a:prstGeom>
          <a:ln>
            <a:noFill/>
          </a:ln>
        </p:spPr>
      </p:pic>
      <p:sp>
        <p:nvSpPr>
          <p:cNvPr id="1" name="CustomShape 1"/>
          <p:cNvSpPr/>
          <p:nvPr/>
        </p:nvSpPr>
        <p:spPr>
          <a:xfrm>
            <a:off x="503280" y="6886440"/>
            <a:ext cx="2334960" cy="507600"/>
          </a:xfrm>
          <a:prstGeom prst="rect">
            <a:avLst/>
          </a:prstGeom>
          <a:noFill/>
          <a:ln>
            <a:noFill/>
          </a:ln>
        </p:spPr>
      </p:sp>
      <p:sp>
        <p:nvSpPr>
          <p:cNvPr id="2" name="CustomShape 2"/>
          <p:cNvSpPr/>
          <p:nvPr/>
        </p:nvSpPr>
        <p:spPr>
          <a:xfrm>
            <a:off x="3448080" y="6886440"/>
            <a:ext cx="3182400" cy="507600"/>
          </a:xfrm>
          <a:prstGeom prst="rect">
            <a:avLst/>
          </a:prstGeom>
          <a:noFill/>
          <a:ln>
            <a:noFill/>
          </a:ln>
        </p:spPr>
      </p:sp>
      <p:sp>
        <p:nvSpPr>
          <p:cNvPr id="3" name="PlaceHolder 3"/>
          <p:cNvSpPr>
            <a:spLocks noGrp="1"/>
          </p:cNvSpPr>
          <p:nvPr>
            <p:ph type="sldNum"/>
          </p:nvPr>
        </p:nvSpPr>
        <p:spPr>
          <a:xfrm>
            <a:off x="7226280" y="6886440"/>
            <a:ext cx="2333160" cy="50616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</a:pPr>
            <a:fld id="{F71592E7-E952-42CE-AE92-A4DF9DE58A85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r>
              <a:rPr lang="en-US" sz="1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Shape 17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78560" cy="7559280"/>
          </a:xfrm>
          <a:prstGeom prst="rect">
            <a:avLst/>
          </a:prstGeom>
          <a:ln>
            <a:noFill/>
          </a:ln>
        </p:spPr>
      </p:pic>
      <p:sp>
        <p:nvSpPr>
          <p:cNvPr id="41" name="CustomShape 1"/>
          <p:cNvSpPr/>
          <p:nvPr/>
        </p:nvSpPr>
        <p:spPr>
          <a:xfrm>
            <a:off x="503280" y="6886440"/>
            <a:ext cx="2334960" cy="5076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3448080" y="6886440"/>
            <a:ext cx="3182400" cy="5076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PlaceHolder 3"/>
          <p:cNvSpPr>
            <a:spLocks noGrp="1"/>
          </p:cNvSpPr>
          <p:nvPr>
            <p:ph type="title"/>
          </p:nvPr>
        </p:nvSpPr>
        <p:spPr>
          <a:xfrm>
            <a:off x="503280" y="576360"/>
            <a:ext cx="7184520" cy="705960"/>
          </a:xfrm>
          <a:prstGeom prst="rect">
            <a:avLst/>
          </a:prstGeom>
        </p:spPr>
        <p:txBody>
          <a:bodyPr tIns="91440" bIns="91440" anchor="ctr"/>
          <a:p>
            <a:r>
              <a:rPr lang="en-US" sz="1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503280" y="1800360"/>
            <a:ext cx="4452480" cy="4370040"/>
          </a:xfrm>
          <a:prstGeom prst="rect">
            <a:avLst/>
          </a:prstGeom>
        </p:spPr>
        <p:txBody>
          <a:bodyPr tIns="91440" bIns="91440"/>
          <a:p>
            <a:pPr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Seventh Outline Level</a:t>
            </a:r>
            <a:endParaRPr/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5108400" y="1800360"/>
            <a:ext cx="4452480" cy="4370040"/>
          </a:xfrm>
          <a:prstGeom prst="rect">
            <a:avLst/>
          </a:prstGeom>
        </p:spPr>
        <p:txBody>
          <a:bodyPr tIns="91440" bIns="91440"/>
          <a:p>
            <a:pPr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Seventh Outline Level</a:t>
            </a:r>
            <a:endParaRPr/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7226280" y="6886440"/>
            <a:ext cx="2333160" cy="50616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</a:pPr>
            <a:fld id="{C5533BBB-0C93-4ABF-833E-829352552366}" type="slidenum">
              <a:rPr lang="en-US" sz="1400">
                <a:solidFill>
                  <a:srgbClr val="000000"/>
                </a:solidFill>
                <a:latin typeface="Times New Roman"/>
                <a:ea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2556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Final Project Presentation</a:t>
            </a:r>
            <a:endParaRPr/>
          </a:p>
        </p:txBody>
      </p:sp>
      <p:sp>
        <p:nvSpPr>
          <p:cNvPr id="87" name="CustomShape 2"/>
          <p:cNvSpPr/>
          <p:nvPr/>
        </p:nvSpPr>
        <p:spPr>
          <a:xfrm>
            <a:off x="503280" y="1768320"/>
            <a:ext cx="907056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33120" bIns="0" anchor="ctr"/>
          <a:p>
            <a:pPr algn="ctr">
              <a:lnSpc>
                <a:spcPct val="94000"/>
              </a:lnSpc>
            </a:pPr>
            <a:r>
              <a:rPr lang="en-US" sz="4400">
                <a:solidFill>
                  <a:srgbClr val="000000"/>
                </a:solidFill>
                <a:latin typeface="Arial"/>
                <a:ea typeface="Arial"/>
              </a:rPr>
              <a:t>Civ</a:t>
            </a:r>
            <a:endParaRPr/>
          </a:p>
          <a:p>
            <a:pPr algn="ctr">
              <a:lnSpc>
                <a:spcPct val="94000"/>
              </a:lnSpc>
            </a:pPr>
            <a:endParaRPr/>
          </a:p>
          <a:p>
            <a:pPr algn="ctr">
              <a:lnSpc>
                <a:spcPct val="94000"/>
              </a:lnSpc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endParaRPr/>
          </a:p>
          <a:p>
            <a:pPr algn="ctr">
              <a:lnSpc>
                <a:spcPct val="94000"/>
              </a:lnSpc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Eli Bogom-Shanon</a:t>
            </a:r>
            <a:endParaRPr/>
          </a:p>
          <a:p>
            <a:pPr algn="ctr">
              <a:lnSpc>
                <a:spcPct val="94000"/>
              </a:lnSpc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Michael Nguyen</a:t>
            </a:r>
            <a:endParaRPr/>
          </a:p>
          <a:p>
            <a:pPr algn="ctr">
              <a:lnSpc>
                <a:spcPct val="94000"/>
              </a:lnSpc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Prateek Sinha</a:t>
            </a:r>
            <a:endParaRPr/>
          </a:p>
          <a:p>
            <a:pPr algn="ctr">
              <a:lnSpc>
                <a:spcPct val="94000"/>
              </a:lnSpc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</a:rPr>
              <a:t>Yuchen Zeng</a:t>
            </a:r>
            <a:endParaRPr/>
          </a:p>
          <a:p>
            <a:pPr>
              <a:lnSpc>
                <a:spcPct val="94000"/>
              </a:lnSpc>
            </a:pP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503280" y="576360"/>
            <a:ext cx="7186320" cy="7077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Dynamic Arrays</a:t>
            </a:r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378000" y="1743120"/>
            <a:ext cx="9186480" cy="45050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Typedef struct Array {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int datatype;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	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union Data {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int i;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char c;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float f;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struct Array *a;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} Data;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union Data *array;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size_t used;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  </a:t>
            </a: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size_t size; 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} Array;</a:t>
            </a:r>
            <a:endParaRPr/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503280" y="576360"/>
            <a:ext cx="7186320" cy="7077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Garbage Collection</a:t>
            </a:r>
            <a:endParaRPr/>
          </a:p>
        </p:txBody>
      </p:sp>
      <p:sp>
        <p:nvSpPr>
          <p:cNvPr id="121" name="CustomShape 2"/>
          <p:cNvSpPr/>
          <p:nvPr/>
        </p:nvSpPr>
        <p:spPr>
          <a:xfrm>
            <a:off x="503280" y="1800360"/>
            <a:ext cx="9059400" cy="4371480"/>
          </a:xfrm>
          <a:prstGeom prst="rect">
            <a:avLst/>
          </a:prstGeom>
          <a:noFill/>
          <a:ln>
            <a:noFill/>
          </a:ln>
        </p:spPr>
        <p:txBody>
          <a:bodyPr lIns="0" rIns="0" tIns="19800" bIns="0"/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typedef struct Stack {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 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Array *data;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 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struct Stack *next;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} Stack;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
</a:t>
            </a:r>
            <a:endParaRPr/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503280" y="576360"/>
            <a:ext cx="7198920" cy="720360"/>
          </a:xfrm>
          <a:prstGeom prst="rect">
            <a:avLst/>
          </a:prstGeom>
          <a:noFill/>
          <a:ln>
            <a:noFill/>
          </a:ln>
        </p:spPr>
        <p:txBody>
          <a:bodyPr lIns="0" rIns="0" tIns="2556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Contribution</a:t>
            </a:r>
            <a:endParaRPr/>
          </a:p>
        </p:txBody>
      </p:sp>
      <p:sp>
        <p:nvSpPr>
          <p:cNvPr id="123" name="CustomShape 2"/>
          <p:cNvSpPr/>
          <p:nvPr/>
        </p:nvSpPr>
        <p:spPr>
          <a:xfrm>
            <a:off x="503280" y="1800360"/>
            <a:ext cx="907236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24120" bIns="0"/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Eli -  C implementation of dynamic arrays and garbage collection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Michael – Grammar, version control, test suite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Prateek – Documentation, test cases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Yuchen – Semantic analysis and code generation</a:t>
            </a:r>
            <a:endParaRPr/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3312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Lessons Learned</a:t>
            </a:r>
            <a:endParaRPr/>
          </a:p>
        </p:txBody>
      </p:sp>
      <p:sp>
        <p:nvSpPr>
          <p:cNvPr id="125" name="CustomShape 2"/>
          <p:cNvSpPr/>
          <p:nvPr/>
        </p:nvSpPr>
        <p:spPr>
          <a:xfrm>
            <a:off x="503280" y="1768320"/>
            <a:ext cx="907056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24120" bIns="0"/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Eli – Communicate constantly</a:t>
            </a:r>
            <a:endParaRPr/>
          </a:p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Michael – Test constantly</a:t>
            </a:r>
            <a:endParaRPr/>
          </a:p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Prateek – Start earlier </a:t>
            </a:r>
            <a:endParaRPr/>
          </a:p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Yuchen – Think carefully before writing code</a:t>
            </a:r>
            <a:endParaRPr/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503280" y="576360"/>
            <a:ext cx="7198920" cy="720360"/>
          </a:xfrm>
          <a:prstGeom prst="rect">
            <a:avLst/>
          </a:prstGeom>
          <a:noFill/>
          <a:ln>
            <a:noFill/>
          </a:ln>
        </p:spPr>
        <p:txBody>
          <a:bodyPr lIns="0" rIns="0" tIns="2556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Demo</a:t>
            </a:r>
            <a:endParaRPr/>
          </a:p>
        </p:txBody>
      </p:sp>
      <p:sp>
        <p:nvSpPr>
          <p:cNvPr id="127" name="CustomShape 2"/>
          <p:cNvSpPr/>
          <p:nvPr/>
        </p:nvSpPr>
        <p:spPr>
          <a:xfrm>
            <a:off x="503280" y="1800360"/>
            <a:ext cx="907236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19800" bIns="0"/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Fibonacci</a:t>
            </a:r>
            <a:endParaRPr/>
          </a:p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Bubble sort</a:t>
            </a:r>
            <a:endParaRPr/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3312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Introduction</a:t>
            </a:r>
            <a:endParaRPr/>
          </a:p>
        </p:txBody>
      </p:sp>
      <p:sp>
        <p:nvSpPr>
          <p:cNvPr id="89" name="CustomShape 2"/>
          <p:cNvSpPr/>
          <p:nvPr/>
        </p:nvSpPr>
        <p:spPr>
          <a:xfrm>
            <a:off x="503280" y="1768320"/>
            <a:ext cx="907056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24120" bIns="0"/>
          <a:p>
            <a:pPr>
              <a:lnSpc>
                <a:spcPct val="94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Civ’s purpose is to provide a simplified version of C</a:t>
            </a:r>
            <a:endParaRPr/>
          </a:p>
          <a:p>
            <a:pPr>
              <a:lnSpc>
                <a:spcPct val="94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The motivation was to enable a user to quickly grasp fundamental programming concepts</a:t>
            </a:r>
            <a:endParaRPr/>
          </a:p>
          <a:p>
            <a:pPr>
              <a:lnSpc>
                <a:spcPct val="94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Civ is mean to serve as an intermediate step between MicroC and C</a:t>
            </a:r>
            <a:endParaRPr/>
          </a:p>
          <a:p>
            <a:pPr>
              <a:lnSpc>
                <a:spcPct val="94000"/>
              </a:lnSpc>
            </a:pP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3312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Keywords</a:t>
            </a:r>
            <a:endParaRPr/>
          </a:p>
        </p:txBody>
      </p:sp>
      <p:sp>
        <p:nvSpPr>
          <p:cNvPr id="91" name="CustomShape 2"/>
          <p:cNvSpPr/>
          <p:nvPr/>
        </p:nvSpPr>
        <p:spPr>
          <a:xfrm>
            <a:off x="1189080" y="2468520"/>
            <a:ext cx="7864200" cy="4746240"/>
          </a:xfrm>
          <a:prstGeom prst="rect">
            <a:avLst/>
          </a:prstGeom>
          <a:noFill/>
          <a:ln>
            <a:noFill/>
          </a:ln>
        </p:spPr>
      </p:sp>
      <p:graphicFrame>
        <p:nvGraphicFramePr>
          <p:cNvPr id="92" name="Table 3"/>
          <p:cNvGraphicFramePr/>
          <p:nvPr/>
        </p:nvGraphicFramePr>
        <p:xfrm>
          <a:off x="731880" y="1784520"/>
          <a:ext cx="2999520" cy="2999520"/>
        </p:xfrm>
        <a:graphic>
          <a:graphicData uri="http://schemas.openxmlformats.org/drawingml/2006/table">
            <a:tbl>
              <a:tblPr/>
              <a:tblGrid>
                <a:gridCol w="999720"/>
                <a:gridCol w="1396800"/>
                <a:gridCol w="1989720"/>
              </a:tblGrid>
              <a:tr h="1565640"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b="1"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Types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b="1"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Control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b="1"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Operators </a:t>
                      </a:r>
                      <a:endParaRPr/>
                    </a:p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(in order of precedence)</a:t>
                      </a:r>
                      <a:endParaRPr/>
                    </a:p>
                  </a:txBody>
                  <a:tcPr/>
                </a:tc>
              </a:tr>
              <a:tr h="363240"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int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for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() , []</a:t>
                      </a:r>
                      <a:endParaRPr/>
                    </a:p>
                  </a:txBody>
                  <a:tcPr/>
                </a:tc>
              </a:tr>
              <a:tr h="363240"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float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while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− </a:t>
                      </a: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, !</a:t>
                      </a:r>
                      <a:endParaRPr/>
                    </a:p>
                  </a:txBody>
                  <a:tcPr/>
                </a:tc>
              </a:tr>
              <a:tr h="374760"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char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if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71640" bIns="468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* , / , %</a:t>
                      </a:r>
                      <a:endParaRPr/>
                    </a:p>
                  </a:txBody>
                  <a:tcPr/>
                </a:tc>
              </a:tr>
              <a:tr h="374760"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String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else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71640" bIns="468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+ , −</a:t>
                      </a:r>
                      <a:endParaRPr/>
                    </a:p>
                  </a:txBody>
                  <a:tcPr/>
                </a:tc>
              </a:tr>
              <a:tr h="630720"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void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break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71640" bIns="468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&lt; , &gt; ,  &lt;= , &gt;=</a:t>
                      </a:r>
                      <a:endParaRPr/>
                    </a:p>
                  </a:txBody>
                  <a:tcPr/>
                </a:tc>
              </a:tr>
              <a:tr h="603720">
                <a:tc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continue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71640" bIns="468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== , !=</a:t>
                      </a:r>
                      <a:endParaRPr/>
                    </a:p>
                  </a:txBody>
                  <a:tcPr/>
                </a:tc>
              </a:tr>
              <a:tr h="630720">
                <a:tc>
                  <a:tcPr/>
                </a:tc>
                <a:tc>
                  <a:txBody>
                    <a:bodyPr lIns="90000" rIns="90000" tIns="60120" bIns="46800"/>
                    <a:p>
                      <a:pPr algn="ctr">
                        <a:lnSpc>
                          <a:spcPct val="94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return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71640" bIns="468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&amp;&amp; , ||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</a:tr>
              <a:tr h="447120">
                <a:tc>
                  <a:tcPr/>
                </a:tc>
                <a:tc>
                  <a:tcPr/>
                </a:tc>
                <a:tc>
                  <a:txBody>
                    <a:bodyPr lIns="90000" rIns="90000" tIns="71640" bIns="468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503280" y="301680"/>
            <a:ext cx="9069120" cy="1260000"/>
          </a:xfrm>
          <a:prstGeom prst="rect">
            <a:avLst/>
          </a:prstGeom>
          <a:noFill/>
          <a:ln>
            <a:noFill/>
          </a:ln>
        </p:spPr>
        <p:txBody>
          <a:bodyPr lIns="0" rIns="0" tIns="2556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Features</a:t>
            </a:r>
            <a:endParaRPr/>
          </a:p>
        </p:txBody>
      </p:sp>
      <p:sp>
        <p:nvSpPr>
          <p:cNvPr id="94" name="CustomShape 2"/>
          <p:cNvSpPr/>
          <p:nvPr/>
        </p:nvSpPr>
        <p:spPr>
          <a:xfrm>
            <a:off x="503280" y="1800360"/>
            <a:ext cx="907236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24120" bIns="0"/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Dynamic Arrays</a:t>
            </a:r>
            <a:endParaRPr/>
          </a:p>
          <a:p>
            <a:pPr lvl="1"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Native support of dynamically sized arrays</a:t>
            </a:r>
            <a:endParaRPr/>
          </a:p>
          <a:p>
            <a:pPr lvl="1"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Multidimensional capability</a:t>
            </a:r>
            <a:endParaRPr/>
          </a:p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Garbage Collection</a:t>
            </a:r>
            <a:endParaRPr/>
          </a:p>
          <a:p>
            <a:pPr lvl="1"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Automatically deallocates arrays</a:t>
            </a:r>
            <a:endParaRPr/>
          </a:p>
          <a:p>
            <a:pPr lvl="1"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Allows user not to worry about memory use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503280" y="576360"/>
            <a:ext cx="7198920" cy="720360"/>
          </a:xfrm>
          <a:prstGeom prst="rect">
            <a:avLst/>
          </a:prstGeom>
          <a:noFill/>
          <a:ln>
            <a:noFill/>
          </a:ln>
        </p:spPr>
        <p:txBody>
          <a:bodyPr lIns="0" rIns="0" tIns="2556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How to Compile and Run</a:t>
            </a:r>
            <a:endParaRPr/>
          </a:p>
        </p:txBody>
      </p:sp>
      <p:sp>
        <p:nvSpPr>
          <p:cNvPr id="96" name="CustomShape 2"/>
          <p:cNvSpPr/>
          <p:nvPr/>
        </p:nvSpPr>
        <p:spPr>
          <a:xfrm>
            <a:off x="503280" y="1800360"/>
            <a:ext cx="907236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24120" bIns="0"/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Make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./civ --gcc &lt; [Path to your .mc file]</a:t>
            </a:r>
            <a:endParaRPr/>
          </a:p>
          <a:p>
            <a:pPr lvl="1"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./civ –h shows help</a:t>
            </a:r>
            <a:endParaRPr/>
          </a:p>
          <a:p>
            <a:pPr lvl="1"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./civ –h shows flag list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45000"/>
              <a:buFont typeface="Noto Symbol"/>
              <a:buChar char="●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./program_name.exe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3312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Example of dynamic arrays</a:t>
            </a:r>
            <a:endParaRPr/>
          </a:p>
        </p:txBody>
      </p:sp>
      <p:sp>
        <p:nvSpPr>
          <p:cNvPr id="98" name="CustomShape 2"/>
          <p:cNvSpPr/>
          <p:nvPr/>
        </p:nvSpPr>
        <p:spPr>
          <a:xfrm>
            <a:off x="503280" y="1768320"/>
            <a:ext cx="907056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19800" bIns="0"/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int[] main(){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int x[];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int y[];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int x[1] = 1;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int z = x[1];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        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printf("%d \n", z);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	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return y;</a:t>
            </a: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} </a:t>
            </a:r>
            <a:endParaRPr/>
          </a:p>
          <a:p>
            <a:pPr>
              <a:lnSpc>
                <a:spcPct val="94000"/>
              </a:lnSpc>
            </a:pPr>
            <a:endParaRPr/>
          </a:p>
          <a:p>
            <a:pPr>
              <a:lnSpc>
                <a:spcPct val="94000"/>
              </a:lnSpc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</a:rPr>
              <a:t>
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3312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Generated C code</a:t>
            </a:r>
            <a:endParaRPr/>
          </a:p>
        </p:txBody>
      </p:sp>
      <p:sp>
        <p:nvSpPr>
          <p:cNvPr id="100" name="CustomShape 2"/>
          <p:cNvSpPr/>
          <p:nvPr/>
        </p:nvSpPr>
        <p:spPr>
          <a:xfrm>
            <a:off x="360360" y="1695600"/>
            <a:ext cx="9216720" cy="4455720"/>
          </a:xfrm>
          <a:prstGeom prst="rect">
            <a:avLst/>
          </a:prstGeom>
          <a:noFill/>
          <a:ln>
            <a:noFill/>
          </a:ln>
        </p:spPr>
      </p:sp>
      <p:sp>
        <p:nvSpPr>
          <p:cNvPr id="101" name="TextShape 3"/>
          <p:cNvSpPr txBox="1"/>
          <p:nvPr/>
        </p:nvSpPr>
        <p:spPr>
          <a:xfrm>
            <a:off x="503280" y="1800360"/>
            <a:ext cx="4452480" cy="437004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#include 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#include "array.h"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Array *main(){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Stack *stack = NULL;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initStack(stack);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Array *x = initArray(x);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stack = pushStack(stack, x);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Array *y = initArray(y);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stack = pushStack(stack, y);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insertInt(x,1,1);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int z = x-&gt;array[1].i;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2" name="TextShape 4"/>
          <p:cNvSpPr txBox="1"/>
          <p:nvPr/>
        </p:nvSpPr>
        <p:spPr>
          <a:xfrm>
            <a:off x="5108400" y="1800360"/>
            <a:ext cx="4452480" cy="437004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printf("%d \n",z);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Array *ptr = NULL;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while (stackEmpty(stack)==0){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stack = popStack(stack, &amp;ptr);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if( ptr != y ){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freeArray(ptr);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freeStack(stack);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return y;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3312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Architecture</a:t>
            </a:r>
            <a:endParaRPr/>
          </a:p>
        </p:txBody>
      </p:sp>
      <p:sp>
        <p:nvSpPr>
          <p:cNvPr id="104" name="CustomShape 2"/>
          <p:cNvSpPr/>
          <p:nvPr/>
        </p:nvSpPr>
        <p:spPr>
          <a:xfrm>
            <a:off x="639720" y="1920960"/>
            <a:ext cx="1463400" cy="91404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360">
            <a:solidFill>
              <a:srgbClr val="3465a4"/>
            </a:solidFill>
            <a:miter/>
          </a:ln>
        </p:spPr>
        <p:txBody>
          <a:bodyPr lIns="90000" rIns="90000" tIns="45000" bIns="45000" anchor="ctr"/>
          <a:p>
            <a:pPr algn="ctr">
              <a:lnSpc>
                <a:spcPct val="94000"/>
              </a:lnSpc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</a:rPr>
              <a:t>01.mc</a:t>
            </a:r>
            <a:endParaRPr/>
          </a:p>
        </p:txBody>
      </p:sp>
      <p:sp>
        <p:nvSpPr>
          <p:cNvPr id="105" name="CustomShape 3"/>
          <p:cNvSpPr/>
          <p:nvPr/>
        </p:nvSpPr>
        <p:spPr>
          <a:xfrm>
            <a:off x="3382920" y="1920960"/>
            <a:ext cx="1645920" cy="9140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9360">
            <a:solidFill>
              <a:srgbClr val="3465a4"/>
            </a:solidFill>
            <a:miter/>
          </a:ln>
        </p:spPr>
        <p:txBody>
          <a:bodyPr lIns="90000" rIns="90000" tIns="45000" bIns="45000" anchor="ctr"/>
          <a:p>
            <a:pPr algn="ctr">
              <a:lnSpc>
                <a:spcPct val="94000"/>
              </a:lnSpc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</a:rPr>
              <a:t>Tokens</a:t>
            </a:r>
            <a:endParaRPr/>
          </a:p>
        </p:txBody>
      </p:sp>
      <p:sp>
        <p:nvSpPr>
          <p:cNvPr id="106" name="CustomShape 4"/>
          <p:cNvSpPr/>
          <p:nvPr/>
        </p:nvSpPr>
        <p:spPr>
          <a:xfrm>
            <a:off x="6767640" y="1920960"/>
            <a:ext cx="1553760" cy="9140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9360">
            <a:solidFill>
              <a:srgbClr val="3465a4"/>
            </a:solidFill>
            <a:miter/>
          </a:ln>
        </p:spPr>
        <p:txBody>
          <a:bodyPr lIns="90000" rIns="90000" tIns="45000" bIns="45000" anchor="ctr"/>
          <a:p>
            <a:pPr algn="ctr">
              <a:lnSpc>
                <a:spcPct val="94000"/>
              </a:lnSpc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</a:rPr>
              <a:t>AST</a:t>
            </a:r>
            <a:endParaRPr/>
          </a:p>
        </p:txBody>
      </p:sp>
      <p:sp>
        <p:nvSpPr>
          <p:cNvPr id="107" name="CustomShape 5"/>
          <p:cNvSpPr/>
          <p:nvPr/>
        </p:nvSpPr>
        <p:spPr>
          <a:xfrm>
            <a:off x="7772400" y="4403880"/>
            <a:ext cx="1554120" cy="91404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9360">
            <a:solidFill>
              <a:srgbClr val="3465a4"/>
            </a:solidFill>
            <a:miter/>
          </a:ln>
        </p:spPr>
        <p:txBody>
          <a:bodyPr lIns="90000" rIns="90000" tIns="45000" bIns="45000" anchor="ctr"/>
          <a:p>
            <a:pPr algn="ctr">
              <a:lnSpc>
                <a:spcPct val="94000"/>
              </a:lnSpc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</a:rPr>
              <a:t>SAST</a:t>
            </a:r>
            <a:endParaRPr/>
          </a:p>
        </p:txBody>
      </p:sp>
      <p:sp>
        <p:nvSpPr>
          <p:cNvPr id="108" name="CustomShape 6"/>
          <p:cNvSpPr/>
          <p:nvPr/>
        </p:nvSpPr>
        <p:spPr>
          <a:xfrm>
            <a:off x="2103480" y="2011320"/>
            <a:ext cx="1279080" cy="821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29fcf"/>
          </a:solidFill>
          <a:ln w="9360">
            <a:solidFill>
              <a:srgbClr val="3465a4"/>
            </a:solidFill>
            <a:round/>
          </a:ln>
        </p:spPr>
        <p:txBody>
          <a:bodyPr lIns="90000" rIns="90000" tIns="46800" bIns="46800" anchor="ctr"/>
          <a:p>
            <a:pPr>
              <a:lnSpc>
                <a:spcPct val="94000"/>
              </a:lnSpc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</a:rPr>
              <a:t>Scanner</a:t>
            </a:r>
            <a:endParaRPr/>
          </a:p>
        </p:txBody>
      </p:sp>
      <p:sp>
        <p:nvSpPr>
          <p:cNvPr id="109" name="CustomShape 7"/>
          <p:cNvSpPr/>
          <p:nvPr/>
        </p:nvSpPr>
        <p:spPr>
          <a:xfrm>
            <a:off x="5029200" y="2011320"/>
            <a:ext cx="1736280" cy="821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29fcf"/>
          </a:solidFill>
          <a:ln w="9360">
            <a:solidFill>
              <a:srgbClr val="3465a4"/>
            </a:solidFill>
            <a:round/>
          </a:ln>
        </p:spPr>
        <p:txBody>
          <a:bodyPr lIns="90000" rIns="90000" tIns="46800" bIns="46800" anchor="ctr"/>
          <a:p>
            <a:pPr>
              <a:lnSpc>
                <a:spcPct val="94000"/>
              </a:lnSpc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</a:rPr>
              <a:t>Parser</a:t>
            </a:r>
            <a:endParaRPr/>
          </a:p>
        </p:txBody>
      </p:sp>
      <p:sp>
        <p:nvSpPr>
          <p:cNvPr id="110" name="CustomShape 8"/>
          <p:cNvSpPr/>
          <p:nvPr/>
        </p:nvSpPr>
        <p:spPr>
          <a:xfrm rot="2700000">
            <a:off x="7486920" y="3036240"/>
            <a:ext cx="1663200" cy="13712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29fcf"/>
          </a:solidFill>
          <a:ln w="9360">
            <a:solidFill>
              <a:srgbClr val="3465a4"/>
            </a:solidFill>
            <a:round/>
          </a:ln>
        </p:spPr>
        <p:txBody>
          <a:bodyPr lIns="90000" rIns="90000" tIns="46800" bIns="46800" anchor="ctr"/>
          <a:p>
            <a:pPr>
              <a:lnSpc>
                <a:spcPct val="94000"/>
              </a:lnSpc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</a:rPr>
              <a:t>Semantic </a:t>
            </a:r>
            <a:endParaRPr/>
          </a:p>
          <a:p>
            <a:pPr>
              <a:lnSpc>
                <a:spcPct val="94000"/>
              </a:lnSpc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</a:rPr>
              <a:t>analyzer</a:t>
            </a:r>
            <a:endParaRPr/>
          </a:p>
        </p:txBody>
      </p:sp>
      <p:sp>
        <p:nvSpPr>
          <p:cNvPr id="111" name="CustomShape 9"/>
          <p:cNvSpPr/>
          <p:nvPr/>
        </p:nvSpPr>
        <p:spPr>
          <a:xfrm>
            <a:off x="4024440" y="4403880"/>
            <a:ext cx="1554120" cy="91404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360">
            <a:solidFill>
              <a:srgbClr val="3465a4"/>
            </a:solidFill>
            <a:miter/>
          </a:ln>
        </p:spPr>
        <p:txBody>
          <a:bodyPr lIns="90000" rIns="90000" tIns="45000" bIns="45000" anchor="ctr"/>
          <a:p>
            <a:pPr algn="ctr">
              <a:lnSpc>
                <a:spcPct val="94000"/>
              </a:lnSpc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</a:rPr>
              <a:t>01.c</a:t>
            </a:r>
            <a:endParaRPr/>
          </a:p>
        </p:txBody>
      </p:sp>
      <p:sp>
        <p:nvSpPr>
          <p:cNvPr id="112" name="CustomShape 10"/>
          <p:cNvSpPr/>
          <p:nvPr/>
        </p:nvSpPr>
        <p:spPr>
          <a:xfrm>
            <a:off x="1006560" y="4404240"/>
            <a:ext cx="1554120" cy="914040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360">
            <a:solidFill>
              <a:srgbClr val="3465a4"/>
            </a:solidFill>
            <a:miter/>
          </a:ln>
        </p:spPr>
        <p:txBody>
          <a:bodyPr lIns="90000" rIns="90000" tIns="45000" bIns="45000" anchor="ctr"/>
          <a:p>
            <a:pPr algn="ctr">
              <a:lnSpc>
                <a:spcPct val="94000"/>
              </a:lnSpc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</a:rPr>
              <a:t>C Executable</a:t>
            </a:r>
            <a:endParaRPr/>
          </a:p>
        </p:txBody>
      </p:sp>
      <p:sp>
        <p:nvSpPr>
          <p:cNvPr id="113" name="CustomShape 11"/>
          <p:cNvSpPr/>
          <p:nvPr/>
        </p:nvSpPr>
        <p:spPr>
          <a:xfrm>
            <a:off x="2560680" y="4312800"/>
            <a:ext cx="1463400" cy="109692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729fcf"/>
          </a:solidFill>
          <a:ln w="9360">
            <a:solidFill>
              <a:srgbClr val="3465a4"/>
            </a:solidFill>
            <a:round/>
          </a:ln>
        </p:spPr>
        <p:txBody>
          <a:bodyPr lIns="90000" rIns="90000" tIns="46800" bIns="46800" anchor="ctr"/>
          <a:p>
            <a:pPr>
              <a:lnSpc>
                <a:spcPct val="94000"/>
              </a:lnSpc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</a:rPr>
              <a:t>GCC</a:t>
            </a:r>
            <a:endParaRPr/>
          </a:p>
        </p:txBody>
      </p:sp>
      <p:sp>
        <p:nvSpPr>
          <p:cNvPr id="114" name="CustomShape 12"/>
          <p:cNvSpPr/>
          <p:nvPr/>
        </p:nvSpPr>
        <p:spPr>
          <a:xfrm>
            <a:off x="5578560" y="4449960"/>
            <a:ext cx="2194920" cy="82188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729fcf"/>
          </a:solidFill>
          <a:ln w="9360">
            <a:solidFill>
              <a:srgbClr val="3465a4"/>
            </a:solidFill>
            <a:round/>
          </a:ln>
        </p:spPr>
        <p:txBody>
          <a:bodyPr lIns="90000" rIns="90000" tIns="45000" bIns="45000" anchor="ctr"/>
          <a:p>
            <a:pPr algn="ctr">
              <a:lnSpc>
                <a:spcPct val="94000"/>
              </a:lnSpc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</a:rPr>
              <a:t>Code Generation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503280" y="576360"/>
            <a:ext cx="7198920" cy="720360"/>
          </a:xfrm>
          <a:prstGeom prst="rect">
            <a:avLst/>
          </a:prstGeom>
          <a:noFill/>
          <a:ln>
            <a:noFill/>
          </a:ln>
        </p:spPr>
        <p:txBody>
          <a:bodyPr lIns="0" rIns="0" tIns="25560" bIns="0" anchor="ctr"/>
          <a:p>
            <a:pPr>
              <a:lnSpc>
                <a:spcPct val="94000"/>
              </a:lnSpc>
            </a:pPr>
            <a:r>
              <a:rPr lang="en-US" sz="3400">
                <a:solidFill>
                  <a:srgbClr val="000000"/>
                </a:solidFill>
                <a:latin typeface="Arial"/>
                <a:ea typeface="Arial"/>
              </a:rPr>
              <a:t>Semantic Checking</a:t>
            </a:r>
            <a:endParaRPr/>
          </a:p>
        </p:txBody>
      </p:sp>
      <p:sp>
        <p:nvSpPr>
          <p:cNvPr id="116" name="CustomShape 2"/>
          <p:cNvSpPr/>
          <p:nvPr/>
        </p:nvSpPr>
        <p:spPr>
          <a:xfrm>
            <a:off x="1301760" y="1874880"/>
            <a:ext cx="7167240" cy="352080"/>
          </a:xfrm>
          <a:prstGeom prst="rect">
            <a:avLst/>
          </a:prstGeom>
          <a:noFill/>
          <a:ln>
            <a:noFill/>
          </a:ln>
        </p:spPr>
      </p:sp>
      <p:sp>
        <p:nvSpPr>
          <p:cNvPr id="117" name="CustomShape 3"/>
          <p:cNvSpPr/>
          <p:nvPr/>
        </p:nvSpPr>
        <p:spPr>
          <a:xfrm>
            <a:off x="927000" y="2735280"/>
            <a:ext cx="8227800" cy="2949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ID name validation</a:t>
            </a:r>
            <a:endParaRPr/>
          </a:p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Type checking for variable assignment </a:t>
            </a:r>
            <a:endParaRPr/>
          </a:p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Type checking for function calls </a:t>
            </a:r>
            <a:endParaRPr/>
          </a:p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Argument type and number checking for function calls </a:t>
            </a:r>
            <a:endParaRPr/>
          </a:p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Dimension checking for dynamic arrays</a:t>
            </a:r>
            <a:endParaRPr/>
          </a:p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Index type checking for dynamic arrays</a:t>
            </a:r>
            <a:endParaRPr/>
          </a:p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Operations checking</a:t>
            </a:r>
            <a:endParaRPr/>
          </a:p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Return type checking </a:t>
            </a:r>
            <a:endParaRPr/>
          </a:p>
          <a:p>
            <a:pPr>
              <a:lnSpc>
                <a:spcPct val="94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</a:rPr>
              <a:t>Return statement checking</a:t>
            </a: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