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58" r:id="rId3"/>
    <p:sldId id="259" r:id="rId4"/>
    <p:sldId id="256" r:id="rId5"/>
    <p:sldId id="260" r:id="rId6"/>
    <p:sldId id="269" r:id="rId7"/>
    <p:sldId id="270" r:id="rId8"/>
    <p:sldId id="262" r:id="rId9"/>
    <p:sldId id="271" r:id="rId10"/>
    <p:sldId id="263" r:id="rId11"/>
    <p:sldId id="268" r:id="rId12"/>
    <p:sldId id="266" r:id="rId13"/>
    <p:sldId id="267" r:id="rId14"/>
    <p:sldId id="272" r:id="rId1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中度样式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3" autoAdjust="0"/>
    <p:restoredTop sz="94660"/>
  </p:normalViewPr>
  <p:slideViewPr>
    <p:cSldViewPr>
      <p:cViewPr>
        <p:scale>
          <a:sx n="79" d="100"/>
          <a:sy n="79" d="100"/>
        </p:scale>
        <p:origin x="-882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53BD47-A7E8-DB48-B5A3-209C23E19362}" type="datetimeFigureOut">
              <a:rPr kumimoji="1" lang="zh-CN" altLang="en-US" smtClean="0"/>
              <a:t>2014/5/14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351800-8FDE-1545-A7BF-EBC5EB39204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538688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351800-8FDE-1545-A7BF-EBC5EB39204B}" type="slidenum">
              <a:rPr kumimoji="1" lang="zh-CN" altLang="en-US" smtClean="0"/>
              <a:t>1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293967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2014/5/14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2014/5/14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2014/5/14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5600"/>
              <a:t>Title Text</a:t>
            </a:r>
          </a:p>
        </p:txBody>
      </p:sp>
      <p:sp>
        <p:nvSpPr>
          <p:cNvPr id="19" name="Shape 19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500"/>
              <a:t>Body Level One</a:t>
            </a:r>
          </a:p>
          <a:p>
            <a:pPr lvl="1">
              <a:defRPr sz="1800"/>
            </a:pPr>
            <a:r>
              <a:rPr sz="2500"/>
              <a:t>Body Level Two</a:t>
            </a:r>
          </a:p>
          <a:p>
            <a:pPr lvl="2">
              <a:defRPr sz="1800"/>
            </a:pPr>
            <a:r>
              <a:rPr sz="2500"/>
              <a:t>Body Level Three</a:t>
            </a:r>
          </a:p>
          <a:p>
            <a:pPr lvl="3">
              <a:defRPr sz="1800"/>
            </a:pPr>
            <a:r>
              <a:rPr sz="2500"/>
              <a:t>Body Level Four</a:t>
            </a:r>
          </a:p>
          <a:p>
            <a:pPr lvl="4">
              <a:defRPr sz="1800"/>
            </a:pPr>
            <a:r>
              <a:rPr sz="2500"/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640289415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2014/5/14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2014/5/14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2014/5/14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2014/5/14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2014/5/14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2014/5/14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2014/5/14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2014/5/14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2014/5/14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/>
          <p:cNvSpPr txBox="1">
            <a:spLocks/>
          </p:cNvSpPr>
          <p:nvPr/>
        </p:nvSpPr>
        <p:spPr>
          <a:xfrm>
            <a:off x="1619672" y="1340768"/>
            <a:ext cx="5825202" cy="10480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4800" b="1" dirty="0" err="1" smtClean="0"/>
              <a:t>WormCraft</a:t>
            </a:r>
            <a:endParaRPr lang="zh-TW" altLang="en-US" sz="4800" dirty="0">
              <a:solidFill>
                <a:srgbClr val="00B0F0"/>
              </a:solidFill>
            </a:endParaRPr>
          </a:p>
        </p:txBody>
      </p:sp>
      <p:sp>
        <p:nvSpPr>
          <p:cNvPr id="5" name="副標題 2"/>
          <p:cNvSpPr txBox="1">
            <a:spLocks/>
          </p:cNvSpPr>
          <p:nvPr/>
        </p:nvSpPr>
        <p:spPr>
          <a:xfrm>
            <a:off x="1491058" y="2780929"/>
            <a:ext cx="6249294" cy="25599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 err="1" smtClean="0"/>
              <a:t>Tianyi</a:t>
            </a:r>
            <a:r>
              <a:rPr lang="en-US" altLang="zh-CN" dirty="0" smtClean="0"/>
              <a:t> Zhang</a:t>
            </a:r>
            <a:r>
              <a:rPr lang="zh-CN" altLang="en-US" dirty="0" smtClean="0"/>
              <a:t> </a:t>
            </a:r>
            <a:r>
              <a:rPr lang="en-US" altLang="zh-CN" dirty="0" smtClean="0"/>
              <a:t>tz2210</a:t>
            </a:r>
          </a:p>
          <a:p>
            <a:r>
              <a:rPr lang="en-US" altLang="zh-CN" dirty="0" err="1" smtClean="0"/>
              <a:t>Ning</a:t>
            </a:r>
            <a:r>
              <a:rPr lang="en-US" altLang="zh-CN" dirty="0" smtClean="0"/>
              <a:t> Li </a:t>
            </a:r>
            <a:r>
              <a:rPr lang="en-US" altLang="zh-CN" dirty="0" smtClean="0"/>
              <a:t>nl2447</a:t>
            </a:r>
            <a:endParaRPr lang="en-US" altLang="zh-CN" dirty="0" smtClean="0"/>
          </a:p>
          <a:p>
            <a:r>
              <a:rPr lang="en-US" altLang="zh-CN" dirty="0" err="1" smtClean="0"/>
              <a:t>Yuxuan</a:t>
            </a:r>
            <a:r>
              <a:rPr lang="en-US" altLang="zh-CN" dirty="0" smtClean="0"/>
              <a:t> </a:t>
            </a:r>
            <a:r>
              <a:rPr lang="en-US" altLang="zh-CN" smtClean="0"/>
              <a:t>Zhang </a:t>
            </a:r>
            <a:r>
              <a:rPr lang="en-US" altLang="zh-CN" smtClean="0"/>
              <a:t>yz2580</a:t>
            </a:r>
            <a:endParaRPr lang="en-US" altLang="zh-CN" dirty="0" smtClean="0"/>
          </a:p>
          <a:p>
            <a:r>
              <a:rPr lang="en-US" altLang="zh-CN" dirty="0" err="1" smtClean="0"/>
              <a:t>Ziwei</a:t>
            </a:r>
            <a:r>
              <a:rPr lang="en-US" altLang="zh-CN" dirty="0" smtClean="0"/>
              <a:t> Zhang zz2282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390100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 1"/>
          <p:cNvGrpSpPr/>
          <p:nvPr/>
        </p:nvGrpSpPr>
        <p:grpSpPr>
          <a:xfrm>
            <a:off x="827584" y="1052736"/>
            <a:ext cx="6408712" cy="4226768"/>
            <a:chOff x="195160" y="836712"/>
            <a:chExt cx="8769328" cy="5162872"/>
          </a:xfrm>
        </p:grpSpPr>
        <p:sp>
          <p:nvSpPr>
            <p:cNvPr id="13" name="矩形 12"/>
            <p:cNvSpPr/>
            <p:nvPr/>
          </p:nvSpPr>
          <p:spPr>
            <a:xfrm>
              <a:off x="4427984" y="2348880"/>
              <a:ext cx="2448272" cy="2376264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zh-CN" sz="1600" dirty="0" smtClean="0"/>
                <a:t>Kernel</a:t>
              </a:r>
              <a:endParaRPr kumimoji="1" lang="zh-CN" altLang="en-US" sz="1600" dirty="0"/>
            </a:p>
          </p:txBody>
        </p:sp>
        <p:sp>
          <p:nvSpPr>
            <p:cNvPr id="4" name="矩形 3"/>
            <p:cNvSpPr/>
            <p:nvPr/>
          </p:nvSpPr>
          <p:spPr>
            <a:xfrm>
              <a:off x="195160" y="1988840"/>
              <a:ext cx="1368152" cy="9144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zh-CN" sz="1600" dirty="0" smtClean="0"/>
                <a:t>Bluetooth dongle</a:t>
              </a:r>
              <a:endParaRPr kumimoji="1" lang="zh-CN" altLang="en-US" sz="1600" dirty="0"/>
            </a:p>
          </p:txBody>
        </p:sp>
        <p:sp>
          <p:nvSpPr>
            <p:cNvPr id="8" name="左右箭头 7"/>
            <p:cNvSpPr/>
            <p:nvPr/>
          </p:nvSpPr>
          <p:spPr>
            <a:xfrm>
              <a:off x="5436096" y="5301208"/>
              <a:ext cx="1216152" cy="484632"/>
            </a:xfrm>
            <a:prstGeom prst="leftRightArrow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zh-CN" altLang="en-US" sz="1600"/>
            </a:p>
          </p:txBody>
        </p:sp>
        <p:sp>
          <p:nvSpPr>
            <p:cNvPr id="9" name="矩形 8"/>
            <p:cNvSpPr/>
            <p:nvPr/>
          </p:nvSpPr>
          <p:spPr>
            <a:xfrm>
              <a:off x="374672" y="836712"/>
              <a:ext cx="914400" cy="9144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zh-CN" sz="1600" dirty="0" smtClean="0"/>
                <a:t>WII</a:t>
              </a:r>
              <a:endParaRPr kumimoji="1" lang="zh-CN" altLang="en-US" sz="1600" dirty="0"/>
            </a:p>
          </p:txBody>
        </p:sp>
        <p:sp>
          <p:nvSpPr>
            <p:cNvPr id="10" name="矩形 9"/>
            <p:cNvSpPr/>
            <p:nvPr/>
          </p:nvSpPr>
          <p:spPr>
            <a:xfrm>
              <a:off x="374672" y="3140968"/>
              <a:ext cx="914400" cy="9144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zh-CN" sz="1600" dirty="0" err="1" smtClean="0"/>
                <a:t>lusb</a:t>
              </a:r>
              <a:endParaRPr kumimoji="1" lang="zh-CN" altLang="en-US" sz="1600" dirty="0"/>
            </a:p>
          </p:txBody>
        </p:sp>
        <p:sp>
          <p:nvSpPr>
            <p:cNvPr id="11" name="矩形 10"/>
            <p:cNvSpPr/>
            <p:nvPr/>
          </p:nvSpPr>
          <p:spPr>
            <a:xfrm>
              <a:off x="1526800" y="3140968"/>
              <a:ext cx="914400" cy="9144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zh-CN" sz="1600" dirty="0" err="1" smtClean="0"/>
                <a:t>bluez</a:t>
              </a:r>
              <a:endParaRPr kumimoji="1" lang="zh-CN" altLang="en-US" sz="1600" dirty="0"/>
            </a:p>
          </p:txBody>
        </p:sp>
        <p:sp>
          <p:nvSpPr>
            <p:cNvPr id="12" name="矩形 11"/>
            <p:cNvSpPr/>
            <p:nvPr/>
          </p:nvSpPr>
          <p:spPr>
            <a:xfrm>
              <a:off x="2750936" y="3140968"/>
              <a:ext cx="1296144" cy="9144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zh-CN" sz="1600" dirty="0" err="1" smtClean="0"/>
                <a:t>libwiimote</a:t>
              </a:r>
              <a:endParaRPr kumimoji="1" lang="zh-CN" altLang="en-US" sz="1600" dirty="0"/>
            </a:p>
          </p:txBody>
        </p:sp>
        <p:sp>
          <p:nvSpPr>
            <p:cNvPr id="15" name="右箭头 14"/>
            <p:cNvSpPr/>
            <p:nvPr/>
          </p:nvSpPr>
          <p:spPr>
            <a:xfrm>
              <a:off x="1238768" y="3429000"/>
              <a:ext cx="432048" cy="360040"/>
            </a:xfrm>
            <a:prstGeom prst="rightArrow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 sz="1600"/>
            </a:p>
          </p:txBody>
        </p:sp>
        <p:sp>
          <p:nvSpPr>
            <p:cNvPr id="16" name="右箭头 15"/>
            <p:cNvSpPr/>
            <p:nvPr/>
          </p:nvSpPr>
          <p:spPr>
            <a:xfrm>
              <a:off x="2390896" y="3429000"/>
              <a:ext cx="432048" cy="360040"/>
            </a:xfrm>
            <a:prstGeom prst="rightArrow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 sz="1600"/>
            </a:p>
          </p:txBody>
        </p:sp>
        <p:sp>
          <p:nvSpPr>
            <p:cNvPr id="17" name="右箭头 16"/>
            <p:cNvSpPr/>
            <p:nvPr/>
          </p:nvSpPr>
          <p:spPr>
            <a:xfrm rot="5400000">
              <a:off x="626700" y="2816932"/>
              <a:ext cx="432048" cy="360040"/>
            </a:xfrm>
            <a:prstGeom prst="rightArrow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 sz="1600"/>
            </a:p>
          </p:txBody>
        </p:sp>
        <p:sp>
          <p:nvSpPr>
            <p:cNvPr id="18" name="右箭头 17"/>
            <p:cNvSpPr/>
            <p:nvPr/>
          </p:nvSpPr>
          <p:spPr>
            <a:xfrm rot="5400000">
              <a:off x="626700" y="1664804"/>
              <a:ext cx="432048" cy="360040"/>
            </a:xfrm>
            <a:prstGeom prst="rightArrow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 sz="1600"/>
            </a:p>
          </p:txBody>
        </p:sp>
        <p:sp>
          <p:nvSpPr>
            <p:cNvPr id="19" name="矩形 18"/>
            <p:cNvSpPr/>
            <p:nvPr/>
          </p:nvSpPr>
          <p:spPr>
            <a:xfrm>
              <a:off x="4427984" y="908720"/>
              <a:ext cx="2448272" cy="9144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zh-CN" sz="1600" dirty="0" smtClean="0"/>
                <a:t>APP</a:t>
              </a:r>
              <a:endParaRPr kumimoji="1" lang="zh-CN" altLang="en-US" sz="1600" dirty="0"/>
            </a:p>
          </p:txBody>
        </p:sp>
        <p:sp>
          <p:nvSpPr>
            <p:cNvPr id="5" name="左右箭头 4"/>
            <p:cNvSpPr/>
            <p:nvPr/>
          </p:nvSpPr>
          <p:spPr>
            <a:xfrm rot="5400000">
              <a:off x="5226928" y="1837968"/>
              <a:ext cx="822960" cy="548640"/>
            </a:xfrm>
            <a:prstGeom prst="leftRightArrow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 sz="1600"/>
            </a:p>
          </p:txBody>
        </p:sp>
        <p:sp>
          <p:nvSpPr>
            <p:cNvPr id="20" name="矩形 19"/>
            <p:cNvSpPr/>
            <p:nvPr/>
          </p:nvSpPr>
          <p:spPr>
            <a:xfrm>
              <a:off x="7380312" y="3140968"/>
              <a:ext cx="1368152" cy="9144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zh-CN" sz="1600" dirty="0" err="1" smtClean="0"/>
                <a:t>Vga_led.ko</a:t>
              </a:r>
              <a:endParaRPr kumimoji="1" lang="zh-CN" altLang="en-US" sz="1600" dirty="0"/>
            </a:p>
          </p:txBody>
        </p:sp>
        <p:sp>
          <p:nvSpPr>
            <p:cNvPr id="21" name="矩形 20"/>
            <p:cNvSpPr/>
            <p:nvPr/>
          </p:nvSpPr>
          <p:spPr>
            <a:xfrm>
              <a:off x="2915816" y="5085184"/>
              <a:ext cx="6048672" cy="9144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600" dirty="0"/>
                <a:t>Avalon </a:t>
              </a:r>
              <a:r>
                <a:rPr lang="en-US" altLang="zh-CN" sz="1600" dirty="0" smtClean="0"/>
                <a:t>Bus</a:t>
              </a:r>
              <a:endParaRPr lang="zh-CN" altLang="en-US" sz="1600" dirty="0"/>
            </a:p>
          </p:txBody>
        </p:sp>
        <p:sp>
          <p:nvSpPr>
            <p:cNvPr id="24" name="右箭头 23"/>
            <p:cNvSpPr/>
            <p:nvPr/>
          </p:nvSpPr>
          <p:spPr>
            <a:xfrm rot="5400000">
              <a:off x="7452320" y="4437112"/>
              <a:ext cx="1224136" cy="360040"/>
            </a:xfrm>
            <a:prstGeom prst="rightArrow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 sz="1600"/>
            </a:p>
          </p:txBody>
        </p:sp>
        <p:sp>
          <p:nvSpPr>
            <p:cNvPr id="25" name="右箭头 24"/>
            <p:cNvSpPr/>
            <p:nvPr/>
          </p:nvSpPr>
          <p:spPr>
            <a:xfrm>
              <a:off x="3995936" y="3429000"/>
              <a:ext cx="576064" cy="360040"/>
            </a:xfrm>
            <a:prstGeom prst="rightArrow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 sz="1600"/>
            </a:p>
          </p:txBody>
        </p:sp>
        <p:sp>
          <p:nvSpPr>
            <p:cNvPr id="14" name="右箭头 13"/>
            <p:cNvSpPr/>
            <p:nvPr/>
          </p:nvSpPr>
          <p:spPr>
            <a:xfrm>
              <a:off x="6804248" y="3429000"/>
              <a:ext cx="648072" cy="360040"/>
            </a:xfrm>
            <a:prstGeom prst="rightArrow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 sz="1600"/>
            </a:p>
          </p:txBody>
        </p:sp>
      </p:grpSp>
    </p:spTree>
    <p:extLst>
      <p:ext uri="{BB962C8B-B14F-4D97-AF65-F5344CB8AC3E}">
        <p14:creationId xmlns:p14="http://schemas.microsoft.com/office/powerpoint/2010/main" val="4060712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/>
          <p:nvPr/>
        </p:nvSpPr>
        <p:spPr>
          <a:xfrm>
            <a:off x="1677193" y="248216"/>
            <a:ext cx="977057" cy="261610"/>
          </a:xfrm>
          <a:prstGeom prst="rect">
            <a:avLst/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2400"/>
            </a:lvl1pPr>
          </a:lstStyle>
          <a:p>
            <a:pPr lvl="0" algn="ctr">
              <a:defRPr sz="1800"/>
            </a:pPr>
            <a:r>
              <a:rPr sz="1700"/>
              <a:t>Start</a:t>
            </a:r>
          </a:p>
        </p:txBody>
      </p:sp>
      <p:sp>
        <p:nvSpPr>
          <p:cNvPr id="58" name="Shape 58"/>
          <p:cNvSpPr/>
          <p:nvPr/>
        </p:nvSpPr>
        <p:spPr>
          <a:xfrm>
            <a:off x="2165721" y="563447"/>
            <a:ext cx="1" cy="240990"/>
          </a:xfrm>
          <a:prstGeom prst="line">
            <a:avLst/>
          </a:prstGeom>
          <a:ln w="25400">
            <a:solidFill/>
            <a:miter lim="400000"/>
            <a:tailEnd type="triangle"/>
          </a:ln>
        </p:spPr>
        <p:txBody>
          <a:bodyPr lIns="35717" tIns="35717" rIns="35717" bIns="35717" anchor="ctr"/>
          <a:lstStyle/>
          <a:p>
            <a:pPr lvl="0" algn="ctr">
              <a:defRPr sz="2400"/>
            </a:pPr>
            <a:endParaRPr/>
          </a:p>
        </p:txBody>
      </p:sp>
      <p:sp>
        <p:nvSpPr>
          <p:cNvPr id="59" name="Shape 59"/>
          <p:cNvSpPr/>
          <p:nvPr/>
        </p:nvSpPr>
        <p:spPr>
          <a:xfrm>
            <a:off x="1295309" y="882223"/>
            <a:ext cx="1740824" cy="261610"/>
          </a:xfrm>
          <a:prstGeom prst="rect">
            <a:avLst/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2400"/>
            </a:lvl1pPr>
          </a:lstStyle>
          <a:p>
            <a:pPr lvl="0" algn="ctr">
              <a:defRPr sz="1800"/>
            </a:pPr>
            <a:r>
              <a:rPr sz="1700"/>
              <a:t>Initialization</a:t>
            </a:r>
          </a:p>
        </p:txBody>
      </p:sp>
      <p:sp>
        <p:nvSpPr>
          <p:cNvPr id="60" name="Shape 60"/>
          <p:cNvSpPr/>
          <p:nvPr/>
        </p:nvSpPr>
        <p:spPr>
          <a:xfrm>
            <a:off x="929175" y="1582212"/>
            <a:ext cx="2473093" cy="784830"/>
          </a:xfrm>
          <a:prstGeom prst="rect">
            <a:avLst/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2400"/>
            </a:lvl1pPr>
          </a:lstStyle>
          <a:p>
            <a:pPr lvl="0" algn="ctr">
              <a:defRPr sz="1800"/>
            </a:pPr>
            <a:r>
              <a:rPr sz="1700" dirty="0"/>
              <a:t>Get Wiimote Information and Update the Player Position</a:t>
            </a:r>
          </a:p>
        </p:txBody>
      </p:sp>
      <p:sp>
        <p:nvSpPr>
          <p:cNvPr id="61" name="Shape 61"/>
          <p:cNvSpPr/>
          <p:nvPr/>
        </p:nvSpPr>
        <p:spPr>
          <a:xfrm>
            <a:off x="2165721" y="1209537"/>
            <a:ext cx="1" cy="309620"/>
          </a:xfrm>
          <a:prstGeom prst="line">
            <a:avLst/>
          </a:prstGeom>
          <a:ln w="25400">
            <a:solidFill/>
            <a:miter lim="400000"/>
            <a:tailEnd type="triangle"/>
          </a:ln>
        </p:spPr>
        <p:txBody>
          <a:bodyPr lIns="35717" tIns="35717" rIns="35717" bIns="35717" anchor="ctr"/>
          <a:lstStyle/>
          <a:p>
            <a:pPr lvl="0" algn="ctr">
              <a:defRPr sz="2400"/>
            </a:pPr>
            <a:endParaRPr/>
          </a:p>
        </p:txBody>
      </p:sp>
      <p:sp>
        <p:nvSpPr>
          <p:cNvPr id="62" name="Shape 62"/>
          <p:cNvSpPr/>
          <p:nvPr/>
        </p:nvSpPr>
        <p:spPr>
          <a:xfrm>
            <a:off x="2165721" y="2439099"/>
            <a:ext cx="1" cy="288485"/>
          </a:xfrm>
          <a:prstGeom prst="line">
            <a:avLst/>
          </a:prstGeom>
          <a:ln w="25400">
            <a:solidFill/>
            <a:miter lim="400000"/>
            <a:tailEnd type="triangle"/>
          </a:ln>
        </p:spPr>
        <p:txBody>
          <a:bodyPr lIns="35717" tIns="35717" rIns="35717" bIns="35717" anchor="ctr"/>
          <a:lstStyle/>
          <a:p>
            <a:pPr lvl="0" algn="ctr">
              <a:defRPr sz="2400"/>
            </a:pPr>
            <a:endParaRPr/>
          </a:p>
        </p:txBody>
      </p:sp>
      <p:sp>
        <p:nvSpPr>
          <p:cNvPr id="63" name="Shape 63"/>
          <p:cNvSpPr/>
          <p:nvPr/>
        </p:nvSpPr>
        <p:spPr>
          <a:xfrm>
            <a:off x="2165721" y="3620563"/>
            <a:ext cx="1" cy="366118"/>
          </a:xfrm>
          <a:prstGeom prst="line">
            <a:avLst/>
          </a:prstGeom>
          <a:ln w="25400">
            <a:solidFill/>
            <a:miter lim="400000"/>
            <a:tailEnd type="triangle"/>
          </a:ln>
        </p:spPr>
        <p:txBody>
          <a:bodyPr lIns="35717" tIns="35717" rIns="35717" bIns="35717" anchor="ctr"/>
          <a:lstStyle/>
          <a:p>
            <a:pPr lvl="0" algn="ctr">
              <a:defRPr sz="2400"/>
            </a:pPr>
            <a:endParaRPr/>
          </a:p>
        </p:txBody>
      </p:sp>
      <p:sp>
        <p:nvSpPr>
          <p:cNvPr id="64" name="Shape 64"/>
          <p:cNvSpPr/>
          <p:nvPr/>
        </p:nvSpPr>
        <p:spPr>
          <a:xfrm flipH="1" flipV="1">
            <a:off x="2146666" y="1330032"/>
            <a:ext cx="3499445" cy="1"/>
          </a:xfrm>
          <a:prstGeom prst="line">
            <a:avLst/>
          </a:prstGeom>
          <a:ln w="25400">
            <a:solidFill/>
            <a:miter lim="400000"/>
            <a:tailEnd type="triangle"/>
          </a:ln>
        </p:spPr>
        <p:txBody>
          <a:bodyPr lIns="35717" tIns="35717" rIns="35717" bIns="35717" anchor="ctr"/>
          <a:lstStyle/>
          <a:p>
            <a:pPr lvl="0" algn="ctr">
              <a:defRPr sz="2400"/>
            </a:pPr>
            <a:endParaRPr/>
          </a:p>
        </p:txBody>
      </p:sp>
      <p:sp>
        <p:nvSpPr>
          <p:cNvPr id="65" name="Shape 65"/>
          <p:cNvSpPr/>
          <p:nvPr/>
        </p:nvSpPr>
        <p:spPr>
          <a:xfrm>
            <a:off x="880034" y="3991303"/>
            <a:ext cx="2512208" cy="9620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0800"/>
                </a:moveTo>
                <a:lnTo>
                  <a:pt x="10800" y="21600"/>
                </a:lnTo>
                <a:lnTo>
                  <a:pt x="21600" y="10800"/>
                </a:lnTo>
                <a:lnTo>
                  <a:pt x="10800" y="0"/>
                </a:lnTo>
                <a:close/>
              </a:path>
            </a:pathLst>
          </a:cu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5717" tIns="35717" rIns="35717" bIns="35717" anchor="ctr"/>
          <a:lstStyle>
            <a:lvl1pPr>
              <a:defRPr sz="2400"/>
            </a:lvl1pPr>
          </a:lstStyle>
          <a:p>
            <a:pPr lvl="0" algn="ctr">
              <a:defRPr sz="1800"/>
            </a:pPr>
            <a:r>
              <a:rPr sz="1700"/>
              <a:t>Run out of Life?</a:t>
            </a:r>
          </a:p>
        </p:txBody>
      </p:sp>
      <p:sp>
        <p:nvSpPr>
          <p:cNvPr id="66" name="Shape 66"/>
          <p:cNvSpPr/>
          <p:nvPr/>
        </p:nvSpPr>
        <p:spPr>
          <a:xfrm>
            <a:off x="3485115" y="4070389"/>
            <a:ext cx="200372" cy="3799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>
              <a:defRPr sz="2800"/>
            </a:lvl1pPr>
          </a:lstStyle>
          <a:p>
            <a:pPr lvl="0" algn="ctr">
              <a:defRPr sz="1800"/>
            </a:pPr>
            <a:r>
              <a:rPr sz="2000"/>
              <a:t>Y</a:t>
            </a:r>
          </a:p>
        </p:txBody>
      </p:sp>
      <p:sp>
        <p:nvSpPr>
          <p:cNvPr id="67" name="Shape 67"/>
          <p:cNvSpPr/>
          <p:nvPr/>
        </p:nvSpPr>
        <p:spPr>
          <a:xfrm>
            <a:off x="2136138" y="4884123"/>
            <a:ext cx="1" cy="366118"/>
          </a:xfrm>
          <a:prstGeom prst="line">
            <a:avLst/>
          </a:prstGeom>
          <a:ln w="25400">
            <a:solidFill/>
            <a:miter lim="400000"/>
            <a:tailEnd type="triangle"/>
          </a:ln>
        </p:spPr>
        <p:txBody>
          <a:bodyPr lIns="35717" tIns="35717" rIns="35717" bIns="35717" anchor="ctr"/>
          <a:lstStyle/>
          <a:p>
            <a:pPr lvl="0" algn="ctr">
              <a:defRPr sz="2400"/>
            </a:pPr>
            <a:endParaRPr/>
          </a:p>
        </p:txBody>
      </p:sp>
      <p:sp>
        <p:nvSpPr>
          <p:cNvPr id="68" name="Shape 68"/>
          <p:cNvSpPr/>
          <p:nvPr/>
        </p:nvSpPr>
        <p:spPr>
          <a:xfrm>
            <a:off x="1734942" y="4877228"/>
            <a:ext cx="237692" cy="3799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>
              <a:defRPr sz="2800"/>
            </a:lvl1pPr>
          </a:lstStyle>
          <a:p>
            <a:pPr lvl="0" algn="ctr">
              <a:defRPr sz="1800"/>
            </a:pPr>
            <a:r>
              <a:rPr sz="2000"/>
              <a:t>N</a:t>
            </a:r>
          </a:p>
        </p:txBody>
      </p:sp>
      <p:sp>
        <p:nvSpPr>
          <p:cNvPr id="69" name="Shape 69"/>
          <p:cNvSpPr/>
          <p:nvPr/>
        </p:nvSpPr>
        <p:spPr>
          <a:xfrm>
            <a:off x="3824624" y="4342670"/>
            <a:ext cx="1292526" cy="261610"/>
          </a:xfrm>
          <a:prstGeom prst="rect">
            <a:avLst/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2400"/>
            </a:lvl1pPr>
          </a:lstStyle>
          <a:p>
            <a:pPr lvl="0" algn="ctr">
              <a:defRPr sz="1800"/>
            </a:pPr>
            <a:r>
              <a:rPr sz="1700"/>
              <a:t>Win</a:t>
            </a:r>
          </a:p>
        </p:txBody>
      </p:sp>
      <p:sp>
        <p:nvSpPr>
          <p:cNvPr id="70" name="Shape 70"/>
          <p:cNvSpPr/>
          <p:nvPr/>
        </p:nvSpPr>
        <p:spPr>
          <a:xfrm>
            <a:off x="3385635" y="4473475"/>
            <a:ext cx="432094" cy="1"/>
          </a:xfrm>
          <a:prstGeom prst="line">
            <a:avLst/>
          </a:prstGeom>
          <a:ln w="25400">
            <a:solidFill/>
            <a:miter lim="400000"/>
          </a:ln>
        </p:spPr>
        <p:txBody>
          <a:bodyPr lIns="35717" tIns="35717" rIns="35717" bIns="35717" anchor="ctr"/>
          <a:lstStyle/>
          <a:p>
            <a:pPr lvl="0" algn="ctr">
              <a:defRPr sz="2400"/>
            </a:pPr>
            <a:endParaRPr/>
          </a:p>
        </p:txBody>
      </p:sp>
      <p:sp>
        <p:nvSpPr>
          <p:cNvPr id="71" name="Shape 71"/>
          <p:cNvSpPr/>
          <p:nvPr/>
        </p:nvSpPr>
        <p:spPr>
          <a:xfrm>
            <a:off x="899592" y="2780928"/>
            <a:ext cx="2473094" cy="784830"/>
          </a:xfrm>
          <a:prstGeom prst="rect">
            <a:avLst/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2400"/>
            </a:lvl1pPr>
          </a:lstStyle>
          <a:p>
            <a:pPr lvl="0" algn="ctr">
              <a:defRPr sz="1800"/>
            </a:pPr>
            <a:r>
              <a:rPr sz="1700"/>
              <a:t>Write message into FPGA and display the corresponding image</a:t>
            </a:r>
          </a:p>
        </p:txBody>
      </p:sp>
      <p:sp>
        <p:nvSpPr>
          <p:cNvPr id="72" name="Shape 72"/>
          <p:cNvSpPr/>
          <p:nvPr/>
        </p:nvSpPr>
        <p:spPr>
          <a:xfrm>
            <a:off x="887448" y="5268248"/>
            <a:ext cx="2497381" cy="8631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0800"/>
                </a:moveTo>
                <a:lnTo>
                  <a:pt x="10800" y="21600"/>
                </a:lnTo>
                <a:lnTo>
                  <a:pt x="21600" y="10800"/>
                </a:lnTo>
                <a:lnTo>
                  <a:pt x="10800" y="0"/>
                </a:lnTo>
                <a:close/>
              </a:path>
            </a:pathLst>
          </a:cu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5717" tIns="35717" rIns="35717" bIns="35717" anchor="ctr"/>
          <a:lstStyle>
            <a:lvl1pPr>
              <a:defRPr sz="2400"/>
            </a:lvl1pPr>
          </a:lstStyle>
          <a:p>
            <a:pPr lvl="0" algn="ctr">
              <a:defRPr sz="1800"/>
            </a:pPr>
            <a:r>
              <a:rPr sz="1700" dirty="0"/>
              <a:t>Reset Game?</a:t>
            </a:r>
          </a:p>
        </p:txBody>
      </p:sp>
      <p:sp>
        <p:nvSpPr>
          <p:cNvPr id="73" name="Shape 73"/>
          <p:cNvSpPr/>
          <p:nvPr/>
        </p:nvSpPr>
        <p:spPr>
          <a:xfrm flipV="1">
            <a:off x="530999" y="674928"/>
            <a:ext cx="1" cy="4998291"/>
          </a:xfrm>
          <a:prstGeom prst="line">
            <a:avLst/>
          </a:prstGeom>
          <a:ln w="25400">
            <a:solidFill/>
            <a:miter lim="400000"/>
          </a:ln>
        </p:spPr>
        <p:txBody>
          <a:bodyPr lIns="35717" tIns="35717" rIns="35717" bIns="35717" anchor="ctr"/>
          <a:lstStyle/>
          <a:p>
            <a:pPr lvl="0" algn="ctr">
              <a:defRPr sz="2400"/>
            </a:pPr>
            <a:endParaRPr/>
          </a:p>
        </p:txBody>
      </p:sp>
      <p:sp>
        <p:nvSpPr>
          <p:cNvPr id="74" name="Shape 74"/>
          <p:cNvSpPr/>
          <p:nvPr/>
        </p:nvSpPr>
        <p:spPr>
          <a:xfrm>
            <a:off x="495283" y="5699802"/>
            <a:ext cx="432094" cy="1"/>
          </a:xfrm>
          <a:prstGeom prst="line">
            <a:avLst/>
          </a:prstGeom>
          <a:ln w="25400">
            <a:solidFill/>
            <a:miter lim="400000"/>
          </a:ln>
        </p:spPr>
        <p:txBody>
          <a:bodyPr lIns="35717" tIns="35717" rIns="35717" bIns="35717" anchor="ctr"/>
          <a:lstStyle/>
          <a:p>
            <a:pPr lvl="0" algn="ctr">
              <a:defRPr sz="2400"/>
            </a:pPr>
            <a:endParaRPr/>
          </a:p>
        </p:txBody>
      </p:sp>
      <p:sp>
        <p:nvSpPr>
          <p:cNvPr id="75" name="Shape 75"/>
          <p:cNvSpPr/>
          <p:nvPr/>
        </p:nvSpPr>
        <p:spPr>
          <a:xfrm>
            <a:off x="594761" y="5299946"/>
            <a:ext cx="200372" cy="3799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>
              <a:defRPr sz="2800"/>
            </a:lvl1pPr>
          </a:lstStyle>
          <a:p>
            <a:pPr lvl="0" algn="ctr">
              <a:defRPr sz="1800"/>
            </a:pPr>
            <a:r>
              <a:rPr sz="2000"/>
              <a:t>Y</a:t>
            </a:r>
          </a:p>
        </p:txBody>
      </p:sp>
      <p:sp>
        <p:nvSpPr>
          <p:cNvPr id="76" name="Shape 76"/>
          <p:cNvSpPr/>
          <p:nvPr/>
        </p:nvSpPr>
        <p:spPr>
          <a:xfrm>
            <a:off x="516077" y="696024"/>
            <a:ext cx="1656304" cy="1"/>
          </a:xfrm>
          <a:prstGeom prst="line">
            <a:avLst/>
          </a:prstGeom>
          <a:ln w="25400">
            <a:solidFill/>
            <a:miter lim="400000"/>
            <a:tailEnd type="triangle"/>
          </a:ln>
        </p:spPr>
        <p:txBody>
          <a:bodyPr lIns="35717" tIns="35717" rIns="35717" bIns="35717" anchor="ctr"/>
          <a:lstStyle/>
          <a:p>
            <a:pPr lvl="0" algn="ctr">
              <a:defRPr sz="2400"/>
            </a:pPr>
            <a:endParaRPr/>
          </a:p>
        </p:txBody>
      </p:sp>
      <p:sp>
        <p:nvSpPr>
          <p:cNvPr id="77" name="Shape 77"/>
          <p:cNvSpPr/>
          <p:nvPr/>
        </p:nvSpPr>
        <p:spPr>
          <a:xfrm flipV="1">
            <a:off x="4470886" y="4668881"/>
            <a:ext cx="1" cy="375048"/>
          </a:xfrm>
          <a:prstGeom prst="line">
            <a:avLst/>
          </a:prstGeom>
          <a:ln w="25400">
            <a:solidFill/>
            <a:miter lim="400000"/>
          </a:ln>
        </p:spPr>
        <p:txBody>
          <a:bodyPr lIns="35717" tIns="35717" rIns="35717" bIns="35717" anchor="ctr"/>
          <a:lstStyle/>
          <a:p>
            <a:pPr lvl="0" algn="ctr">
              <a:defRPr sz="2400"/>
            </a:pPr>
            <a:endParaRPr/>
          </a:p>
        </p:txBody>
      </p:sp>
      <p:sp>
        <p:nvSpPr>
          <p:cNvPr id="78" name="Shape 78"/>
          <p:cNvSpPr/>
          <p:nvPr/>
        </p:nvSpPr>
        <p:spPr>
          <a:xfrm flipH="1" flipV="1">
            <a:off x="2093276" y="5067181"/>
            <a:ext cx="2400872" cy="1"/>
          </a:xfrm>
          <a:prstGeom prst="line">
            <a:avLst/>
          </a:prstGeom>
          <a:ln w="25400">
            <a:solidFill/>
            <a:miter lim="400000"/>
            <a:tailEnd type="triangle"/>
          </a:ln>
        </p:spPr>
        <p:txBody>
          <a:bodyPr lIns="35717" tIns="35717" rIns="35717" bIns="35717" anchor="ctr"/>
          <a:lstStyle/>
          <a:p>
            <a:pPr lvl="0" algn="ctr">
              <a:defRPr sz="2400"/>
            </a:pPr>
            <a:endParaRPr/>
          </a:p>
        </p:txBody>
      </p:sp>
      <p:sp>
        <p:nvSpPr>
          <p:cNvPr id="79" name="Shape 79"/>
          <p:cNvSpPr/>
          <p:nvPr/>
        </p:nvSpPr>
        <p:spPr>
          <a:xfrm flipV="1">
            <a:off x="2136138" y="6147683"/>
            <a:ext cx="1" cy="324269"/>
          </a:xfrm>
          <a:prstGeom prst="line">
            <a:avLst/>
          </a:prstGeom>
          <a:ln w="25400">
            <a:solidFill/>
            <a:miter lim="400000"/>
          </a:ln>
        </p:spPr>
        <p:txBody>
          <a:bodyPr lIns="35717" tIns="35717" rIns="35717" bIns="35717" anchor="ctr"/>
          <a:lstStyle/>
          <a:p>
            <a:pPr lvl="0" algn="ctr">
              <a:defRPr sz="2400"/>
            </a:pPr>
            <a:endParaRPr/>
          </a:p>
        </p:txBody>
      </p:sp>
      <p:sp>
        <p:nvSpPr>
          <p:cNvPr id="80" name="Shape 80"/>
          <p:cNvSpPr/>
          <p:nvPr/>
        </p:nvSpPr>
        <p:spPr>
          <a:xfrm>
            <a:off x="2142305" y="6445608"/>
            <a:ext cx="3513682" cy="1"/>
          </a:xfrm>
          <a:prstGeom prst="line">
            <a:avLst/>
          </a:prstGeom>
          <a:ln w="25400">
            <a:solidFill/>
            <a:miter lim="400000"/>
          </a:ln>
        </p:spPr>
        <p:txBody>
          <a:bodyPr lIns="35717" tIns="35717" rIns="35717" bIns="35717" anchor="ctr"/>
          <a:lstStyle/>
          <a:p>
            <a:pPr lvl="0" algn="ctr">
              <a:defRPr sz="2400"/>
            </a:pPr>
            <a:endParaRPr/>
          </a:p>
        </p:txBody>
      </p:sp>
      <p:sp>
        <p:nvSpPr>
          <p:cNvPr id="81" name="Shape 81"/>
          <p:cNvSpPr/>
          <p:nvPr/>
        </p:nvSpPr>
        <p:spPr>
          <a:xfrm flipH="1" flipV="1">
            <a:off x="5656639" y="1347690"/>
            <a:ext cx="1" cy="5084552"/>
          </a:xfrm>
          <a:prstGeom prst="line">
            <a:avLst/>
          </a:prstGeom>
          <a:ln w="25400">
            <a:solidFill/>
            <a:miter lim="400000"/>
          </a:ln>
        </p:spPr>
        <p:txBody>
          <a:bodyPr lIns="35717" tIns="35717" rIns="35717" bIns="35717" anchor="ctr"/>
          <a:lstStyle/>
          <a:p>
            <a:pPr lvl="0" algn="ctr">
              <a:defRPr sz="2400"/>
            </a:pPr>
            <a:endParaRPr/>
          </a:p>
        </p:txBody>
      </p:sp>
      <p:sp>
        <p:nvSpPr>
          <p:cNvPr id="82" name="Shape 82"/>
          <p:cNvSpPr/>
          <p:nvPr/>
        </p:nvSpPr>
        <p:spPr>
          <a:xfrm>
            <a:off x="1868887" y="6146936"/>
            <a:ext cx="237692" cy="3799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>
              <a:defRPr sz="2800"/>
            </a:lvl1pPr>
          </a:lstStyle>
          <a:p>
            <a:pPr lvl="0">
              <a:defRPr sz="1800"/>
            </a:pPr>
            <a:r>
              <a:rPr sz="2000"/>
              <a:t>N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6228184" y="3140968"/>
            <a:ext cx="237401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4000" dirty="0" smtClean="0"/>
              <a:t>Software</a:t>
            </a:r>
          </a:p>
          <a:p>
            <a:r>
              <a:rPr kumimoji="1" lang="en-US" altLang="zh-CN" sz="4000" dirty="0" smtClean="0"/>
              <a:t>Flow chart</a:t>
            </a:r>
            <a:endParaRPr kumimoji="1" lang="zh-CN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9319210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altLang="zh-CN" dirty="0" smtClean="0"/>
              <a:t>Soil and Crater </a:t>
            </a:r>
            <a:endParaRPr lang="zh-CN" altLang="en-US" dirty="0"/>
          </a:p>
        </p:txBody>
      </p:sp>
      <p:sp>
        <p:nvSpPr>
          <p:cNvPr id="2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We use a 2D array </a:t>
            </a:r>
            <a:r>
              <a:rPr lang="en-US" altLang="zh-CN" b="1" i="1" dirty="0" smtClean="0"/>
              <a:t>map [480][640]  </a:t>
            </a:r>
            <a:r>
              <a:rPr lang="en-US" altLang="zh-CN" dirty="0" smtClean="0"/>
              <a:t>to determine whether this location has Soil or not.</a:t>
            </a:r>
          </a:p>
          <a:p>
            <a:r>
              <a:rPr lang="en-US" altLang="zh-CN" dirty="0" smtClean="0"/>
              <a:t>To create a crater, we set the </a:t>
            </a:r>
            <a:r>
              <a:rPr lang="en-US" altLang="zh-CN" b="1" i="1" dirty="0"/>
              <a:t>map []</a:t>
            </a:r>
            <a:r>
              <a:rPr lang="en-US" altLang="zh-CN" b="1" i="1" dirty="0" smtClean="0"/>
              <a:t>[] </a:t>
            </a:r>
            <a:r>
              <a:rPr lang="en-US" altLang="zh-CN" dirty="0" smtClean="0"/>
              <a:t>around</a:t>
            </a:r>
            <a:r>
              <a:rPr lang="en-US" altLang="zh-CN" b="1" i="1" dirty="0" smtClean="0"/>
              <a:t> </a:t>
            </a:r>
            <a:r>
              <a:rPr lang="en-US" altLang="zh-CN" dirty="0" smtClean="0"/>
              <a:t>explosion location to ‘0’</a:t>
            </a:r>
          </a:p>
          <a:p>
            <a:pPr marL="0" indent="0">
              <a:buNone/>
            </a:pPr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4275622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altLang="zh-CN" dirty="0" smtClean="0"/>
              <a:t>Element blocked</a:t>
            </a:r>
            <a:endParaRPr lang="zh-CN" altLang="en-US" dirty="0"/>
          </a:p>
        </p:txBody>
      </p:sp>
      <p:pic>
        <p:nvPicPr>
          <p:cNvPr id="2" name="内容占位符 1" descr="Screen Shot 2014-03-24 at 4.41.04 PM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" t="399" r="-249" b="322"/>
          <a:stretch/>
        </p:blipFill>
        <p:spPr>
          <a:xfrm>
            <a:off x="1187624" y="2492896"/>
            <a:ext cx="2238064" cy="2892212"/>
          </a:xfrm>
          <a:ln>
            <a:solidFill>
              <a:schemeClr val="tx1"/>
            </a:solidFill>
          </a:ln>
        </p:spPr>
      </p:pic>
      <p:sp>
        <p:nvSpPr>
          <p:cNvPr id="4" name="文本框 3"/>
          <p:cNvSpPr txBox="1"/>
          <p:nvPr/>
        </p:nvSpPr>
        <p:spPr>
          <a:xfrm>
            <a:off x="1835696" y="1988840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 smtClean="0"/>
              <a:t>32 pixels</a:t>
            </a:r>
            <a:endParaRPr kumimoji="1" lang="zh-CN" altLang="en-US" dirty="0"/>
          </a:p>
        </p:txBody>
      </p:sp>
      <p:sp>
        <p:nvSpPr>
          <p:cNvPr id="8" name="文本框 7"/>
          <p:cNvSpPr txBox="1"/>
          <p:nvPr/>
        </p:nvSpPr>
        <p:spPr>
          <a:xfrm>
            <a:off x="179512" y="3717032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 smtClean="0"/>
              <a:t>44 pixels</a:t>
            </a:r>
            <a:endParaRPr kumimoji="1" lang="zh-CN" altLang="en-US" dirty="0"/>
          </a:p>
        </p:txBody>
      </p:sp>
      <p:sp>
        <p:nvSpPr>
          <p:cNvPr id="6" name="文本框 5"/>
          <p:cNvSpPr txBox="1"/>
          <p:nvPr/>
        </p:nvSpPr>
        <p:spPr>
          <a:xfrm>
            <a:off x="4355976" y="2420888"/>
            <a:ext cx="4011660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 </a:t>
            </a:r>
            <a:r>
              <a:rPr lang="en-US" altLang="zh-CN" dirty="0"/>
              <a:t>for(n=0;n</a:t>
            </a:r>
            <a:r>
              <a:rPr lang="en-US" altLang="zh-CN" dirty="0" smtClean="0"/>
              <a:t>&lt;44;</a:t>
            </a:r>
            <a:r>
              <a:rPr lang="en-US" altLang="zh-CN" dirty="0"/>
              <a:t>n++){</a:t>
            </a:r>
          </a:p>
          <a:p>
            <a:r>
              <a:rPr lang="en-US" altLang="zh-CN" dirty="0"/>
              <a:t>        </a:t>
            </a:r>
            <a:r>
              <a:rPr lang="en-US" altLang="zh-CN" dirty="0" err="1"/>
              <a:t>left_blocked</a:t>
            </a:r>
            <a:r>
              <a:rPr lang="en-US" altLang="zh-CN" dirty="0"/>
              <a:t>  += </a:t>
            </a:r>
            <a:r>
              <a:rPr lang="en-US" altLang="zh-CN" dirty="0" smtClean="0"/>
              <a:t>map[</a:t>
            </a:r>
            <a:r>
              <a:rPr lang="en-US" altLang="zh-CN" dirty="0" err="1"/>
              <a:t>y+n</a:t>
            </a:r>
            <a:r>
              <a:rPr lang="en-US" altLang="zh-CN" dirty="0"/>
              <a:t>][</a:t>
            </a:r>
            <a:r>
              <a:rPr lang="en-US" altLang="zh-CN" dirty="0" smtClean="0"/>
              <a:t>x-1]</a:t>
            </a:r>
            <a:r>
              <a:rPr lang="en-US" altLang="zh-CN" dirty="0"/>
              <a:t>;</a:t>
            </a:r>
          </a:p>
          <a:p>
            <a:r>
              <a:rPr lang="en-US" altLang="zh-CN" dirty="0"/>
              <a:t>        </a:t>
            </a:r>
            <a:r>
              <a:rPr lang="en-US" altLang="zh-CN" dirty="0" err="1"/>
              <a:t>right_blocked</a:t>
            </a:r>
            <a:r>
              <a:rPr lang="en-US" altLang="zh-CN" dirty="0"/>
              <a:t> += </a:t>
            </a:r>
            <a:r>
              <a:rPr lang="en-US" altLang="zh-CN" dirty="0" smtClean="0"/>
              <a:t>map[</a:t>
            </a:r>
            <a:r>
              <a:rPr lang="en-US" altLang="zh-CN" dirty="0" err="1"/>
              <a:t>y+n</a:t>
            </a:r>
            <a:r>
              <a:rPr lang="en-US" altLang="zh-CN" dirty="0"/>
              <a:t>][x</a:t>
            </a:r>
            <a:r>
              <a:rPr lang="en-US" altLang="zh-CN" dirty="0" smtClean="0"/>
              <a:t>+32]</a:t>
            </a:r>
            <a:r>
              <a:rPr lang="en-US" altLang="zh-CN" dirty="0"/>
              <a:t>;</a:t>
            </a:r>
          </a:p>
          <a:p>
            <a:r>
              <a:rPr lang="en-US" altLang="zh-CN" dirty="0"/>
              <a:t>      </a:t>
            </a:r>
            <a:r>
              <a:rPr lang="en-US" altLang="zh-CN" dirty="0" smtClean="0"/>
              <a:t>}</a:t>
            </a:r>
          </a:p>
          <a:p>
            <a:endParaRPr lang="en-US" altLang="zh-CN" dirty="0"/>
          </a:p>
          <a:p>
            <a:r>
              <a:rPr lang="da-DK" altLang="zh-CN" dirty="0" smtClean="0"/>
              <a:t>for </a:t>
            </a:r>
            <a:r>
              <a:rPr lang="da-DK" altLang="zh-CN" dirty="0"/>
              <a:t>(n=0; n&lt; </a:t>
            </a:r>
            <a:r>
              <a:rPr lang="da-DK" altLang="zh-CN" dirty="0" smtClean="0"/>
              <a:t>32; </a:t>
            </a:r>
            <a:r>
              <a:rPr lang="da-DK" altLang="zh-CN" dirty="0"/>
              <a:t>n++){</a:t>
            </a:r>
          </a:p>
          <a:p>
            <a:r>
              <a:rPr lang="en-US" altLang="zh-CN" dirty="0"/>
              <a:t>       </a:t>
            </a:r>
            <a:r>
              <a:rPr lang="en-US" altLang="zh-CN" dirty="0" err="1"/>
              <a:t>up_blocked</a:t>
            </a:r>
            <a:r>
              <a:rPr lang="en-US" altLang="zh-CN" dirty="0"/>
              <a:t>  += </a:t>
            </a:r>
            <a:r>
              <a:rPr lang="en-US" altLang="zh-CN" dirty="0" smtClean="0"/>
              <a:t>map[</a:t>
            </a:r>
            <a:r>
              <a:rPr lang="en-US" altLang="zh-CN" dirty="0"/>
              <a:t>y-1][</a:t>
            </a:r>
            <a:r>
              <a:rPr lang="en-US" altLang="zh-CN" dirty="0" err="1"/>
              <a:t>x+n</a:t>
            </a:r>
            <a:r>
              <a:rPr lang="en-US" altLang="zh-CN" dirty="0"/>
              <a:t>]; </a:t>
            </a:r>
          </a:p>
          <a:p>
            <a:r>
              <a:rPr lang="en-US" altLang="zh-CN" dirty="0"/>
              <a:t>       </a:t>
            </a:r>
            <a:r>
              <a:rPr lang="en-US" altLang="zh-CN" dirty="0" err="1"/>
              <a:t>down_blocked</a:t>
            </a:r>
            <a:r>
              <a:rPr lang="en-US" altLang="zh-CN" dirty="0"/>
              <a:t> += </a:t>
            </a:r>
            <a:r>
              <a:rPr lang="en-US" altLang="zh-CN" dirty="0" smtClean="0"/>
              <a:t>map[</a:t>
            </a:r>
            <a:r>
              <a:rPr lang="en-US" altLang="zh-CN" dirty="0"/>
              <a:t>y+44][</a:t>
            </a:r>
            <a:r>
              <a:rPr lang="en-US" altLang="zh-CN" dirty="0" err="1"/>
              <a:t>x+n</a:t>
            </a:r>
            <a:r>
              <a:rPr lang="en-US" altLang="zh-CN" dirty="0"/>
              <a:t>]; </a:t>
            </a:r>
          </a:p>
          <a:p>
            <a:r>
              <a:rPr lang="en-US" altLang="zh-CN" dirty="0"/>
              <a:t>      }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75622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Lessons Learned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Use </a:t>
            </a:r>
            <a:r>
              <a:rPr lang="en-US" altLang="zh-CN" dirty="0" err="1" smtClean="0"/>
              <a:t>Quartus</a:t>
            </a:r>
            <a:r>
              <a:rPr lang="en-US" altLang="zh-CN" dirty="0" smtClean="0"/>
              <a:t> to implement hardware design and debug errors</a:t>
            </a:r>
          </a:p>
          <a:p>
            <a:r>
              <a:rPr lang="en-US" altLang="zh-CN" dirty="0" smtClean="0"/>
              <a:t>Software, processor, hardware and other components work in the one embedded system</a:t>
            </a:r>
          </a:p>
          <a:p>
            <a:r>
              <a:rPr lang="en-US" altLang="zh-CN" dirty="0" smtClean="0"/>
              <a:t>Corporation as a team 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54181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overview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608" y="1600200"/>
            <a:ext cx="7067128" cy="4525963"/>
          </a:xfrm>
        </p:spPr>
        <p:txBody>
          <a:bodyPr/>
          <a:lstStyle/>
          <a:p>
            <a:pPr marL="285750" indent="-285750"/>
            <a:r>
              <a:rPr lang="en-US" altLang="zh-CN" dirty="0"/>
              <a:t>Game design introduction</a:t>
            </a:r>
          </a:p>
          <a:p>
            <a:pPr marL="285750" indent="-285750"/>
            <a:r>
              <a:rPr lang="en-US" altLang="zh-CN" dirty="0"/>
              <a:t>System Architecture</a:t>
            </a:r>
          </a:p>
          <a:p>
            <a:pPr marL="285750" indent="-285750"/>
            <a:r>
              <a:rPr lang="en-US" altLang="zh-CN" dirty="0"/>
              <a:t>VGA display</a:t>
            </a:r>
            <a:endParaRPr lang="en-US" altLang="zh-CN" sz="2800" dirty="0"/>
          </a:p>
          <a:p>
            <a:pPr marL="285750" indent="-285750"/>
            <a:r>
              <a:rPr lang="en-US" altLang="zh-CN" dirty="0" smtClean="0"/>
              <a:t>Wii mote</a:t>
            </a:r>
            <a:endParaRPr lang="en-US" altLang="zh-CN" dirty="0"/>
          </a:p>
          <a:p>
            <a:pPr marL="285750" indent="-285750"/>
            <a:r>
              <a:rPr lang="en-US" altLang="zh-CN" dirty="0" smtClean="0"/>
              <a:t>Audio control</a:t>
            </a:r>
          </a:p>
          <a:p>
            <a:pPr marL="285750" indent="-285750"/>
            <a:r>
              <a:rPr lang="en-US" altLang="zh-CN" dirty="0" smtClean="0"/>
              <a:t>Software </a:t>
            </a:r>
            <a:r>
              <a:rPr lang="en-US" altLang="zh-CN" dirty="0"/>
              <a:t>implementation</a:t>
            </a:r>
          </a:p>
          <a:p>
            <a:pPr marL="285750" indent="-285750"/>
            <a:r>
              <a:rPr lang="en-US" altLang="zh-CN" dirty="0"/>
              <a:t>Lessons learned</a:t>
            </a:r>
            <a:endParaRPr lang="zh-CN" altLang="en-US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669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Game introduction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lnSpcReduction="10000"/>
          </a:bodyPr>
          <a:lstStyle/>
          <a:p>
            <a:pPr marL="285750" indent="-285750"/>
            <a:r>
              <a:rPr lang="en-US" altLang="zh-CN" dirty="0"/>
              <a:t>A </a:t>
            </a:r>
            <a:r>
              <a:rPr lang="en-US" altLang="zh-CN" dirty="0" smtClean="0"/>
              <a:t>combat PVP game with Wii mote control</a:t>
            </a:r>
            <a:endParaRPr lang="en-US" altLang="zh-CN" dirty="0"/>
          </a:p>
          <a:p>
            <a:pPr marL="285750" indent="-285750"/>
            <a:r>
              <a:rPr lang="en-US" altLang="zh-CN" dirty="0"/>
              <a:t>Motivated by game logic of  Warms and </a:t>
            </a:r>
            <a:r>
              <a:rPr lang="en-US" altLang="zh-CN" dirty="0" err="1"/>
              <a:t>Minecraft</a:t>
            </a:r>
            <a:r>
              <a:rPr lang="en-US" altLang="zh-CN" dirty="0"/>
              <a:t> pixel-style components.</a:t>
            </a:r>
          </a:p>
          <a:p>
            <a:pPr marL="285750" indent="-285750"/>
            <a:r>
              <a:rPr lang="en-US" altLang="zh-CN" dirty="0"/>
              <a:t>Strategies</a:t>
            </a:r>
          </a:p>
          <a:p>
            <a:pPr marL="285750" indent="-285750"/>
            <a:r>
              <a:rPr lang="en-US" altLang="zh-CN" dirty="0" smtClean="0"/>
              <a:t>Turn-based game logic</a:t>
            </a:r>
          </a:p>
          <a:p>
            <a:pPr marL="285750" indent="-285750"/>
            <a:r>
              <a:rPr lang="en-US" altLang="zh-CN" dirty="0" smtClean="0"/>
              <a:t>One will be defeated when </a:t>
            </a:r>
            <a:r>
              <a:rPr lang="en-US" altLang="zh-CN" dirty="0" err="1" smtClean="0"/>
              <a:t>hp</a:t>
            </a:r>
            <a:r>
              <a:rPr lang="en-US" altLang="zh-CN" dirty="0" smtClean="0"/>
              <a:t> goes to zero</a:t>
            </a:r>
          </a:p>
          <a:p>
            <a:pPr marL="285750" indent="-285750"/>
            <a:r>
              <a:rPr lang="en-US" altLang="zh-CN" dirty="0"/>
              <a:t>T</a:t>
            </a:r>
            <a:r>
              <a:rPr lang="en-US" altLang="zh-CN" dirty="0" smtClean="0"/>
              <a:t>hree types of bombs with explosion</a:t>
            </a:r>
          </a:p>
          <a:p>
            <a:pPr marL="285750" indent="-285750"/>
            <a:r>
              <a:rPr lang="en-US" altLang="zh-CN" dirty="0" smtClean="0"/>
              <a:t> 2D </a:t>
            </a:r>
            <a:r>
              <a:rPr lang="en-US" altLang="zh-CN" dirty="0" err="1" smtClean="0"/>
              <a:t>Minecraft</a:t>
            </a:r>
            <a:r>
              <a:rPr lang="en-US" altLang="zh-CN" dirty="0" smtClean="0"/>
              <a:t> world </a:t>
            </a:r>
          </a:p>
          <a:p>
            <a:pPr marL="285750" indent="-285750"/>
            <a:r>
              <a:rPr lang="en-US" altLang="zh-CN" dirty="0" smtClean="0"/>
              <a:t>Wii mote controls  move and attack freely</a:t>
            </a:r>
          </a:p>
          <a:p>
            <a:pPr marL="285750" indent="-285750"/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45530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圆角矩形 3"/>
          <p:cNvSpPr/>
          <p:nvPr/>
        </p:nvSpPr>
        <p:spPr>
          <a:xfrm>
            <a:off x="2555776" y="1268761"/>
            <a:ext cx="2520280" cy="648072"/>
          </a:xfrm>
          <a:prstGeom prst="round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TextBox 4"/>
          <p:cNvSpPr txBox="1"/>
          <p:nvPr/>
        </p:nvSpPr>
        <p:spPr>
          <a:xfrm>
            <a:off x="2768942" y="1300409"/>
            <a:ext cx="20882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200" dirty="0" smtClean="0"/>
              <a:t>Software</a:t>
            </a:r>
            <a:endParaRPr lang="zh-CN" altLang="en-US" sz="3200" dirty="0"/>
          </a:p>
        </p:txBody>
      </p:sp>
      <p:sp>
        <p:nvSpPr>
          <p:cNvPr id="7" name="圆角矩形 6"/>
          <p:cNvSpPr/>
          <p:nvPr/>
        </p:nvSpPr>
        <p:spPr>
          <a:xfrm>
            <a:off x="2587359" y="2177569"/>
            <a:ext cx="2520280" cy="648072"/>
          </a:xfrm>
          <a:prstGeom prst="round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TextBox 7"/>
          <p:cNvSpPr txBox="1"/>
          <p:nvPr/>
        </p:nvSpPr>
        <p:spPr>
          <a:xfrm>
            <a:off x="2800525" y="2209217"/>
            <a:ext cx="20882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200" dirty="0" smtClean="0"/>
              <a:t>ARM Core</a:t>
            </a:r>
            <a:endParaRPr lang="zh-CN" altLang="en-US" sz="3200" dirty="0"/>
          </a:p>
        </p:txBody>
      </p:sp>
      <p:sp>
        <p:nvSpPr>
          <p:cNvPr id="9" name="下箭头 8"/>
          <p:cNvSpPr/>
          <p:nvPr/>
        </p:nvSpPr>
        <p:spPr>
          <a:xfrm>
            <a:off x="3651040" y="1916833"/>
            <a:ext cx="324036" cy="236204"/>
          </a:xfrm>
          <a:prstGeom prst="downArrow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圆角矩形 9"/>
          <p:cNvSpPr/>
          <p:nvPr/>
        </p:nvSpPr>
        <p:spPr>
          <a:xfrm>
            <a:off x="628496" y="3068960"/>
            <a:ext cx="5671696" cy="648072"/>
          </a:xfrm>
          <a:prstGeom prst="round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2606924" y="3086347"/>
            <a:ext cx="20882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200" dirty="0" smtClean="0"/>
              <a:t>Avalon Bus</a:t>
            </a:r>
            <a:endParaRPr lang="zh-CN" altLang="en-US" sz="3200" dirty="0"/>
          </a:p>
        </p:txBody>
      </p:sp>
      <p:sp>
        <p:nvSpPr>
          <p:cNvPr id="12" name="下箭头 11"/>
          <p:cNvSpPr/>
          <p:nvPr/>
        </p:nvSpPr>
        <p:spPr>
          <a:xfrm>
            <a:off x="3649544" y="2825641"/>
            <a:ext cx="325532" cy="236204"/>
          </a:xfrm>
          <a:prstGeom prst="downArrow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圆角矩形 13"/>
          <p:cNvSpPr/>
          <p:nvPr/>
        </p:nvSpPr>
        <p:spPr>
          <a:xfrm>
            <a:off x="2948180" y="4149080"/>
            <a:ext cx="1728192" cy="1008112"/>
          </a:xfrm>
          <a:prstGeom prst="round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2768160" y="4360747"/>
            <a:ext cx="20882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200" dirty="0" smtClean="0"/>
              <a:t>FPGA</a:t>
            </a:r>
            <a:endParaRPr lang="zh-CN" altLang="en-US" sz="3200" dirty="0"/>
          </a:p>
        </p:txBody>
      </p:sp>
      <p:sp>
        <p:nvSpPr>
          <p:cNvPr id="16" name="上下箭头 15"/>
          <p:cNvSpPr/>
          <p:nvPr/>
        </p:nvSpPr>
        <p:spPr>
          <a:xfrm>
            <a:off x="3651039" y="3698418"/>
            <a:ext cx="337617" cy="450661"/>
          </a:xfrm>
          <a:prstGeom prst="upDownArrow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圆角矩形 16"/>
          <p:cNvSpPr/>
          <p:nvPr/>
        </p:nvSpPr>
        <p:spPr>
          <a:xfrm>
            <a:off x="2948180" y="5589236"/>
            <a:ext cx="1728192" cy="1152132"/>
          </a:xfrm>
          <a:prstGeom prst="round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TextBox 17"/>
          <p:cNvSpPr txBox="1"/>
          <p:nvPr/>
        </p:nvSpPr>
        <p:spPr>
          <a:xfrm>
            <a:off x="3028768" y="5579806"/>
            <a:ext cx="15841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200" dirty="0" smtClean="0"/>
              <a:t>VGA </a:t>
            </a:r>
          </a:p>
          <a:p>
            <a:pPr algn="ctr"/>
            <a:r>
              <a:rPr lang="en-US" altLang="zh-CN" sz="3200" dirty="0" smtClean="0"/>
              <a:t>Display</a:t>
            </a:r>
            <a:endParaRPr lang="zh-CN" altLang="en-US" sz="3200" dirty="0"/>
          </a:p>
        </p:txBody>
      </p:sp>
      <p:sp>
        <p:nvSpPr>
          <p:cNvPr id="19" name="圆角矩形 18"/>
          <p:cNvSpPr/>
          <p:nvPr/>
        </p:nvSpPr>
        <p:spPr>
          <a:xfrm>
            <a:off x="628496" y="5589236"/>
            <a:ext cx="1869706" cy="1152132"/>
          </a:xfrm>
          <a:prstGeom prst="round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467544" y="5868561"/>
            <a:ext cx="20882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200" dirty="0" smtClean="0"/>
              <a:t>ROM</a:t>
            </a:r>
            <a:endParaRPr lang="zh-CN" altLang="en-US" sz="3200" dirty="0"/>
          </a:p>
        </p:txBody>
      </p:sp>
      <p:sp>
        <p:nvSpPr>
          <p:cNvPr id="21" name="圆角矩形 20"/>
          <p:cNvSpPr/>
          <p:nvPr/>
        </p:nvSpPr>
        <p:spPr>
          <a:xfrm>
            <a:off x="614062" y="4149080"/>
            <a:ext cx="1869706" cy="1008112"/>
          </a:xfrm>
          <a:prstGeom prst="round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TextBox 21"/>
          <p:cNvSpPr txBox="1"/>
          <p:nvPr/>
        </p:nvSpPr>
        <p:spPr>
          <a:xfrm>
            <a:off x="614062" y="4365104"/>
            <a:ext cx="18697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200" dirty="0" smtClean="0"/>
              <a:t>Decoder</a:t>
            </a:r>
            <a:endParaRPr lang="zh-CN" altLang="en-US" sz="3200" dirty="0"/>
          </a:p>
        </p:txBody>
      </p:sp>
      <p:sp>
        <p:nvSpPr>
          <p:cNvPr id="27" name="上下箭头 26"/>
          <p:cNvSpPr/>
          <p:nvPr/>
        </p:nvSpPr>
        <p:spPr>
          <a:xfrm>
            <a:off x="1335279" y="5157192"/>
            <a:ext cx="352761" cy="432044"/>
          </a:xfrm>
          <a:prstGeom prst="upDownArrow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上下箭头 27"/>
          <p:cNvSpPr/>
          <p:nvPr/>
        </p:nvSpPr>
        <p:spPr>
          <a:xfrm>
            <a:off x="3635896" y="5157192"/>
            <a:ext cx="352761" cy="432044"/>
          </a:xfrm>
          <a:prstGeom prst="upDownArrow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左右箭头 28"/>
          <p:cNvSpPr/>
          <p:nvPr/>
        </p:nvSpPr>
        <p:spPr>
          <a:xfrm>
            <a:off x="2483768" y="6021288"/>
            <a:ext cx="464412" cy="292388"/>
          </a:xfrm>
          <a:prstGeom prst="leftRightArrow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左箭头 29"/>
          <p:cNvSpPr/>
          <p:nvPr/>
        </p:nvSpPr>
        <p:spPr>
          <a:xfrm>
            <a:off x="2483768" y="4437114"/>
            <a:ext cx="464412" cy="360038"/>
          </a:xfrm>
          <a:prstGeom prst="leftArrow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1" name="圆角矩形 30"/>
          <p:cNvSpPr/>
          <p:nvPr/>
        </p:nvSpPr>
        <p:spPr>
          <a:xfrm>
            <a:off x="5076056" y="4149080"/>
            <a:ext cx="1224136" cy="1008112"/>
          </a:xfrm>
          <a:prstGeom prst="round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TextBox 31"/>
          <p:cNvSpPr txBox="1"/>
          <p:nvPr/>
        </p:nvSpPr>
        <p:spPr>
          <a:xfrm>
            <a:off x="4644008" y="4360747"/>
            <a:ext cx="20882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200" dirty="0" smtClean="0"/>
              <a:t>Audio</a:t>
            </a:r>
            <a:endParaRPr lang="zh-CN" altLang="en-US" sz="3200" dirty="0"/>
          </a:p>
        </p:txBody>
      </p:sp>
      <p:sp>
        <p:nvSpPr>
          <p:cNvPr id="33" name="右箭头 32"/>
          <p:cNvSpPr/>
          <p:nvPr/>
        </p:nvSpPr>
        <p:spPr>
          <a:xfrm>
            <a:off x="4695156" y="4437114"/>
            <a:ext cx="380900" cy="368751"/>
          </a:xfrm>
          <a:prstGeom prst="rightArrow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圆角矩形 33"/>
          <p:cNvSpPr/>
          <p:nvPr/>
        </p:nvSpPr>
        <p:spPr>
          <a:xfrm>
            <a:off x="5076056" y="5589236"/>
            <a:ext cx="1224136" cy="1152132"/>
          </a:xfrm>
          <a:prstGeom prst="round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TextBox 34"/>
          <p:cNvSpPr txBox="1"/>
          <p:nvPr/>
        </p:nvSpPr>
        <p:spPr>
          <a:xfrm>
            <a:off x="4644008" y="5877272"/>
            <a:ext cx="20882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200" dirty="0" smtClean="0"/>
              <a:t>CODEC</a:t>
            </a:r>
            <a:endParaRPr lang="zh-CN" altLang="en-US" sz="3200" dirty="0"/>
          </a:p>
        </p:txBody>
      </p:sp>
      <p:sp>
        <p:nvSpPr>
          <p:cNvPr id="36" name="下箭头 35"/>
          <p:cNvSpPr/>
          <p:nvPr/>
        </p:nvSpPr>
        <p:spPr>
          <a:xfrm>
            <a:off x="5526106" y="5157192"/>
            <a:ext cx="324036" cy="422614"/>
          </a:xfrm>
          <a:prstGeom prst="downArrow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2" name="圆角矩形 41"/>
          <p:cNvSpPr/>
          <p:nvPr/>
        </p:nvSpPr>
        <p:spPr>
          <a:xfrm>
            <a:off x="6732240" y="2034935"/>
            <a:ext cx="2088232" cy="1008112"/>
          </a:xfrm>
          <a:prstGeom prst="round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3" name="TextBox 42"/>
          <p:cNvSpPr txBox="1"/>
          <p:nvPr/>
        </p:nvSpPr>
        <p:spPr>
          <a:xfrm>
            <a:off x="6732240" y="1988841"/>
            <a:ext cx="20882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200" dirty="0" smtClean="0"/>
              <a:t>Peripheral</a:t>
            </a:r>
          </a:p>
          <a:p>
            <a:pPr algn="ctr"/>
            <a:r>
              <a:rPr lang="en-US" altLang="zh-CN" sz="3200" dirty="0" smtClean="0"/>
              <a:t>driver</a:t>
            </a:r>
            <a:endParaRPr lang="zh-CN" altLang="en-US" sz="3200" dirty="0"/>
          </a:p>
        </p:txBody>
      </p:sp>
      <p:sp>
        <p:nvSpPr>
          <p:cNvPr id="45" name="圆角矩形 44"/>
          <p:cNvSpPr/>
          <p:nvPr/>
        </p:nvSpPr>
        <p:spPr>
          <a:xfrm>
            <a:off x="6876256" y="3789040"/>
            <a:ext cx="1728192" cy="1044117"/>
          </a:xfrm>
          <a:prstGeom prst="round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6" name="TextBox 45"/>
          <p:cNvSpPr txBox="1"/>
          <p:nvPr/>
        </p:nvSpPr>
        <p:spPr>
          <a:xfrm>
            <a:off x="6732240" y="4000708"/>
            <a:ext cx="20882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200" dirty="0" smtClean="0"/>
              <a:t>Wii mote</a:t>
            </a:r>
            <a:endParaRPr lang="zh-CN" altLang="en-US" sz="3200" dirty="0"/>
          </a:p>
        </p:txBody>
      </p:sp>
      <p:sp>
        <p:nvSpPr>
          <p:cNvPr id="47" name="左右箭头 46"/>
          <p:cNvSpPr/>
          <p:nvPr/>
        </p:nvSpPr>
        <p:spPr>
          <a:xfrm>
            <a:off x="5107639" y="2348881"/>
            <a:ext cx="1624601" cy="292388"/>
          </a:xfrm>
          <a:prstGeom prst="leftRightArrow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8" name="上下箭头 47"/>
          <p:cNvSpPr/>
          <p:nvPr/>
        </p:nvSpPr>
        <p:spPr>
          <a:xfrm>
            <a:off x="7599975" y="3061845"/>
            <a:ext cx="352761" cy="727195"/>
          </a:xfrm>
          <a:prstGeom prst="upDownArrow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9" name="标题 1"/>
          <p:cNvSpPr txBox="1">
            <a:spLocks/>
          </p:cNvSpPr>
          <p:nvPr/>
        </p:nvSpPr>
        <p:spPr>
          <a:xfrm>
            <a:off x="457200" y="11663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dirty="0" smtClean="0"/>
              <a:t>System Architecture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98340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VGA Display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dirty="0" err="1" smtClean="0"/>
              <a:t>Prepocess</a:t>
            </a:r>
            <a:r>
              <a:rPr lang="en-US" altLang="zh-CN" dirty="0" smtClean="0"/>
              <a:t> pictures to follow the design sizing and requirement.</a:t>
            </a:r>
          </a:p>
          <a:p>
            <a:r>
              <a:rPr lang="en-US" altLang="zh-CN" dirty="0" smtClean="0"/>
              <a:t>Using MATLAB to Convert picture to </a:t>
            </a:r>
            <a:r>
              <a:rPr lang="en-US" altLang="zh-CN" dirty="0" err="1" smtClean="0"/>
              <a:t>mif</a:t>
            </a:r>
            <a:r>
              <a:rPr lang="en-US" altLang="zh-CN" dirty="0"/>
              <a:t> </a:t>
            </a:r>
            <a:r>
              <a:rPr lang="en-US" altLang="zh-CN" dirty="0" smtClean="0"/>
              <a:t>file which can be directly utilized by FPGA</a:t>
            </a:r>
          </a:p>
          <a:p>
            <a:r>
              <a:rPr lang="en-US" altLang="zh-CN" dirty="0" smtClean="0"/>
              <a:t>All sprites saved in on chip memory</a:t>
            </a:r>
          </a:p>
          <a:p>
            <a:r>
              <a:rPr lang="en-US" altLang="zh-CN" dirty="0" smtClean="0"/>
              <a:t>Implement different decoders to decode data with control signal from software</a:t>
            </a:r>
          </a:p>
          <a:p>
            <a:pPr marL="0" indent="0">
              <a:buNone/>
            </a:pPr>
            <a:r>
              <a:rPr lang="en-US" altLang="zh-CN" dirty="0" smtClean="0"/>
              <a:t>(Directly code in VGA mode costs long time for    design and debug )</a:t>
            </a:r>
          </a:p>
          <a:p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 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11988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矩形 36"/>
          <p:cNvSpPr/>
          <p:nvPr/>
        </p:nvSpPr>
        <p:spPr>
          <a:xfrm>
            <a:off x="5139032" y="3933056"/>
            <a:ext cx="2239379" cy="1224136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矩形 27"/>
          <p:cNvSpPr/>
          <p:nvPr/>
        </p:nvSpPr>
        <p:spPr>
          <a:xfrm>
            <a:off x="1331640" y="3969060"/>
            <a:ext cx="2239379" cy="1224136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Level of Sprites</a:t>
            </a:r>
            <a:endParaRPr lang="zh-CN" altLang="en-US" dirty="0"/>
          </a:p>
        </p:txBody>
      </p:sp>
      <p:grpSp>
        <p:nvGrpSpPr>
          <p:cNvPr id="7" name="组合 6"/>
          <p:cNvGrpSpPr/>
          <p:nvPr/>
        </p:nvGrpSpPr>
        <p:grpSpPr>
          <a:xfrm>
            <a:off x="6660232" y="1714456"/>
            <a:ext cx="2160240" cy="1224136"/>
            <a:chOff x="5580112" y="2492896"/>
            <a:chExt cx="2160260" cy="1224136"/>
          </a:xfrm>
        </p:grpSpPr>
        <p:sp>
          <p:nvSpPr>
            <p:cNvPr id="4" name="矩形 3"/>
            <p:cNvSpPr/>
            <p:nvPr/>
          </p:nvSpPr>
          <p:spPr>
            <a:xfrm>
              <a:off x="5580112" y="2492896"/>
              <a:ext cx="2160260" cy="122413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774287" y="2888356"/>
              <a:ext cx="17947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b="1" dirty="0" smtClean="0"/>
                <a:t>Background</a:t>
              </a:r>
              <a:endParaRPr lang="zh-CN" altLang="en-US" sz="2400" b="1" dirty="0"/>
            </a:p>
          </p:txBody>
        </p:sp>
      </p:grpSp>
      <p:sp>
        <p:nvSpPr>
          <p:cNvPr id="12" name="矩形 11"/>
          <p:cNvSpPr/>
          <p:nvPr/>
        </p:nvSpPr>
        <p:spPr>
          <a:xfrm>
            <a:off x="3923908" y="1709074"/>
            <a:ext cx="2160260" cy="1224136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8" name="组合 7"/>
          <p:cNvGrpSpPr/>
          <p:nvPr/>
        </p:nvGrpSpPr>
        <p:grpSpPr>
          <a:xfrm>
            <a:off x="3741154" y="1916832"/>
            <a:ext cx="2160260" cy="1224136"/>
            <a:chOff x="5580112" y="2492896"/>
            <a:chExt cx="2160260" cy="1224136"/>
          </a:xfrm>
        </p:grpSpPr>
        <p:sp>
          <p:nvSpPr>
            <p:cNvPr id="9" name="矩形 8"/>
            <p:cNvSpPr/>
            <p:nvPr/>
          </p:nvSpPr>
          <p:spPr>
            <a:xfrm>
              <a:off x="5580112" y="2492896"/>
              <a:ext cx="2160260" cy="122413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734556" y="2670011"/>
              <a:ext cx="196608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b="1" dirty="0" smtClean="0"/>
                <a:t>Game figures</a:t>
              </a:r>
            </a:p>
            <a:p>
              <a:r>
                <a:rPr lang="en-US" altLang="zh-CN" sz="2400" b="1" dirty="0" smtClean="0"/>
                <a:t>and bombs</a:t>
              </a:r>
              <a:endParaRPr lang="zh-CN" altLang="en-US" sz="2400" b="1" dirty="0"/>
            </a:p>
          </p:txBody>
        </p:sp>
      </p:grpSp>
      <p:sp>
        <p:nvSpPr>
          <p:cNvPr id="14" name="矩形 13"/>
          <p:cNvSpPr/>
          <p:nvPr/>
        </p:nvSpPr>
        <p:spPr>
          <a:xfrm>
            <a:off x="1195298" y="1700808"/>
            <a:ext cx="2160260" cy="1224136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5" name="组合 14"/>
          <p:cNvGrpSpPr/>
          <p:nvPr/>
        </p:nvGrpSpPr>
        <p:grpSpPr>
          <a:xfrm>
            <a:off x="1012544" y="1908566"/>
            <a:ext cx="2160260" cy="1224136"/>
            <a:chOff x="5580112" y="2492896"/>
            <a:chExt cx="2160260" cy="1224136"/>
          </a:xfrm>
        </p:grpSpPr>
        <p:sp>
          <p:nvSpPr>
            <p:cNvPr id="16" name="矩形 15"/>
            <p:cNvSpPr/>
            <p:nvPr/>
          </p:nvSpPr>
          <p:spPr>
            <a:xfrm>
              <a:off x="5580112" y="2492896"/>
              <a:ext cx="2160260" cy="122413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734556" y="2888356"/>
              <a:ext cx="196608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b="1" dirty="0" smtClean="0"/>
                <a:t>Game figures</a:t>
              </a:r>
              <a:endParaRPr lang="zh-CN" altLang="en-US" sz="2400" b="1" dirty="0"/>
            </a:p>
          </p:txBody>
        </p:sp>
      </p:grpSp>
      <p:grpSp>
        <p:nvGrpSpPr>
          <p:cNvPr id="18" name="组合 17"/>
          <p:cNvGrpSpPr/>
          <p:nvPr/>
        </p:nvGrpSpPr>
        <p:grpSpPr>
          <a:xfrm>
            <a:off x="597912" y="2132856"/>
            <a:ext cx="2520280" cy="1224136"/>
            <a:chOff x="5463986" y="2492896"/>
            <a:chExt cx="2431237" cy="1224136"/>
          </a:xfrm>
        </p:grpSpPr>
        <p:sp>
          <p:nvSpPr>
            <p:cNvPr id="19" name="矩形 18"/>
            <p:cNvSpPr/>
            <p:nvPr/>
          </p:nvSpPr>
          <p:spPr>
            <a:xfrm>
              <a:off x="5580112" y="2492896"/>
              <a:ext cx="2160260" cy="122413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463986" y="2895327"/>
              <a:ext cx="24312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b="1" dirty="0" smtClean="0"/>
                <a:t>Time/life/strength</a:t>
              </a:r>
              <a:endParaRPr lang="zh-CN" altLang="en-US" sz="2400" b="1" dirty="0"/>
            </a:p>
          </p:txBody>
        </p:sp>
      </p:grpSp>
      <p:sp>
        <p:nvSpPr>
          <p:cNvPr id="21" name="矩形 20"/>
          <p:cNvSpPr/>
          <p:nvPr/>
        </p:nvSpPr>
        <p:spPr>
          <a:xfrm>
            <a:off x="1201252" y="4149080"/>
            <a:ext cx="2160260" cy="1224136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22" name="组合 21"/>
          <p:cNvGrpSpPr/>
          <p:nvPr/>
        </p:nvGrpSpPr>
        <p:grpSpPr>
          <a:xfrm>
            <a:off x="1004850" y="4356838"/>
            <a:ext cx="2160260" cy="1224136"/>
            <a:chOff x="5580112" y="2492896"/>
            <a:chExt cx="2160260" cy="1224136"/>
          </a:xfrm>
        </p:grpSpPr>
        <p:sp>
          <p:nvSpPr>
            <p:cNvPr id="23" name="矩形 22"/>
            <p:cNvSpPr/>
            <p:nvPr/>
          </p:nvSpPr>
          <p:spPr>
            <a:xfrm>
              <a:off x="5580112" y="2492896"/>
              <a:ext cx="2160260" cy="122413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734556" y="2888356"/>
              <a:ext cx="196608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b="1" dirty="0" smtClean="0"/>
                <a:t>Game figures</a:t>
              </a:r>
              <a:endParaRPr lang="zh-CN" altLang="en-US" sz="2400" b="1" dirty="0"/>
            </a:p>
          </p:txBody>
        </p:sp>
      </p:grpSp>
      <p:grpSp>
        <p:nvGrpSpPr>
          <p:cNvPr id="25" name="组合 24"/>
          <p:cNvGrpSpPr/>
          <p:nvPr/>
        </p:nvGrpSpPr>
        <p:grpSpPr>
          <a:xfrm>
            <a:off x="628976" y="4581128"/>
            <a:ext cx="2520280" cy="1224136"/>
            <a:chOff x="5488209" y="2492896"/>
            <a:chExt cx="2431237" cy="1224136"/>
          </a:xfrm>
        </p:grpSpPr>
        <p:sp>
          <p:nvSpPr>
            <p:cNvPr id="26" name="矩形 25"/>
            <p:cNvSpPr/>
            <p:nvPr/>
          </p:nvSpPr>
          <p:spPr>
            <a:xfrm>
              <a:off x="5580112" y="2492896"/>
              <a:ext cx="2160260" cy="122413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5488209" y="2895327"/>
              <a:ext cx="24312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b="1" dirty="0" smtClean="0"/>
                <a:t>Map components</a:t>
              </a:r>
              <a:endParaRPr lang="zh-CN" altLang="en-US" sz="2400" b="1" dirty="0"/>
            </a:p>
          </p:txBody>
        </p:sp>
      </p:grpSp>
      <p:sp>
        <p:nvSpPr>
          <p:cNvPr id="29" name="矩形 28"/>
          <p:cNvSpPr/>
          <p:nvPr/>
        </p:nvSpPr>
        <p:spPr>
          <a:xfrm>
            <a:off x="4986632" y="4149080"/>
            <a:ext cx="2239379" cy="1224136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矩形 29"/>
          <p:cNvSpPr/>
          <p:nvPr/>
        </p:nvSpPr>
        <p:spPr>
          <a:xfrm>
            <a:off x="4856244" y="4329100"/>
            <a:ext cx="2160260" cy="1224136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4659842" y="4536858"/>
            <a:ext cx="2160260" cy="1224136"/>
            <a:chOff x="5580112" y="2492896"/>
            <a:chExt cx="2160260" cy="1224136"/>
          </a:xfrm>
        </p:grpSpPr>
        <p:sp>
          <p:nvSpPr>
            <p:cNvPr id="32" name="矩形 31"/>
            <p:cNvSpPr/>
            <p:nvPr/>
          </p:nvSpPr>
          <p:spPr>
            <a:xfrm>
              <a:off x="5580112" y="2492896"/>
              <a:ext cx="2160260" cy="122413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734556" y="2888356"/>
              <a:ext cx="196608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b="1" dirty="0" smtClean="0"/>
                <a:t>Game figures</a:t>
              </a:r>
              <a:endParaRPr lang="zh-CN" altLang="en-US" sz="2400" b="1" dirty="0"/>
            </a:p>
          </p:txBody>
        </p:sp>
      </p:grpSp>
      <p:grpSp>
        <p:nvGrpSpPr>
          <p:cNvPr id="34" name="组合 33"/>
          <p:cNvGrpSpPr/>
          <p:nvPr/>
        </p:nvGrpSpPr>
        <p:grpSpPr>
          <a:xfrm>
            <a:off x="4283968" y="4761148"/>
            <a:ext cx="2520280" cy="1224136"/>
            <a:chOff x="5488209" y="2492896"/>
            <a:chExt cx="2431237" cy="1224136"/>
          </a:xfrm>
        </p:grpSpPr>
        <p:sp>
          <p:nvSpPr>
            <p:cNvPr id="35" name="矩形 34"/>
            <p:cNvSpPr/>
            <p:nvPr/>
          </p:nvSpPr>
          <p:spPr>
            <a:xfrm>
              <a:off x="5580112" y="2492896"/>
              <a:ext cx="2160260" cy="122413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5488209" y="2895327"/>
              <a:ext cx="24312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zh-CN" altLang="en-US" sz="2400" b="1" dirty="0"/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4499992" y="5157192"/>
            <a:ext cx="2520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/>
              <a:t>Game effects</a:t>
            </a:r>
            <a:endParaRPr lang="zh-CN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834785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Control data</a:t>
            </a:r>
            <a:endParaRPr lang="zh-CN" altLang="en-US" dirty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753600"/>
              </p:ext>
            </p:extLst>
          </p:nvPr>
        </p:nvGraphicFramePr>
        <p:xfrm>
          <a:off x="251520" y="1556791"/>
          <a:ext cx="8676455" cy="45365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7036"/>
                <a:gridCol w="608273"/>
                <a:gridCol w="510095"/>
                <a:gridCol w="510095"/>
                <a:gridCol w="511162"/>
                <a:gridCol w="157938"/>
                <a:gridCol w="345757"/>
                <a:gridCol w="107780"/>
                <a:gridCol w="420318"/>
                <a:gridCol w="528098"/>
                <a:gridCol w="452655"/>
                <a:gridCol w="528098"/>
                <a:gridCol w="452655"/>
                <a:gridCol w="93980"/>
                <a:gridCol w="394314"/>
                <a:gridCol w="473814"/>
                <a:gridCol w="278731"/>
                <a:gridCol w="117126"/>
                <a:gridCol w="431180"/>
                <a:gridCol w="157938"/>
                <a:gridCol w="315876"/>
                <a:gridCol w="453536"/>
              </a:tblGrid>
              <a:tr h="47541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 </a:t>
                      </a:r>
                      <a:endParaRPr lang="zh-CN" sz="1800" kern="100" dirty="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15</a:t>
                      </a:r>
                      <a:endParaRPr lang="zh-CN" sz="1600" kern="100" dirty="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14</a:t>
                      </a:r>
                      <a:endParaRPr lang="zh-CN" sz="1600" kern="100" dirty="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13</a:t>
                      </a:r>
                      <a:endParaRPr lang="zh-CN" sz="1600" kern="100" dirty="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12</a:t>
                      </a:r>
                      <a:endParaRPr lang="zh-CN" sz="1600" kern="100" dirty="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11</a:t>
                      </a:r>
                      <a:endParaRPr lang="zh-CN" sz="1600" kern="100" dirty="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10</a:t>
                      </a:r>
                      <a:endParaRPr lang="zh-CN" sz="1600" kern="100" dirty="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zh-CN" sz="1600" kern="10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9</a:t>
                      </a:r>
                      <a:endParaRPr lang="zh-CN" sz="1600" kern="100" dirty="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8</a:t>
                      </a:r>
                      <a:endParaRPr lang="zh-CN" sz="1600" kern="100" dirty="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7</a:t>
                      </a:r>
                      <a:endParaRPr lang="zh-CN" sz="1600" kern="100" dirty="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6</a:t>
                      </a:r>
                      <a:endParaRPr lang="zh-CN" sz="1600" kern="10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5</a:t>
                      </a:r>
                      <a:endParaRPr lang="zh-CN" sz="1600" kern="10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4</a:t>
                      </a:r>
                      <a:endParaRPr lang="zh-CN" sz="1600" kern="100" dirty="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3</a:t>
                      </a:r>
                      <a:endParaRPr lang="zh-CN" sz="1600" kern="10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2</a:t>
                      </a:r>
                      <a:endParaRPr lang="zh-CN" sz="1600" kern="10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1</a:t>
                      </a:r>
                      <a:endParaRPr lang="zh-CN" sz="1600" kern="10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0</a:t>
                      </a:r>
                      <a:endParaRPr lang="zh-CN" sz="1600" kern="10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0027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Hex0</a:t>
                      </a:r>
                      <a:endParaRPr lang="zh-CN" sz="1800" kern="10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8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Number of crater</a:t>
                      </a:r>
                      <a:endParaRPr lang="zh-CN" sz="1600" kern="100" dirty="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13">
                  <a:txBody>
                    <a:bodyPr/>
                    <a:lstStyle/>
                    <a:p>
                      <a:pPr indent="133350"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Vertical coordinates of grenade</a:t>
                      </a:r>
                      <a:endParaRPr lang="zh-CN" sz="1600" kern="10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7541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Hex1</a:t>
                      </a:r>
                      <a:endParaRPr lang="zh-CN" sz="1800" kern="10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5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Explosion figure </a:t>
                      </a:r>
                      <a:endParaRPr lang="zh-CN" sz="1600" kern="10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  <a:endParaRPr lang="zh-CN" sz="1600" kern="100" dirty="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  <a:endParaRPr lang="zh-CN" sz="1600" kern="100" dirty="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13">
                  <a:txBody>
                    <a:bodyPr/>
                    <a:lstStyle/>
                    <a:p>
                      <a:pPr indent="133350"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Horizonal coordinates of grenade</a:t>
                      </a:r>
                      <a:endParaRPr lang="zh-CN" sz="1600" kern="10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50027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Hex2</a:t>
                      </a:r>
                      <a:endParaRPr lang="zh-CN" sz="1800" kern="10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face</a:t>
                      </a:r>
                      <a:endParaRPr lang="zh-CN" sz="1600" kern="10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fig1 pic show</a:t>
                      </a:r>
                      <a:endParaRPr lang="zh-CN" sz="1600" kern="10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  <a:endParaRPr lang="zh-CN" sz="1600" kern="100" dirty="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13">
                  <a:txBody>
                    <a:bodyPr/>
                    <a:lstStyle/>
                    <a:p>
                      <a:pPr indent="133350"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Vertical coordinates of figure No.1</a:t>
                      </a:r>
                      <a:endParaRPr lang="zh-CN" sz="1600" kern="10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7541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Hex3</a:t>
                      </a:r>
                      <a:endParaRPr lang="zh-CN" sz="1800" kern="10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8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Health show of figure1</a:t>
                      </a:r>
                      <a:endParaRPr lang="zh-CN" sz="1600" kern="100" dirty="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13">
                  <a:txBody>
                    <a:bodyPr/>
                    <a:lstStyle/>
                    <a:p>
                      <a:pPr indent="133350"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Horizonal coordinates of figure No.1</a:t>
                      </a:r>
                      <a:endParaRPr lang="zh-CN" sz="1600" kern="10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50027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Hex4</a:t>
                      </a:r>
                      <a:endParaRPr lang="zh-CN" sz="1800" kern="10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face</a:t>
                      </a:r>
                      <a:endParaRPr lang="zh-CN" sz="1600" kern="10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fig2 pic show</a:t>
                      </a:r>
                      <a:endParaRPr lang="zh-CN" sz="1600" kern="10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13">
                  <a:txBody>
                    <a:bodyPr/>
                    <a:lstStyle/>
                    <a:p>
                      <a:pPr indent="133350"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Vertical coordinates of figure No.2</a:t>
                      </a:r>
                      <a:endParaRPr lang="zh-CN" sz="1600" kern="100" dirty="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7541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Hex5</a:t>
                      </a:r>
                      <a:endParaRPr lang="zh-CN" sz="1800" kern="10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8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Health show of figure2</a:t>
                      </a:r>
                      <a:endParaRPr lang="zh-CN" sz="1600" kern="10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13">
                  <a:txBody>
                    <a:bodyPr/>
                    <a:lstStyle/>
                    <a:p>
                      <a:pPr indent="133350" algn="just"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effectLst/>
                        </a:rPr>
                        <a:t>Horizonal</a:t>
                      </a:r>
                      <a:r>
                        <a:rPr lang="en-US" sz="1600" kern="100" dirty="0">
                          <a:effectLst/>
                        </a:rPr>
                        <a:t> coordinates of figure No.2</a:t>
                      </a:r>
                      <a:endParaRPr lang="zh-CN" sz="1600" kern="100" dirty="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55795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</a:rPr>
                        <a:t>Hex6</a:t>
                      </a:r>
                      <a:endParaRPr lang="zh-CN" sz="1800" kern="10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effectLst/>
                        </a:rPr>
                        <a:t>Fig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effectLst/>
                        </a:rPr>
                        <a:t>En </a:t>
                      </a:r>
                      <a:endParaRPr lang="zh-CN" sz="1600" kern="100" dirty="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  <a:r>
                        <a:rPr lang="en-US" sz="1600" kern="100" dirty="0" smtClean="0">
                          <a:effectLst/>
                        </a:rPr>
                        <a:t>up/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effectLst/>
                        </a:rPr>
                        <a:t>down</a:t>
                      </a:r>
                      <a:endParaRPr lang="zh-CN" sz="1600" kern="100" dirty="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Horizontal coordinate of pointer</a:t>
                      </a:r>
                      <a:endParaRPr lang="zh-CN" sz="1600" kern="100" dirty="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Vertical </a:t>
                      </a:r>
                      <a:r>
                        <a:rPr lang="en-US" sz="1600" kern="100" dirty="0" smtClean="0">
                          <a:effectLst/>
                        </a:rPr>
                        <a:t>coordinate </a:t>
                      </a:r>
                      <a:r>
                        <a:rPr lang="en-US" sz="1600" kern="100" dirty="0">
                          <a:effectLst/>
                        </a:rPr>
                        <a:t>of pointer </a:t>
                      </a:r>
                      <a:endParaRPr lang="zh-CN" sz="1600" kern="100" dirty="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zh-CN" sz="1600" kern="100" dirty="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</a:rPr>
                        <a:t>Hex7</a:t>
                      </a:r>
                      <a:endParaRPr lang="zh-CN" sz="1800" kern="100" dirty="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K.O.</a:t>
                      </a:r>
                      <a:endParaRPr lang="zh-CN" sz="1600" kern="10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7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 err="1">
                          <a:effectLst/>
                        </a:rPr>
                        <a:t>Time_Counter</a:t>
                      </a:r>
                      <a:r>
                        <a:rPr lang="en-US" sz="1600" kern="100" dirty="0">
                          <a:effectLst/>
                        </a:rPr>
                        <a:t> 30 sec</a:t>
                      </a:r>
                      <a:endParaRPr lang="zh-CN" sz="1600" kern="100" dirty="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Strength of throwing bomb</a:t>
                      </a:r>
                      <a:endParaRPr lang="zh-CN" sz="1600" kern="100" dirty="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sound</a:t>
                      </a:r>
                      <a:endParaRPr lang="zh-CN" sz="1600" kern="100" dirty="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  <a:endParaRPr lang="zh-CN" sz="1600" kern="100" dirty="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  <a:endParaRPr lang="zh-CN" sz="1600" kern="100" dirty="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  <a:endParaRPr lang="zh-CN" sz="1600" kern="100" dirty="0">
                        <a:effectLst/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4247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Audio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We implement three types of </a:t>
            </a:r>
            <a:r>
              <a:rPr lang="en-US" altLang="zh-CN" dirty="0"/>
              <a:t>sound effects via Analog Devices SSM2603 audio CODEC </a:t>
            </a:r>
            <a:r>
              <a:rPr lang="en-US" altLang="zh-CN" dirty="0" smtClean="0"/>
              <a:t>(</a:t>
            </a:r>
            <a:r>
              <a:rPr lang="en-US" altLang="zh-CN" dirty="0"/>
              <a:t>Encoder/Decoder). </a:t>
            </a:r>
            <a:endParaRPr lang="en-US" altLang="zh-CN" dirty="0" smtClean="0"/>
          </a:p>
          <a:p>
            <a:r>
              <a:rPr lang="en-US" altLang="zh-CN" dirty="0" smtClean="0"/>
              <a:t>FPGA and Audio codec communicates using I2C protocol.</a:t>
            </a:r>
          </a:p>
          <a:p>
            <a:r>
              <a:rPr lang="en-US" altLang="zh-CN" dirty="0" smtClean="0"/>
              <a:t>The sampling </a:t>
            </a:r>
            <a:r>
              <a:rPr lang="en-US" altLang="zh-CN" dirty="0"/>
              <a:t>rate </a:t>
            </a:r>
            <a:r>
              <a:rPr lang="en-US" altLang="zh-CN" dirty="0" smtClean="0"/>
              <a:t>is 44.1 kHz. </a:t>
            </a:r>
            <a:r>
              <a:rPr lang="en-US" altLang="zh-CN" dirty="0"/>
              <a:t>The </a:t>
            </a:r>
            <a:r>
              <a:rPr lang="en-US" altLang="zh-CN" dirty="0" smtClean="0"/>
              <a:t>device </a:t>
            </a:r>
            <a:r>
              <a:rPr lang="en-US" altLang="zh-CN" dirty="0"/>
              <a:t>is controlled </a:t>
            </a:r>
            <a:r>
              <a:rPr lang="en-US" altLang="zh-CN" dirty="0" smtClean="0"/>
              <a:t>by </a:t>
            </a:r>
            <a:r>
              <a:rPr lang="en-US" altLang="zh-CN" dirty="0"/>
              <a:t>a serial I2C bus interface, which </a:t>
            </a:r>
          </a:p>
          <a:p>
            <a:pPr marL="0" indent="0">
              <a:buNone/>
            </a:pPr>
            <a:r>
              <a:rPr lang="en-US" altLang="zh-CN" dirty="0" smtClean="0"/>
              <a:t>    is </a:t>
            </a:r>
            <a:r>
              <a:rPr lang="en-US" altLang="zh-CN" dirty="0"/>
              <a:t>connected </a:t>
            </a:r>
            <a:r>
              <a:rPr lang="en-US" altLang="zh-CN" dirty="0" smtClean="0"/>
              <a:t>to the FPGA.</a:t>
            </a:r>
          </a:p>
        </p:txBody>
      </p:sp>
    </p:spTree>
    <p:extLst>
      <p:ext uri="{BB962C8B-B14F-4D97-AF65-F5344CB8AC3E}">
        <p14:creationId xmlns:p14="http://schemas.microsoft.com/office/powerpoint/2010/main" val="703960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Wii mote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Connect </a:t>
            </a:r>
            <a:r>
              <a:rPr lang="en-US" altLang="zh-CN" dirty="0" err="1" smtClean="0"/>
              <a:t>wiimote</a:t>
            </a:r>
            <a:r>
              <a:rPr lang="en-US" altLang="zh-CN" dirty="0" smtClean="0"/>
              <a:t> to the board via </a:t>
            </a:r>
            <a:r>
              <a:rPr lang="en-US" altLang="zh-CN" dirty="0" err="1" smtClean="0"/>
              <a:t>bluetooth</a:t>
            </a:r>
            <a:endParaRPr lang="en-US" altLang="zh-CN" dirty="0" smtClean="0"/>
          </a:p>
          <a:p>
            <a:r>
              <a:rPr lang="en-US" altLang="zh-CN" dirty="0" smtClean="0"/>
              <a:t>Utilizing </a:t>
            </a:r>
            <a:r>
              <a:rPr lang="en-US" altLang="zh-CN" dirty="0" err="1" smtClean="0"/>
              <a:t>BlueZ</a:t>
            </a:r>
            <a:r>
              <a:rPr lang="en-US" altLang="zh-CN" dirty="0" smtClean="0"/>
              <a:t> protocol stack for communication between board and peripheral device</a:t>
            </a:r>
          </a:p>
          <a:p>
            <a:r>
              <a:rPr lang="en-US" altLang="zh-CN" dirty="0" smtClean="0"/>
              <a:t>Use </a:t>
            </a:r>
            <a:r>
              <a:rPr lang="en-US" altLang="zh-CN" dirty="0" err="1" smtClean="0"/>
              <a:t>Wiimote</a:t>
            </a:r>
            <a:r>
              <a:rPr lang="en-US" altLang="zh-CN" dirty="0" smtClean="0"/>
              <a:t> driver “</a:t>
            </a:r>
            <a:r>
              <a:rPr lang="en-US" altLang="zh-CN" dirty="0" err="1" smtClean="0"/>
              <a:t>libwiimote</a:t>
            </a:r>
            <a:r>
              <a:rPr lang="en-US" altLang="zh-CN" dirty="0" smtClean="0"/>
              <a:t>” to translate the packet into the desired format, including the corresponding button key, acceleration and gravity sensor’s coordinate value. </a:t>
            </a:r>
          </a:p>
          <a:p>
            <a:endParaRPr lang="en-US" altLang="zh-CN" dirty="0" smtClean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44599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办公室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办公室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1274</TotalTime>
  <Words>540</Words>
  <Application>Microsoft Office PowerPoint</Application>
  <PresentationFormat>全屏显示(4:3)</PresentationFormat>
  <Paragraphs>165</Paragraphs>
  <Slides>14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15" baseType="lpstr">
      <vt:lpstr>Office 主题</vt:lpstr>
      <vt:lpstr>PowerPoint 演示文稿</vt:lpstr>
      <vt:lpstr>overview</vt:lpstr>
      <vt:lpstr>Game introduction</vt:lpstr>
      <vt:lpstr>PowerPoint 演示文稿</vt:lpstr>
      <vt:lpstr>VGA Display</vt:lpstr>
      <vt:lpstr>Level of Sprites</vt:lpstr>
      <vt:lpstr>Control data</vt:lpstr>
      <vt:lpstr>Audio</vt:lpstr>
      <vt:lpstr>Wii mote</vt:lpstr>
      <vt:lpstr>PowerPoint 演示文稿</vt:lpstr>
      <vt:lpstr>PowerPoint 演示文稿</vt:lpstr>
      <vt:lpstr>Soil and Crater </vt:lpstr>
      <vt:lpstr>Element blocked</vt:lpstr>
      <vt:lpstr>Lessons Learned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Zhao Wenyuan</dc:creator>
  <cp:lastModifiedBy>Zhao Wenyuan</cp:lastModifiedBy>
  <cp:revision>39</cp:revision>
  <dcterms:created xsi:type="dcterms:W3CDTF">2014-05-14T03:12:44Z</dcterms:created>
  <dcterms:modified xsi:type="dcterms:W3CDTF">2014-05-15T03:48:58Z</dcterms:modified>
</cp:coreProperties>
</file>